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3"/>
  </p:notesMasterIdLst>
  <p:handoutMasterIdLst>
    <p:handoutMasterId r:id="rId44"/>
  </p:handoutMasterIdLst>
  <p:sldIdLst>
    <p:sldId id="256" r:id="rId5"/>
    <p:sldId id="257" r:id="rId6"/>
    <p:sldId id="262" r:id="rId7"/>
    <p:sldId id="264" r:id="rId8"/>
    <p:sldId id="265" r:id="rId9"/>
    <p:sldId id="272" r:id="rId10"/>
    <p:sldId id="274" r:id="rId11"/>
    <p:sldId id="280" r:id="rId12"/>
    <p:sldId id="281" r:id="rId13"/>
    <p:sldId id="329" r:id="rId14"/>
    <p:sldId id="282" r:id="rId15"/>
    <p:sldId id="330" r:id="rId16"/>
    <p:sldId id="283" r:id="rId17"/>
    <p:sldId id="319" r:id="rId18"/>
    <p:sldId id="269" r:id="rId19"/>
    <p:sldId id="270" r:id="rId20"/>
    <p:sldId id="273" r:id="rId21"/>
    <p:sldId id="279" r:id="rId22"/>
    <p:sldId id="331" r:id="rId23"/>
    <p:sldId id="284" r:id="rId24"/>
    <p:sldId id="285" r:id="rId25"/>
    <p:sldId id="286" r:id="rId26"/>
    <p:sldId id="287" r:id="rId27"/>
    <p:sldId id="289" r:id="rId28"/>
    <p:sldId id="291" r:id="rId29"/>
    <p:sldId id="292" r:id="rId30"/>
    <p:sldId id="293" r:id="rId31"/>
    <p:sldId id="294" r:id="rId32"/>
    <p:sldId id="295" r:id="rId33"/>
    <p:sldId id="297" r:id="rId34"/>
    <p:sldId id="296" r:id="rId35"/>
    <p:sldId id="298" r:id="rId36"/>
    <p:sldId id="299" r:id="rId37"/>
    <p:sldId id="300" r:id="rId38"/>
    <p:sldId id="301" r:id="rId39"/>
    <p:sldId id="302" r:id="rId40"/>
    <p:sldId id="328" r:id="rId41"/>
    <p:sldId id="327" r:id="rId4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élie Tremblay" initials="AT" lastIdx="10" clrIdx="0">
    <p:extLst>
      <p:ext uri="{19B8F6BF-5375-455C-9EA6-DF929625EA0E}">
        <p15:presenceInfo xmlns:p15="http://schemas.microsoft.com/office/powerpoint/2012/main" userId="S-1-5-21-1889449228-2147381795-1107287866-4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15"/>
    <a:srgbClr val="EC8240"/>
    <a:srgbClr val="6D7991"/>
    <a:srgbClr val="425166"/>
    <a:srgbClr val="203644"/>
    <a:srgbClr val="E55F0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6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E0333F-9DFC-4702-B45C-22EF59B2E825}" type="datetimeFigureOut">
              <a:rPr lang="fr-CA" smtClean="0"/>
              <a:t>2018-09-19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260DD5-6C79-4124-895F-44DF7B7437F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21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83F22C-89A2-4D48-9825-AB4F4FDC4D8D}" type="datetimeFigureOut">
              <a:rPr lang="fr-CA" smtClean="0"/>
              <a:t>2018-09-19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66BD03-F999-4CF8-AC6F-591B392BC6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668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804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EC824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804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B2FB-C310-451C-8002-51A96C2A6C58}" type="datetime1">
              <a:rPr lang="fr-CA" smtClean="0"/>
              <a:t>2018-09-19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198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66" y="669360"/>
            <a:ext cx="10515600" cy="1294683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rgbClr val="FF7415"/>
                </a:solidFill>
              </a:defRPr>
            </a:lvl1pPr>
          </a:lstStyle>
          <a:p>
            <a:r>
              <a:rPr lang="fr-FR" dirty="0" smtClean="0"/>
              <a:t>Modifiez le style du </a:t>
            </a:r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466" y="2143431"/>
            <a:ext cx="10515600" cy="4033531"/>
          </a:xfrm>
          <a:prstGeom prst="rect">
            <a:avLst/>
          </a:prstGeom>
        </p:spPr>
        <p:txBody>
          <a:bodyPr/>
          <a:lstStyle>
            <a:lvl1pPr marL="354013" indent="-354013">
              <a:buClr>
                <a:srgbClr val="FF7415"/>
              </a:buClr>
              <a:buFont typeface="Source Sans Pro Light" panose="020B0403030403020204" pitchFamily="34" charset="0"/>
              <a:buChar char="&gt;"/>
              <a:tabLst>
                <a:tab pos="1081088" algn="l"/>
              </a:tabLst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20725" indent="-366713">
              <a:buFont typeface="Source Sans Pro Light" panose="020B0403030403020204" pitchFamily="34" charset="0"/>
              <a:buChar char="&gt;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1088" indent="-360363">
              <a:buFont typeface="Calibri Light" panose="020F0302020204030204" pitchFamily="34" charset="0"/>
              <a:buChar char="−"/>
              <a:defRPr sz="1800">
                <a:solidFill>
                  <a:srgbClr val="6D7991"/>
                </a:solidFill>
              </a:defRPr>
            </a:lvl3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4871-9AC1-4121-BD5E-4D544EBF5DDF}" type="datetime1">
              <a:rPr lang="fr-CA" smtClean="0"/>
              <a:t>2018-09-19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38800"/>
            <a:ext cx="2743200" cy="365125"/>
          </a:xfrm>
        </p:spPr>
        <p:txBody>
          <a:bodyPr/>
          <a:lstStyle>
            <a:lvl1pPr>
              <a:defRPr>
                <a:solidFill>
                  <a:srgbClr val="FF7415"/>
                </a:solidFill>
              </a:defRPr>
            </a:lvl1pPr>
          </a:lstStyle>
          <a:p>
            <a:fld id="{5B0BE44E-3555-4046-981D-E0F9502FE64E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319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ACA9-6CEF-451B-9D3C-F1EFBA1F51BF}" type="datetime1">
              <a:rPr lang="fr-CA" smtClean="0"/>
              <a:t>2018-09-19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73804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EC824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73804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398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8B00-4DE7-47A6-B796-413B6B88BB18}" type="datetime1">
              <a:rPr lang="fr-CA" smtClean="0"/>
              <a:t>2018-09-19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41275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07803" y="6788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000">
                <a:solidFill>
                  <a:srgbClr val="6D799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0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8B00-4DE7-47A6-B796-413B6B88BB18}" type="datetime1">
              <a:rPr lang="fr-CA" smtClean="0"/>
              <a:t>2018-09-19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794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6" cy="43885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2EBA-32DE-4E26-B382-7A8648D08AA7}" type="datetime1">
              <a:rPr lang="fr-CA" smtClean="0"/>
              <a:t>2018-09-19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D7991"/>
                </a:solidFill>
                <a:latin typeface="+mj-lt"/>
              </a:defRPr>
            </a:lvl1pPr>
          </a:lstStyle>
          <a:p>
            <a:fld id="{5B0BE44E-3555-4046-981D-E0F9502FE64E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4691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9" r:id="rId4"/>
    <p:sldLayoutId id="214748368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7415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rgbClr val="FF7415"/>
        </a:buClr>
        <a:buFont typeface="Source Sans Pro Light" panose="020B0403030403020204" pitchFamily="34" charset="0"/>
        <a:buChar char="&gt;"/>
        <a:tabLst>
          <a:tab pos="719138" algn="l"/>
        </a:tabLst>
        <a:defRPr sz="2800" kern="1200">
          <a:solidFill>
            <a:srgbClr val="425166"/>
          </a:solidFill>
          <a:latin typeface="+mj-lt"/>
          <a:ea typeface="+mn-ea"/>
          <a:cs typeface="+mn-cs"/>
        </a:defRPr>
      </a:lvl1pPr>
      <a:lvl2pPr marL="719138" indent="-358775" algn="l" defTabSz="914400" rtl="0" eaLnBrk="1" latinLnBrk="0" hangingPunct="1">
        <a:lnSpc>
          <a:spcPct val="90000"/>
        </a:lnSpc>
        <a:spcBef>
          <a:spcPts val="500"/>
        </a:spcBef>
        <a:buFont typeface="Source Sans Pro Light" panose="020B0403030403020204" pitchFamily="34" charset="0"/>
        <a:buChar char="&gt;"/>
        <a:defRPr sz="2400" kern="1200">
          <a:solidFill>
            <a:srgbClr val="425166"/>
          </a:solidFill>
          <a:latin typeface="+mj-lt"/>
          <a:ea typeface="+mn-ea"/>
          <a:cs typeface="+mn-cs"/>
        </a:defRPr>
      </a:lvl2pPr>
      <a:lvl3pPr marL="806450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25166"/>
          </a:solidFill>
          <a:latin typeface="+mj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25166"/>
          </a:solidFill>
          <a:latin typeface="+mj-lt"/>
          <a:ea typeface="+mn-ea"/>
          <a:cs typeface="+mn-cs"/>
        </a:defRPr>
      </a:lvl4pPr>
      <a:lvl5pPr marL="1258888" indent="-1873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2516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19366" y="5129232"/>
            <a:ext cx="3386137" cy="3217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1400" dirty="0">
              <a:solidFill>
                <a:schemeClr val="bg1"/>
              </a:solidFill>
              <a:latin typeface="Source Sans Pro Semibold" panose="020B0603030403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t>1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"/>
            <a:ext cx="12191996" cy="68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1 </a:t>
            </a:r>
            <a:r>
              <a:rPr lang="fr-CA" dirty="0" smtClean="0"/>
              <a:t>– </a:t>
            </a:r>
            <a:r>
              <a:rPr lang="fr-CA" dirty="0"/>
              <a:t>Renforcer l’appui à l’enseignement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et </a:t>
            </a:r>
            <a:r>
              <a:rPr lang="fr-CA" dirty="0"/>
              <a:t>à l’apprentissage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9398540" cy="4256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1.6</a:t>
            </a:r>
            <a:r>
              <a:rPr lang="fr-CA" dirty="0"/>
              <a:t>	</a:t>
            </a:r>
            <a:r>
              <a:rPr lang="fr-CA" dirty="0" smtClean="0"/>
              <a:t>Accroître </a:t>
            </a:r>
            <a:r>
              <a:rPr lang="fr-CA" dirty="0"/>
              <a:t>les interactions avec les facultés et les services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pour </a:t>
            </a:r>
            <a:r>
              <a:rPr lang="fr-CA" dirty="0"/>
              <a:t>appuyer la réussite </a:t>
            </a:r>
            <a:r>
              <a:rPr lang="fr-CA" dirty="0" smtClean="0"/>
              <a:t>étudiante</a:t>
            </a:r>
          </a:p>
          <a:p>
            <a:pPr lvl="0" fontAlgn="base"/>
            <a:r>
              <a:rPr lang="fr-CA" b="1" dirty="0" smtClean="0"/>
              <a:t>1.7</a:t>
            </a:r>
            <a:r>
              <a:rPr lang="fr-CA" dirty="0" smtClean="0"/>
              <a:t>	</a:t>
            </a:r>
            <a:r>
              <a:rPr lang="fr-CA" dirty="0"/>
              <a:t>Participer aux activités institutionnelles de soutien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à </a:t>
            </a:r>
            <a:r>
              <a:rPr lang="fr-CA" dirty="0"/>
              <a:t>l’apprentissage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10</a:t>
            </a:fld>
            <a:endParaRPr lang="fr-CA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6" y="6282000"/>
            <a:ext cx="9705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1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Partenaire d’excellence de l’enseignement et de la recherche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1</a:t>
            </a:r>
            <a:r>
              <a:rPr lang="fr-CA" sz="1200" dirty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Priorités</a:t>
            </a:r>
          </a:p>
        </p:txBody>
      </p:sp>
    </p:spTree>
    <p:extLst>
      <p:ext uri="{BB962C8B-B14F-4D97-AF65-F5344CB8AC3E}">
        <p14:creationId xmlns:p14="http://schemas.microsoft.com/office/powerpoint/2010/main" val="36038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/>
              <a:t>Objectif 2 </a:t>
            </a:r>
            <a:r>
              <a:rPr lang="fr-CA" sz="4000" dirty="0" smtClean="0"/>
              <a:t>– </a:t>
            </a:r>
            <a:r>
              <a:rPr lang="fr-CA" dirty="0"/>
              <a:t>Intensifier la collaboration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avec </a:t>
            </a:r>
            <a:r>
              <a:rPr lang="fr-CA" dirty="0"/>
              <a:t>le milieu de la recherche  </a:t>
            </a:r>
            <a:endParaRPr lang="fr-CA" sz="4000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5" y="2143431"/>
            <a:ext cx="10842989" cy="403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2.1</a:t>
            </a:r>
            <a:r>
              <a:rPr lang="fr-CA" dirty="0" smtClean="0"/>
              <a:t>	Développer </a:t>
            </a:r>
            <a:r>
              <a:rPr lang="fr-CA" dirty="0"/>
              <a:t>des services de pointe personnalisés pour les chercheurs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et chercheures</a:t>
            </a:r>
          </a:p>
          <a:p>
            <a:r>
              <a:rPr lang="fr-CA" b="1" dirty="0" smtClean="0"/>
              <a:t>2.2</a:t>
            </a:r>
            <a:r>
              <a:rPr lang="fr-CA" dirty="0" smtClean="0"/>
              <a:t>	Soutenir </a:t>
            </a:r>
            <a:r>
              <a:rPr lang="fr-CA" dirty="0"/>
              <a:t>les chercheurs et chercheures dans la gestion des données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de </a:t>
            </a:r>
            <a:r>
              <a:rPr lang="fr-CA" dirty="0"/>
              <a:t>la </a:t>
            </a:r>
            <a:r>
              <a:rPr lang="fr-CA" dirty="0" smtClean="0"/>
              <a:t>recherche</a:t>
            </a:r>
          </a:p>
          <a:p>
            <a:r>
              <a:rPr lang="fr-CA" b="1" dirty="0" smtClean="0"/>
              <a:t>2.3</a:t>
            </a:r>
            <a:r>
              <a:rPr lang="fr-CA" dirty="0" smtClean="0"/>
              <a:t>	Accompagner </a:t>
            </a:r>
            <a:r>
              <a:rPr lang="fr-CA" dirty="0"/>
              <a:t>les chercheurs et chercheures dans le processus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de </a:t>
            </a:r>
            <a:r>
              <a:rPr lang="fr-CA" dirty="0"/>
              <a:t>publication </a:t>
            </a:r>
            <a:r>
              <a:rPr lang="fr-CA" dirty="0" smtClean="0"/>
              <a:t>scientifique</a:t>
            </a:r>
          </a:p>
          <a:p>
            <a:r>
              <a:rPr lang="fr-CA" b="1" dirty="0"/>
              <a:t>2.4</a:t>
            </a:r>
            <a:r>
              <a:rPr lang="fr-CA" dirty="0"/>
              <a:t>	</a:t>
            </a:r>
            <a:r>
              <a:rPr lang="fr-CA" dirty="0" smtClean="0"/>
              <a:t>Accroître </a:t>
            </a:r>
            <a:r>
              <a:rPr lang="fr-CA" dirty="0"/>
              <a:t>et soutenir la diffusion des connaissances, des œuvres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et </a:t>
            </a:r>
            <a:r>
              <a:rPr lang="fr-CA" dirty="0"/>
              <a:t>des innovations développées sur le campus </a:t>
            </a:r>
            <a:endParaRPr lang="fr-CA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>
                <a:solidFill>
                  <a:srgbClr val="EC8240"/>
                </a:solidFill>
              </a:rPr>
              <a:pPr/>
              <a:t>11</a:t>
            </a:fld>
            <a:endParaRPr lang="fr-CA" dirty="0">
              <a:solidFill>
                <a:srgbClr val="EC8240"/>
              </a:solidFill>
            </a:endParaRP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1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Partenaire d’excellence de l’enseignement et de la recherche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2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40012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/>
              <a:t>Objectif 2 </a:t>
            </a:r>
            <a:r>
              <a:rPr lang="fr-CA" sz="4000" dirty="0" smtClean="0"/>
              <a:t>– </a:t>
            </a:r>
            <a:r>
              <a:rPr lang="fr-CA" dirty="0"/>
              <a:t>Intensifier la collaboration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avec </a:t>
            </a:r>
            <a:r>
              <a:rPr lang="fr-CA" dirty="0"/>
              <a:t>le milieu de la recherche  </a:t>
            </a:r>
            <a:endParaRPr lang="fr-CA" sz="4000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5" y="2143431"/>
            <a:ext cx="10842989" cy="403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2.5</a:t>
            </a:r>
            <a:r>
              <a:rPr lang="fr-CA" dirty="0" smtClean="0"/>
              <a:t>	Appuyer </a:t>
            </a:r>
            <a:r>
              <a:rPr lang="fr-CA" dirty="0"/>
              <a:t>les initiatives liées au domaine émergent des </a:t>
            </a:r>
            <a:r>
              <a:rPr lang="fr-CA" dirty="0" smtClean="0"/>
              <a:t>sciences humaines 	numériques (</a:t>
            </a:r>
            <a:r>
              <a:rPr lang="fr-CA" dirty="0"/>
              <a:t>Digital </a:t>
            </a:r>
            <a:r>
              <a:rPr lang="fr-CA" dirty="0" err="1"/>
              <a:t>humanities</a:t>
            </a:r>
            <a:r>
              <a:rPr lang="fr-CA" dirty="0" smtClean="0"/>
              <a:t>)</a:t>
            </a:r>
          </a:p>
          <a:p>
            <a:pPr lvl="0" fontAlgn="base"/>
            <a:r>
              <a:rPr lang="fr-CA" b="1" dirty="0" smtClean="0"/>
              <a:t>2.6</a:t>
            </a:r>
            <a:r>
              <a:rPr lang="fr-CA" dirty="0" smtClean="0"/>
              <a:t>	</a:t>
            </a:r>
            <a:r>
              <a:rPr lang="fr-CA" dirty="0"/>
              <a:t>Participer aux activités institutionnelles de soutien à la recherche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>
                <a:solidFill>
                  <a:srgbClr val="EC8240"/>
                </a:solidFill>
              </a:rPr>
              <a:pPr/>
              <a:t>12</a:t>
            </a:fld>
            <a:endParaRPr lang="fr-CA" dirty="0">
              <a:solidFill>
                <a:srgbClr val="EC8240"/>
              </a:solidFill>
            </a:endParaRP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1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Partenaire d’excellence de l’enseignement et de la recherche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2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37357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3 </a:t>
            </a:r>
            <a:r>
              <a:rPr lang="fr-CA" dirty="0" smtClean="0"/>
              <a:t>– </a:t>
            </a:r>
            <a:r>
              <a:rPr lang="fr-CA" dirty="0"/>
              <a:t>Offrir un environnement numérique de qualité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01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/>
              <a:t>Priorités</a:t>
            </a:r>
          </a:p>
          <a:p>
            <a:r>
              <a:rPr lang="fr-CA" b="1" dirty="0" smtClean="0"/>
              <a:t>3.1</a:t>
            </a:r>
            <a:r>
              <a:rPr lang="fr-CA" dirty="0" smtClean="0"/>
              <a:t>	Assurer </a:t>
            </a:r>
            <a:r>
              <a:rPr lang="fr-CA" dirty="0"/>
              <a:t>une expérience positive sur les différentes plateformes Web de la </a:t>
            </a:r>
            <a:r>
              <a:rPr lang="fr-CA" dirty="0" smtClean="0"/>
              <a:t>	Bibliothèque</a:t>
            </a:r>
            <a:r>
              <a:rPr lang="fr-CA" dirty="0"/>
              <a:t>, pour tous les types d’appareils</a:t>
            </a:r>
            <a:endParaRPr lang="fr-CA" dirty="0" smtClean="0"/>
          </a:p>
          <a:p>
            <a:r>
              <a:rPr lang="fr-CA" b="1" dirty="0" smtClean="0"/>
              <a:t>3.2</a:t>
            </a:r>
            <a:r>
              <a:rPr lang="fr-CA" dirty="0" smtClean="0"/>
              <a:t>	Élaborer </a:t>
            </a:r>
            <a:r>
              <a:rPr lang="fr-CA" dirty="0"/>
              <a:t>et mettre en œuvre une stratégie numérique arrimée à celle de </a:t>
            </a:r>
            <a:r>
              <a:rPr lang="fr-CA" dirty="0" smtClean="0"/>
              <a:t>	l’Université </a:t>
            </a:r>
            <a:r>
              <a:rPr lang="fr-CA" dirty="0"/>
              <a:t>Laval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1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Partenaire d’excellence de l’enseignement et de la recherche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3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13532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Axe </a:t>
            </a:r>
            <a:r>
              <a:rPr lang="fr-CA" b="1" dirty="0" smtClean="0"/>
              <a:t>2 </a:t>
            </a:r>
            <a:r>
              <a:rPr lang="fr-CA" dirty="0"/>
              <a:t>− </a:t>
            </a:r>
            <a:r>
              <a:rPr lang="fr-CA" dirty="0" smtClean="0"/>
              <a:t>Accès optimisé aux ressources </a:t>
            </a:r>
            <a:br>
              <a:rPr lang="fr-CA" dirty="0" smtClean="0"/>
            </a:br>
            <a:r>
              <a:rPr lang="fr-CA" dirty="0" smtClean="0"/>
              <a:t>et au savoir de pointe </a:t>
            </a:r>
            <a:endParaRPr lang="fr-CA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6" name="Espace réservé du contenu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r>
              <a:rPr lang="fr-CA" b="1" dirty="0" smtClean="0"/>
              <a:t>Objectif </a:t>
            </a:r>
            <a:r>
              <a:rPr lang="fr-CA" b="1" dirty="0"/>
              <a:t>1 </a:t>
            </a:r>
            <a:r>
              <a:rPr lang="fr-CA" dirty="0"/>
              <a:t>– Assurer l’excellence des </a:t>
            </a:r>
            <a:r>
              <a:rPr lang="fr-CA" dirty="0" smtClean="0"/>
              <a:t>collections</a:t>
            </a:r>
          </a:p>
          <a:p>
            <a:r>
              <a:rPr lang="fr-CA" b="1" dirty="0" smtClean="0"/>
              <a:t>Objectif </a:t>
            </a:r>
            <a:r>
              <a:rPr lang="fr-CA" b="1" dirty="0"/>
              <a:t>2 </a:t>
            </a:r>
            <a:r>
              <a:rPr lang="fr-CA" dirty="0"/>
              <a:t>– Enrichir l’expérience de </a:t>
            </a:r>
            <a:r>
              <a:rPr lang="fr-CA" dirty="0" smtClean="0"/>
              <a:t>découverte</a:t>
            </a:r>
          </a:p>
          <a:p>
            <a:r>
              <a:rPr lang="fr-CA" b="1" dirty="0" smtClean="0"/>
              <a:t>Objectif </a:t>
            </a:r>
            <a:r>
              <a:rPr lang="fr-CA" b="1" dirty="0"/>
              <a:t>3 </a:t>
            </a:r>
            <a:r>
              <a:rPr lang="fr-CA" dirty="0"/>
              <a:t>– Veiller à la pérennité de la </a:t>
            </a:r>
            <a:r>
              <a:rPr lang="fr-CA" dirty="0" smtClean="0"/>
              <a:t>documentation</a:t>
            </a:r>
          </a:p>
          <a:p>
            <a:r>
              <a:rPr lang="fr-CA" b="1" dirty="0" smtClean="0"/>
              <a:t>Objectif 4 </a:t>
            </a:r>
            <a:r>
              <a:rPr lang="fr-CA" dirty="0" smtClean="0"/>
              <a:t>– </a:t>
            </a:r>
            <a:r>
              <a:rPr lang="fr-CA" dirty="0"/>
              <a:t>S’ancrer dans le mouvement de la science ouverte</a:t>
            </a:r>
          </a:p>
        </p:txBody>
      </p:sp>
    </p:spTree>
    <p:extLst>
      <p:ext uri="{BB962C8B-B14F-4D97-AF65-F5344CB8AC3E}">
        <p14:creationId xmlns:p14="http://schemas.microsoft.com/office/powerpoint/2010/main" val="5567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0466" y="669360"/>
            <a:ext cx="10143334" cy="1294683"/>
          </a:xfrm>
        </p:spPr>
        <p:txBody>
          <a:bodyPr>
            <a:noAutofit/>
          </a:bodyPr>
          <a:lstStyle/>
          <a:p>
            <a:r>
              <a:rPr lang="fr-CA" sz="4000" b="1" dirty="0" smtClean="0"/>
              <a:t>Objectif </a:t>
            </a:r>
            <a:r>
              <a:rPr lang="fr-CA" sz="4000" b="1" dirty="0"/>
              <a:t>1 </a:t>
            </a:r>
            <a:r>
              <a:rPr lang="fr-CA" sz="4000" dirty="0" smtClean="0"/>
              <a:t>– </a:t>
            </a:r>
            <a:r>
              <a:rPr lang="fr-CA" dirty="0"/>
              <a:t>Assurer l’excellence des collections</a:t>
            </a:r>
            <a:endParaRPr lang="fr-CA" sz="4000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1.1</a:t>
            </a:r>
            <a:r>
              <a:rPr lang="fr-CA" dirty="0" smtClean="0"/>
              <a:t>	Consacrer </a:t>
            </a:r>
            <a:r>
              <a:rPr lang="fr-CA" dirty="0"/>
              <a:t>des budgets d’acquisition répondant aux besoins </a:t>
            </a:r>
            <a:r>
              <a:rPr lang="fr-CA" dirty="0" smtClean="0"/>
              <a:t>	documentaires</a:t>
            </a:r>
          </a:p>
          <a:p>
            <a:r>
              <a:rPr lang="fr-CA" b="1" dirty="0" smtClean="0"/>
              <a:t>1.2</a:t>
            </a:r>
            <a:r>
              <a:rPr lang="fr-CA" dirty="0" smtClean="0"/>
              <a:t>	Poursuivre </a:t>
            </a:r>
            <a:r>
              <a:rPr lang="fr-CA" dirty="0"/>
              <a:t>le développement des collections en appui à l’enseignement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et </a:t>
            </a:r>
            <a:r>
              <a:rPr lang="fr-CA" dirty="0"/>
              <a:t>à la recherche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15</a:t>
            </a:fld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2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Accès optimisé aux ressources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et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au savoir de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pointe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1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14423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2 </a:t>
            </a:r>
            <a:r>
              <a:rPr lang="fr-CA" dirty="0" smtClean="0"/>
              <a:t>– </a:t>
            </a:r>
            <a:r>
              <a:rPr lang="fr-CA" dirty="0"/>
              <a:t>Enrichir l’expérience de découverte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940109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2.1</a:t>
            </a:r>
            <a:r>
              <a:rPr lang="fr-CA" dirty="0" smtClean="0"/>
              <a:t>	Offrir </a:t>
            </a:r>
            <a:r>
              <a:rPr lang="fr-CA" dirty="0"/>
              <a:t>un accès simple et convivial à l’ensemble des ressources,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et une </a:t>
            </a:r>
            <a:r>
              <a:rPr lang="fr-CA" dirty="0"/>
              <a:t>expérience optimale de découverte des collections</a:t>
            </a:r>
            <a:endParaRPr lang="fr-CA" dirty="0" smtClean="0"/>
          </a:p>
          <a:p>
            <a:r>
              <a:rPr lang="fr-CA" b="1" dirty="0" smtClean="0"/>
              <a:t>2.2</a:t>
            </a:r>
            <a:r>
              <a:rPr lang="fr-CA" dirty="0" smtClean="0"/>
              <a:t>	Améliorer </a:t>
            </a:r>
            <a:r>
              <a:rPr lang="fr-CA" dirty="0"/>
              <a:t>le repérage et la diffusion sur le Web des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collections </a:t>
            </a:r>
            <a:r>
              <a:rPr lang="fr-CA" dirty="0"/>
              <a:t>numériques </a:t>
            </a:r>
            <a:r>
              <a:rPr lang="fr-CA" dirty="0" smtClean="0"/>
              <a:t>de la Bibliothèque</a:t>
            </a:r>
            <a:endParaRPr lang="fr-CA" dirty="0"/>
          </a:p>
          <a:p>
            <a:r>
              <a:rPr lang="fr-CA" b="1" dirty="0" smtClean="0"/>
              <a:t>2.3</a:t>
            </a:r>
            <a:r>
              <a:rPr lang="fr-CA" dirty="0" smtClean="0"/>
              <a:t>	Accroître </a:t>
            </a:r>
            <a:r>
              <a:rPr lang="fr-CA" dirty="0"/>
              <a:t>la mise en valeur des collections</a:t>
            </a:r>
            <a:endParaRPr lang="fr-CA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16</a:t>
            </a:fld>
            <a:endParaRPr lang="fr-CA"/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2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Accès optimisé aux ressources et au savoir de pointe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2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41081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0465" y="669360"/>
            <a:ext cx="10607723" cy="1294683"/>
          </a:xfrm>
        </p:spPr>
        <p:txBody>
          <a:bodyPr>
            <a:normAutofit/>
          </a:bodyPr>
          <a:lstStyle/>
          <a:p>
            <a:r>
              <a:rPr lang="fr-CA" b="1" dirty="0" smtClean="0"/>
              <a:t>Objectif 3 </a:t>
            </a:r>
            <a:r>
              <a:rPr lang="fr-CA" dirty="0" smtClean="0"/>
              <a:t>– </a:t>
            </a:r>
            <a:r>
              <a:rPr lang="fr-CA" dirty="0"/>
              <a:t>Veiller à la pérennité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de la </a:t>
            </a:r>
            <a:r>
              <a:rPr lang="fr-CA" dirty="0"/>
              <a:t>documentation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3.1</a:t>
            </a:r>
            <a:r>
              <a:rPr lang="fr-CA" dirty="0" smtClean="0"/>
              <a:t>	Élaborer </a:t>
            </a:r>
            <a:r>
              <a:rPr lang="fr-CA" dirty="0"/>
              <a:t>et mettre en œuvre une stratégie de numérisation </a:t>
            </a:r>
            <a:endParaRPr lang="fr-CA" dirty="0" smtClean="0"/>
          </a:p>
          <a:p>
            <a:r>
              <a:rPr lang="fr-CA" b="1" dirty="0" smtClean="0"/>
              <a:t>3.2</a:t>
            </a:r>
            <a:r>
              <a:rPr lang="fr-CA" dirty="0"/>
              <a:t>	</a:t>
            </a:r>
            <a:r>
              <a:rPr lang="fr-CA" dirty="0" smtClean="0"/>
              <a:t>Développer </a:t>
            </a:r>
            <a:r>
              <a:rPr lang="fr-CA" dirty="0"/>
              <a:t>et mettre en place une stratégie de conservation de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contenus </a:t>
            </a:r>
            <a:r>
              <a:rPr lang="fr-CA" dirty="0"/>
              <a:t>numériques </a:t>
            </a:r>
            <a:endParaRPr lang="fr-CA" dirty="0" smtClean="0"/>
          </a:p>
          <a:p>
            <a:r>
              <a:rPr lang="fr-CA" b="1" dirty="0" smtClean="0"/>
              <a:t>3.2</a:t>
            </a:r>
            <a:r>
              <a:rPr lang="fr-CA" dirty="0" smtClean="0"/>
              <a:t>	Assurer </a:t>
            </a:r>
            <a:r>
              <a:rPr lang="fr-CA" dirty="0"/>
              <a:t>la préservation à long terme de collections physiques de valeur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17</a:t>
            </a:fld>
            <a:endParaRPr lang="fr-CA"/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2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Accès optimisé aux ressources et au savoir de pointe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3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25178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/>
              <a:t>Objectif 4 </a:t>
            </a:r>
            <a:r>
              <a:rPr lang="fr-CA" sz="4000" dirty="0" smtClean="0"/>
              <a:t>– </a:t>
            </a:r>
            <a:r>
              <a:rPr lang="fr-CA" dirty="0"/>
              <a:t>S’ancrer dans le mouvement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de </a:t>
            </a:r>
            <a:r>
              <a:rPr lang="fr-CA" dirty="0"/>
              <a:t>la science ouverte</a:t>
            </a:r>
            <a:endParaRPr lang="fr-CA" sz="40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4.1</a:t>
            </a:r>
            <a:r>
              <a:rPr lang="fr-CA" dirty="0" smtClean="0"/>
              <a:t>	Promouvoir </a:t>
            </a:r>
            <a:r>
              <a:rPr lang="fr-CA" dirty="0"/>
              <a:t>le libre accès et soutenir l’adoption et la mise en œuvre de </a:t>
            </a:r>
            <a:r>
              <a:rPr lang="fr-CA" dirty="0" smtClean="0"/>
              <a:t>	politiques </a:t>
            </a:r>
            <a:r>
              <a:rPr lang="fr-CA" dirty="0"/>
              <a:t>sur la science </a:t>
            </a:r>
            <a:r>
              <a:rPr lang="fr-CA" dirty="0" smtClean="0"/>
              <a:t>ouverte</a:t>
            </a:r>
          </a:p>
          <a:p>
            <a:r>
              <a:rPr lang="fr-CA" b="1" dirty="0" smtClean="0"/>
              <a:t>4.2</a:t>
            </a:r>
            <a:r>
              <a:rPr lang="fr-CA" dirty="0" smtClean="0"/>
              <a:t>	Contrer </a:t>
            </a:r>
            <a:r>
              <a:rPr lang="fr-CA" dirty="0"/>
              <a:t>les obstacles économiques à la création et à la diffusion des </a:t>
            </a:r>
            <a:r>
              <a:rPr lang="fr-CA" dirty="0" smtClean="0"/>
              <a:t>	publications savantes</a:t>
            </a:r>
          </a:p>
          <a:p>
            <a:r>
              <a:rPr lang="fr-CA" b="1" dirty="0" smtClean="0"/>
              <a:t>4.3</a:t>
            </a:r>
            <a:r>
              <a:rPr lang="fr-CA" dirty="0"/>
              <a:t>	</a:t>
            </a:r>
            <a:r>
              <a:rPr lang="fr-CA" dirty="0" smtClean="0"/>
              <a:t>Soutenir </a:t>
            </a:r>
            <a:r>
              <a:rPr lang="fr-CA" dirty="0"/>
              <a:t>la gestion des données de la recherche et favoriser un accès </a:t>
            </a:r>
            <a:r>
              <a:rPr lang="fr-CA" dirty="0" smtClean="0"/>
              <a:t>	ouvert </a:t>
            </a:r>
            <a:r>
              <a:rPr lang="fr-CA" dirty="0"/>
              <a:t>à ces données en collaborant activement aux initiatives nationales </a:t>
            </a:r>
            <a:endParaRPr lang="fr-CA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18</a:t>
            </a:fld>
            <a:endParaRPr lang="fr-CA"/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2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Accès optimisé aux ressources et au savoir de pointe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4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26326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/>
              <a:t>Objectif 4 </a:t>
            </a:r>
            <a:r>
              <a:rPr lang="fr-CA" sz="4000" dirty="0" smtClean="0"/>
              <a:t>– </a:t>
            </a:r>
            <a:r>
              <a:rPr lang="fr-CA" dirty="0"/>
              <a:t>S’ancrer dans le mouvement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de </a:t>
            </a:r>
            <a:r>
              <a:rPr lang="fr-CA" dirty="0"/>
              <a:t>la science ouverte</a:t>
            </a:r>
            <a:endParaRPr lang="fr-CA" sz="40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4.4</a:t>
            </a:r>
            <a:r>
              <a:rPr lang="fr-CA" dirty="0"/>
              <a:t>	</a:t>
            </a:r>
            <a:r>
              <a:rPr lang="fr-CA" dirty="0" smtClean="0"/>
              <a:t>Promouvoir </a:t>
            </a:r>
            <a:r>
              <a:rPr lang="fr-CA" dirty="0"/>
              <a:t>la mise en œuvre responsable des indicateurs d’impact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et de productivité </a:t>
            </a:r>
            <a:r>
              <a:rPr lang="fr-CA" dirty="0"/>
              <a:t>de la recherche</a:t>
            </a:r>
          </a:p>
          <a:p>
            <a:r>
              <a:rPr lang="fr-CA" b="1" dirty="0" smtClean="0"/>
              <a:t>4.5</a:t>
            </a:r>
            <a:r>
              <a:rPr lang="fr-CA" dirty="0"/>
              <a:t>	</a:t>
            </a:r>
            <a:r>
              <a:rPr lang="fr-CA" dirty="0" smtClean="0"/>
              <a:t>Favoriser </a:t>
            </a:r>
            <a:r>
              <a:rPr lang="fr-CA" dirty="0"/>
              <a:t>le développement, la promotion et la diffusion des ressources </a:t>
            </a:r>
            <a:r>
              <a:rPr lang="fr-CA" dirty="0" smtClean="0"/>
              <a:t>	éducatives </a:t>
            </a:r>
            <a:r>
              <a:rPr lang="fr-CA" dirty="0"/>
              <a:t>libres (Open </a:t>
            </a:r>
            <a:r>
              <a:rPr lang="fr-CA" dirty="0" err="1"/>
              <a:t>education</a:t>
            </a:r>
            <a:r>
              <a:rPr lang="fr-CA" dirty="0"/>
              <a:t> </a:t>
            </a:r>
            <a:r>
              <a:rPr lang="fr-CA" dirty="0" err="1"/>
              <a:t>resources</a:t>
            </a:r>
            <a:r>
              <a:rPr lang="fr-CA" dirty="0"/>
              <a:t>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19</a:t>
            </a:fld>
            <a:endParaRPr lang="fr-CA"/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2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Accès optimisé aux ressources et au savoir de pointe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4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12082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763" cy="6857571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39174" y="1926076"/>
            <a:ext cx="6306766" cy="33056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741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8800" dirty="0" smtClean="0">
                <a:solidFill>
                  <a:schemeClr val="bg1"/>
                </a:solidFill>
              </a:rPr>
              <a:t>Mission,</a:t>
            </a:r>
          </a:p>
          <a:p>
            <a:r>
              <a:rPr lang="fr-CA" sz="8800" dirty="0" smtClean="0">
                <a:solidFill>
                  <a:schemeClr val="bg1"/>
                </a:solidFill>
              </a:rPr>
              <a:t>vision,</a:t>
            </a:r>
          </a:p>
          <a:p>
            <a:r>
              <a:rPr lang="fr-CA" sz="8800" dirty="0" smtClean="0">
                <a:solidFill>
                  <a:schemeClr val="bg1"/>
                </a:solidFill>
              </a:rPr>
              <a:t>et valeurs</a:t>
            </a:r>
            <a:endParaRPr lang="fr-CA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Axe 3 </a:t>
            </a:r>
            <a:r>
              <a:rPr lang="fr-CA" dirty="0" smtClean="0"/>
              <a:t>–</a:t>
            </a:r>
            <a:r>
              <a:rPr lang="fr-CA" b="1" dirty="0" smtClean="0"/>
              <a:t> </a:t>
            </a:r>
            <a:r>
              <a:rPr lang="fr-CA" dirty="0"/>
              <a:t>Espace réinventé d’apprentissage </a:t>
            </a:r>
            <a:br>
              <a:rPr lang="fr-CA" dirty="0"/>
            </a:br>
            <a:r>
              <a:rPr lang="fr-CA" dirty="0"/>
              <a:t>et de découverte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Objectif 1 </a:t>
            </a:r>
            <a:r>
              <a:rPr lang="fr-CA" dirty="0" smtClean="0"/>
              <a:t>– </a:t>
            </a:r>
            <a:r>
              <a:rPr lang="fr-CA" dirty="0"/>
              <a:t>Repenser le concept de service des </a:t>
            </a:r>
            <a:r>
              <a:rPr lang="fr-CA" dirty="0" smtClean="0"/>
              <a:t>espaces</a:t>
            </a:r>
          </a:p>
          <a:p>
            <a:r>
              <a:rPr lang="fr-CA" b="1" dirty="0" smtClean="0"/>
              <a:t>Objectif 2 </a:t>
            </a:r>
            <a:r>
              <a:rPr lang="fr-CA" dirty="0" smtClean="0"/>
              <a:t>– </a:t>
            </a:r>
            <a:r>
              <a:rPr lang="fr-CA" dirty="0"/>
              <a:t>Pourvoir des lieux accessibles à </a:t>
            </a:r>
            <a:r>
              <a:rPr lang="fr-CA" dirty="0" smtClean="0"/>
              <a:t>tous</a:t>
            </a:r>
          </a:p>
          <a:p>
            <a:r>
              <a:rPr lang="fr-CA" b="1" dirty="0" smtClean="0"/>
              <a:t>Objectif 3 </a:t>
            </a:r>
            <a:r>
              <a:rPr lang="fr-CA" dirty="0" smtClean="0"/>
              <a:t>– </a:t>
            </a:r>
            <a:r>
              <a:rPr lang="fr-CA" dirty="0"/>
              <a:t>Améliorer les espaces en continu</a:t>
            </a:r>
            <a:endParaRPr lang="fr-CA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60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/>
              <a:t>Objectif 1 </a:t>
            </a:r>
            <a:r>
              <a:rPr lang="fr-CA" sz="4000" dirty="0" smtClean="0"/>
              <a:t>– </a:t>
            </a:r>
            <a:r>
              <a:rPr lang="fr-CA" dirty="0"/>
              <a:t>Repenser le concept de service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des </a:t>
            </a:r>
            <a:r>
              <a:rPr lang="fr-CA" dirty="0"/>
              <a:t>espaces</a:t>
            </a:r>
            <a:endParaRPr lang="fr-CA" sz="4000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10515600" cy="403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1.1</a:t>
            </a:r>
            <a:r>
              <a:rPr lang="fr-CA" dirty="0" smtClean="0"/>
              <a:t>	Poursuivre </a:t>
            </a:r>
            <a:r>
              <a:rPr lang="fr-CA" dirty="0"/>
              <a:t>le réaménagement des espaces en fonction des besoins de </a:t>
            </a:r>
            <a:r>
              <a:rPr lang="fr-CA" dirty="0" smtClean="0"/>
              <a:t>	l’enseignement </a:t>
            </a:r>
            <a:r>
              <a:rPr lang="fr-CA" dirty="0"/>
              <a:t>et de la recherche, de l’interdisciplinarité et des nouveaux </a:t>
            </a:r>
            <a:r>
              <a:rPr lang="fr-CA" dirty="0" smtClean="0"/>
              <a:t>	paradigmes </a:t>
            </a:r>
            <a:r>
              <a:rPr lang="fr-CA" dirty="0"/>
              <a:t>du </a:t>
            </a:r>
            <a:r>
              <a:rPr lang="fr-CA" dirty="0" smtClean="0"/>
              <a:t>numérique</a:t>
            </a:r>
          </a:p>
          <a:p>
            <a:r>
              <a:rPr lang="fr-CA" b="1" dirty="0" smtClean="0"/>
              <a:t>1.2</a:t>
            </a:r>
            <a:r>
              <a:rPr lang="fr-CA" dirty="0" smtClean="0"/>
              <a:t>	Concevoir </a:t>
            </a:r>
            <a:r>
              <a:rPr lang="fr-CA" dirty="0"/>
              <a:t>des espaces de rencontre et de réflexion, collaboratifs et </a:t>
            </a:r>
            <a:r>
              <a:rPr lang="fr-CA" dirty="0" smtClean="0"/>
              <a:t>	flexibles</a:t>
            </a:r>
            <a:r>
              <a:rPr lang="fr-CA" dirty="0"/>
              <a:t>, qui intègrent les technologies novatrices pour faire de la </a:t>
            </a:r>
            <a:r>
              <a:rPr lang="fr-CA" dirty="0" smtClean="0"/>
              <a:t>	Bibliothèque </a:t>
            </a:r>
            <a:r>
              <a:rPr lang="fr-CA" dirty="0"/>
              <a:t>un laboratoire </a:t>
            </a:r>
            <a:r>
              <a:rPr lang="fr-CA" dirty="0" smtClean="0"/>
              <a:t>vivant</a:t>
            </a:r>
          </a:p>
          <a:p>
            <a:r>
              <a:rPr lang="fr-CA" b="1" dirty="0" smtClean="0"/>
              <a:t>1.3</a:t>
            </a:r>
            <a:r>
              <a:rPr lang="fr-CA" dirty="0" smtClean="0"/>
              <a:t>	Transformer </a:t>
            </a:r>
            <a:r>
              <a:rPr lang="fr-CA" dirty="0"/>
              <a:t>les espaces en milieu de vie accueillant et agréable</a:t>
            </a:r>
            <a:endParaRPr lang="fr-CA" dirty="0" smtClean="0"/>
          </a:p>
          <a:p>
            <a:r>
              <a:rPr lang="fr-CA" b="1" dirty="0" smtClean="0"/>
              <a:t>1.4</a:t>
            </a:r>
            <a:r>
              <a:rPr lang="fr-CA" dirty="0" smtClean="0"/>
              <a:t>	Aménager </a:t>
            </a:r>
            <a:r>
              <a:rPr lang="fr-CA" dirty="0"/>
              <a:t>des espaces répondant aux besoins et aux défis de la </a:t>
            </a:r>
            <a:r>
              <a:rPr lang="fr-CA" dirty="0" smtClean="0"/>
              <a:t>	conservation </a:t>
            </a:r>
            <a:r>
              <a:rPr lang="fr-CA" dirty="0"/>
              <a:t>à long terme de la documentation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21</a:t>
            </a:fld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3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Espace réinventé d’apprentissage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et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de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découverte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1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5480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2 </a:t>
            </a:r>
            <a:r>
              <a:rPr lang="fr-CA" dirty="0" smtClean="0"/>
              <a:t>– </a:t>
            </a:r>
            <a:r>
              <a:rPr lang="fr-CA" dirty="0"/>
              <a:t>Pourvoir des lieux accessibles à tous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10515600" cy="403353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163638" algn="l"/>
              </a:tabLst>
            </a:pPr>
            <a:r>
              <a:rPr lang="fr-CA" b="1" dirty="0" smtClean="0"/>
              <a:t>Priorité</a:t>
            </a:r>
          </a:p>
          <a:p>
            <a:pPr>
              <a:tabLst>
                <a:tab pos="1073150" algn="l"/>
              </a:tabLst>
            </a:pPr>
            <a:r>
              <a:rPr lang="fr-CA" b="1" dirty="0" smtClean="0"/>
              <a:t>2.1</a:t>
            </a:r>
            <a:r>
              <a:rPr lang="fr-CA" dirty="0" smtClean="0"/>
              <a:t>	Rendre </a:t>
            </a:r>
            <a:r>
              <a:rPr lang="fr-CA" dirty="0"/>
              <a:t>accessibles à toute personne les collections, les services et </a:t>
            </a:r>
            <a:r>
              <a:rPr lang="fr-CA" dirty="0" smtClean="0"/>
              <a:t>	l’expertise </a:t>
            </a:r>
            <a:r>
              <a:rPr lang="fr-CA" dirty="0"/>
              <a:t>dans des espaces adaptés à ses besoins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22</a:t>
            </a:fld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3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Espace réinventé d’apprentissage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et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de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découverte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 smtClean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2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28687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3 </a:t>
            </a:r>
            <a:r>
              <a:rPr lang="fr-CA" dirty="0" smtClean="0"/>
              <a:t>– </a:t>
            </a:r>
            <a:r>
              <a:rPr lang="fr-CA" dirty="0"/>
              <a:t>Améliorer les espaces en continu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</a:t>
            </a:r>
          </a:p>
          <a:p>
            <a:r>
              <a:rPr lang="fr-CA" b="1" dirty="0" smtClean="0"/>
              <a:t>3.1</a:t>
            </a:r>
            <a:r>
              <a:rPr lang="fr-CA" dirty="0" smtClean="0"/>
              <a:t>	Poursuivre </a:t>
            </a:r>
            <a:r>
              <a:rPr lang="fr-CA" dirty="0"/>
              <a:t>la modernisation et l’entretien régulier des espaces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23</a:t>
            </a:fld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3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Espace réinventé d’apprentissage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et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de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découverte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 smtClean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3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10168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/>
              <a:t>Axe 4</a:t>
            </a:r>
            <a:r>
              <a:rPr lang="fr-CA" dirty="0" smtClean="0"/>
              <a:t> – </a:t>
            </a:r>
            <a:r>
              <a:rPr lang="fr-CA" dirty="0"/>
              <a:t>Engagement et rayonnement accrus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Objectif 1</a:t>
            </a:r>
            <a:r>
              <a:rPr lang="fr-CA" dirty="0" smtClean="0"/>
              <a:t> – </a:t>
            </a:r>
            <a:r>
              <a:rPr lang="fr-CA" dirty="0"/>
              <a:t>Faire place aux membres de la communauté universitaire</a:t>
            </a:r>
          </a:p>
          <a:p>
            <a:r>
              <a:rPr lang="fr-CA" b="1" dirty="0" smtClean="0"/>
              <a:t>Objectif 2</a:t>
            </a:r>
            <a:r>
              <a:rPr lang="fr-CA" dirty="0" smtClean="0"/>
              <a:t> – </a:t>
            </a:r>
            <a:r>
              <a:rPr lang="fr-CA" dirty="0"/>
              <a:t>S’engager dans la </a:t>
            </a:r>
            <a:r>
              <a:rPr lang="fr-CA" dirty="0" smtClean="0"/>
              <a:t>communauté</a:t>
            </a:r>
          </a:p>
          <a:p>
            <a:r>
              <a:rPr lang="fr-CA" b="1" dirty="0" smtClean="0"/>
              <a:t>Objectif 3</a:t>
            </a:r>
            <a:r>
              <a:rPr lang="fr-CA" dirty="0" smtClean="0"/>
              <a:t> – </a:t>
            </a:r>
            <a:r>
              <a:rPr lang="fr-CA" dirty="0"/>
              <a:t>Devenir un acteur du développement </a:t>
            </a:r>
            <a:r>
              <a:rPr lang="fr-CA" dirty="0" smtClean="0"/>
              <a:t>durable</a:t>
            </a:r>
          </a:p>
          <a:p>
            <a:r>
              <a:rPr lang="fr-CA" b="1" dirty="0" smtClean="0"/>
              <a:t>Objectif 4</a:t>
            </a:r>
            <a:r>
              <a:rPr lang="fr-CA" dirty="0" smtClean="0"/>
              <a:t> </a:t>
            </a:r>
            <a:r>
              <a:rPr lang="fr-CA" dirty="0"/>
              <a:t>– Développer des liens d’attachement à la </a:t>
            </a:r>
            <a:r>
              <a:rPr lang="fr-CA" dirty="0" smtClean="0"/>
              <a:t>Bibliothèque</a:t>
            </a:r>
          </a:p>
          <a:p>
            <a:r>
              <a:rPr lang="fr-CA" b="1" dirty="0" smtClean="0"/>
              <a:t>Objectif 5</a:t>
            </a:r>
            <a:r>
              <a:rPr lang="fr-CA" dirty="0" smtClean="0"/>
              <a:t> </a:t>
            </a:r>
            <a:r>
              <a:rPr lang="fr-CA" dirty="0"/>
              <a:t>– Jouer le rôle de catalyseur de l’activité </a:t>
            </a:r>
            <a:r>
              <a:rPr lang="fr-CA" dirty="0" smtClean="0"/>
              <a:t>culturelle</a:t>
            </a:r>
          </a:p>
          <a:p>
            <a:r>
              <a:rPr lang="fr-CA" b="1" dirty="0" smtClean="0"/>
              <a:t>Objectif 6</a:t>
            </a:r>
            <a:r>
              <a:rPr lang="fr-CA" dirty="0" smtClean="0"/>
              <a:t> </a:t>
            </a:r>
            <a:r>
              <a:rPr lang="fr-CA" dirty="0"/>
              <a:t>– Accentuer la visibilité et le rayonnement de la </a:t>
            </a:r>
            <a:r>
              <a:rPr lang="fr-CA" dirty="0" smtClean="0"/>
              <a:t>Bibliothèque</a:t>
            </a:r>
          </a:p>
          <a:p>
            <a:r>
              <a:rPr lang="fr-CA" b="1" dirty="0" smtClean="0"/>
              <a:t>Objectif 7</a:t>
            </a:r>
            <a:r>
              <a:rPr lang="fr-CA" dirty="0" smtClean="0"/>
              <a:t> </a:t>
            </a:r>
            <a:r>
              <a:rPr lang="fr-CA" dirty="0"/>
              <a:t>– Construire des partenariats durables</a:t>
            </a:r>
            <a:endParaRPr lang="fr-CA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26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b="1" dirty="0" smtClean="0"/>
              <a:t>Objectif 1 </a:t>
            </a:r>
            <a:r>
              <a:rPr lang="fr-CA" sz="4400" dirty="0" smtClean="0"/>
              <a:t>– </a:t>
            </a:r>
            <a:r>
              <a:rPr lang="fr-CA" sz="4400" dirty="0"/>
              <a:t>Faire place aux membres </a:t>
            </a:r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4400" dirty="0" smtClean="0"/>
              <a:t>de </a:t>
            </a:r>
            <a:r>
              <a:rPr lang="fr-CA" sz="4400" dirty="0"/>
              <a:t>la communauté universitaire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25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1.1</a:t>
            </a:r>
            <a:r>
              <a:rPr lang="fr-CA" dirty="0" smtClean="0"/>
              <a:t>	Intensifier </a:t>
            </a:r>
            <a:r>
              <a:rPr lang="fr-CA" dirty="0"/>
              <a:t>les relations avec les membres de la communauté universitaire </a:t>
            </a:r>
            <a:r>
              <a:rPr lang="fr-CA" dirty="0" smtClean="0"/>
              <a:t>	pour </a:t>
            </a:r>
            <a:r>
              <a:rPr lang="fr-CA" dirty="0"/>
              <a:t>susciter leur participation aux projets de la Bibliothèque</a:t>
            </a:r>
            <a:endParaRPr lang="fr-CA" dirty="0" smtClean="0"/>
          </a:p>
          <a:p>
            <a:pPr lvl="0"/>
            <a:r>
              <a:rPr lang="fr-CA" b="1" dirty="0" smtClean="0"/>
              <a:t>1.2</a:t>
            </a:r>
            <a:r>
              <a:rPr lang="fr-CA" dirty="0" smtClean="0"/>
              <a:t>	Encourager </a:t>
            </a:r>
            <a:r>
              <a:rPr lang="fr-CA" dirty="0"/>
              <a:t>la réalisation d’initiatives étudiantes à la Bibliothèque</a:t>
            </a: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4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Engagement et rayonnement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accrus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 smtClean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1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2362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2 </a:t>
            </a:r>
            <a:r>
              <a:rPr lang="fr-CA" dirty="0" smtClean="0"/>
              <a:t>– </a:t>
            </a:r>
            <a:r>
              <a:rPr lang="fr-CA" dirty="0"/>
              <a:t>S’engager dans la </a:t>
            </a:r>
            <a:r>
              <a:rPr lang="fr-CA" dirty="0" smtClean="0"/>
              <a:t>communauté</a:t>
            </a: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26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2.1</a:t>
            </a:r>
            <a:r>
              <a:rPr lang="fr-CA" dirty="0" smtClean="0"/>
              <a:t>	Bonifier </a:t>
            </a:r>
            <a:r>
              <a:rPr lang="fr-CA" dirty="0"/>
              <a:t>les services aux personnes diplômées et retraitées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de </a:t>
            </a:r>
            <a:r>
              <a:rPr lang="fr-CA" dirty="0"/>
              <a:t>l’Université Laval </a:t>
            </a:r>
            <a:endParaRPr lang="fr-CA" dirty="0" smtClean="0"/>
          </a:p>
          <a:p>
            <a:pPr lvl="0"/>
            <a:r>
              <a:rPr lang="fr-CA" b="1" dirty="0" smtClean="0"/>
              <a:t>2.2</a:t>
            </a:r>
            <a:r>
              <a:rPr lang="fr-CA" dirty="0" smtClean="0"/>
              <a:t>	Amorcer</a:t>
            </a:r>
            <a:r>
              <a:rPr lang="fr-CA" dirty="0"/>
              <a:t>, avec les bibliothèques publiques de la région de Québec,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une réflexion </a:t>
            </a:r>
            <a:r>
              <a:rPr lang="fr-CA" dirty="0"/>
              <a:t>portant sur l’accessibilité des services aux citoyens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et aux citoyennes</a:t>
            </a:r>
          </a:p>
          <a:p>
            <a:pPr lvl="0"/>
            <a:r>
              <a:rPr lang="fr-CA" b="1" dirty="0" smtClean="0"/>
              <a:t>2.3</a:t>
            </a:r>
            <a:r>
              <a:rPr lang="fr-CA" dirty="0" smtClean="0"/>
              <a:t>	Favoriser </a:t>
            </a:r>
            <a:r>
              <a:rPr lang="fr-CA" dirty="0"/>
              <a:t>l’implication sociale de la Bibliothèque</a:t>
            </a: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4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Engagement et rayonnement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accrus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2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17067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b="1" dirty="0" smtClean="0"/>
              <a:t>Objectif 3 </a:t>
            </a:r>
            <a:r>
              <a:rPr lang="fr-CA" sz="4400" dirty="0" smtClean="0"/>
              <a:t>– </a:t>
            </a:r>
            <a:r>
              <a:rPr lang="fr-CA" sz="4400" dirty="0"/>
              <a:t>Devenir un acteur </a:t>
            </a:r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4400" dirty="0" smtClean="0"/>
              <a:t>du développement </a:t>
            </a:r>
            <a:r>
              <a:rPr lang="fr-CA" sz="4400" dirty="0"/>
              <a:t>durable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27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</a:t>
            </a:r>
          </a:p>
          <a:p>
            <a:pPr lvl="0"/>
            <a:r>
              <a:rPr lang="fr-CA" b="1" dirty="0" smtClean="0"/>
              <a:t>3.1</a:t>
            </a:r>
            <a:r>
              <a:rPr lang="fr-CA" dirty="0" smtClean="0"/>
              <a:t>	Contribuer </a:t>
            </a:r>
            <a:r>
              <a:rPr lang="fr-CA" dirty="0"/>
              <a:t>plus activement à la stratégie de développement durable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de l’Université </a:t>
            </a:r>
            <a:r>
              <a:rPr lang="fr-CA" dirty="0"/>
              <a:t>Laval</a:t>
            </a: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4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Engagement et rayonnement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accrus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3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5386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b="1" dirty="0" smtClean="0"/>
              <a:t>Objectif 4 </a:t>
            </a:r>
            <a:r>
              <a:rPr lang="fr-CA" sz="4400" dirty="0" smtClean="0"/>
              <a:t>– </a:t>
            </a:r>
            <a:r>
              <a:rPr lang="fr-CA" sz="4400" dirty="0"/>
              <a:t>Développer des liens d’attachement </a:t>
            </a:r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4400" dirty="0" smtClean="0"/>
              <a:t>à </a:t>
            </a:r>
            <a:r>
              <a:rPr lang="fr-CA" sz="4400" dirty="0"/>
              <a:t>la Bibliothèque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28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4.1</a:t>
            </a:r>
            <a:r>
              <a:rPr lang="fr-CA" dirty="0" smtClean="0"/>
              <a:t>	Cultiver </a:t>
            </a:r>
            <a:r>
              <a:rPr lang="fr-CA" dirty="0"/>
              <a:t>un sentiment d’appartenance durable parmi les membres de la </a:t>
            </a:r>
            <a:r>
              <a:rPr lang="fr-CA" dirty="0" smtClean="0"/>
              <a:t>	communauté </a:t>
            </a:r>
            <a:r>
              <a:rPr lang="fr-CA" dirty="0"/>
              <a:t>universitaire, incluant les personnes diplômées et retraitées</a:t>
            </a:r>
            <a:endParaRPr lang="fr-CA" dirty="0" smtClean="0"/>
          </a:p>
          <a:p>
            <a:pPr lvl="0"/>
            <a:r>
              <a:rPr lang="fr-CA" b="1" dirty="0" smtClean="0"/>
              <a:t>4.2</a:t>
            </a:r>
            <a:r>
              <a:rPr lang="fr-CA" dirty="0" smtClean="0"/>
              <a:t> 	Instaurer </a:t>
            </a:r>
            <a:r>
              <a:rPr lang="fr-CA" dirty="0"/>
              <a:t>une culture philanthropique visant à soutenir la Bibliothèque</a:t>
            </a: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4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Engagement et rayonnement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accrus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4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9384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b="1" dirty="0" smtClean="0"/>
              <a:t>Objectif 5 </a:t>
            </a:r>
            <a:r>
              <a:rPr lang="fr-CA" sz="4400" dirty="0" smtClean="0"/>
              <a:t>– </a:t>
            </a:r>
            <a:r>
              <a:rPr lang="fr-CA" sz="4400" dirty="0"/>
              <a:t>Jouer le rôle de catalyseur </a:t>
            </a:r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4400" dirty="0" smtClean="0"/>
              <a:t>de l’activité </a:t>
            </a:r>
            <a:r>
              <a:rPr lang="fr-CA" sz="4400" dirty="0"/>
              <a:t>culturelle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29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5.1</a:t>
            </a:r>
            <a:r>
              <a:rPr lang="fr-CA" dirty="0" smtClean="0"/>
              <a:t>	Coordonner </a:t>
            </a:r>
            <a:r>
              <a:rPr lang="fr-CA" dirty="0"/>
              <a:t>et promouvoir l’offre culturelle de l’Université Laval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en collaborant </a:t>
            </a:r>
            <a:r>
              <a:rPr lang="fr-CA" dirty="0"/>
              <a:t>avec les parties prenantes</a:t>
            </a:r>
            <a:endParaRPr lang="fr-CA" dirty="0" smtClean="0"/>
          </a:p>
          <a:p>
            <a:pPr lvl="0"/>
            <a:r>
              <a:rPr lang="fr-CA" b="1" dirty="0" smtClean="0"/>
              <a:t>5.2</a:t>
            </a:r>
            <a:r>
              <a:rPr lang="fr-CA" dirty="0" smtClean="0"/>
              <a:t>	Enrichir </a:t>
            </a:r>
            <a:r>
              <a:rPr lang="fr-CA" dirty="0"/>
              <a:t>la programmation culturelle de la Bibliothèque conformément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à </a:t>
            </a:r>
            <a:r>
              <a:rPr lang="fr-CA" dirty="0"/>
              <a:t>sa mission</a:t>
            </a: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4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Engagement et rayonnement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accrus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5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Priorités</a:t>
            </a:r>
          </a:p>
        </p:txBody>
      </p:sp>
    </p:spTree>
    <p:extLst>
      <p:ext uri="{BB962C8B-B14F-4D97-AF65-F5344CB8AC3E}">
        <p14:creationId xmlns:p14="http://schemas.microsoft.com/office/powerpoint/2010/main" val="16151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Mission</a:t>
            </a:r>
            <a:endParaRPr lang="fr-CA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9402116" cy="4033531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La Bibliothèque soutient la mission d’enseignement et de recherche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de </a:t>
            </a:r>
            <a:r>
              <a:rPr lang="fr-CA" dirty="0"/>
              <a:t>l’Université Laval et s’impose comme vecteur de développement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des </a:t>
            </a:r>
            <a:r>
              <a:rPr lang="fr-CA" dirty="0"/>
              <a:t>savoirs. Elle assure l’accès à des collections d’excellence, et favorise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la </a:t>
            </a:r>
            <a:r>
              <a:rPr lang="fr-CA" dirty="0"/>
              <a:t>diffusion des connaissances et la préservation du patrimoine. 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fr-CA" dirty="0" smtClean="0"/>
              <a:t>Par </a:t>
            </a:r>
            <a:r>
              <a:rPr lang="fr-CA" dirty="0"/>
              <a:t>son leadership fort et structurant, elle se veut un carrefour où convergent les disciplines et où se tissent des partenariats féconds.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dirty="0"/>
              <a:t>Au cœur du campus, elle accueille la communauté dans des espaces physiques et numériques propices à la créativité et à la découverte.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>
                <a:solidFill>
                  <a:srgbClr val="FF7415"/>
                </a:solidFill>
              </a:rPr>
              <a:pPr/>
              <a:t>3</a:t>
            </a:fld>
            <a:endParaRPr lang="fr-CA" dirty="0">
              <a:solidFill>
                <a:srgbClr val="FF74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b="1" dirty="0" smtClean="0"/>
              <a:t>Objectif 6 </a:t>
            </a:r>
            <a:r>
              <a:rPr lang="fr-CA" sz="4400" dirty="0" smtClean="0"/>
              <a:t>– </a:t>
            </a:r>
            <a:r>
              <a:rPr lang="fr-CA" sz="4400" dirty="0"/>
              <a:t>Accentuer la visibilité </a:t>
            </a:r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4400" dirty="0" smtClean="0"/>
              <a:t>et </a:t>
            </a:r>
            <a:r>
              <a:rPr lang="fr-CA" sz="4400" dirty="0"/>
              <a:t>le rayonnement de la Bibliothèque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30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6.1</a:t>
            </a:r>
            <a:r>
              <a:rPr lang="fr-CA" dirty="0" smtClean="0"/>
              <a:t>	Promouvoir </a:t>
            </a:r>
            <a:r>
              <a:rPr lang="fr-CA" dirty="0"/>
              <a:t>davantage les services de la Bibliothèque pour accroître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leur utilisation</a:t>
            </a:r>
          </a:p>
          <a:p>
            <a:r>
              <a:rPr lang="fr-CA" b="1" dirty="0" smtClean="0"/>
              <a:t>6.2</a:t>
            </a:r>
            <a:r>
              <a:rPr lang="fr-CA" dirty="0" smtClean="0"/>
              <a:t>	Souligner </a:t>
            </a:r>
            <a:r>
              <a:rPr lang="fr-CA" dirty="0"/>
              <a:t>les réalisations et initiatives de la Bibliothèque afin de la </a:t>
            </a:r>
            <a:r>
              <a:rPr lang="fr-CA" dirty="0" smtClean="0"/>
              <a:t>	positionner </a:t>
            </a:r>
            <a:r>
              <a:rPr lang="fr-CA" dirty="0"/>
              <a:t>comme acteur de premier plan dans la vie universitaire </a:t>
            </a:r>
            <a:endParaRPr lang="fr-CA" dirty="0" smtClean="0"/>
          </a:p>
          <a:p>
            <a:r>
              <a:rPr lang="fr-CA" b="1" dirty="0" smtClean="0"/>
              <a:t>6.3</a:t>
            </a:r>
            <a:r>
              <a:rPr lang="fr-CA" dirty="0" smtClean="0"/>
              <a:t>	Maintenir </a:t>
            </a:r>
            <a:r>
              <a:rPr lang="fr-CA" dirty="0"/>
              <a:t>la présence de la Bibliothèque sur la scène nationale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et </a:t>
            </a:r>
            <a:r>
              <a:rPr lang="fr-CA" dirty="0"/>
              <a:t>internationale </a:t>
            </a: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4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Engagement et rayonnement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accrus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6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Priorités</a:t>
            </a:r>
          </a:p>
        </p:txBody>
      </p:sp>
    </p:spTree>
    <p:extLst>
      <p:ext uri="{BB962C8B-B14F-4D97-AF65-F5344CB8AC3E}">
        <p14:creationId xmlns:p14="http://schemas.microsoft.com/office/powerpoint/2010/main" val="37574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7 </a:t>
            </a:r>
            <a:r>
              <a:rPr lang="fr-CA" dirty="0" smtClean="0"/>
              <a:t>– </a:t>
            </a:r>
            <a:r>
              <a:rPr lang="fr-CA" dirty="0"/>
              <a:t>Construire des partenariats durables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31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r>
              <a:rPr lang="fr-CA" b="1" dirty="0" smtClean="0"/>
              <a:t>7.1</a:t>
            </a:r>
            <a:r>
              <a:rPr lang="fr-CA" dirty="0" smtClean="0"/>
              <a:t>	Contribuer </a:t>
            </a:r>
            <a:r>
              <a:rPr lang="fr-CA" dirty="0"/>
              <a:t>à l’initiative de la réconciliation avec les Premières Nations </a:t>
            </a:r>
          </a:p>
          <a:p>
            <a:r>
              <a:rPr lang="fr-CA" b="1" dirty="0" smtClean="0"/>
              <a:t>7.2</a:t>
            </a:r>
            <a:r>
              <a:rPr lang="fr-CA" dirty="0" smtClean="0"/>
              <a:t>	Collaborer </a:t>
            </a:r>
            <a:r>
              <a:rPr lang="fr-CA" dirty="0"/>
              <a:t>aux projets de mise en commun des services et des </a:t>
            </a:r>
            <a:r>
              <a:rPr lang="fr-CA" dirty="0" smtClean="0"/>
              <a:t>	collections </a:t>
            </a:r>
            <a:r>
              <a:rPr lang="fr-CA" dirty="0"/>
              <a:t>des bibliothèques universitaires québécoises et canadiennes</a:t>
            </a:r>
            <a:endParaRPr lang="fr-CA" dirty="0" smtClean="0"/>
          </a:p>
          <a:p>
            <a:r>
              <a:rPr lang="fr-CA" b="1" dirty="0" smtClean="0"/>
              <a:t>7.3</a:t>
            </a:r>
            <a:r>
              <a:rPr lang="fr-CA" dirty="0" smtClean="0"/>
              <a:t>	Diversifier </a:t>
            </a:r>
            <a:r>
              <a:rPr lang="fr-CA" dirty="0"/>
              <a:t>les partenariats durables avec les milieux </a:t>
            </a:r>
            <a:r>
              <a:rPr lang="fr-CA" dirty="0" smtClean="0"/>
              <a:t>	bibliothéconomiques </a:t>
            </a:r>
            <a:r>
              <a:rPr lang="fr-CA" dirty="0"/>
              <a:t>et muséologiques de tous horizons </a:t>
            </a: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4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Engagement et rayonnement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accrus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7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Priorités</a:t>
            </a:r>
          </a:p>
        </p:txBody>
      </p:sp>
    </p:spTree>
    <p:extLst>
      <p:ext uri="{BB962C8B-B14F-4D97-AF65-F5344CB8AC3E}">
        <p14:creationId xmlns:p14="http://schemas.microsoft.com/office/powerpoint/2010/main" val="41374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/>
              <a:t>Axe 5</a:t>
            </a:r>
            <a:r>
              <a:rPr lang="fr-CA" dirty="0" smtClean="0"/>
              <a:t> – </a:t>
            </a:r>
            <a:r>
              <a:rPr lang="fr-CA" dirty="0"/>
              <a:t>Force collective du personnel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Objectif 1</a:t>
            </a:r>
            <a:r>
              <a:rPr lang="fr-CA" dirty="0" smtClean="0"/>
              <a:t> – </a:t>
            </a:r>
            <a:r>
              <a:rPr lang="fr-CA" dirty="0"/>
              <a:t>Consolider les pratiques de gestion </a:t>
            </a:r>
            <a:endParaRPr lang="fr-CA" dirty="0" smtClean="0"/>
          </a:p>
          <a:p>
            <a:r>
              <a:rPr lang="fr-CA" b="1" dirty="0" smtClean="0"/>
              <a:t>Objectif 2</a:t>
            </a:r>
            <a:r>
              <a:rPr lang="fr-CA" dirty="0" smtClean="0"/>
              <a:t> – </a:t>
            </a:r>
            <a:r>
              <a:rPr lang="fr-CA" dirty="0"/>
              <a:t>Valoriser les personnes et le </a:t>
            </a:r>
            <a:r>
              <a:rPr lang="fr-CA" dirty="0" smtClean="0"/>
              <a:t>développement des </a:t>
            </a:r>
            <a:r>
              <a:rPr lang="fr-CA" dirty="0"/>
              <a:t>compétences </a:t>
            </a:r>
          </a:p>
          <a:p>
            <a:r>
              <a:rPr lang="fr-CA" b="1" dirty="0" smtClean="0"/>
              <a:t>Objectif 3</a:t>
            </a:r>
            <a:r>
              <a:rPr lang="fr-CA" dirty="0" smtClean="0"/>
              <a:t> – </a:t>
            </a:r>
            <a:r>
              <a:rPr lang="fr-CA" dirty="0"/>
              <a:t>Faire de l’environnement de travail un milieu de </a:t>
            </a:r>
            <a:r>
              <a:rPr lang="fr-CA" dirty="0" smtClean="0"/>
              <a:t>vie</a:t>
            </a:r>
          </a:p>
          <a:p>
            <a:r>
              <a:rPr lang="fr-CA" b="1" dirty="0" smtClean="0"/>
              <a:t>Objectif 4</a:t>
            </a:r>
            <a:r>
              <a:rPr lang="fr-CA" dirty="0" smtClean="0"/>
              <a:t> </a:t>
            </a:r>
            <a:r>
              <a:rPr lang="fr-CA" dirty="0"/>
              <a:t>– Stimuler la collaboration</a:t>
            </a:r>
            <a:endParaRPr lang="fr-CA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37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1 </a:t>
            </a:r>
            <a:r>
              <a:rPr lang="fr-CA" dirty="0" smtClean="0"/>
              <a:t>– </a:t>
            </a:r>
            <a:r>
              <a:rPr lang="fr-CA" dirty="0"/>
              <a:t>Consolider les pratiques de gestion 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33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1.1</a:t>
            </a:r>
            <a:r>
              <a:rPr lang="fr-CA" dirty="0" smtClean="0"/>
              <a:t>	Parfaire </a:t>
            </a:r>
            <a:r>
              <a:rPr lang="fr-CA" dirty="0"/>
              <a:t>les pratiques pour une gestion responsable, respectueuse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et transparente</a:t>
            </a:r>
          </a:p>
          <a:p>
            <a:pPr lvl="0"/>
            <a:r>
              <a:rPr lang="fr-CA" b="1" dirty="0" smtClean="0"/>
              <a:t>1.2</a:t>
            </a:r>
            <a:r>
              <a:rPr lang="fr-CA" dirty="0" smtClean="0"/>
              <a:t>	Adopter </a:t>
            </a:r>
            <a:r>
              <a:rPr lang="fr-CA" dirty="0"/>
              <a:t>une culture de gestion des ressources humaines basée sur une </a:t>
            </a:r>
            <a:r>
              <a:rPr lang="fr-CA" dirty="0" smtClean="0"/>
              <a:t>	relation </a:t>
            </a:r>
            <a:r>
              <a:rPr lang="fr-CA" dirty="0"/>
              <a:t>de proximité, qui facilite le soutien du supérieur immédiat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ou </a:t>
            </a:r>
            <a:r>
              <a:rPr lang="fr-CA" dirty="0"/>
              <a:t>de </a:t>
            </a:r>
            <a:r>
              <a:rPr lang="fr-CA" dirty="0" smtClean="0"/>
              <a:t>la supérieure </a:t>
            </a:r>
            <a:r>
              <a:rPr lang="fr-CA" dirty="0"/>
              <a:t>immédiate </a:t>
            </a:r>
            <a:r>
              <a:rPr lang="fr-CA" dirty="0" smtClean="0"/>
              <a:t>à </a:t>
            </a:r>
            <a:r>
              <a:rPr lang="fr-CA" dirty="0"/>
              <a:t>son équipe</a:t>
            </a:r>
          </a:p>
          <a:p>
            <a:pPr lvl="0"/>
            <a:r>
              <a:rPr lang="fr-CA" b="1" dirty="0" smtClean="0"/>
              <a:t>1.3</a:t>
            </a:r>
            <a:r>
              <a:rPr lang="fr-CA" dirty="0" smtClean="0"/>
              <a:t>	Harmoniser </a:t>
            </a:r>
            <a:r>
              <a:rPr lang="fr-CA" dirty="0"/>
              <a:t>les pratiques de gestion entre les </a:t>
            </a:r>
            <a:r>
              <a:rPr lang="fr-CA" dirty="0" smtClean="0"/>
              <a:t>directions</a:t>
            </a:r>
          </a:p>
          <a:p>
            <a:pPr lvl="0"/>
            <a:r>
              <a:rPr lang="fr-CA" b="1" dirty="0" smtClean="0"/>
              <a:t>1.4</a:t>
            </a:r>
            <a:r>
              <a:rPr lang="fr-CA" dirty="0" smtClean="0"/>
              <a:t>	Élaborer </a:t>
            </a:r>
            <a:r>
              <a:rPr lang="fr-CA" dirty="0"/>
              <a:t>une stratégie de communication interne</a:t>
            </a: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5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Force collective du personnel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1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Priorités</a:t>
            </a:r>
          </a:p>
        </p:txBody>
      </p:sp>
    </p:spTree>
    <p:extLst>
      <p:ext uri="{BB962C8B-B14F-4D97-AF65-F5344CB8AC3E}">
        <p14:creationId xmlns:p14="http://schemas.microsoft.com/office/powerpoint/2010/main" val="10402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b="1" dirty="0" smtClean="0"/>
              <a:t>Objectif 2 </a:t>
            </a:r>
            <a:r>
              <a:rPr lang="fr-CA" sz="4400" dirty="0" smtClean="0"/>
              <a:t>– </a:t>
            </a:r>
            <a:r>
              <a:rPr lang="fr-CA" sz="4400" dirty="0"/>
              <a:t>Valoriser les personnes </a:t>
            </a:r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4400" dirty="0" smtClean="0"/>
              <a:t>et </a:t>
            </a:r>
            <a:r>
              <a:rPr lang="fr-CA" sz="4400" dirty="0"/>
              <a:t>le </a:t>
            </a:r>
            <a:r>
              <a:rPr lang="fr-CA" sz="4400" dirty="0" smtClean="0"/>
              <a:t>développement des </a:t>
            </a:r>
            <a:r>
              <a:rPr lang="fr-CA" sz="4400" dirty="0"/>
              <a:t>compétences </a:t>
            </a:r>
            <a:br>
              <a:rPr lang="fr-CA" sz="4400" dirty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34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2.1</a:t>
            </a:r>
            <a:r>
              <a:rPr lang="fr-CA" dirty="0" smtClean="0"/>
              <a:t>	Mettre </a:t>
            </a:r>
            <a:r>
              <a:rPr lang="fr-CA" dirty="0"/>
              <a:t>en place les meilleures conditions pour permettre au personnel de </a:t>
            </a:r>
            <a:r>
              <a:rPr lang="fr-CA" dirty="0" smtClean="0"/>
              <a:t>	développer </a:t>
            </a:r>
            <a:r>
              <a:rPr lang="fr-CA" dirty="0"/>
              <a:t>ses compétences et d’exploiter son plein </a:t>
            </a:r>
            <a:r>
              <a:rPr lang="fr-CA" dirty="0" smtClean="0"/>
              <a:t>potentiel</a:t>
            </a:r>
          </a:p>
          <a:p>
            <a:pPr lvl="0"/>
            <a:r>
              <a:rPr lang="fr-CA" b="1" dirty="0" smtClean="0"/>
              <a:t>2.2</a:t>
            </a:r>
            <a:r>
              <a:rPr lang="fr-CA" dirty="0" smtClean="0"/>
              <a:t>	Développer </a:t>
            </a:r>
            <a:r>
              <a:rPr lang="fr-CA" dirty="0"/>
              <a:t>une culture de reconnaissance, d’engagement et de </a:t>
            </a:r>
            <a:r>
              <a:rPr lang="fr-CA" dirty="0" smtClean="0"/>
              <a:t>	valorisation </a:t>
            </a:r>
            <a:r>
              <a:rPr lang="fr-CA" dirty="0"/>
              <a:t>des réalisations individuelles et collectives du personnel</a:t>
            </a: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5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Force collective du personnel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2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Priorités</a:t>
            </a:r>
          </a:p>
        </p:txBody>
      </p:sp>
    </p:spTree>
    <p:extLst>
      <p:ext uri="{BB962C8B-B14F-4D97-AF65-F5344CB8AC3E}">
        <p14:creationId xmlns:p14="http://schemas.microsoft.com/office/powerpoint/2010/main" val="25233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400" b="1" dirty="0" smtClean="0"/>
              <a:t>Objectif 3 </a:t>
            </a:r>
            <a:r>
              <a:rPr lang="fr-CA" sz="4400" dirty="0" smtClean="0"/>
              <a:t>– </a:t>
            </a:r>
            <a:r>
              <a:rPr lang="fr-CA" sz="4400" dirty="0"/>
              <a:t>Faire de l’environnement de travail </a:t>
            </a:r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4400" dirty="0" smtClean="0"/>
              <a:t>un </a:t>
            </a:r>
            <a:r>
              <a:rPr lang="fr-CA" sz="4400" dirty="0"/>
              <a:t>milieu de vie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35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3.1</a:t>
            </a:r>
            <a:r>
              <a:rPr lang="fr-CA" dirty="0" smtClean="0"/>
              <a:t>	Multiplier </a:t>
            </a:r>
            <a:r>
              <a:rPr lang="fr-CA" dirty="0"/>
              <a:t>les occasions propices aux échanges et aux rencontres afin de </a:t>
            </a:r>
            <a:r>
              <a:rPr lang="fr-CA" dirty="0" smtClean="0"/>
              <a:t>	faire </a:t>
            </a:r>
            <a:r>
              <a:rPr lang="fr-CA" dirty="0"/>
              <a:t>de la Bibliothèque un lieu d’appartenance pour le </a:t>
            </a:r>
            <a:r>
              <a:rPr lang="fr-CA" dirty="0" smtClean="0"/>
              <a:t>personnel</a:t>
            </a:r>
          </a:p>
          <a:p>
            <a:pPr lvl="0"/>
            <a:r>
              <a:rPr lang="fr-CA" b="1" dirty="0" smtClean="0"/>
              <a:t>3.2</a:t>
            </a:r>
            <a:r>
              <a:rPr lang="fr-CA" dirty="0" smtClean="0"/>
              <a:t>	Redéfinir </a:t>
            </a:r>
            <a:r>
              <a:rPr lang="fr-CA" dirty="0"/>
              <a:t>les espaces afin de procurer un milieu de travail moderne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et </a:t>
            </a:r>
            <a:r>
              <a:rPr lang="fr-CA" dirty="0"/>
              <a:t>accueillant</a:t>
            </a: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5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Force collective du personnel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3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Priorités</a:t>
            </a:r>
          </a:p>
        </p:txBody>
      </p:sp>
    </p:spTree>
    <p:extLst>
      <p:ext uri="{BB962C8B-B14F-4D97-AF65-F5344CB8AC3E}">
        <p14:creationId xmlns:p14="http://schemas.microsoft.com/office/powerpoint/2010/main" val="13973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4 </a:t>
            </a:r>
            <a:r>
              <a:rPr lang="fr-CA" dirty="0" smtClean="0"/>
              <a:t>– </a:t>
            </a:r>
            <a:r>
              <a:rPr lang="fr-CA" dirty="0"/>
              <a:t>Stimuler la collaboration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36</a:t>
            </a:fld>
            <a:endParaRPr lang="fr-CA"/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0466" y="2143431"/>
            <a:ext cx="10515600" cy="4033531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4.1</a:t>
            </a:r>
            <a:r>
              <a:rPr lang="fr-CA" dirty="0" smtClean="0"/>
              <a:t>	Acquérir </a:t>
            </a:r>
            <a:r>
              <a:rPr lang="fr-CA" dirty="0"/>
              <a:t>une meilleure connaissance collective des rôles et des expertises </a:t>
            </a:r>
            <a:r>
              <a:rPr lang="fr-CA" dirty="0" smtClean="0"/>
              <a:t>	de </a:t>
            </a:r>
            <a:r>
              <a:rPr lang="fr-CA" dirty="0"/>
              <a:t>tous les membres du personnel </a:t>
            </a:r>
            <a:endParaRPr lang="fr-CA" dirty="0" smtClean="0"/>
          </a:p>
          <a:p>
            <a:pPr lvl="0"/>
            <a:r>
              <a:rPr lang="fr-CA" b="1" dirty="0" smtClean="0"/>
              <a:t>4.2</a:t>
            </a:r>
            <a:r>
              <a:rPr lang="fr-CA" dirty="0" smtClean="0"/>
              <a:t>	Favoriser </a:t>
            </a:r>
            <a:r>
              <a:rPr lang="fr-CA" dirty="0"/>
              <a:t>la participation des membres du personnel à la réalisation </a:t>
            </a:r>
            <a:r>
              <a:rPr lang="fr-CA" dirty="0" smtClean="0"/>
              <a:t>	d’initiatives </a:t>
            </a:r>
            <a:r>
              <a:rPr lang="fr-CA" dirty="0"/>
              <a:t>porteuses</a:t>
            </a:r>
            <a:endParaRPr lang="fr-CA" dirty="0" smtClean="0"/>
          </a:p>
          <a:p>
            <a:pPr lvl="0"/>
            <a:r>
              <a:rPr lang="fr-CA" b="1" dirty="0" smtClean="0"/>
              <a:t>4.3</a:t>
            </a:r>
            <a:r>
              <a:rPr lang="fr-CA" dirty="0" smtClean="0"/>
              <a:t>	Proposer </a:t>
            </a:r>
            <a:r>
              <a:rPr lang="fr-CA" dirty="0"/>
              <a:t>une stratégie de décloisonnement pour une meilleure intégration </a:t>
            </a:r>
            <a:r>
              <a:rPr lang="fr-CA" dirty="0" smtClean="0"/>
              <a:t>	des </a:t>
            </a:r>
            <a:r>
              <a:rPr lang="fr-CA" dirty="0"/>
              <a:t>directions</a:t>
            </a: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5" y="6282000"/>
            <a:ext cx="957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5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Force collective du personnel /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4</a:t>
            </a:r>
            <a:r>
              <a:rPr lang="fr-CA" sz="1200" dirty="0" smtClean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Priorités</a:t>
            </a:r>
          </a:p>
        </p:txBody>
      </p:sp>
    </p:spTree>
    <p:extLst>
      <p:ext uri="{BB962C8B-B14F-4D97-AF65-F5344CB8AC3E}">
        <p14:creationId xmlns:p14="http://schemas.microsoft.com/office/powerpoint/2010/main" val="23257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763" cy="6857571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9174" y="1926076"/>
            <a:ext cx="6306766" cy="3305682"/>
          </a:xfrm>
        </p:spPr>
        <p:txBody>
          <a:bodyPr>
            <a:normAutofit/>
          </a:bodyPr>
          <a:lstStyle/>
          <a:p>
            <a:r>
              <a:rPr lang="fr-CA" sz="8800" dirty="0" smtClean="0">
                <a:solidFill>
                  <a:schemeClr val="bg1"/>
                </a:solidFill>
              </a:rPr>
              <a:t>Merci !</a:t>
            </a:r>
            <a:endParaRPr lang="fr-CA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19366" y="5129232"/>
            <a:ext cx="3386137" cy="3217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1400" dirty="0">
              <a:solidFill>
                <a:schemeClr val="bg1"/>
              </a:solidFill>
              <a:latin typeface="Source Sans Pro Semibold" panose="020B0603030403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"/>
            <a:ext cx="12191996" cy="68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Vision</a:t>
            </a:r>
            <a:endParaRPr lang="fr-CA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9402116" cy="4033531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Résolument engagée dans l’évolution des savoirs, la Bibliothèque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se </a:t>
            </a:r>
            <a:r>
              <a:rPr lang="fr-CA" dirty="0"/>
              <a:t>distingue en tant que milieu de vie dynamique, stimulant les apprentissages et incitant à la découverte. Inclusive, ouverte, accessible, elle propose une expérience riche et diversifiée. Elle joue le rôle de catalyseur de l’activité intellectuelle et culturelle, et s’érige en véritable laboratoire vivant.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>
                <a:solidFill>
                  <a:srgbClr val="FF7415"/>
                </a:solidFill>
              </a:rPr>
              <a:pPr/>
              <a:t>4</a:t>
            </a:fld>
            <a:endParaRPr lang="fr-CA" dirty="0">
              <a:solidFill>
                <a:srgbClr val="FF74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Valeurs</a:t>
            </a:r>
            <a:endParaRPr lang="fr-CA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/>
              <a:t>Valeurs de l’Université Laval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Responsabilité − Respect − Courage − Intégrité − Inclusion − Solidarité</a:t>
            </a:r>
          </a:p>
          <a:p>
            <a:pPr marL="0" indent="0">
              <a:buNone/>
            </a:pPr>
            <a:endParaRPr lang="fr-CA" dirty="0" smtClean="0"/>
          </a:p>
          <a:p>
            <a:pPr lvl="0"/>
            <a:r>
              <a:rPr lang="fr-CA" dirty="0"/>
              <a:t>Engagement</a:t>
            </a:r>
          </a:p>
          <a:p>
            <a:pPr lvl="0"/>
            <a:r>
              <a:rPr lang="fr-CA" dirty="0"/>
              <a:t>Collaboration</a:t>
            </a:r>
          </a:p>
          <a:p>
            <a:pPr lvl="0"/>
            <a:r>
              <a:rPr lang="fr-CA" dirty="0"/>
              <a:t>Audace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59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763" cy="6857571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9174" y="1926076"/>
            <a:ext cx="6306766" cy="3305682"/>
          </a:xfrm>
        </p:spPr>
        <p:txBody>
          <a:bodyPr>
            <a:normAutofit/>
          </a:bodyPr>
          <a:lstStyle/>
          <a:p>
            <a:r>
              <a:rPr lang="fr-CA" sz="8800" dirty="0" smtClean="0">
                <a:solidFill>
                  <a:schemeClr val="bg1"/>
                </a:solidFill>
              </a:rPr>
              <a:t>Axes</a:t>
            </a:r>
            <a:br>
              <a:rPr lang="fr-CA" sz="8800" dirty="0" smtClean="0">
                <a:solidFill>
                  <a:schemeClr val="bg1"/>
                </a:solidFill>
              </a:rPr>
            </a:br>
            <a:r>
              <a:rPr lang="fr-CA" sz="8800" dirty="0" smtClean="0">
                <a:solidFill>
                  <a:schemeClr val="bg1"/>
                </a:solidFill>
              </a:rPr>
              <a:t>stratégiques</a:t>
            </a:r>
            <a:endParaRPr lang="fr-CA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4000" dirty="0" smtClean="0"/>
              <a:t>Axes stratégiques</a:t>
            </a:r>
            <a:endParaRPr lang="fr-CA" sz="4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Axe </a:t>
            </a:r>
            <a:r>
              <a:rPr lang="fr-CA" b="1" dirty="0" smtClean="0"/>
              <a:t>1 </a:t>
            </a:r>
            <a:r>
              <a:rPr lang="fr-CA" dirty="0" smtClean="0"/>
              <a:t>– Partenaire </a:t>
            </a:r>
            <a:r>
              <a:rPr lang="fr-CA" dirty="0"/>
              <a:t>d’excellence de l’enseignement et de la recherche</a:t>
            </a:r>
          </a:p>
          <a:p>
            <a:r>
              <a:rPr lang="fr-CA" b="1" dirty="0" smtClean="0"/>
              <a:t>Axe 2 </a:t>
            </a:r>
            <a:r>
              <a:rPr lang="fr-CA" dirty="0" smtClean="0"/>
              <a:t>– Accès </a:t>
            </a:r>
            <a:r>
              <a:rPr lang="fr-CA" dirty="0"/>
              <a:t>optimisé aux ressources et au savoir de pointe </a:t>
            </a:r>
            <a:endParaRPr lang="fr-CA" dirty="0" smtClean="0"/>
          </a:p>
          <a:p>
            <a:r>
              <a:rPr lang="fr-CA" b="1" dirty="0" smtClean="0"/>
              <a:t>Axe </a:t>
            </a:r>
            <a:r>
              <a:rPr lang="fr-CA" b="1" dirty="0"/>
              <a:t>3 </a:t>
            </a:r>
            <a:r>
              <a:rPr lang="fr-CA" dirty="0" smtClean="0"/>
              <a:t>– Espace </a:t>
            </a:r>
            <a:r>
              <a:rPr lang="fr-CA" dirty="0"/>
              <a:t>réinventé d’apprentissage et de découverte </a:t>
            </a:r>
          </a:p>
          <a:p>
            <a:r>
              <a:rPr lang="fr-CA" b="1" dirty="0"/>
              <a:t>Axe 4 </a:t>
            </a:r>
            <a:r>
              <a:rPr lang="fr-CA" dirty="0" smtClean="0"/>
              <a:t>– Engagement </a:t>
            </a:r>
            <a:r>
              <a:rPr lang="fr-CA" dirty="0"/>
              <a:t>et rayonnement </a:t>
            </a:r>
            <a:r>
              <a:rPr lang="fr-CA" dirty="0" smtClean="0"/>
              <a:t>accrus</a:t>
            </a:r>
          </a:p>
          <a:p>
            <a:r>
              <a:rPr lang="fr-CA" b="1" dirty="0" smtClean="0"/>
              <a:t>Axe </a:t>
            </a:r>
            <a:r>
              <a:rPr lang="fr-CA" b="1" dirty="0"/>
              <a:t>5 </a:t>
            </a:r>
            <a:r>
              <a:rPr lang="fr-CA" dirty="0" smtClean="0"/>
              <a:t>– Force </a:t>
            </a:r>
            <a:r>
              <a:rPr lang="fr-CA" dirty="0"/>
              <a:t>collective du personnel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81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Axe 1 </a:t>
            </a:r>
            <a:r>
              <a:rPr lang="fr-CA" dirty="0" smtClean="0"/>
              <a:t>– </a:t>
            </a:r>
            <a:r>
              <a:rPr lang="fr-CA" dirty="0"/>
              <a:t>Partenaire d’excellence </a:t>
            </a:r>
            <a:br>
              <a:rPr lang="fr-CA" dirty="0"/>
            </a:br>
            <a:r>
              <a:rPr lang="fr-CA" dirty="0"/>
              <a:t>de l’enseignement et de la recherche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 smtClean="0"/>
              <a:t>Objectif 1 </a:t>
            </a:r>
            <a:r>
              <a:rPr lang="fr-CA" dirty="0" smtClean="0"/>
              <a:t>– </a:t>
            </a:r>
            <a:r>
              <a:rPr lang="fr-CA" dirty="0"/>
              <a:t>Renforcer l’appui à l’enseignement et à </a:t>
            </a:r>
            <a:r>
              <a:rPr lang="fr-CA" dirty="0" smtClean="0"/>
              <a:t>l’apprentissage</a:t>
            </a:r>
          </a:p>
          <a:p>
            <a:r>
              <a:rPr lang="fr-CA" b="1" dirty="0" smtClean="0"/>
              <a:t>Objectif 2 </a:t>
            </a:r>
            <a:r>
              <a:rPr lang="fr-CA" dirty="0" smtClean="0"/>
              <a:t>– </a:t>
            </a:r>
            <a:r>
              <a:rPr lang="fr-CA" dirty="0"/>
              <a:t>Intensifier la collaboration avec le milieu de la recherche  </a:t>
            </a:r>
            <a:endParaRPr lang="fr-CA" dirty="0" smtClean="0"/>
          </a:p>
          <a:p>
            <a:r>
              <a:rPr lang="fr-CA" b="1" dirty="0" smtClean="0"/>
              <a:t>Objectif 3 </a:t>
            </a:r>
            <a:r>
              <a:rPr lang="fr-CA" dirty="0" smtClean="0"/>
              <a:t>– </a:t>
            </a:r>
            <a:r>
              <a:rPr lang="fr-CA" dirty="0"/>
              <a:t>Offrir un environnement numérique de qualité</a:t>
            </a:r>
            <a:endParaRPr lang="fr-CA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32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b="1" dirty="0" smtClean="0"/>
              <a:t>Objectif 1 </a:t>
            </a:r>
            <a:r>
              <a:rPr lang="fr-CA" dirty="0" smtClean="0"/>
              <a:t>– </a:t>
            </a:r>
            <a:r>
              <a:rPr lang="fr-CA" dirty="0"/>
              <a:t>Renforcer l’appui à l’enseignement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et </a:t>
            </a:r>
            <a:r>
              <a:rPr lang="fr-CA" dirty="0"/>
              <a:t>à l’apprentissage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0466" y="2143431"/>
            <a:ext cx="9398540" cy="4256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Priorités</a:t>
            </a:r>
          </a:p>
          <a:p>
            <a:pPr lvl="0"/>
            <a:r>
              <a:rPr lang="fr-CA" b="1" dirty="0" smtClean="0"/>
              <a:t>1.1</a:t>
            </a:r>
            <a:r>
              <a:rPr lang="fr-CA" dirty="0" smtClean="0"/>
              <a:t>	Faciliter </a:t>
            </a:r>
            <a:r>
              <a:rPr lang="fr-CA" dirty="0"/>
              <a:t>l’acquisition des compétences informationnelles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et </a:t>
            </a:r>
            <a:r>
              <a:rPr lang="fr-CA" dirty="0"/>
              <a:t>numériques</a:t>
            </a:r>
            <a:endParaRPr lang="fr-CA" dirty="0" smtClean="0"/>
          </a:p>
          <a:p>
            <a:pPr lvl="0"/>
            <a:r>
              <a:rPr lang="fr-CA" b="1" dirty="0" smtClean="0"/>
              <a:t>1.2</a:t>
            </a:r>
            <a:r>
              <a:rPr lang="fr-CA" dirty="0" smtClean="0"/>
              <a:t>	Consolider </a:t>
            </a:r>
            <a:r>
              <a:rPr lang="fr-CA" dirty="0"/>
              <a:t>l’offre de formation afin d’en assurer la </a:t>
            </a:r>
            <a:r>
              <a:rPr lang="fr-CA" dirty="0" smtClean="0"/>
              <a:t>cohérence</a:t>
            </a:r>
          </a:p>
          <a:p>
            <a:pPr lvl="0"/>
            <a:r>
              <a:rPr lang="fr-CA" b="1" dirty="0" smtClean="0"/>
              <a:t>1.3</a:t>
            </a:r>
            <a:r>
              <a:rPr lang="fr-CA" dirty="0" smtClean="0"/>
              <a:t>	Adapter </a:t>
            </a:r>
            <a:r>
              <a:rPr lang="fr-CA" dirty="0"/>
              <a:t>les formations en fonction des utilisateurs et utilisatrices </a:t>
            </a:r>
            <a:r>
              <a:rPr lang="fr-CA" dirty="0" smtClean="0"/>
              <a:t>	dans </a:t>
            </a:r>
            <a:r>
              <a:rPr lang="fr-CA" dirty="0"/>
              <a:t>une perspective d’inclusion et d’équité</a:t>
            </a:r>
          </a:p>
          <a:p>
            <a:pPr lvl="0" fontAlgn="base"/>
            <a:r>
              <a:rPr lang="fr-CA" b="1" spc="-20" dirty="0" smtClean="0"/>
              <a:t>1.4</a:t>
            </a:r>
            <a:r>
              <a:rPr lang="fr-CA" spc="-20" dirty="0" smtClean="0"/>
              <a:t>	</a:t>
            </a:r>
            <a:r>
              <a:rPr lang="fr-CA" dirty="0"/>
              <a:t>Favoriser l’innovation pédagogique pour soutenir la formation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	par l’expérience</a:t>
            </a:r>
          </a:p>
          <a:p>
            <a:pPr fontAlgn="base"/>
            <a:r>
              <a:rPr lang="fr-CA" b="1" dirty="0"/>
              <a:t>1.5</a:t>
            </a:r>
            <a:r>
              <a:rPr lang="fr-CA" dirty="0"/>
              <a:t>	</a:t>
            </a:r>
            <a:r>
              <a:rPr lang="fr-CA" dirty="0" smtClean="0"/>
              <a:t>Bonifier </a:t>
            </a:r>
            <a:r>
              <a:rPr lang="fr-CA" dirty="0"/>
              <a:t>les services aux utilisateurs et utilisatrices à distance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B0BE44E-3555-4046-981D-E0F9502FE64E}" type="slidenum">
              <a:rPr lang="fr-CA" smtClean="0"/>
              <a:pPr/>
              <a:t>9</a:t>
            </a:fld>
            <a:endParaRPr lang="fr-CA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210466" y="6282000"/>
            <a:ext cx="9705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3300" algn="r"/>
              </a:tabLst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Axe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1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Partenaire d’excellence de l’enseignement et de la recherche / </a:t>
            </a:r>
            <a:r>
              <a:rPr lang="fr-CA" sz="1200" dirty="0" smtClean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Objectif </a:t>
            </a:r>
            <a:r>
              <a:rPr lang="fr-CA" sz="1200" dirty="0">
                <a:solidFill>
                  <a:srgbClr val="FF7415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1</a:t>
            </a:r>
            <a:r>
              <a:rPr lang="fr-CA" sz="1200" dirty="0">
                <a:solidFill>
                  <a:srgbClr val="EC8240"/>
                </a:solidFill>
                <a:latin typeface="+mj-lt"/>
                <a:ea typeface="Source Sans Pro" panose="020B0503030403020204" pitchFamily="34" charset="0"/>
                <a:cs typeface="Calibri Light" panose="020F0302020204030204" pitchFamily="34" charset="0"/>
              </a:rPr>
              <a:t> </a:t>
            </a:r>
            <a:r>
              <a:rPr lang="fr-CA" sz="12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/ 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rPr>
              <a:t>Priorités</a:t>
            </a:r>
          </a:p>
        </p:txBody>
      </p:sp>
    </p:spTree>
    <p:extLst>
      <p:ext uri="{BB962C8B-B14F-4D97-AF65-F5344CB8AC3E}">
        <p14:creationId xmlns:p14="http://schemas.microsoft.com/office/powerpoint/2010/main" val="10831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96F27EC83E2C4F9D60C371176993A7" ma:contentTypeVersion="0" ma:contentTypeDescription="Crée un document." ma:contentTypeScope="" ma:versionID="87c788d14a9daf2dbaa5dd9c3ae7f8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24D8F8-5FFC-4DBF-B5EA-085910E165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0994ED-33D8-429C-BF42-4F183BCEF8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684582-23F4-481C-95CD-61102C8464F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6694</TotalTime>
  <Words>903</Words>
  <Application>Microsoft Office PowerPoint</Application>
  <PresentationFormat>Grand écran</PresentationFormat>
  <Paragraphs>216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Source Sans Pro</vt:lpstr>
      <vt:lpstr>Source Sans Pro Light</vt:lpstr>
      <vt:lpstr>Source Sans Pro Semibold</vt:lpstr>
      <vt:lpstr>Thème Office</vt:lpstr>
      <vt:lpstr>Présentation PowerPoint</vt:lpstr>
      <vt:lpstr>Présentation PowerPoint</vt:lpstr>
      <vt:lpstr>Mission</vt:lpstr>
      <vt:lpstr>Vision</vt:lpstr>
      <vt:lpstr>Valeurs</vt:lpstr>
      <vt:lpstr>Axes stratégiques</vt:lpstr>
      <vt:lpstr>Axes stratégiques</vt:lpstr>
      <vt:lpstr>Axe 1 – Partenaire d’excellence  de l’enseignement et de la recherche</vt:lpstr>
      <vt:lpstr>Objectif 1 – Renforcer l’appui à l’enseignement  et à l’apprentissage</vt:lpstr>
      <vt:lpstr>Objectif 1 – Renforcer l’appui à l’enseignement  et à l’apprentissage</vt:lpstr>
      <vt:lpstr>Objectif 2 – Intensifier la collaboration  avec le milieu de la recherche  </vt:lpstr>
      <vt:lpstr>Objectif 2 – Intensifier la collaboration  avec le milieu de la recherche  </vt:lpstr>
      <vt:lpstr>Objectif 3 – Offrir un environnement numérique de qualité</vt:lpstr>
      <vt:lpstr>Axe 2 − Accès optimisé aux ressources  et au savoir de pointe </vt:lpstr>
      <vt:lpstr>Objectif 1 – Assurer l’excellence des collections</vt:lpstr>
      <vt:lpstr>Objectif 2 – Enrichir l’expérience de découverte</vt:lpstr>
      <vt:lpstr>Objectif 3 – Veiller à la pérennité  de la documentation</vt:lpstr>
      <vt:lpstr>Objectif 4 – S’ancrer dans le mouvement  de la science ouverte</vt:lpstr>
      <vt:lpstr>Objectif 4 – S’ancrer dans le mouvement  de la science ouverte</vt:lpstr>
      <vt:lpstr>Axe 3 – Espace réinventé d’apprentissage  et de découverte</vt:lpstr>
      <vt:lpstr>Objectif 1 – Repenser le concept de service  des espaces</vt:lpstr>
      <vt:lpstr>Objectif 2 – Pourvoir des lieux accessibles à tous</vt:lpstr>
      <vt:lpstr>Objectif 3 – Améliorer les espaces en continu</vt:lpstr>
      <vt:lpstr>Axe 4 – Engagement et rayonnement accrus</vt:lpstr>
      <vt:lpstr>Objectif 1 – Faire place aux membres  de la communauté universitaire </vt:lpstr>
      <vt:lpstr>Objectif 2 – S’engager dans la communauté</vt:lpstr>
      <vt:lpstr>Objectif 3 – Devenir un acteur  du développement durable </vt:lpstr>
      <vt:lpstr>Objectif 4 – Développer des liens d’attachement  à la Bibliothèque </vt:lpstr>
      <vt:lpstr>Objectif 5 – Jouer le rôle de catalyseur  de l’activité culturelle </vt:lpstr>
      <vt:lpstr>Objectif 6 – Accentuer la visibilité  et le rayonnement de la Bibliothèque </vt:lpstr>
      <vt:lpstr>Objectif 7 – Construire des partenariats durables</vt:lpstr>
      <vt:lpstr>Axe 5 – Force collective du personnel</vt:lpstr>
      <vt:lpstr>Objectif 1 – Consolider les pratiques de gestion  </vt:lpstr>
      <vt:lpstr>Objectif 2 – Valoriser les personnes  et le développement des compétences   </vt:lpstr>
      <vt:lpstr>Objectif 3 – Faire de l’environnement de travail  un milieu de vie </vt:lpstr>
      <vt:lpstr>Objectif 4 – Stimuler la collaboration </vt:lpstr>
      <vt:lpstr>Merci !</vt:lpstr>
      <vt:lpstr>Présentation PowerPoint</vt:lpstr>
    </vt:vector>
  </TitlesOfParts>
  <Company>Bibliothèque de l'Université Laval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Amélie Tremblay</dc:creator>
  <cp:lastModifiedBy>Amélie Tremblay</cp:lastModifiedBy>
  <cp:revision>257</cp:revision>
  <cp:lastPrinted>2018-09-13T14:49:20Z</cp:lastPrinted>
  <dcterms:created xsi:type="dcterms:W3CDTF">2018-04-24T12:16:36Z</dcterms:created>
  <dcterms:modified xsi:type="dcterms:W3CDTF">2018-09-19T17:02:26Z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0x010100D396F27EC83E2C4F9D60C371176993A7</vt:lpwstr>
  </property>
</Properties>
</file>