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62" r:id="rId7"/>
    <p:sldId id="264" r:id="rId8"/>
    <p:sldId id="265" r:id="rId9"/>
    <p:sldId id="272" r:id="rId10"/>
    <p:sldId id="274" r:id="rId11"/>
    <p:sldId id="280" r:id="rId12"/>
    <p:sldId id="281" r:id="rId13"/>
    <p:sldId id="282" r:id="rId14"/>
    <p:sldId id="283" r:id="rId15"/>
    <p:sldId id="319" r:id="rId16"/>
    <p:sldId id="269" r:id="rId17"/>
    <p:sldId id="270" r:id="rId18"/>
    <p:sldId id="273" r:id="rId19"/>
    <p:sldId id="279" r:id="rId20"/>
    <p:sldId id="284" r:id="rId21"/>
    <p:sldId id="285" r:id="rId22"/>
    <p:sldId id="286" r:id="rId23"/>
    <p:sldId id="287" r:id="rId24"/>
    <p:sldId id="289" r:id="rId25"/>
    <p:sldId id="291" r:id="rId26"/>
    <p:sldId id="292" r:id="rId27"/>
    <p:sldId id="293" r:id="rId28"/>
    <p:sldId id="294" r:id="rId29"/>
    <p:sldId id="295" r:id="rId30"/>
    <p:sldId id="297" r:id="rId31"/>
    <p:sldId id="296" r:id="rId32"/>
    <p:sldId id="298" r:id="rId33"/>
    <p:sldId id="299" r:id="rId34"/>
    <p:sldId id="300" r:id="rId35"/>
    <p:sldId id="301" r:id="rId36"/>
    <p:sldId id="302" r:id="rId37"/>
    <p:sldId id="328" r:id="rId38"/>
    <p:sldId id="327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élie Tremblay" initials="AT" lastIdx="10" clrIdx="0">
    <p:extLst>
      <p:ext uri="{19B8F6BF-5375-455C-9EA6-DF929625EA0E}">
        <p15:presenceInfo xmlns:p15="http://schemas.microsoft.com/office/powerpoint/2012/main" userId="S-1-5-21-1889449228-2147381795-1107287866-4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EC8240"/>
    <a:srgbClr val="6D7991"/>
    <a:srgbClr val="425166"/>
    <a:srgbClr val="203644"/>
    <a:srgbClr val="E55F0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6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E0333F-9DFC-4702-B45C-22EF59B2E825}" type="datetimeFigureOut">
              <a:rPr lang="fr-CA" smtClean="0"/>
              <a:t>2018-09-19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260DD5-6C79-4124-895F-44DF7B7437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21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3F22C-89A2-4D48-9825-AB4F4FDC4D8D}" type="datetimeFigureOut">
              <a:rPr lang="fr-CA" smtClean="0"/>
              <a:t>2018-09-19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66BD03-F999-4CF8-AC6F-591B392BC6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668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804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EC82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804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B2FB-C310-451C-8002-51A96C2A6C58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198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66" y="669360"/>
            <a:ext cx="10515600" cy="1294683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741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466" y="2143431"/>
            <a:ext cx="10515600" cy="4033531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FF7415"/>
              </a:buClr>
              <a:buFont typeface="Source Sans Pro Light" panose="020B0403030403020204" pitchFamily="34" charset="0"/>
              <a:buChar char="&gt;"/>
              <a:tabLst>
                <a:tab pos="1081088" algn="l"/>
              </a:tabLst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725" indent="-366713">
              <a:buFont typeface="Source Sans Pro Light" panose="020B0403030403020204" pitchFamily="34" charset="0"/>
              <a:buChar char="&gt;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1088" indent="-360363">
              <a:buFont typeface="Calibri Light" panose="020F0302020204030204" pitchFamily="34" charset="0"/>
              <a:buChar char="−"/>
              <a:defRPr sz="1800">
                <a:solidFill>
                  <a:srgbClr val="6D7991"/>
                </a:solidFill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871-9AC1-4121-BD5E-4D544EBF5DDF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8800"/>
            <a:ext cx="2743200" cy="365125"/>
          </a:xfrm>
        </p:spPr>
        <p:txBody>
          <a:bodyPr/>
          <a:lstStyle>
            <a:lvl1pPr>
              <a:defRPr>
                <a:solidFill>
                  <a:srgbClr val="EC8240"/>
                </a:solidFill>
              </a:defRPr>
            </a:lvl1pPr>
          </a:lstStyle>
          <a:p>
            <a:fld id="{5B0BE44E-3555-4046-981D-E0F9502FE64E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19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ACA9-6CEF-451B-9D3C-F1EFBA1F51BF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3804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EC82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73804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00-4DE7-47A6-B796-413B6B88BB18}" type="datetime1">
              <a:rPr lang="fr-CA" smtClean="0"/>
              <a:t>2018-09-19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41275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07803" y="6788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>
                <a:solidFill>
                  <a:srgbClr val="6D799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00-4DE7-47A6-B796-413B6B88BB18}" type="datetime1">
              <a:rPr lang="fr-CA" smtClean="0"/>
              <a:t>2018-09-19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794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2EBA-32DE-4E26-B382-7A8648D08AA7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7991"/>
                </a:solidFill>
                <a:latin typeface="+mj-lt"/>
              </a:defRPr>
            </a:lvl1pPr>
          </a:lstStyle>
          <a:p>
            <a:fld id="{5B0BE44E-3555-4046-981D-E0F9502FE64E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4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7415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FF7415"/>
        </a:buClr>
        <a:buFont typeface="Source Sans Pro Light" panose="020B0403030403020204" pitchFamily="34" charset="0"/>
        <a:buChar char="&gt;"/>
        <a:tabLst>
          <a:tab pos="719138" algn="l"/>
        </a:tabLst>
        <a:defRPr sz="2800" kern="1200">
          <a:solidFill>
            <a:srgbClr val="425166"/>
          </a:solidFill>
          <a:latin typeface="+mj-lt"/>
          <a:ea typeface="+mn-ea"/>
          <a:cs typeface="+mn-cs"/>
        </a:defRPr>
      </a:lvl1pPr>
      <a:lvl2pPr marL="719138" indent="-358775" algn="l" defTabSz="914400" rtl="0" eaLnBrk="1" latinLnBrk="0" hangingPunct="1">
        <a:lnSpc>
          <a:spcPct val="90000"/>
        </a:lnSpc>
        <a:spcBef>
          <a:spcPts val="500"/>
        </a:spcBef>
        <a:buFont typeface="Source Sans Pro Light" panose="020B0403030403020204" pitchFamily="34" charset="0"/>
        <a:buChar char="&gt;"/>
        <a:defRPr sz="2400" kern="1200">
          <a:solidFill>
            <a:srgbClr val="425166"/>
          </a:solidFill>
          <a:latin typeface="+mj-lt"/>
          <a:ea typeface="+mn-ea"/>
          <a:cs typeface="+mn-cs"/>
        </a:defRPr>
      </a:lvl2pPr>
      <a:lvl3pPr marL="806450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5166"/>
          </a:solidFill>
          <a:latin typeface="+mj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5166"/>
          </a:solidFill>
          <a:latin typeface="+mj-lt"/>
          <a:ea typeface="+mn-ea"/>
          <a:cs typeface="+mn-cs"/>
        </a:defRPr>
      </a:lvl4pPr>
      <a:lvl5pPr marL="125888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516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9366" y="5129232"/>
            <a:ext cx="3386137" cy="3217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400" dirty="0">
              <a:solidFill>
                <a:schemeClr val="bg1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1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"/>
            <a:ext cx="12191996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2 </a:t>
            </a:r>
            <a:r>
              <a:rPr lang="fr-CA" sz="4000" dirty="0" smtClean="0"/>
              <a:t>– </a:t>
            </a:r>
            <a:r>
              <a:rPr lang="fr-CA" dirty="0"/>
              <a:t>Intensifier la collaboration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avec </a:t>
            </a:r>
            <a:r>
              <a:rPr lang="fr-CA" dirty="0"/>
              <a:t>le milieu de la recherche  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2.1</a:t>
            </a:r>
            <a:r>
              <a:rPr lang="fr-CA" dirty="0" smtClean="0"/>
              <a:t>	Services de pointe personnalisés</a:t>
            </a:r>
          </a:p>
          <a:p>
            <a:r>
              <a:rPr lang="fr-CA" b="1" dirty="0" smtClean="0"/>
              <a:t>2.2</a:t>
            </a:r>
            <a:r>
              <a:rPr lang="fr-CA" dirty="0" smtClean="0"/>
              <a:t>	Données de la recherche</a:t>
            </a:r>
          </a:p>
          <a:p>
            <a:r>
              <a:rPr lang="fr-CA" b="1" dirty="0" smtClean="0"/>
              <a:t>2.3</a:t>
            </a:r>
            <a:r>
              <a:rPr lang="fr-CA" dirty="0" smtClean="0"/>
              <a:t>	</a:t>
            </a:r>
            <a:r>
              <a:rPr lang="fr-CA" dirty="0"/>
              <a:t>Processus de publication scientifique</a:t>
            </a:r>
          </a:p>
          <a:p>
            <a:r>
              <a:rPr lang="fr-CA" b="1" dirty="0" smtClean="0"/>
              <a:t>2.4</a:t>
            </a:r>
            <a:r>
              <a:rPr lang="fr-CA" dirty="0" smtClean="0"/>
              <a:t>	</a:t>
            </a:r>
            <a:r>
              <a:rPr lang="fr-CA" dirty="0"/>
              <a:t>D</a:t>
            </a:r>
            <a:r>
              <a:rPr lang="fr-CA" dirty="0" smtClean="0"/>
              <a:t>iffusion des connaissances, des œuvres et des innovations</a:t>
            </a:r>
          </a:p>
          <a:p>
            <a:r>
              <a:rPr lang="fr-CA" b="1" dirty="0" smtClean="0"/>
              <a:t>2.5</a:t>
            </a:r>
            <a:r>
              <a:rPr lang="fr-CA" dirty="0" smtClean="0"/>
              <a:t>	</a:t>
            </a:r>
            <a:r>
              <a:rPr lang="fr-CA" dirty="0"/>
              <a:t>Sciences humaines </a:t>
            </a:r>
            <a:r>
              <a:rPr lang="fr-CA" dirty="0" smtClean="0"/>
              <a:t>numériques (</a:t>
            </a:r>
            <a:r>
              <a:rPr lang="fr-CA" i="1" dirty="0" smtClean="0"/>
              <a:t>Digital </a:t>
            </a:r>
            <a:r>
              <a:rPr lang="fr-CA" i="1" dirty="0" err="1" smtClean="0"/>
              <a:t>humanities</a:t>
            </a:r>
            <a:r>
              <a:rPr lang="fr-CA" dirty="0" smtClean="0"/>
              <a:t>)</a:t>
            </a:r>
            <a:r>
              <a:rPr lang="fr-CA" dirty="0"/>
              <a:t> </a:t>
            </a:r>
            <a:endParaRPr lang="fr-CA" dirty="0" smtClean="0"/>
          </a:p>
          <a:p>
            <a:r>
              <a:rPr lang="fr-CA" b="1" dirty="0" smtClean="0"/>
              <a:t>2.6</a:t>
            </a:r>
            <a:r>
              <a:rPr lang="fr-CA" dirty="0" smtClean="0"/>
              <a:t>	Activités institutionnelles</a:t>
            </a:r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 smtClean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236875"/>
            <a:ext cx="2743200" cy="365125"/>
          </a:xfrm>
        </p:spPr>
        <p:txBody>
          <a:bodyPr/>
          <a:lstStyle/>
          <a:p>
            <a:r>
              <a:rPr lang="fr-CA" dirty="0" smtClean="0"/>
              <a:t>10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12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Offrir un environnement numérique de qualité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Priorités</a:t>
            </a:r>
          </a:p>
          <a:p>
            <a:r>
              <a:rPr lang="fr-CA" b="1" dirty="0" smtClean="0"/>
              <a:t>3.1</a:t>
            </a:r>
            <a:r>
              <a:rPr lang="fr-CA" dirty="0" smtClean="0"/>
              <a:t>	Expérience Web positive</a:t>
            </a:r>
          </a:p>
          <a:p>
            <a:r>
              <a:rPr lang="fr-CA" b="1" dirty="0" smtClean="0"/>
              <a:t>3.2</a:t>
            </a:r>
            <a:r>
              <a:rPr lang="fr-CA" dirty="0" smtClean="0"/>
              <a:t>	Stratégie numérique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3532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Axe </a:t>
            </a:r>
            <a:r>
              <a:rPr lang="fr-CA" b="1" dirty="0" smtClean="0"/>
              <a:t>2 </a:t>
            </a:r>
            <a:r>
              <a:rPr lang="fr-CA" dirty="0"/>
              <a:t>− </a:t>
            </a:r>
            <a:r>
              <a:rPr lang="fr-CA" dirty="0" smtClean="0"/>
              <a:t>Accès optimisé aux ressources </a:t>
            </a:r>
            <a:br>
              <a:rPr lang="fr-CA" dirty="0" smtClean="0"/>
            </a:br>
            <a:r>
              <a:rPr lang="fr-CA" dirty="0" smtClean="0"/>
              <a:t>et au savoir de pointe </a:t>
            </a:r>
            <a:endParaRPr lang="fr-CA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r>
              <a:rPr lang="fr-CA" b="1" dirty="0" smtClean="0"/>
              <a:t>Objectif </a:t>
            </a:r>
            <a:r>
              <a:rPr lang="fr-CA" b="1" dirty="0"/>
              <a:t>1 </a:t>
            </a:r>
            <a:r>
              <a:rPr lang="fr-CA" dirty="0"/>
              <a:t>– Assurer l’excellence des </a:t>
            </a:r>
            <a:r>
              <a:rPr lang="fr-CA" dirty="0" smtClean="0"/>
              <a:t>collections</a:t>
            </a:r>
          </a:p>
          <a:p>
            <a:r>
              <a:rPr lang="fr-CA" b="1" dirty="0" smtClean="0"/>
              <a:t>Objectif </a:t>
            </a:r>
            <a:r>
              <a:rPr lang="fr-CA" b="1" dirty="0"/>
              <a:t>2 </a:t>
            </a:r>
            <a:r>
              <a:rPr lang="fr-CA" dirty="0"/>
              <a:t>– Enrichir l’expérience de </a:t>
            </a:r>
            <a:r>
              <a:rPr lang="fr-CA" dirty="0" smtClean="0"/>
              <a:t>découverte</a:t>
            </a:r>
          </a:p>
          <a:p>
            <a:r>
              <a:rPr lang="fr-CA" b="1" dirty="0" smtClean="0"/>
              <a:t>Objectif </a:t>
            </a:r>
            <a:r>
              <a:rPr lang="fr-CA" b="1" dirty="0"/>
              <a:t>3 </a:t>
            </a:r>
            <a:r>
              <a:rPr lang="fr-CA" dirty="0"/>
              <a:t>– Veiller à la pérennité de la </a:t>
            </a:r>
            <a:r>
              <a:rPr lang="fr-CA" dirty="0" smtClean="0"/>
              <a:t>documentation</a:t>
            </a:r>
          </a:p>
          <a:p>
            <a:r>
              <a:rPr lang="fr-CA" b="1" dirty="0" smtClean="0"/>
              <a:t>Objectif 4 </a:t>
            </a:r>
            <a:r>
              <a:rPr lang="fr-CA" dirty="0" smtClean="0"/>
              <a:t>– </a:t>
            </a:r>
            <a:r>
              <a:rPr lang="fr-CA" dirty="0"/>
              <a:t>S’ancrer dans le mouvement de la 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5567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0466" y="669360"/>
            <a:ext cx="10143334" cy="1294683"/>
          </a:xfrm>
        </p:spPr>
        <p:txBody>
          <a:bodyPr>
            <a:noAutofit/>
          </a:bodyPr>
          <a:lstStyle/>
          <a:p>
            <a:r>
              <a:rPr lang="fr-CA" sz="4000" b="1" dirty="0" smtClean="0"/>
              <a:t>Objectif </a:t>
            </a:r>
            <a:r>
              <a:rPr lang="fr-CA" sz="4000" b="1" dirty="0"/>
              <a:t>1 </a:t>
            </a:r>
            <a:r>
              <a:rPr lang="fr-CA" sz="4000" dirty="0" smtClean="0"/>
              <a:t>– </a:t>
            </a:r>
            <a:r>
              <a:rPr lang="fr-CA" dirty="0"/>
              <a:t>Assurer l’excellence des collections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1.1</a:t>
            </a:r>
            <a:r>
              <a:rPr lang="fr-CA" dirty="0" smtClean="0"/>
              <a:t>	Budgets d’acquisition</a:t>
            </a:r>
          </a:p>
          <a:p>
            <a:r>
              <a:rPr lang="fr-CA" b="1" dirty="0" smtClean="0"/>
              <a:t>1.2</a:t>
            </a:r>
            <a:r>
              <a:rPr lang="fr-CA" dirty="0" smtClean="0"/>
              <a:t>	</a:t>
            </a:r>
            <a:r>
              <a:rPr lang="fr-CA" dirty="0"/>
              <a:t>D</a:t>
            </a:r>
            <a:r>
              <a:rPr lang="fr-CA" dirty="0" smtClean="0"/>
              <a:t>éveloppement </a:t>
            </a:r>
            <a:r>
              <a:rPr lang="fr-CA" dirty="0"/>
              <a:t>des </a:t>
            </a:r>
            <a:r>
              <a:rPr lang="fr-CA" dirty="0" smtClean="0"/>
              <a:t>collections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au savoir 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pointe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4423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Enrichir l’expérience de découverte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40109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2.1</a:t>
            </a:r>
            <a:r>
              <a:rPr lang="fr-CA" dirty="0" smtClean="0"/>
              <a:t>	</a:t>
            </a:r>
            <a:r>
              <a:rPr lang="fr-CA" dirty="0"/>
              <a:t>Accès simple et expérience optimale </a:t>
            </a:r>
            <a:endParaRPr lang="fr-CA" dirty="0" smtClean="0"/>
          </a:p>
          <a:p>
            <a:r>
              <a:rPr lang="fr-CA" b="1" dirty="0" smtClean="0"/>
              <a:t>2.2</a:t>
            </a:r>
            <a:r>
              <a:rPr lang="fr-CA" dirty="0" smtClean="0"/>
              <a:t>	Repérage </a:t>
            </a:r>
            <a:r>
              <a:rPr lang="fr-CA" dirty="0"/>
              <a:t>et </a:t>
            </a:r>
            <a:r>
              <a:rPr lang="fr-CA" dirty="0" smtClean="0"/>
              <a:t>diffusion </a:t>
            </a:r>
            <a:r>
              <a:rPr lang="fr-CA" dirty="0"/>
              <a:t>sur le Web </a:t>
            </a:r>
            <a:endParaRPr lang="fr-CA" dirty="0" smtClean="0"/>
          </a:p>
          <a:p>
            <a:r>
              <a:rPr lang="fr-CA" b="1" dirty="0" smtClean="0"/>
              <a:t>2.3</a:t>
            </a:r>
            <a:r>
              <a:rPr lang="fr-CA" dirty="0" smtClean="0"/>
              <a:t>	Mise en valeur des collections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4108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0465" y="669360"/>
            <a:ext cx="10607723" cy="1294683"/>
          </a:xfrm>
        </p:spPr>
        <p:txBody>
          <a:bodyPr>
            <a:normAutofit/>
          </a:bodyPr>
          <a:lstStyle/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Veiller à la pérennité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la </a:t>
            </a:r>
            <a:r>
              <a:rPr lang="fr-CA" dirty="0"/>
              <a:t>documentation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3.1</a:t>
            </a:r>
            <a:r>
              <a:rPr lang="fr-CA" dirty="0" smtClean="0"/>
              <a:t>	Stratégie de numérisation</a:t>
            </a:r>
          </a:p>
          <a:p>
            <a:r>
              <a:rPr lang="fr-CA" b="1" dirty="0" smtClean="0"/>
              <a:t>3.2</a:t>
            </a:r>
            <a:r>
              <a:rPr lang="fr-CA" dirty="0"/>
              <a:t>	</a:t>
            </a:r>
            <a:r>
              <a:rPr lang="fr-CA" dirty="0" smtClean="0"/>
              <a:t>Stratégie de conservation de contenus numériques</a:t>
            </a:r>
          </a:p>
          <a:p>
            <a:r>
              <a:rPr lang="fr-CA" b="1" dirty="0" smtClean="0"/>
              <a:t>3.2</a:t>
            </a:r>
            <a:r>
              <a:rPr lang="fr-CA" dirty="0" smtClean="0"/>
              <a:t>	Préservation à long terme des collections physiques de valeur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5178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4 </a:t>
            </a:r>
            <a:r>
              <a:rPr lang="fr-CA" sz="4000" dirty="0" smtClean="0"/>
              <a:t>– </a:t>
            </a:r>
            <a:r>
              <a:rPr lang="fr-CA" dirty="0"/>
              <a:t>S’ancrer dans le mouvement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la science ouverte</a:t>
            </a:r>
            <a:endParaRPr lang="fr-CA" sz="4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4.1</a:t>
            </a:r>
            <a:r>
              <a:rPr lang="fr-CA" dirty="0" smtClean="0"/>
              <a:t>	Libre accès</a:t>
            </a:r>
          </a:p>
          <a:p>
            <a:r>
              <a:rPr lang="fr-CA" b="1" dirty="0" smtClean="0"/>
              <a:t>4.2</a:t>
            </a:r>
            <a:r>
              <a:rPr lang="fr-CA" dirty="0" smtClean="0"/>
              <a:t>	</a:t>
            </a:r>
            <a:r>
              <a:rPr lang="fr-CA" dirty="0"/>
              <a:t>O</a:t>
            </a:r>
            <a:r>
              <a:rPr lang="fr-CA" dirty="0" smtClean="0"/>
              <a:t>bstacles économiques à la diffusion des publications savantes</a:t>
            </a:r>
          </a:p>
          <a:p>
            <a:r>
              <a:rPr lang="fr-CA" b="1" dirty="0" smtClean="0"/>
              <a:t>4.3</a:t>
            </a:r>
            <a:r>
              <a:rPr lang="fr-CA" dirty="0"/>
              <a:t>	</a:t>
            </a:r>
            <a:r>
              <a:rPr lang="fr-CA" dirty="0" smtClean="0"/>
              <a:t>Gestion et accès ouvert aux données de recherche</a:t>
            </a:r>
          </a:p>
          <a:p>
            <a:r>
              <a:rPr lang="fr-CA" b="1" dirty="0" smtClean="0"/>
              <a:t>4.4</a:t>
            </a:r>
            <a:r>
              <a:rPr lang="fr-CA" dirty="0"/>
              <a:t>	</a:t>
            </a:r>
            <a:r>
              <a:rPr lang="fr-CA" dirty="0" smtClean="0"/>
              <a:t>Mise en œuvre responsable des indicateurs d’impact et de productivité</a:t>
            </a:r>
            <a:endParaRPr lang="fr-CA" dirty="0"/>
          </a:p>
          <a:p>
            <a:r>
              <a:rPr lang="fr-CA" b="1" dirty="0" smtClean="0"/>
              <a:t>4.5</a:t>
            </a:r>
            <a:r>
              <a:rPr lang="fr-CA" dirty="0"/>
              <a:t>	</a:t>
            </a:r>
            <a:r>
              <a:rPr lang="fr-CA" dirty="0" smtClean="0"/>
              <a:t>Ressources éducatives libres</a:t>
            </a:r>
            <a:endParaRPr lang="fr-CA" dirty="0"/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632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Axe 3 </a:t>
            </a:r>
            <a:r>
              <a:rPr lang="fr-CA" dirty="0" smtClean="0"/>
              <a:t>–</a:t>
            </a:r>
            <a:r>
              <a:rPr lang="fr-CA" b="1" dirty="0" smtClean="0"/>
              <a:t> </a:t>
            </a:r>
            <a:r>
              <a:rPr lang="fr-CA" dirty="0"/>
              <a:t>Espace réinventé d’apprentissage </a:t>
            </a:r>
            <a:br>
              <a:rPr lang="fr-CA" dirty="0"/>
            </a:br>
            <a:r>
              <a:rPr lang="fr-CA" dirty="0"/>
              <a:t>et de découverte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Repenser le concept de service des </a:t>
            </a:r>
            <a:r>
              <a:rPr lang="fr-CA" dirty="0" smtClean="0"/>
              <a:t>espaces</a:t>
            </a:r>
          </a:p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Pourvoir des lieux accessibles à </a:t>
            </a:r>
            <a:r>
              <a:rPr lang="fr-CA" dirty="0" smtClean="0"/>
              <a:t>tous</a:t>
            </a:r>
          </a:p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Améliorer les espaces en continu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1 </a:t>
            </a:r>
            <a:r>
              <a:rPr lang="fr-CA" sz="4000" dirty="0" smtClean="0"/>
              <a:t>– </a:t>
            </a:r>
            <a:r>
              <a:rPr lang="fr-CA" dirty="0"/>
              <a:t>Repenser le concept de service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des </a:t>
            </a:r>
            <a:r>
              <a:rPr lang="fr-CA" dirty="0"/>
              <a:t>espaces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1.1</a:t>
            </a:r>
            <a:r>
              <a:rPr lang="fr-CA" dirty="0" smtClean="0"/>
              <a:t>	</a:t>
            </a:r>
            <a:r>
              <a:rPr lang="fr-CA" dirty="0"/>
              <a:t>Poursuite du </a:t>
            </a:r>
            <a:r>
              <a:rPr lang="fr-CA" dirty="0" smtClean="0"/>
              <a:t>projet de réaménagement </a:t>
            </a:r>
          </a:p>
          <a:p>
            <a:r>
              <a:rPr lang="fr-CA" b="1" dirty="0" smtClean="0"/>
              <a:t>1.2</a:t>
            </a:r>
            <a:r>
              <a:rPr lang="fr-CA" dirty="0" smtClean="0"/>
              <a:t>	Espaces </a:t>
            </a:r>
            <a:r>
              <a:rPr lang="fr-CA" dirty="0"/>
              <a:t>de rencontre </a:t>
            </a:r>
            <a:r>
              <a:rPr lang="fr-CA" dirty="0" smtClean="0"/>
              <a:t>et de réflexion, un laboratoire vivant</a:t>
            </a:r>
          </a:p>
          <a:p>
            <a:r>
              <a:rPr lang="fr-CA" b="1" dirty="0" smtClean="0"/>
              <a:t>1.3</a:t>
            </a:r>
            <a:r>
              <a:rPr lang="fr-CA" dirty="0" smtClean="0"/>
              <a:t>	Milieu </a:t>
            </a:r>
            <a:r>
              <a:rPr lang="fr-CA" dirty="0"/>
              <a:t>de vie </a:t>
            </a:r>
            <a:endParaRPr lang="fr-CA" dirty="0" smtClean="0"/>
          </a:p>
          <a:p>
            <a:r>
              <a:rPr lang="fr-CA" b="1" dirty="0" smtClean="0"/>
              <a:t>1.4</a:t>
            </a:r>
            <a:r>
              <a:rPr lang="fr-CA" dirty="0" smtClean="0"/>
              <a:t>	Espace de conservation </a:t>
            </a:r>
            <a:r>
              <a:rPr lang="fr-CA" dirty="0"/>
              <a:t>à long </a:t>
            </a:r>
            <a:r>
              <a:rPr lang="fr-CA" dirty="0" smtClean="0"/>
              <a:t>terme des collections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Espace réinventé d’apprentissage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découverte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5480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Pourvoir des lieux accessibles à tous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163638" algn="l"/>
              </a:tabLst>
            </a:pPr>
            <a:r>
              <a:rPr lang="fr-CA" b="1" dirty="0" smtClean="0"/>
              <a:t>Priorité</a:t>
            </a:r>
          </a:p>
          <a:p>
            <a:pPr>
              <a:tabLst>
                <a:tab pos="1073150" algn="l"/>
              </a:tabLst>
            </a:pPr>
            <a:r>
              <a:rPr lang="fr-CA" b="1" dirty="0" smtClean="0"/>
              <a:t>2.1</a:t>
            </a:r>
            <a:r>
              <a:rPr lang="fr-CA" dirty="0" smtClean="0"/>
              <a:t>	Espaces </a:t>
            </a:r>
            <a:r>
              <a:rPr lang="fr-CA" dirty="0"/>
              <a:t>adaptés </a:t>
            </a:r>
            <a:r>
              <a:rPr lang="fr-CA" dirty="0" smtClean="0"/>
              <a:t>aux besoins de tous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Espace réinventé d’apprentissage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découverte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8687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9174" y="1926076"/>
            <a:ext cx="6306766" cy="33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74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800" dirty="0" smtClean="0">
                <a:solidFill>
                  <a:schemeClr val="bg1"/>
                </a:solidFill>
              </a:rPr>
              <a:t>Mission,</a:t>
            </a:r>
          </a:p>
          <a:p>
            <a:r>
              <a:rPr lang="fr-CA" sz="8800" dirty="0" smtClean="0">
                <a:solidFill>
                  <a:schemeClr val="bg1"/>
                </a:solidFill>
              </a:rPr>
              <a:t>vision,</a:t>
            </a:r>
          </a:p>
          <a:p>
            <a:r>
              <a:rPr lang="fr-CA" sz="8800" dirty="0" smtClean="0">
                <a:solidFill>
                  <a:schemeClr val="bg1"/>
                </a:solidFill>
              </a:rPr>
              <a:t>et valeurs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Améliorer les espaces en continu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</a:t>
            </a:r>
          </a:p>
          <a:p>
            <a:r>
              <a:rPr lang="fr-CA" b="1" dirty="0" smtClean="0"/>
              <a:t>3.1</a:t>
            </a:r>
            <a:r>
              <a:rPr lang="fr-CA" dirty="0" smtClean="0"/>
              <a:t>	Modernisation et entretien régulier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Espace réinventé d’apprentissage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découverte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0168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/>
              <a:t>Axe 4</a:t>
            </a:r>
            <a:r>
              <a:rPr lang="fr-CA" dirty="0" smtClean="0"/>
              <a:t> – </a:t>
            </a:r>
            <a:r>
              <a:rPr lang="fr-CA" dirty="0"/>
              <a:t>Engagement et rayonnement accrus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</a:t>
            </a:r>
            <a:r>
              <a:rPr lang="fr-CA" dirty="0" smtClean="0"/>
              <a:t> – </a:t>
            </a:r>
            <a:r>
              <a:rPr lang="fr-CA" dirty="0"/>
              <a:t>Faire place aux membres de la communauté universitaire</a:t>
            </a:r>
          </a:p>
          <a:p>
            <a:r>
              <a:rPr lang="fr-CA" b="1" dirty="0" smtClean="0"/>
              <a:t>Objectif 2</a:t>
            </a:r>
            <a:r>
              <a:rPr lang="fr-CA" dirty="0" smtClean="0"/>
              <a:t> – </a:t>
            </a:r>
            <a:r>
              <a:rPr lang="fr-CA" dirty="0"/>
              <a:t>S’engager dans la </a:t>
            </a:r>
            <a:r>
              <a:rPr lang="fr-CA" dirty="0" smtClean="0"/>
              <a:t>communauté</a:t>
            </a:r>
          </a:p>
          <a:p>
            <a:r>
              <a:rPr lang="fr-CA" b="1" dirty="0" smtClean="0"/>
              <a:t>Objectif 3</a:t>
            </a:r>
            <a:r>
              <a:rPr lang="fr-CA" dirty="0" smtClean="0"/>
              <a:t> – </a:t>
            </a:r>
            <a:r>
              <a:rPr lang="fr-CA" dirty="0"/>
              <a:t>Devenir un acteur du développement </a:t>
            </a:r>
            <a:r>
              <a:rPr lang="fr-CA" dirty="0" smtClean="0"/>
              <a:t>durable</a:t>
            </a:r>
          </a:p>
          <a:p>
            <a:r>
              <a:rPr lang="fr-CA" b="1" dirty="0" smtClean="0"/>
              <a:t>Objectif 4</a:t>
            </a:r>
            <a:r>
              <a:rPr lang="fr-CA" dirty="0" smtClean="0"/>
              <a:t> </a:t>
            </a:r>
            <a:r>
              <a:rPr lang="fr-CA" dirty="0"/>
              <a:t>– Développer des liens d’attachement à la </a:t>
            </a:r>
            <a:r>
              <a:rPr lang="fr-CA" dirty="0" smtClean="0"/>
              <a:t>Bibliothèque</a:t>
            </a:r>
          </a:p>
          <a:p>
            <a:r>
              <a:rPr lang="fr-CA" b="1" dirty="0" smtClean="0"/>
              <a:t>Objectif 5</a:t>
            </a:r>
            <a:r>
              <a:rPr lang="fr-CA" dirty="0" smtClean="0"/>
              <a:t> </a:t>
            </a:r>
            <a:r>
              <a:rPr lang="fr-CA" dirty="0"/>
              <a:t>– Jouer le rôle de catalyseur de l’activité </a:t>
            </a:r>
            <a:r>
              <a:rPr lang="fr-CA" dirty="0" smtClean="0"/>
              <a:t>culturelle</a:t>
            </a:r>
          </a:p>
          <a:p>
            <a:r>
              <a:rPr lang="fr-CA" b="1" dirty="0" smtClean="0"/>
              <a:t>Objectif 6</a:t>
            </a:r>
            <a:r>
              <a:rPr lang="fr-CA" dirty="0" smtClean="0"/>
              <a:t> </a:t>
            </a:r>
            <a:r>
              <a:rPr lang="fr-CA" dirty="0"/>
              <a:t>– Accentuer la visibilité et le rayonnement de la </a:t>
            </a:r>
            <a:r>
              <a:rPr lang="fr-CA" dirty="0" smtClean="0"/>
              <a:t>Bibliothèque</a:t>
            </a:r>
          </a:p>
          <a:p>
            <a:r>
              <a:rPr lang="fr-CA" b="1" dirty="0" smtClean="0"/>
              <a:t>Objectif 7</a:t>
            </a:r>
            <a:r>
              <a:rPr lang="fr-CA" dirty="0" smtClean="0"/>
              <a:t> </a:t>
            </a:r>
            <a:r>
              <a:rPr lang="fr-CA" dirty="0"/>
              <a:t>– Construire des partenariats durables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26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1 </a:t>
            </a:r>
            <a:r>
              <a:rPr lang="fr-CA" sz="4400" dirty="0" smtClean="0"/>
              <a:t>– </a:t>
            </a:r>
            <a:r>
              <a:rPr lang="fr-CA" sz="4400" dirty="0"/>
              <a:t>Faire place aux membres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de </a:t>
            </a:r>
            <a:r>
              <a:rPr lang="fr-CA" sz="4400" dirty="0"/>
              <a:t>la communauté universitaire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1.1</a:t>
            </a:r>
            <a:r>
              <a:rPr lang="fr-CA" dirty="0" smtClean="0"/>
              <a:t>	</a:t>
            </a:r>
            <a:r>
              <a:rPr lang="fr-CA" dirty="0"/>
              <a:t>R</a:t>
            </a:r>
            <a:r>
              <a:rPr lang="fr-CA" dirty="0" smtClean="0"/>
              <a:t>elations avec les membres de la communauté </a:t>
            </a:r>
          </a:p>
          <a:p>
            <a:pPr lvl="0"/>
            <a:r>
              <a:rPr lang="fr-CA" b="1" dirty="0" smtClean="0"/>
              <a:t>1.2</a:t>
            </a:r>
            <a:r>
              <a:rPr lang="fr-CA" dirty="0" smtClean="0"/>
              <a:t>	Initiatives étudiantes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36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S’engager dans la </a:t>
            </a:r>
            <a:r>
              <a:rPr lang="fr-CA" dirty="0" smtClean="0"/>
              <a:t>communauté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2.1</a:t>
            </a:r>
            <a:r>
              <a:rPr lang="fr-CA" dirty="0" smtClean="0"/>
              <a:t>	Offre de service aux personnes diplômées </a:t>
            </a:r>
            <a:r>
              <a:rPr lang="fr-CA" dirty="0"/>
              <a:t>et </a:t>
            </a:r>
            <a:r>
              <a:rPr lang="fr-CA" dirty="0" smtClean="0"/>
              <a:t>retraitées </a:t>
            </a:r>
            <a:endParaRPr lang="fr-CA" dirty="0"/>
          </a:p>
          <a:p>
            <a:pPr lvl="0"/>
            <a:r>
              <a:rPr lang="fr-CA" b="1" dirty="0" smtClean="0"/>
              <a:t>2.2</a:t>
            </a:r>
            <a:r>
              <a:rPr lang="fr-CA" dirty="0" smtClean="0"/>
              <a:t>	Accessibilité </a:t>
            </a:r>
            <a:r>
              <a:rPr lang="fr-CA" dirty="0"/>
              <a:t>des services aux citoyens </a:t>
            </a:r>
            <a:r>
              <a:rPr lang="fr-CA" dirty="0" smtClean="0"/>
              <a:t>et aux citoyennes, </a:t>
            </a:r>
            <a:br>
              <a:rPr lang="fr-CA" dirty="0" smtClean="0"/>
            </a:br>
            <a:r>
              <a:rPr lang="fr-CA" dirty="0" smtClean="0"/>
              <a:t>	un passeport Bibliothèque</a:t>
            </a:r>
          </a:p>
          <a:p>
            <a:pPr lvl="0"/>
            <a:r>
              <a:rPr lang="fr-CA" b="1" dirty="0" smtClean="0"/>
              <a:t>2.3</a:t>
            </a:r>
            <a:r>
              <a:rPr lang="fr-CA" dirty="0" smtClean="0"/>
              <a:t>	Implication sociale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7067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3 </a:t>
            </a:r>
            <a:r>
              <a:rPr lang="fr-CA" sz="4400" dirty="0" smtClean="0"/>
              <a:t>– </a:t>
            </a:r>
            <a:r>
              <a:rPr lang="fr-CA" sz="4400" dirty="0"/>
              <a:t>Devenir un acteur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du développement </a:t>
            </a:r>
            <a:r>
              <a:rPr lang="fr-CA" sz="4400" dirty="0"/>
              <a:t>durable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</a:t>
            </a:r>
          </a:p>
          <a:p>
            <a:pPr lvl="0"/>
            <a:r>
              <a:rPr lang="fr-CA" b="1" dirty="0" smtClean="0"/>
              <a:t>3.1</a:t>
            </a:r>
            <a:r>
              <a:rPr lang="fr-CA" dirty="0" smtClean="0"/>
              <a:t>	Stratégie </a:t>
            </a:r>
            <a:r>
              <a:rPr lang="fr-CA" dirty="0"/>
              <a:t>de développement </a:t>
            </a:r>
            <a:r>
              <a:rPr lang="fr-CA" dirty="0" smtClean="0"/>
              <a:t>durable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5386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4 </a:t>
            </a:r>
            <a:r>
              <a:rPr lang="fr-CA" sz="4400" dirty="0" smtClean="0"/>
              <a:t>– </a:t>
            </a:r>
            <a:r>
              <a:rPr lang="fr-CA" sz="4400" dirty="0"/>
              <a:t>Développer des liens d’attachement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à </a:t>
            </a:r>
            <a:r>
              <a:rPr lang="fr-CA" sz="4400" dirty="0"/>
              <a:t>la Bibliothèque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4.1</a:t>
            </a:r>
            <a:r>
              <a:rPr lang="fr-CA" dirty="0" smtClean="0"/>
              <a:t>	Sentiment d’appartenance </a:t>
            </a:r>
          </a:p>
          <a:p>
            <a:pPr lvl="0"/>
            <a:r>
              <a:rPr lang="fr-CA" b="1" dirty="0" smtClean="0"/>
              <a:t>4.2</a:t>
            </a:r>
            <a:r>
              <a:rPr lang="fr-CA" dirty="0" smtClean="0"/>
              <a:t> 	Culture philanthropique</a:t>
            </a:r>
          </a:p>
          <a:p>
            <a:pPr lvl="0"/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9384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5 </a:t>
            </a:r>
            <a:r>
              <a:rPr lang="fr-CA" sz="4400" dirty="0" smtClean="0"/>
              <a:t>– </a:t>
            </a:r>
            <a:r>
              <a:rPr lang="fr-CA" sz="4400" dirty="0"/>
              <a:t>Jouer le rôle de catalyseur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de l’activité </a:t>
            </a:r>
            <a:r>
              <a:rPr lang="fr-CA" sz="4400" dirty="0"/>
              <a:t>culturelle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5.1</a:t>
            </a:r>
            <a:r>
              <a:rPr lang="fr-CA" dirty="0" smtClean="0"/>
              <a:t>	Offre </a:t>
            </a:r>
            <a:r>
              <a:rPr lang="fr-CA" dirty="0"/>
              <a:t>culturelle de l’Université </a:t>
            </a:r>
            <a:endParaRPr lang="fr-CA" dirty="0" smtClean="0"/>
          </a:p>
          <a:p>
            <a:pPr lvl="0"/>
            <a:r>
              <a:rPr lang="fr-CA" b="1" dirty="0" smtClean="0"/>
              <a:t>5.2</a:t>
            </a:r>
            <a:r>
              <a:rPr lang="fr-CA" dirty="0" smtClean="0"/>
              <a:t>	Programmation culturelle de la Bibliothèque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6151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6 </a:t>
            </a:r>
            <a:r>
              <a:rPr lang="fr-CA" sz="4400" dirty="0" smtClean="0"/>
              <a:t>– </a:t>
            </a:r>
            <a:r>
              <a:rPr lang="fr-CA" sz="4400" dirty="0"/>
              <a:t>Accentuer la visibilité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et </a:t>
            </a:r>
            <a:r>
              <a:rPr lang="fr-CA" sz="4400" dirty="0"/>
              <a:t>le rayonnement de la Bibliothèque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6.1</a:t>
            </a:r>
            <a:r>
              <a:rPr lang="fr-CA" dirty="0" smtClean="0"/>
              <a:t>	Services </a:t>
            </a:r>
            <a:r>
              <a:rPr lang="fr-CA" dirty="0"/>
              <a:t>de la </a:t>
            </a:r>
            <a:r>
              <a:rPr lang="fr-CA" dirty="0" smtClean="0"/>
              <a:t>Bibliothèque</a:t>
            </a:r>
          </a:p>
          <a:p>
            <a:r>
              <a:rPr lang="fr-CA" b="1" dirty="0" smtClean="0"/>
              <a:t>6.2</a:t>
            </a:r>
            <a:r>
              <a:rPr lang="fr-CA" dirty="0" smtClean="0"/>
              <a:t>	Réalisations </a:t>
            </a:r>
            <a:r>
              <a:rPr lang="fr-CA" dirty="0"/>
              <a:t>de la Bibliothèque </a:t>
            </a:r>
            <a:endParaRPr lang="fr-CA" dirty="0" smtClean="0"/>
          </a:p>
          <a:p>
            <a:r>
              <a:rPr lang="fr-CA" b="1" dirty="0" smtClean="0"/>
              <a:t>6.3</a:t>
            </a:r>
            <a:r>
              <a:rPr lang="fr-CA" dirty="0" smtClean="0"/>
              <a:t>	Scène nationale et internationale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6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37574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7 </a:t>
            </a:r>
            <a:r>
              <a:rPr lang="fr-CA" dirty="0" smtClean="0"/>
              <a:t>– </a:t>
            </a:r>
            <a:r>
              <a:rPr lang="fr-CA" dirty="0"/>
              <a:t>Construire des partenariats durables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7.1</a:t>
            </a:r>
            <a:r>
              <a:rPr lang="fr-CA" dirty="0" smtClean="0"/>
              <a:t>	</a:t>
            </a:r>
            <a:r>
              <a:rPr lang="fr-CA" dirty="0"/>
              <a:t>Initiative de réconciliation avec les Premières Nations</a:t>
            </a:r>
          </a:p>
          <a:p>
            <a:r>
              <a:rPr lang="fr-CA" b="1" dirty="0" smtClean="0"/>
              <a:t>7.2</a:t>
            </a:r>
            <a:r>
              <a:rPr lang="fr-CA" dirty="0" smtClean="0"/>
              <a:t>	Mise </a:t>
            </a:r>
            <a:r>
              <a:rPr lang="fr-CA" dirty="0"/>
              <a:t>en commun des services et des collections </a:t>
            </a:r>
            <a:endParaRPr lang="fr-CA" dirty="0" smtClean="0"/>
          </a:p>
          <a:p>
            <a:r>
              <a:rPr lang="fr-CA" b="1" dirty="0" smtClean="0"/>
              <a:t>7.3</a:t>
            </a:r>
            <a:r>
              <a:rPr lang="fr-CA" dirty="0" smtClean="0"/>
              <a:t>	</a:t>
            </a:r>
            <a:r>
              <a:rPr lang="fr-CA" dirty="0"/>
              <a:t>Milieux bibliothéconomiques et muséologiques 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7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41374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/>
              <a:t>Axe 5</a:t>
            </a:r>
            <a:r>
              <a:rPr lang="fr-CA" dirty="0" smtClean="0"/>
              <a:t> – </a:t>
            </a:r>
            <a:r>
              <a:rPr lang="fr-CA" dirty="0"/>
              <a:t>Force collective du personnel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</a:t>
            </a:r>
            <a:r>
              <a:rPr lang="fr-CA" dirty="0" smtClean="0"/>
              <a:t> – </a:t>
            </a:r>
            <a:r>
              <a:rPr lang="fr-CA" dirty="0"/>
              <a:t>Consolider les pratiques de gestion </a:t>
            </a:r>
            <a:endParaRPr lang="fr-CA" dirty="0" smtClean="0"/>
          </a:p>
          <a:p>
            <a:r>
              <a:rPr lang="fr-CA" b="1" dirty="0" smtClean="0"/>
              <a:t>Objectif 2</a:t>
            </a:r>
            <a:r>
              <a:rPr lang="fr-CA" dirty="0" smtClean="0"/>
              <a:t> – </a:t>
            </a:r>
            <a:r>
              <a:rPr lang="fr-CA" dirty="0"/>
              <a:t>Valoriser les personnes et le </a:t>
            </a:r>
            <a:r>
              <a:rPr lang="fr-CA" dirty="0" smtClean="0"/>
              <a:t>développement des </a:t>
            </a:r>
            <a:r>
              <a:rPr lang="fr-CA" dirty="0"/>
              <a:t>compétences </a:t>
            </a:r>
          </a:p>
          <a:p>
            <a:r>
              <a:rPr lang="fr-CA" b="1" dirty="0" smtClean="0"/>
              <a:t>Objectif 3</a:t>
            </a:r>
            <a:r>
              <a:rPr lang="fr-CA" dirty="0" smtClean="0"/>
              <a:t> – </a:t>
            </a:r>
            <a:r>
              <a:rPr lang="fr-CA" dirty="0"/>
              <a:t>Faire de l’environnement de travail un milieu de </a:t>
            </a:r>
            <a:r>
              <a:rPr lang="fr-CA" dirty="0" smtClean="0"/>
              <a:t>vie</a:t>
            </a:r>
          </a:p>
          <a:p>
            <a:r>
              <a:rPr lang="fr-CA" b="1" dirty="0" smtClean="0"/>
              <a:t>Objectif 4</a:t>
            </a:r>
            <a:r>
              <a:rPr lang="fr-CA" dirty="0" smtClean="0"/>
              <a:t> </a:t>
            </a:r>
            <a:r>
              <a:rPr lang="fr-CA" dirty="0"/>
              <a:t>– Stimuler la collaboration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3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Mission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402116" cy="403353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La Bibliothèque soutient la mission d’enseignement et de recherche </a:t>
            </a:r>
            <a:br>
              <a:rPr lang="fr-CA" dirty="0"/>
            </a:br>
            <a:r>
              <a:rPr lang="fr-CA" dirty="0"/>
              <a:t>de l’Université Laval et s’impose comme vecteur de développement </a:t>
            </a:r>
            <a:br>
              <a:rPr lang="fr-CA" dirty="0"/>
            </a:br>
            <a:r>
              <a:rPr lang="fr-CA" dirty="0"/>
              <a:t>des savoirs. Elle assure l’accès à des collections d’excellence, et favorise </a:t>
            </a:r>
            <a:br>
              <a:rPr lang="fr-CA" dirty="0"/>
            </a:br>
            <a:r>
              <a:rPr lang="fr-CA" dirty="0"/>
              <a:t>la diffusion des connaissances et la préservation du patrimoine.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fr-CA" dirty="0"/>
              <a:t>Par son leadership fort et structurant, elle se veut un carrefour où convergent les disciplines et où se tissent des partenariats féconds.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/>
              <a:t>Au cœur du campus, elle accueille la communauté dans des espaces physiques et numériques propices à la créativité et à la découverte.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>
                <a:solidFill>
                  <a:srgbClr val="FF7415"/>
                </a:solidFill>
              </a:rPr>
              <a:pPr/>
              <a:t>3</a:t>
            </a:fld>
            <a:endParaRPr lang="fr-CA" dirty="0">
              <a:solidFill>
                <a:srgbClr val="FF7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Consolider les pratiques de gestion 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1.1</a:t>
            </a:r>
            <a:r>
              <a:rPr lang="fr-CA" dirty="0" smtClean="0"/>
              <a:t>	Gestion </a:t>
            </a:r>
            <a:r>
              <a:rPr lang="fr-CA" dirty="0"/>
              <a:t>responsable, respectueuse </a:t>
            </a:r>
            <a:r>
              <a:rPr lang="fr-CA" dirty="0" smtClean="0"/>
              <a:t>et transparente</a:t>
            </a:r>
            <a:endParaRPr lang="fr-CA" dirty="0"/>
          </a:p>
          <a:p>
            <a:pPr lvl="0"/>
            <a:r>
              <a:rPr lang="fr-CA" b="1" dirty="0" smtClean="0"/>
              <a:t>1.2</a:t>
            </a:r>
            <a:r>
              <a:rPr lang="fr-CA" dirty="0" smtClean="0"/>
              <a:t>	Relation </a:t>
            </a:r>
            <a:r>
              <a:rPr lang="fr-CA" dirty="0"/>
              <a:t>de </a:t>
            </a:r>
            <a:r>
              <a:rPr lang="fr-CA" dirty="0" smtClean="0"/>
              <a:t>proximité</a:t>
            </a:r>
          </a:p>
          <a:p>
            <a:pPr lvl="0"/>
            <a:r>
              <a:rPr lang="fr-CA" b="1" dirty="0" smtClean="0"/>
              <a:t>1.3</a:t>
            </a:r>
            <a:r>
              <a:rPr lang="fr-CA" dirty="0" smtClean="0"/>
              <a:t>	Pratiques </a:t>
            </a:r>
            <a:r>
              <a:rPr lang="fr-CA" dirty="0"/>
              <a:t>de gestion </a:t>
            </a:r>
            <a:r>
              <a:rPr lang="fr-CA" dirty="0" smtClean="0"/>
              <a:t>harmonisées</a:t>
            </a:r>
            <a:endParaRPr lang="fr-CA" dirty="0"/>
          </a:p>
          <a:p>
            <a:pPr lvl="0"/>
            <a:r>
              <a:rPr lang="fr-CA" b="1" dirty="0" smtClean="0"/>
              <a:t>1.4</a:t>
            </a:r>
            <a:r>
              <a:rPr lang="fr-CA" dirty="0" smtClean="0"/>
              <a:t>	Communication </a:t>
            </a:r>
            <a:r>
              <a:rPr lang="fr-CA" dirty="0"/>
              <a:t>interne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1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10402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2 </a:t>
            </a:r>
            <a:r>
              <a:rPr lang="fr-CA" sz="4400" dirty="0" smtClean="0"/>
              <a:t>– </a:t>
            </a:r>
            <a:r>
              <a:rPr lang="fr-CA" sz="4400" dirty="0"/>
              <a:t>Valoriser les personnes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et </a:t>
            </a:r>
            <a:r>
              <a:rPr lang="fr-CA" sz="4400" dirty="0"/>
              <a:t>le </a:t>
            </a:r>
            <a:r>
              <a:rPr lang="fr-CA" sz="4400" dirty="0" smtClean="0"/>
              <a:t>développement des </a:t>
            </a:r>
            <a:r>
              <a:rPr lang="fr-CA" sz="4400" dirty="0"/>
              <a:t>compétences </a:t>
            </a:r>
            <a:br>
              <a:rPr lang="fr-CA" sz="4400" dirty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2.1</a:t>
            </a:r>
            <a:r>
              <a:rPr lang="fr-CA" dirty="0" smtClean="0"/>
              <a:t>	Compétences </a:t>
            </a:r>
            <a:r>
              <a:rPr lang="fr-CA" dirty="0"/>
              <a:t>et </a:t>
            </a:r>
            <a:r>
              <a:rPr lang="fr-CA" dirty="0" smtClean="0"/>
              <a:t>potentiel</a:t>
            </a:r>
            <a:endParaRPr lang="fr-CA" dirty="0"/>
          </a:p>
          <a:p>
            <a:pPr lvl="0"/>
            <a:r>
              <a:rPr lang="fr-CA" b="1" dirty="0" smtClean="0"/>
              <a:t>2.2</a:t>
            </a:r>
            <a:r>
              <a:rPr lang="fr-CA" dirty="0" smtClean="0"/>
              <a:t>	Culture </a:t>
            </a:r>
            <a:r>
              <a:rPr lang="fr-CA" dirty="0"/>
              <a:t>de reconnaissance, d’engagement et </a:t>
            </a:r>
            <a:r>
              <a:rPr lang="fr-CA" dirty="0" smtClean="0"/>
              <a:t>de valorisation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2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25233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3 </a:t>
            </a:r>
            <a:r>
              <a:rPr lang="fr-CA" sz="4400" dirty="0" smtClean="0"/>
              <a:t>– </a:t>
            </a:r>
            <a:r>
              <a:rPr lang="fr-CA" sz="4400" dirty="0"/>
              <a:t>Faire de l’environnement de travail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un </a:t>
            </a:r>
            <a:r>
              <a:rPr lang="fr-CA" sz="4400" dirty="0"/>
              <a:t>milieu de vie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32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3.1</a:t>
            </a:r>
            <a:r>
              <a:rPr lang="fr-CA" dirty="0" smtClean="0"/>
              <a:t>	Lieu </a:t>
            </a:r>
            <a:r>
              <a:rPr lang="fr-CA" dirty="0"/>
              <a:t>d’appartenance </a:t>
            </a:r>
            <a:endParaRPr lang="fr-CA" dirty="0" smtClean="0"/>
          </a:p>
          <a:p>
            <a:pPr lvl="0"/>
            <a:r>
              <a:rPr lang="fr-CA" b="1" dirty="0" smtClean="0"/>
              <a:t>3.2</a:t>
            </a:r>
            <a:r>
              <a:rPr lang="fr-CA" dirty="0" smtClean="0"/>
              <a:t>	Redéfinition des espaces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3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13973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4 </a:t>
            </a:r>
            <a:r>
              <a:rPr lang="fr-CA" dirty="0" smtClean="0"/>
              <a:t>– </a:t>
            </a:r>
            <a:r>
              <a:rPr lang="fr-CA" dirty="0"/>
              <a:t>Stimuler la collaboration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33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4.1</a:t>
            </a:r>
            <a:r>
              <a:rPr lang="fr-CA" dirty="0" smtClean="0"/>
              <a:t>	Connaissance des rôles et des expertises</a:t>
            </a:r>
          </a:p>
          <a:p>
            <a:pPr lvl="0"/>
            <a:r>
              <a:rPr lang="fr-CA" b="1" dirty="0" smtClean="0"/>
              <a:t>4.2</a:t>
            </a:r>
            <a:r>
              <a:rPr lang="fr-CA" dirty="0" smtClean="0"/>
              <a:t>	Initiatives porteuses </a:t>
            </a:r>
          </a:p>
          <a:p>
            <a:pPr lvl="0"/>
            <a:r>
              <a:rPr lang="fr-CA" b="1" dirty="0" smtClean="0"/>
              <a:t>4.3</a:t>
            </a:r>
            <a:r>
              <a:rPr lang="fr-CA" dirty="0" smtClean="0"/>
              <a:t>	Stratégie </a:t>
            </a:r>
            <a:r>
              <a:rPr lang="fr-CA" dirty="0"/>
              <a:t>de </a:t>
            </a:r>
            <a:r>
              <a:rPr lang="fr-CA" dirty="0" smtClean="0"/>
              <a:t>décloisonnement</a:t>
            </a: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4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23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92419" y="1926076"/>
            <a:ext cx="6306766" cy="3305682"/>
          </a:xfrm>
        </p:spPr>
        <p:txBody>
          <a:bodyPr>
            <a:normAutofit/>
          </a:bodyPr>
          <a:lstStyle/>
          <a:p>
            <a:r>
              <a:rPr lang="fr-CA" sz="8800" dirty="0" smtClean="0">
                <a:solidFill>
                  <a:schemeClr val="bg1"/>
                </a:solidFill>
              </a:rPr>
              <a:t>Merci !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9366" y="5129232"/>
            <a:ext cx="3386137" cy="3217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400" dirty="0">
              <a:solidFill>
                <a:schemeClr val="bg1"/>
              </a:solidFill>
              <a:latin typeface="Source Sans Pro Semibold" panose="020B0603030403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Vision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402116" cy="403353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Résolument engagée dans l’évolution des savoirs, la Bibliothèque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se </a:t>
            </a:r>
            <a:r>
              <a:rPr lang="fr-CA" dirty="0"/>
              <a:t>distingue en tant que milieu de vie dynamique, stimulant les apprentissages et incitant à la découverte. Inclusive, ouverte, accessible, elle propose une expérience riche et diversifiée. Elle joue le rôle de catalyseur de l’activité intellectuelle et culturelle, et s’érige en véritable laboratoire vivant.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>
                <a:solidFill>
                  <a:srgbClr val="FF7415"/>
                </a:solidFill>
              </a:rPr>
              <a:pPr/>
              <a:t>4</a:t>
            </a:fld>
            <a:endParaRPr lang="fr-CA" dirty="0">
              <a:solidFill>
                <a:srgbClr val="FF7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Valeurs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/>
              <a:t>Valeurs de l’Université Laval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Responsabilité − Respect − Courage − Intégrité − Inclusion − Solidarité</a:t>
            </a:r>
          </a:p>
          <a:p>
            <a:pPr marL="0" indent="0">
              <a:buNone/>
            </a:pPr>
            <a:endParaRPr lang="fr-CA" dirty="0" smtClean="0"/>
          </a:p>
          <a:p>
            <a:pPr lvl="0"/>
            <a:r>
              <a:rPr lang="fr-CA" dirty="0"/>
              <a:t>Engagement</a:t>
            </a:r>
          </a:p>
          <a:p>
            <a:pPr lvl="0"/>
            <a:r>
              <a:rPr lang="fr-CA" dirty="0"/>
              <a:t>Collaboration</a:t>
            </a:r>
          </a:p>
          <a:p>
            <a:pPr lvl="0"/>
            <a:r>
              <a:rPr lang="fr-CA" dirty="0"/>
              <a:t>Audace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5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9174" y="1926076"/>
            <a:ext cx="6306766" cy="3305682"/>
          </a:xfrm>
        </p:spPr>
        <p:txBody>
          <a:bodyPr>
            <a:normAutofit/>
          </a:bodyPr>
          <a:lstStyle/>
          <a:p>
            <a:r>
              <a:rPr lang="fr-CA" sz="8800" dirty="0" smtClean="0">
                <a:solidFill>
                  <a:schemeClr val="bg1"/>
                </a:solidFill>
              </a:rPr>
              <a:t>Axes</a:t>
            </a:r>
            <a:br>
              <a:rPr lang="fr-CA" sz="8800" dirty="0" smtClean="0">
                <a:solidFill>
                  <a:schemeClr val="bg1"/>
                </a:solidFill>
              </a:rPr>
            </a:br>
            <a:r>
              <a:rPr lang="fr-CA" sz="8800" dirty="0" smtClean="0">
                <a:solidFill>
                  <a:schemeClr val="bg1"/>
                </a:solidFill>
              </a:rPr>
              <a:t>stratégiques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000" dirty="0" smtClean="0"/>
              <a:t>Axes stratégiques</a:t>
            </a:r>
            <a:endParaRPr lang="fr-CA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Axe </a:t>
            </a:r>
            <a:r>
              <a:rPr lang="fr-CA" b="1" dirty="0" smtClean="0"/>
              <a:t>1 </a:t>
            </a:r>
            <a:r>
              <a:rPr lang="fr-CA" dirty="0" smtClean="0"/>
              <a:t>– Partenaire </a:t>
            </a:r>
            <a:r>
              <a:rPr lang="fr-CA" dirty="0"/>
              <a:t>d’excellence de l’enseignement et de la recherche</a:t>
            </a:r>
          </a:p>
          <a:p>
            <a:r>
              <a:rPr lang="fr-CA" b="1" dirty="0" smtClean="0"/>
              <a:t>Axe 2 </a:t>
            </a:r>
            <a:r>
              <a:rPr lang="fr-CA" dirty="0" smtClean="0"/>
              <a:t>– Accès </a:t>
            </a:r>
            <a:r>
              <a:rPr lang="fr-CA" dirty="0"/>
              <a:t>optimisé aux ressources et au savoir de pointe </a:t>
            </a:r>
            <a:endParaRPr lang="fr-CA" dirty="0" smtClean="0"/>
          </a:p>
          <a:p>
            <a:r>
              <a:rPr lang="fr-CA" b="1" dirty="0" smtClean="0"/>
              <a:t>Axe </a:t>
            </a:r>
            <a:r>
              <a:rPr lang="fr-CA" b="1" dirty="0"/>
              <a:t>3 </a:t>
            </a:r>
            <a:r>
              <a:rPr lang="fr-CA" dirty="0" smtClean="0"/>
              <a:t>– Espace </a:t>
            </a:r>
            <a:r>
              <a:rPr lang="fr-CA" dirty="0"/>
              <a:t>réinventé d’apprentissage et de découverte </a:t>
            </a:r>
          </a:p>
          <a:p>
            <a:r>
              <a:rPr lang="fr-CA" b="1" dirty="0"/>
              <a:t>Axe 4 </a:t>
            </a:r>
            <a:r>
              <a:rPr lang="fr-CA" dirty="0" smtClean="0"/>
              <a:t>– Engagement </a:t>
            </a:r>
            <a:r>
              <a:rPr lang="fr-CA" dirty="0"/>
              <a:t>et rayonnement </a:t>
            </a:r>
            <a:r>
              <a:rPr lang="fr-CA" dirty="0" smtClean="0"/>
              <a:t>accrus</a:t>
            </a:r>
          </a:p>
          <a:p>
            <a:r>
              <a:rPr lang="fr-CA" b="1" dirty="0" smtClean="0"/>
              <a:t>Axe </a:t>
            </a:r>
            <a:r>
              <a:rPr lang="fr-CA" b="1" dirty="0"/>
              <a:t>5 </a:t>
            </a:r>
            <a:r>
              <a:rPr lang="fr-CA" dirty="0" smtClean="0"/>
              <a:t>– Force </a:t>
            </a:r>
            <a:r>
              <a:rPr lang="fr-CA" dirty="0"/>
              <a:t>collective du personnel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81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Axe 1 </a:t>
            </a:r>
            <a:r>
              <a:rPr lang="fr-CA" dirty="0" smtClean="0"/>
              <a:t>– </a:t>
            </a:r>
            <a:r>
              <a:rPr lang="fr-CA" dirty="0"/>
              <a:t>Partenaire d’excellence </a:t>
            </a:r>
            <a:br>
              <a:rPr lang="fr-CA" dirty="0"/>
            </a:br>
            <a:r>
              <a:rPr lang="fr-CA" dirty="0"/>
              <a:t>de l’enseignement et de la recherche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Renforcer l’appui à l’enseignement et à </a:t>
            </a:r>
            <a:r>
              <a:rPr lang="fr-CA" dirty="0" smtClean="0"/>
              <a:t>l’apprentissage</a:t>
            </a:r>
          </a:p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Intensifier la collaboration avec le milieu de la recherche  </a:t>
            </a:r>
            <a:endParaRPr lang="fr-CA" dirty="0" smtClean="0"/>
          </a:p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Offrir un environnement numérique de qualité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2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Renforcer l’appui à l’enseignement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et </a:t>
            </a:r>
            <a:r>
              <a:rPr lang="fr-CA" dirty="0"/>
              <a:t>à l’apprentissage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398540" cy="425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1.1</a:t>
            </a:r>
            <a:r>
              <a:rPr lang="fr-CA" dirty="0" smtClean="0"/>
              <a:t>	Compétences </a:t>
            </a:r>
            <a:r>
              <a:rPr lang="fr-CA" dirty="0"/>
              <a:t>informationnelles et numériques </a:t>
            </a:r>
            <a:endParaRPr lang="fr-CA" dirty="0" smtClean="0"/>
          </a:p>
          <a:p>
            <a:pPr lvl="0"/>
            <a:r>
              <a:rPr lang="fr-CA" b="1" dirty="0" smtClean="0"/>
              <a:t>1.2</a:t>
            </a:r>
            <a:r>
              <a:rPr lang="fr-CA" dirty="0" smtClean="0"/>
              <a:t>	Consolidation de l’offre </a:t>
            </a:r>
            <a:r>
              <a:rPr lang="fr-CA" dirty="0"/>
              <a:t>de </a:t>
            </a:r>
            <a:r>
              <a:rPr lang="fr-CA" dirty="0" smtClean="0"/>
              <a:t>formations</a:t>
            </a:r>
            <a:endParaRPr lang="fr-CA" dirty="0"/>
          </a:p>
          <a:p>
            <a:pPr lvl="0"/>
            <a:r>
              <a:rPr lang="fr-CA" b="1" dirty="0" smtClean="0"/>
              <a:t>1.3</a:t>
            </a:r>
            <a:r>
              <a:rPr lang="fr-CA" dirty="0" smtClean="0"/>
              <a:t>	</a:t>
            </a:r>
            <a:r>
              <a:rPr lang="fr-CA" dirty="0"/>
              <a:t>Formations adaptées</a:t>
            </a:r>
          </a:p>
          <a:p>
            <a:pPr lvl="0"/>
            <a:r>
              <a:rPr lang="fr-CA" b="1" spc="-20" dirty="0" smtClean="0"/>
              <a:t>1.4</a:t>
            </a:r>
            <a:r>
              <a:rPr lang="fr-CA" spc="-20" dirty="0" smtClean="0"/>
              <a:t>	Formation par l’expérience</a:t>
            </a:r>
          </a:p>
          <a:p>
            <a:pPr lvl="0"/>
            <a:r>
              <a:rPr lang="fr-CA" b="1" dirty="0" smtClean="0"/>
              <a:t>1.5</a:t>
            </a:r>
            <a:r>
              <a:rPr lang="fr-CA" dirty="0" smtClean="0"/>
              <a:t>	Bonification des services à distance</a:t>
            </a:r>
          </a:p>
          <a:p>
            <a:pPr lvl="0"/>
            <a:r>
              <a:rPr lang="fr-CA" b="1" dirty="0" smtClean="0"/>
              <a:t>1.6</a:t>
            </a:r>
            <a:r>
              <a:rPr lang="fr-CA" dirty="0" smtClean="0"/>
              <a:t>	Interactions avec les facultés et les services </a:t>
            </a:r>
          </a:p>
          <a:p>
            <a:pPr lvl="0"/>
            <a:r>
              <a:rPr lang="fr-CA" b="1" dirty="0" smtClean="0"/>
              <a:t>1.7</a:t>
            </a:r>
            <a:r>
              <a:rPr lang="fr-CA" dirty="0" smtClean="0"/>
              <a:t>	Activités institutionnelles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236875"/>
            <a:ext cx="2743200" cy="365125"/>
          </a:xfrm>
        </p:spPr>
        <p:txBody>
          <a:bodyPr/>
          <a:lstStyle/>
          <a:p>
            <a:fld id="{5B0BE44E-3555-4046-981D-E0F9502FE64E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210466" y="6280942"/>
            <a:ext cx="97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1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 smtClean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1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10831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6F27EC83E2C4F9D60C371176993A7" ma:contentTypeVersion="0" ma:contentTypeDescription="Crée un document." ma:contentTypeScope="" ma:versionID="87c788d14a9daf2dbaa5dd9c3ae7f8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0994ED-33D8-429C-BF42-4F183BCEF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684582-23F4-481C-95CD-61102C8464F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24D8F8-5FFC-4DBF-B5EA-085910E16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6739</TotalTime>
  <Words>825</Words>
  <Application>Microsoft Office PowerPoint</Application>
  <PresentationFormat>Grand écran</PresentationFormat>
  <Paragraphs>204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Source Sans Pro</vt:lpstr>
      <vt:lpstr>Source Sans Pro Light</vt:lpstr>
      <vt:lpstr>Source Sans Pro Semibold</vt:lpstr>
      <vt:lpstr>Thème Office</vt:lpstr>
      <vt:lpstr>Présentation PowerPoint</vt:lpstr>
      <vt:lpstr>Présentation PowerPoint</vt:lpstr>
      <vt:lpstr>Mission</vt:lpstr>
      <vt:lpstr>Vision</vt:lpstr>
      <vt:lpstr>Valeurs</vt:lpstr>
      <vt:lpstr>Axes stratégiques</vt:lpstr>
      <vt:lpstr>Axes stratégiques</vt:lpstr>
      <vt:lpstr>Axe 1 – Partenaire d’excellence  de l’enseignement et de la recherche</vt:lpstr>
      <vt:lpstr>Objectif 1 – Renforcer l’appui à l’enseignement  et à l’apprentissage</vt:lpstr>
      <vt:lpstr>Objectif 2 – Intensifier la collaboration  avec le milieu de la recherche  </vt:lpstr>
      <vt:lpstr>Objectif 3 – Offrir un environnement numérique de qualité</vt:lpstr>
      <vt:lpstr>Axe 2 − Accès optimisé aux ressources  et au savoir de pointe </vt:lpstr>
      <vt:lpstr>Objectif 1 – Assurer l’excellence des collections</vt:lpstr>
      <vt:lpstr>Objectif 2 – Enrichir l’expérience de découverte</vt:lpstr>
      <vt:lpstr>Objectif 3 – Veiller à la pérennité  de la documentation</vt:lpstr>
      <vt:lpstr>Objectif 4 – S’ancrer dans le mouvement  de la science ouverte</vt:lpstr>
      <vt:lpstr>Axe 3 – Espace réinventé d’apprentissage  et de découverte</vt:lpstr>
      <vt:lpstr>Objectif 1 – Repenser le concept de service  des espaces</vt:lpstr>
      <vt:lpstr>Objectif 2 – Pourvoir des lieux accessibles à tous</vt:lpstr>
      <vt:lpstr>Objectif 3 – Améliorer les espaces en continu</vt:lpstr>
      <vt:lpstr>Axe 4 – Engagement et rayonnement accrus</vt:lpstr>
      <vt:lpstr>Objectif 1 – Faire place aux membres  de la communauté universitaire </vt:lpstr>
      <vt:lpstr>Objectif 2 – S’engager dans la communauté</vt:lpstr>
      <vt:lpstr>Objectif 3 – Devenir un acteur  du développement durable </vt:lpstr>
      <vt:lpstr>Objectif 4 – Développer des liens d’attachement  à la Bibliothèque </vt:lpstr>
      <vt:lpstr>Objectif 5 – Jouer le rôle de catalyseur  de l’activité culturelle </vt:lpstr>
      <vt:lpstr>Objectif 6 – Accentuer la visibilité  et le rayonnement de la Bibliothèque </vt:lpstr>
      <vt:lpstr>Objectif 7 – Construire des partenariats durables</vt:lpstr>
      <vt:lpstr>Axe 5 – Force collective du personnel</vt:lpstr>
      <vt:lpstr>Objectif 1 – Consolider les pratiques de gestion  </vt:lpstr>
      <vt:lpstr>Objectif 2 – Valoriser les personnes  et le développement des compétences   </vt:lpstr>
      <vt:lpstr>Objectif 3 – Faire de l’environnement de travail  un milieu de vie </vt:lpstr>
      <vt:lpstr>Objectif 4 – Stimuler la collaboration </vt:lpstr>
      <vt:lpstr>Merci !</vt:lpstr>
      <vt:lpstr>Présentation PowerPoint</vt:lpstr>
    </vt:vector>
  </TitlesOfParts>
  <Company>Bibliothèque de l'Université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Tremblay</dc:creator>
  <cp:lastModifiedBy>Amélie Tremblay</cp:lastModifiedBy>
  <cp:revision>258</cp:revision>
  <cp:lastPrinted>2018-09-17T13:37:05Z</cp:lastPrinted>
  <dcterms:created xsi:type="dcterms:W3CDTF">2018-04-24T12:16:36Z</dcterms:created>
  <dcterms:modified xsi:type="dcterms:W3CDTF">2018-09-19T16:55:03Z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0x010100D396F27EC83E2C4F9D60C371176993A7</vt:lpwstr>
  </property>
</Properties>
</file>