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0.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3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33.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3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6.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37.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8.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39.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40.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41.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42.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43.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44.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45.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46.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47.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48.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49.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258" r:id="rId2"/>
    <p:sldId id="297" r:id="rId3"/>
    <p:sldId id="306" r:id="rId4"/>
    <p:sldId id="376" r:id="rId5"/>
    <p:sldId id="367" r:id="rId6"/>
    <p:sldId id="368" r:id="rId7"/>
    <p:sldId id="369" r:id="rId8"/>
    <p:sldId id="370" r:id="rId9"/>
    <p:sldId id="371" r:id="rId10"/>
    <p:sldId id="372" r:id="rId11"/>
    <p:sldId id="373" r:id="rId12"/>
    <p:sldId id="374" r:id="rId13"/>
    <p:sldId id="375" r:id="rId14"/>
    <p:sldId id="327" r:id="rId15"/>
    <p:sldId id="345" r:id="rId16"/>
    <p:sldId id="346" r:id="rId17"/>
    <p:sldId id="347" r:id="rId18"/>
    <p:sldId id="348" r:id="rId19"/>
    <p:sldId id="349" r:id="rId20"/>
    <p:sldId id="350" r:id="rId21"/>
    <p:sldId id="351" r:id="rId22"/>
    <p:sldId id="352" r:id="rId23"/>
    <p:sldId id="353" r:id="rId24"/>
    <p:sldId id="354" r:id="rId25"/>
    <p:sldId id="355" r:id="rId26"/>
    <p:sldId id="356" r:id="rId27"/>
    <p:sldId id="357" r:id="rId28"/>
    <p:sldId id="358" r:id="rId29"/>
    <p:sldId id="359" r:id="rId30"/>
    <p:sldId id="360" r:id="rId31"/>
    <p:sldId id="361" r:id="rId32"/>
    <p:sldId id="362" r:id="rId33"/>
    <p:sldId id="363" r:id="rId34"/>
    <p:sldId id="364" r:id="rId35"/>
    <p:sldId id="365" r:id="rId36"/>
    <p:sldId id="366" r:id="rId37"/>
    <p:sldId id="291" r:id="rId38"/>
    <p:sldId id="330" r:id="rId39"/>
    <p:sldId id="329" r:id="rId40"/>
    <p:sldId id="311" r:id="rId41"/>
    <p:sldId id="331" r:id="rId42"/>
    <p:sldId id="332" r:id="rId43"/>
    <p:sldId id="310" r:id="rId44"/>
    <p:sldId id="319" r:id="rId45"/>
    <p:sldId id="303" r:id="rId46"/>
    <p:sldId id="322" r:id="rId47"/>
    <p:sldId id="323" r:id="rId48"/>
    <p:sldId id="324" r:id="rId49"/>
    <p:sldId id="325" r:id="rId50"/>
    <p:sldId id="309" r:id="rId51"/>
    <p:sldId id="335" r:id="rId52"/>
    <p:sldId id="328" r:id="rId53"/>
    <p:sldId id="334" r:id="rId54"/>
    <p:sldId id="316" r:id="rId55"/>
    <p:sldId id="307" r:id="rId56"/>
    <p:sldId id="320" r:id="rId57"/>
    <p:sldId id="321" r:id="rId58"/>
    <p:sldId id="295" r:id="rId59"/>
    <p:sldId id="304" r:id="rId60"/>
    <p:sldId id="305" r:id="rId61"/>
  </p:sldIdLst>
  <p:sldSz cx="9144000" cy="6858000" type="screen4x3"/>
  <p:notesSz cx="7010400" cy="92964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021A"/>
    <a:srgbClr val="CD092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5135" autoAdjust="0"/>
  </p:normalViewPr>
  <p:slideViewPr>
    <p:cSldViewPr snapToGrid="0" snapToObjects="1">
      <p:cViewPr varScale="1">
        <p:scale>
          <a:sx n="75" d="100"/>
          <a:sy n="75" d="100"/>
        </p:scale>
        <p:origin x="1109" y="43"/>
      </p:cViewPr>
      <p:guideLst>
        <p:guide orient="horz" pos="2160"/>
        <p:guide pos="2880"/>
      </p:guideLst>
    </p:cSldViewPr>
  </p:slideViewPr>
  <p:outlineViewPr>
    <p:cViewPr>
      <p:scale>
        <a:sx n="33" d="100"/>
        <a:sy n="33" d="100"/>
      </p:scale>
      <p:origin x="0" y="-948"/>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4" d="100"/>
          <a:sy n="84" d="100"/>
        </p:scale>
        <p:origin x="379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baseline="0" dirty="0" err="1">
                <a:effectLst/>
              </a:rPr>
              <a:t>Entrepreneuriat</a:t>
            </a:r>
            <a:r>
              <a:rPr lang="en-US" sz="1862" b="0" i="0" u="none" strike="noStrike" baseline="0" dirty="0">
                <a:effectLst/>
              </a:rPr>
              <a:t> Laval </a:t>
            </a:r>
          </a:p>
          <a:p>
            <a:pPr>
              <a:defRPr/>
            </a:pPr>
            <a:r>
              <a:rPr lang="en-US" dirty="0" err="1"/>
              <a:t>Répartition</a:t>
            </a:r>
            <a:r>
              <a:rPr lang="en-US" dirty="0"/>
              <a:t> des </a:t>
            </a:r>
            <a:r>
              <a:rPr lang="en-US" dirty="0" err="1"/>
              <a:t>membres</a:t>
            </a:r>
            <a:r>
              <a:rPr lang="en-US" dirty="0"/>
              <a:t> par </a:t>
            </a:r>
            <a:r>
              <a:rPr lang="en-US" dirty="0" err="1"/>
              <a:t>facultés</a:t>
            </a:r>
            <a:endParaRPr lang="en-US" dirty="0"/>
          </a:p>
          <a:p>
            <a:pPr>
              <a:defRPr/>
            </a:pPr>
            <a:r>
              <a:rPr lang="en-US" dirty="0"/>
              <a:t>2017</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Feuil1!$B$1</c:f>
              <c:strCache>
                <c:ptCount val="1"/>
                <c:pt idx="0">
                  <c:v>Colonne1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567-4541-8CF0-FA78742BC2D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BB-4028-A539-94A4C2605A8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2BB-4028-A539-94A4C2605A8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2BB-4028-A539-94A4C2605A8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2BB-4028-A539-94A4C2605A8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2BB-4028-A539-94A4C2605A8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2BB-4028-A539-94A4C2605A8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2BB-4028-A539-94A4C2605A8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2BB-4028-A539-94A4C2605A8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C4F-4B95-8E36-994096AF9DBB}"/>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3C4F-4B95-8E36-994096AF9DBB}"/>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3C4F-4B95-8E36-994096AF9DBB}"/>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3C4F-4B95-8E36-994096AF9DBB}"/>
              </c:ext>
            </c:extLst>
          </c:dPt>
          <c:cat>
            <c:strRef>
              <c:f>Feuil1!$A$2:$A$14</c:f>
              <c:strCache>
                <c:ptCount val="13"/>
                <c:pt idx="0">
                  <c:v>Admin.</c:v>
                </c:pt>
                <c:pt idx="1">
                  <c:v>Génie</c:v>
                </c:pt>
                <c:pt idx="2">
                  <c:v>Agriculture</c:v>
                </c:pt>
                <c:pt idx="3">
                  <c:v>Éducation</c:v>
                </c:pt>
                <c:pt idx="4">
                  <c:v>Médecine</c:v>
                </c:pt>
                <c:pt idx="5">
                  <c:v>Pharmacie</c:v>
                </c:pt>
                <c:pt idx="6">
                  <c:v>Lettres</c:v>
                </c:pt>
                <c:pt idx="7">
                  <c:v>Foresterie</c:v>
                </c:pt>
                <c:pt idx="8">
                  <c:v>Droit</c:v>
                </c:pt>
                <c:pt idx="9">
                  <c:v>Sc. Sociales</c:v>
                </c:pt>
                <c:pt idx="10">
                  <c:v>Autres</c:v>
                </c:pt>
                <c:pt idx="11">
                  <c:v>Philo.</c:v>
                </c:pt>
                <c:pt idx="12">
                  <c:v>Musique</c:v>
                </c:pt>
              </c:strCache>
            </c:strRef>
          </c:cat>
          <c:val>
            <c:numRef>
              <c:f>Feuil1!$B$2:$B$14</c:f>
              <c:numCache>
                <c:formatCode>General</c:formatCode>
                <c:ptCount val="13"/>
                <c:pt idx="0">
                  <c:v>31</c:v>
                </c:pt>
                <c:pt idx="1">
                  <c:v>15</c:v>
                </c:pt>
                <c:pt idx="2">
                  <c:v>8</c:v>
                </c:pt>
                <c:pt idx="3">
                  <c:v>6</c:v>
                </c:pt>
                <c:pt idx="4">
                  <c:v>7</c:v>
                </c:pt>
                <c:pt idx="5">
                  <c:v>2</c:v>
                </c:pt>
                <c:pt idx="6">
                  <c:v>6</c:v>
                </c:pt>
                <c:pt idx="7">
                  <c:v>4.3</c:v>
                </c:pt>
                <c:pt idx="8">
                  <c:v>3</c:v>
                </c:pt>
                <c:pt idx="9">
                  <c:v>6</c:v>
                </c:pt>
                <c:pt idx="10">
                  <c:v>10</c:v>
                </c:pt>
                <c:pt idx="11">
                  <c:v>1</c:v>
                </c:pt>
                <c:pt idx="12">
                  <c:v>1</c:v>
                </c:pt>
              </c:numCache>
            </c:numRef>
          </c:val>
          <c:extLst>
            <c:ext xmlns:c16="http://schemas.microsoft.com/office/drawing/2014/chart" uri="{C3380CC4-5D6E-409C-BE32-E72D297353CC}">
              <c16:uniqueId val="{00000000-1567-4541-8CF0-FA78742BC2D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0780017399795163E-4"/>
          <c:y val="0.70867486603905749"/>
          <c:w val="0.9993845176737024"/>
          <c:h val="0.2900630225767658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2"/>
            <a:ext cx="3038475" cy="466725"/>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sz="quarter" idx="1"/>
          </p:nvPr>
        </p:nvSpPr>
        <p:spPr>
          <a:xfrm>
            <a:off x="3970339" y="2"/>
            <a:ext cx="3038475" cy="466725"/>
          </a:xfrm>
          <a:prstGeom prst="rect">
            <a:avLst/>
          </a:prstGeom>
        </p:spPr>
        <p:txBody>
          <a:bodyPr vert="horz" lIns="91440" tIns="45720" rIns="91440" bIns="45720" rtlCol="0"/>
          <a:lstStyle>
            <a:lvl1pPr algn="r">
              <a:defRPr sz="1200"/>
            </a:lvl1pPr>
          </a:lstStyle>
          <a:p>
            <a:fld id="{B6A3FCEF-60A4-42C3-87CA-0B22F867CE9D}" type="datetimeFigureOut">
              <a:rPr lang="fr-CA" smtClean="0"/>
              <a:t>2018-12-12</a:t>
            </a:fld>
            <a:endParaRPr lang="fr-CA"/>
          </a:p>
        </p:txBody>
      </p:sp>
      <p:sp>
        <p:nvSpPr>
          <p:cNvPr id="4" name="Espace réservé du pied de page 3"/>
          <p:cNvSpPr>
            <a:spLocks noGrp="1"/>
          </p:cNvSpPr>
          <p:nvPr>
            <p:ph type="ftr" sz="quarter" idx="2"/>
          </p:nvPr>
        </p:nvSpPr>
        <p:spPr>
          <a:xfrm>
            <a:off x="1" y="8829677"/>
            <a:ext cx="3038475" cy="466725"/>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970339" y="8829677"/>
            <a:ext cx="3038475" cy="466725"/>
          </a:xfrm>
          <a:prstGeom prst="rect">
            <a:avLst/>
          </a:prstGeom>
        </p:spPr>
        <p:txBody>
          <a:bodyPr vert="horz" lIns="91440" tIns="45720" rIns="91440" bIns="45720" rtlCol="0" anchor="b"/>
          <a:lstStyle>
            <a:lvl1pPr algn="r">
              <a:defRPr sz="1200"/>
            </a:lvl1pPr>
          </a:lstStyle>
          <a:p>
            <a:fld id="{C7220D25-64C3-4858-8041-B307A848C4C2}" type="slidenum">
              <a:rPr lang="fr-CA" smtClean="0"/>
              <a:t>‹N°›</a:t>
            </a:fld>
            <a:endParaRPr lang="fr-CA"/>
          </a:p>
        </p:txBody>
      </p:sp>
    </p:spTree>
    <p:extLst>
      <p:ext uri="{BB962C8B-B14F-4D97-AF65-F5344CB8AC3E}">
        <p14:creationId xmlns:p14="http://schemas.microsoft.com/office/powerpoint/2010/main" val="3054935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FE8EBAB-35A0-492B-90F5-0E6A14A1A9C9}" type="datetimeFigureOut">
              <a:rPr lang="fr-CA" smtClean="0"/>
              <a:t>2018-12-12</a:t>
            </a:fld>
            <a:endParaRPr lang="fr-CA"/>
          </a:p>
        </p:txBody>
      </p:sp>
      <p:sp>
        <p:nvSpPr>
          <p:cNvPr id="4" name="Espace réservé de l'image des diapositives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fr-CA"/>
          </a:p>
        </p:txBody>
      </p:sp>
      <p:sp>
        <p:nvSpPr>
          <p:cNvPr id="5" name="Espace réservé des commentaire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29969"/>
            <a:ext cx="3037840" cy="466433"/>
          </a:xfrm>
          <a:prstGeom prst="rect">
            <a:avLst/>
          </a:prstGeom>
        </p:spPr>
        <p:txBody>
          <a:bodyPr vert="horz" lIns="93177" tIns="46589" rIns="93177" bIns="46589"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0938" y="8829969"/>
            <a:ext cx="3037840" cy="466433"/>
          </a:xfrm>
          <a:prstGeom prst="rect">
            <a:avLst/>
          </a:prstGeom>
        </p:spPr>
        <p:txBody>
          <a:bodyPr vert="horz" lIns="93177" tIns="46589" rIns="93177" bIns="46589" rtlCol="0" anchor="b"/>
          <a:lstStyle>
            <a:lvl1pPr algn="r">
              <a:defRPr sz="1200"/>
            </a:lvl1pPr>
          </a:lstStyle>
          <a:p>
            <a:fld id="{679506DE-9D68-4CA7-8F4C-3FDE7894C558}" type="slidenum">
              <a:rPr lang="fr-CA" smtClean="0"/>
              <a:t>‹N°›</a:t>
            </a:fld>
            <a:endParaRPr lang="fr-CA"/>
          </a:p>
        </p:txBody>
      </p:sp>
    </p:spTree>
    <p:extLst>
      <p:ext uri="{BB962C8B-B14F-4D97-AF65-F5344CB8AC3E}">
        <p14:creationId xmlns:p14="http://schemas.microsoft.com/office/powerpoint/2010/main" val="2767866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1</a:t>
            </a:fld>
            <a:endParaRPr lang="fr-CA"/>
          </a:p>
        </p:txBody>
      </p:sp>
    </p:spTree>
    <p:extLst>
      <p:ext uri="{BB962C8B-B14F-4D97-AF65-F5344CB8AC3E}">
        <p14:creationId xmlns:p14="http://schemas.microsoft.com/office/powerpoint/2010/main" val="371394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3c84d38be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3c84d38b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Profitez d’espaces pour échanger avec d’autres étudiants entrepreneurs et faire évoluer votre projet.</a:t>
            </a:r>
            <a:endParaRPr/>
          </a:p>
        </p:txBody>
      </p:sp>
    </p:spTree>
    <p:extLst>
      <p:ext uri="{BB962C8B-B14F-4D97-AF65-F5344CB8AC3E}">
        <p14:creationId xmlns:p14="http://schemas.microsoft.com/office/powerpoint/2010/main" val="4160221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3c84d38be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3c84d38b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Profitez d’espaces pour échanger avec d’autres étudiants entrepreneurs et faire évoluer votre projet.</a:t>
            </a:r>
            <a:endParaRPr/>
          </a:p>
        </p:txBody>
      </p:sp>
    </p:spTree>
    <p:extLst>
      <p:ext uri="{BB962C8B-B14F-4D97-AF65-F5344CB8AC3E}">
        <p14:creationId xmlns:p14="http://schemas.microsoft.com/office/powerpoint/2010/main" val="1708867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3c84d38be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3c84d38b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Profitez d’espaces pour échanger avec d’autres étudiants entrepreneurs et faire évoluer votre projet.</a:t>
            </a:r>
            <a:endParaRPr/>
          </a:p>
        </p:txBody>
      </p:sp>
    </p:spTree>
    <p:extLst>
      <p:ext uri="{BB962C8B-B14F-4D97-AF65-F5344CB8AC3E}">
        <p14:creationId xmlns:p14="http://schemas.microsoft.com/office/powerpoint/2010/main" val="3206955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3c84d38be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3c84d38b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Profitez d’espaces pour échanger avec d’autres étudiants entrepreneurs et faire évoluer votre projet.</a:t>
            </a:r>
            <a:endParaRPr/>
          </a:p>
        </p:txBody>
      </p:sp>
    </p:spTree>
    <p:extLst>
      <p:ext uri="{BB962C8B-B14F-4D97-AF65-F5344CB8AC3E}">
        <p14:creationId xmlns:p14="http://schemas.microsoft.com/office/powerpoint/2010/main" val="1863267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3c84d38be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3c84d38b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Profitez d’espaces pour échanger avec d’autres étudiants entrepreneurs et faire évoluer votre projet.</a:t>
            </a:r>
            <a:endParaRPr/>
          </a:p>
        </p:txBody>
      </p:sp>
    </p:spTree>
    <p:extLst>
      <p:ext uri="{BB962C8B-B14F-4D97-AF65-F5344CB8AC3E}">
        <p14:creationId xmlns:p14="http://schemas.microsoft.com/office/powerpoint/2010/main" val="2308245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3cd061eff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43cd061ef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066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43c84d38be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43c84d38b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0925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43c84d38be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43c84d38be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452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3c84d38be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43c84d38b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0300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3c84d38be_0_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43c84d38be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7543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Entreprenariat :</a:t>
            </a:r>
            <a:r>
              <a:rPr lang="fr-CA" baseline="0" dirty="0"/>
              <a:t> </a:t>
            </a:r>
            <a:r>
              <a:rPr kumimoji="0" lang="fr-CA" sz="1200" b="0" i="0" u="none" strike="noStrike" kern="1200" cap="none" spc="0" normalizeH="0" baseline="0" noProof="0" dirty="0">
                <a:ln>
                  <a:noFill/>
                </a:ln>
                <a:solidFill>
                  <a:prstClr val="black"/>
                </a:solidFill>
                <a:effectLst/>
                <a:uLnTx/>
                <a:uFillTx/>
                <a:latin typeface="+mn-lt"/>
                <a:ea typeface="+mn-ea"/>
                <a:cs typeface="+mn-cs"/>
              </a:rPr>
              <a:t>Consciente que la création de projets entrepreneuriaux et l’engagement constituent une forme concrète de solution aux enjeux de notre société, tels que les défis environnementaux, le développement des communautés ainsi que la lutte contre la pauvreté et les inégalités, </a:t>
            </a:r>
            <a:r>
              <a:rPr lang="fr-CA" dirty="0"/>
              <a:t>l’Université souhaite donc inciter ses étudiants et ses employés à devenir des agents de changements et de développement capables d’initier des projets qui favorisent le mieux-être de la collectivité. </a:t>
            </a:r>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2</a:t>
            </a:fld>
            <a:endParaRPr lang="fr-CA"/>
          </a:p>
        </p:txBody>
      </p:sp>
    </p:spTree>
    <p:extLst>
      <p:ext uri="{BB962C8B-B14F-4D97-AF65-F5344CB8AC3E}">
        <p14:creationId xmlns:p14="http://schemas.microsoft.com/office/powerpoint/2010/main" val="997383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43cd061eff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43cd061ef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097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43c84d38be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43c84d38be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723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3c84d38be_0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43c84d38be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549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43c84d38be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43c84d38be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Première cohorte en mai 2018.</a:t>
            </a:r>
            <a:endParaRPr dirty="0"/>
          </a:p>
        </p:txBody>
      </p:sp>
    </p:spTree>
    <p:extLst>
      <p:ext uri="{BB962C8B-B14F-4D97-AF65-F5344CB8AC3E}">
        <p14:creationId xmlns:p14="http://schemas.microsoft.com/office/powerpoint/2010/main" val="1667691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43c84d38be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43c84d38be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5770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43c84d38be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43c84d38be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926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43c84d38be_0_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43c84d38be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882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37</a:t>
            </a:fld>
            <a:endParaRPr lang="fr-CA"/>
          </a:p>
        </p:txBody>
      </p:sp>
    </p:spTree>
    <p:extLst>
      <p:ext uri="{BB962C8B-B14F-4D97-AF65-F5344CB8AC3E}">
        <p14:creationId xmlns:p14="http://schemas.microsoft.com/office/powerpoint/2010/main" val="900831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38</a:t>
            </a:fld>
            <a:endParaRPr lang="fr-CA"/>
          </a:p>
        </p:txBody>
      </p:sp>
    </p:spTree>
    <p:extLst>
      <p:ext uri="{BB962C8B-B14F-4D97-AF65-F5344CB8AC3E}">
        <p14:creationId xmlns:p14="http://schemas.microsoft.com/office/powerpoint/2010/main" val="1871264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39</a:t>
            </a:fld>
            <a:endParaRPr lang="fr-CA"/>
          </a:p>
        </p:txBody>
      </p:sp>
    </p:spTree>
    <p:extLst>
      <p:ext uri="{BB962C8B-B14F-4D97-AF65-F5344CB8AC3E}">
        <p14:creationId xmlns:p14="http://schemas.microsoft.com/office/powerpoint/2010/main" val="396764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3</a:t>
            </a:fld>
            <a:endParaRPr lang="fr-CA"/>
          </a:p>
        </p:txBody>
      </p:sp>
    </p:spTree>
    <p:extLst>
      <p:ext uri="{BB962C8B-B14F-4D97-AF65-F5344CB8AC3E}">
        <p14:creationId xmlns:p14="http://schemas.microsoft.com/office/powerpoint/2010/main" val="2831934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40</a:t>
            </a:fld>
            <a:endParaRPr lang="fr-CA"/>
          </a:p>
        </p:txBody>
      </p:sp>
    </p:spTree>
    <p:extLst>
      <p:ext uri="{BB962C8B-B14F-4D97-AF65-F5344CB8AC3E}">
        <p14:creationId xmlns:p14="http://schemas.microsoft.com/office/powerpoint/2010/main" val="2960145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41</a:t>
            </a:fld>
            <a:endParaRPr lang="fr-CA"/>
          </a:p>
        </p:txBody>
      </p:sp>
    </p:spTree>
    <p:extLst>
      <p:ext uri="{BB962C8B-B14F-4D97-AF65-F5344CB8AC3E}">
        <p14:creationId xmlns:p14="http://schemas.microsoft.com/office/powerpoint/2010/main" val="2296951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42</a:t>
            </a:fld>
            <a:endParaRPr lang="fr-CA"/>
          </a:p>
        </p:txBody>
      </p:sp>
    </p:spTree>
    <p:extLst>
      <p:ext uri="{BB962C8B-B14F-4D97-AF65-F5344CB8AC3E}">
        <p14:creationId xmlns:p14="http://schemas.microsoft.com/office/powerpoint/2010/main" val="850047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43</a:t>
            </a:fld>
            <a:endParaRPr lang="fr-CA"/>
          </a:p>
        </p:txBody>
      </p:sp>
    </p:spTree>
    <p:extLst>
      <p:ext uri="{BB962C8B-B14F-4D97-AF65-F5344CB8AC3E}">
        <p14:creationId xmlns:p14="http://schemas.microsoft.com/office/powerpoint/2010/main" val="1226825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0,5</a:t>
            </a:r>
          </a:p>
          <a:p>
            <a:r>
              <a:rPr lang="fr-CA" dirty="0"/>
              <a:t>EL ne touche pas que les étudiants,</a:t>
            </a:r>
            <a:r>
              <a:rPr lang="fr-CA" baseline="0" dirty="0"/>
              <a:t> professeurs et chercheures de la FSA, mais rejoint de plus en plus de monde sur le campus</a:t>
            </a:r>
            <a:endParaRPr lang="fr-CA" dirty="0"/>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44</a:t>
            </a:fld>
            <a:endParaRPr lang="fr-CA"/>
          </a:p>
        </p:txBody>
      </p:sp>
    </p:spTree>
    <p:extLst>
      <p:ext uri="{BB962C8B-B14F-4D97-AF65-F5344CB8AC3E}">
        <p14:creationId xmlns:p14="http://schemas.microsoft.com/office/powerpoint/2010/main" val="2601504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45</a:t>
            </a:fld>
            <a:endParaRPr lang="fr-CA"/>
          </a:p>
        </p:txBody>
      </p:sp>
    </p:spTree>
    <p:extLst>
      <p:ext uri="{BB962C8B-B14F-4D97-AF65-F5344CB8AC3E}">
        <p14:creationId xmlns:p14="http://schemas.microsoft.com/office/powerpoint/2010/main" val="726477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46</a:t>
            </a:fld>
            <a:endParaRPr lang="fr-CA"/>
          </a:p>
        </p:txBody>
      </p:sp>
    </p:spTree>
    <p:extLst>
      <p:ext uri="{BB962C8B-B14F-4D97-AF65-F5344CB8AC3E}">
        <p14:creationId xmlns:p14="http://schemas.microsoft.com/office/powerpoint/2010/main" val="14159901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47</a:t>
            </a:fld>
            <a:endParaRPr lang="fr-CA"/>
          </a:p>
        </p:txBody>
      </p:sp>
    </p:spTree>
    <p:extLst>
      <p:ext uri="{BB962C8B-B14F-4D97-AF65-F5344CB8AC3E}">
        <p14:creationId xmlns:p14="http://schemas.microsoft.com/office/powerpoint/2010/main" val="331098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48</a:t>
            </a:fld>
            <a:endParaRPr lang="fr-CA"/>
          </a:p>
        </p:txBody>
      </p:sp>
    </p:spTree>
    <p:extLst>
      <p:ext uri="{BB962C8B-B14F-4D97-AF65-F5344CB8AC3E}">
        <p14:creationId xmlns:p14="http://schemas.microsoft.com/office/powerpoint/2010/main" val="3366048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49</a:t>
            </a:fld>
            <a:endParaRPr lang="fr-CA"/>
          </a:p>
        </p:txBody>
      </p:sp>
    </p:spTree>
    <p:extLst>
      <p:ext uri="{BB962C8B-B14F-4D97-AF65-F5344CB8AC3E}">
        <p14:creationId xmlns:p14="http://schemas.microsoft.com/office/powerpoint/2010/main" val="2878746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4</a:t>
            </a:fld>
            <a:endParaRPr lang="fr-CA"/>
          </a:p>
        </p:txBody>
      </p:sp>
    </p:spTree>
    <p:extLst>
      <p:ext uri="{BB962C8B-B14F-4D97-AF65-F5344CB8AC3E}">
        <p14:creationId xmlns:p14="http://schemas.microsoft.com/office/powerpoint/2010/main" val="34878059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50</a:t>
            </a:fld>
            <a:endParaRPr lang="fr-CA"/>
          </a:p>
        </p:txBody>
      </p:sp>
    </p:spTree>
    <p:extLst>
      <p:ext uri="{BB962C8B-B14F-4D97-AF65-F5344CB8AC3E}">
        <p14:creationId xmlns:p14="http://schemas.microsoft.com/office/powerpoint/2010/main" val="4154502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51</a:t>
            </a:fld>
            <a:endParaRPr lang="fr-CA"/>
          </a:p>
        </p:txBody>
      </p:sp>
    </p:spTree>
    <p:extLst>
      <p:ext uri="{BB962C8B-B14F-4D97-AF65-F5344CB8AC3E}">
        <p14:creationId xmlns:p14="http://schemas.microsoft.com/office/powerpoint/2010/main" val="40357779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52</a:t>
            </a:fld>
            <a:endParaRPr lang="fr-CA"/>
          </a:p>
        </p:txBody>
      </p:sp>
    </p:spTree>
    <p:extLst>
      <p:ext uri="{BB962C8B-B14F-4D97-AF65-F5344CB8AC3E}">
        <p14:creationId xmlns:p14="http://schemas.microsoft.com/office/powerpoint/2010/main" val="3568722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53</a:t>
            </a:fld>
            <a:endParaRPr lang="fr-CA"/>
          </a:p>
        </p:txBody>
      </p:sp>
    </p:spTree>
    <p:extLst>
      <p:ext uri="{BB962C8B-B14F-4D97-AF65-F5344CB8AC3E}">
        <p14:creationId xmlns:p14="http://schemas.microsoft.com/office/powerpoint/2010/main" val="676169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1,</a:t>
            </a:r>
            <a:r>
              <a:rPr lang="fr-CA" b="1" baseline="0" dirty="0"/>
              <a:t>5</a:t>
            </a:r>
            <a:endParaRPr lang="fr-CA" b="1" dirty="0"/>
          </a:p>
          <a:p>
            <a:r>
              <a:rPr lang="fr-CA" dirty="0"/>
              <a:t>L’entreprenariat</a:t>
            </a:r>
            <a:r>
              <a:rPr lang="fr-CA" baseline="0" dirty="0"/>
              <a:t> prend une place grandissante dans les BU depuis que… et ça se bouscule, jusqu’à un certain point</a:t>
            </a:r>
            <a:endParaRPr lang="fr-CA" dirty="0"/>
          </a:p>
          <a:p>
            <a:r>
              <a:rPr lang="fr-CA" dirty="0"/>
              <a:t>GEM-2000 </a:t>
            </a:r>
            <a:r>
              <a:rPr lang="fr-CA" baseline="0" dirty="0"/>
              <a:t> : </a:t>
            </a:r>
            <a:r>
              <a:rPr lang="fr-CA" dirty="0"/>
              <a:t>Le programme de recherches du Global </a:t>
            </a:r>
            <a:r>
              <a:rPr lang="fr-CA" dirty="0" err="1"/>
              <a:t>Entrepreneurship</a:t>
            </a:r>
            <a:r>
              <a:rPr lang="fr-CA" dirty="0"/>
              <a:t> Monitor (GEM) est une revue annuelle du niveau national d'</a:t>
            </a:r>
            <a:r>
              <a:rPr lang="fr-CA" dirty="0" err="1"/>
              <a:t>activitÃ©s</a:t>
            </a:r>
            <a:r>
              <a:rPr lang="fr-CA" dirty="0"/>
              <a:t> entrepreneuriales dans plus de 85 pays.</a:t>
            </a:r>
          </a:p>
          <a:p>
            <a:r>
              <a:rPr lang="fr-CA" dirty="0"/>
              <a:t>UBI-2013 :</a:t>
            </a:r>
          </a:p>
          <a:p>
            <a:r>
              <a:rPr lang="fr-CA" dirty="0"/>
              <a:t>U of T – 2015 : création</a:t>
            </a:r>
            <a:r>
              <a:rPr lang="fr-CA" baseline="0" dirty="0"/>
              <a:t> d’un poste de bibliothécaire dédié à l’entreprenariat</a:t>
            </a:r>
          </a:p>
          <a:p>
            <a:r>
              <a:rPr lang="fr-CA" baseline="0" dirty="0"/>
              <a:t>NELM 2016 : mise sur pied du </a:t>
            </a:r>
            <a:r>
              <a:rPr kumimoji="0" lang="fr-CA" sz="2000" b="0" i="0" u="none" strike="noStrike" kern="1200" cap="none" spc="0" normalizeH="0" baseline="0" noProof="0" dirty="0">
                <a:ln>
                  <a:noFill/>
                </a:ln>
                <a:solidFill>
                  <a:prstClr val="black"/>
                </a:solidFill>
                <a:effectLst/>
                <a:uLnTx/>
                <a:uFillTx/>
                <a:latin typeface="+mn-lt"/>
                <a:ea typeface="+mn-ea"/>
                <a:cs typeface="+mn-cs"/>
              </a:rPr>
              <a:t>National </a:t>
            </a:r>
            <a:r>
              <a:rPr kumimoji="0" lang="fr-CA" sz="2000" b="0" i="0" u="none" strike="noStrike" kern="1200" cap="none" spc="0" normalizeH="0" baseline="0" noProof="0" dirty="0" err="1">
                <a:ln>
                  <a:noFill/>
                </a:ln>
                <a:solidFill>
                  <a:prstClr val="black"/>
                </a:solidFill>
                <a:effectLst/>
                <a:uLnTx/>
                <a:uFillTx/>
                <a:latin typeface="+mn-lt"/>
                <a:ea typeface="+mn-ea"/>
                <a:cs typeface="+mn-cs"/>
              </a:rPr>
              <a:t>Entrepreneurship</a:t>
            </a:r>
            <a:r>
              <a:rPr kumimoji="0" lang="fr-CA" sz="2000" b="0" i="0" u="none" strike="noStrike" kern="1200" cap="none" spc="0" normalizeH="0" baseline="0" noProof="0" dirty="0">
                <a:ln>
                  <a:noFill/>
                </a:ln>
                <a:solidFill>
                  <a:prstClr val="black"/>
                </a:solidFill>
                <a:effectLst/>
                <a:uLnTx/>
                <a:uFillTx/>
                <a:latin typeface="+mn-lt"/>
                <a:ea typeface="+mn-ea"/>
                <a:cs typeface="+mn-cs"/>
              </a:rPr>
              <a:t> </a:t>
            </a:r>
            <a:r>
              <a:rPr kumimoji="0" lang="fr-CA" sz="2000" b="0" i="0" u="none" strike="noStrike" kern="1200" cap="none" spc="0" normalizeH="0" baseline="0" noProof="0" dirty="0" err="1">
                <a:ln>
                  <a:noFill/>
                </a:ln>
                <a:solidFill>
                  <a:prstClr val="black"/>
                </a:solidFill>
                <a:effectLst/>
                <a:uLnTx/>
                <a:uFillTx/>
                <a:latin typeface="+mn-lt"/>
                <a:ea typeface="+mn-ea"/>
                <a:cs typeface="+mn-cs"/>
              </a:rPr>
              <a:t>Librarians</a:t>
            </a:r>
            <a:r>
              <a:rPr kumimoji="0" lang="fr-CA" sz="2000" b="0" i="0" u="none" strike="noStrike" kern="1200" cap="none" spc="0" normalizeH="0" baseline="0" noProof="0" dirty="0">
                <a:ln>
                  <a:noFill/>
                </a:ln>
                <a:solidFill>
                  <a:prstClr val="black"/>
                </a:solidFill>
                <a:effectLst/>
                <a:uLnTx/>
                <a:uFillTx/>
                <a:latin typeface="+mn-lt"/>
                <a:ea typeface="+mn-ea"/>
                <a:cs typeface="+mn-cs"/>
              </a:rPr>
              <a:t> Meetings </a:t>
            </a:r>
            <a:endParaRPr lang="fr-CA" baseline="0" dirty="0"/>
          </a:p>
          <a:p>
            <a:r>
              <a:rPr lang="fr-CA" baseline="0" dirty="0"/>
              <a:t>ARL -2017 : l’entreprenariat est une priorité stratégique pour plusieurs universités</a:t>
            </a:r>
          </a:p>
          <a:p>
            <a:r>
              <a:rPr lang="fr-CA" baseline="0" dirty="0"/>
              <a:t>TOANE 2018 : enquête sur les compétences des bibliothécaires en entreprenariat</a:t>
            </a:r>
          </a:p>
          <a:p>
            <a:endParaRPr lang="fr-CA" dirty="0"/>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54</a:t>
            </a:fld>
            <a:endParaRPr lang="fr-CA"/>
          </a:p>
        </p:txBody>
      </p:sp>
    </p:spTree>
    <p:extLst>
      <p:ext uri="{BB962C8B-B14F-4D97-AF65-F5344CB8AC3E}">
        <p14:creationId xmlns:p14="http://schemas.microsoft.com/office/powerpoint/2010/main" val="23905287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1,5</a:t>
            </a:r>
          </a:p>
          <a:p>
            <a:r>
              <a:rPr lang="fr-CA" dirty="0"/>
              <a:t>Pôle stratégique pour l’UL t la BUL </a:t>
            </a:r>
            <a:r>
              <a:rPr lang="fr-CA" dirty="0">
                <a:sym typeface="Wingdings" panose="05000000000000000000" pitchFamily="2" charset="2"/>
              </a:rPr>
              <a:t> création</a:t>
            </a:r>
            <a:r>
              <a:rPr lang="fr-CA" baseline="0" dirty="0">
                <a:sym typeface="Wingdings" panose="05000000000000000000" pitchFamily="2" charset="2"/>
              </a:rPr>
              <a:t> d’un partenariat entre la BUL et EL sous l’égide du bibliothécaire à la FSA</a:t>
            </a:r>
          </a:p>
          <a:p>
            <a:r>
              <a:rPr lang="fr-CA" baseline="0" dirty="0">
                <a:sym typeface="Wingdings" panose="05000000000000000000" pitchFamily="2" charset="2"/>
              </a:rPr>
              <a:t>On remarque de plus en plus d’usagers de toutes disciplines sont touchés, voire impliqués dans les activités de EL</a:t>
            </a:r>
          </a:p>
          <a:p>
            <a:r>
              <a:rPr lang="fr-CA" baseline="0" dirty="0">
                <a:sym typeface="Wingdings" panose="05000000000000000000" pitchFamily="2" charset="2"/>
              </a:rPr>
              <a:t>Il y aura clairement un impact sur les bibliothécaires-conseils, qui n’auront pas le choix de s’impliquer eux-mêmes au niveau de l’entreprenariat</a:t>
            </a:r>
          </a:p>
          <a:p>
            <a:r>
              <a:rPr lang="fr-CA" baseline="0" dirty="0">
                <a:sym typeface="Wingdings" panose="05000000000000000000" pitchFamily="2" charset="2"/>
              </a:rPr>
              <a:t>Indépendamment de cette implication des b-c, des compétences spécifiques seront à développer pour les bibliothécaires responsable de l’entreprenariat dans leur institution</a:t>
            </a:r>
          </a:p>
          <a:p>
            <a:r>
              <a:rPr lang="fr-CA" baseline="0" dirty="0">
                <a:sym typeface="Wingdings" panose="05000000000000000000" pitchFamily="2" charset="2"/>
              </a:rPr>
              <a:t>Tout cela en tenant compte des ressources humaines et financières limitées</a:t>
            </a:r>
          </a:p>
          <a:p>
            <a:r>
              <a:rPr lang="fr-CA" baseline="0" dirty="0">
                <a:sym typeface="Wingdings" panose="05000000000000000000" pitchFamily="2" charset="2"/>
              </a:rPr>
              <a:t> Les enjeux sont donc importants à ce niveau</a:t>
            </a:r>
            <a:endParaRPr lang="fr-CA" dirty="0"/>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55</a:t>
            </a:fld>
            <a:endParaRPr lang="fr-CA"/>
          </a:p>
        </p:txBody>
      </p:sp>
    </p:spTree>
    <p:extLst>
      <p:ext uri="{BB962C8B-B14F-4D97-AF65-F5344CB8AC3E}">
        <p14:creationId xmlns:p14="http://schemas.microsoft.com/office/powerpoint/2010/main" val="40150654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1,5</a:t>
            </a:r>
          </a:p>
          <a:p>
            <a:r>
              <a:rPr lang="fr-CA" dirty="0"/>
              <a:t>Essentiellement,</a:t>
            </a:r>
            <a:r>
              <a:rPr lang="fr-CA" baseline="0" dirty="0"/>
              <a:t> le bibliothécaire qu’on peut qualifier d’</a:t>
            </a:r>
            <a:r>
              <a:rPr lang="fr-CA" baseline="0" dirty="0" err="1"/>
              <a:t>intrapreneur</a:t>
            </a:r>
            <a:r>
              <a:rPr lang="fr-CA" baseline="0" dirty="0"/>
              <a:t>, selon la définition fameuse de ce vocable qu’on trouve sur le site de l’entreprenariat responsable de l’UL, </a:t>
            </a:r>
            <a:r>
              <a:rPr lang="fr-CA" baseline="0" dirty="0" err="1"/>
              <a:t>i.e</a:t>
            </a:r>
            <a:r>
              <a:rPr lang="fr-CA" baseline="0" dirty="0"/>
              <a:t>….</a:t>
            </a:r>
            <a:endParaRPr lang="fr-CA" dirty="0"/>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56</a:t>
            </a:fld>
            <a:endParaRPr lang="fr-CA"/>
          </a:p>
        </p:txBody>
      </p:sp>
    </p:spTree>
    <p:extLst>
      <p:ext uri="{BB962C8B-B14F-4D97-AF65-F5344CB8AC3E}">
        <p14:creationId xmlns:p14="http://schemas.microsoft.com/office/powerpoint/2010/main" val="2065326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1</a:t>
            </a:r>
            <a:r>
              <a:rPr lang="fr-CA" dirty="0"/>
              <a:t> </a:t>
            </a:r>
          </a:p>
          <a:p>
            <a:r>
              <a:rPr lang="fr-CA" dirty="0"/>
              <a:t>Il propose</a:t>
            </a:r>
            <a:r>
              <a:rPr lang="fr-CA" baseline="0" dirty="0"/>
              <a:t> donc des initiatives,…</a:t>
            </a:r>
            <a:endParaRPr lang="fr-CA" dirty="0"/>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57</a:t>
            </a:fld>
            <a:endParaRPr lang="fr-CA"/>
          </a:p>
        </p:txBody>
      </p:sp>
    </p:spTree>
    <p:extLst>
      <p:ext uri="{BB962C8B-B14F-4D97-AF65-F5344CB8AC3E}">
        <p14:creationId xmlns:p14="http://schemas.microsoft.com/office/powerpoint/2010/main" val="35770849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58</a:t>
            </a:fld>
            <a:endParaRPr lang="fr-CA"/>
          </a:p>
        </p:txBody>
      </p:sp>
    </p:spTree>
    <p:extLst>
      <p:ext uri="{BB962C8B-B14F-4D97-AF65-F5344CB8AC3E}">
        <p14:creationId xmlns:p14="http://schemas.microsoft.com/office/powerpoint/2010/main" val="27578446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Le premier point aurait intérêt à</a:t>
            </a:r>
            <a:r>
              <a:rPr lang="fr-CA" baseline="0" dirty="0"/>
              <a:t> être reformulé. </a:t>
            </a:r>
            <a:endParaRPr lang="fr-CA" dirty="0"/>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59</a:t>
            </a:fld>
            <a:endParaRPr lang="fr-CA"/>
          </a:p>
        </p:txBody>
      </p:sp>
    </p:spTree>
    <p:extLst>
      <p:ext uri="{BB962C8B-B14F-4D97-AF65-F5344CB8AC3E}">
        <p14:creationId xmlns:p14="http://schemas.microsoft.com/office/powerpoint/2010/main" val="3982738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14</a:t>
            </a:fld>
            <a:endParaRPr lang="fr-CA"/>
          </a:p>
        </p:txBody>
      </p:sp>
    </p:spTree>
    <p:extLst>
      <p:ext uri="{BB962C8B-B14F-4D97-AF65-F5344CB8AC3E}">
        <p14:creationId xmlns:p14="http://schemas.microsoft.com/office/powerpoint/2010/main" val="23868597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679506DE-9D68-4CA7-8F4C-3FDE7894C558}" type="slidenum">
              <a:rPr lang="fr-CA" smtClean="0"/>
              <a:t>60</a:t>
            </a:fld>
            <a:endParaRPr lang="fr-CA"/>
          </a:p>
        </p:txBody>
      </p:sp>
    </p:spTree>
    <p:extLst>
      <p:ext uri="{BB962C8B-B14F-4D97-AF65-F5344CB8AC3E}">
        <p14:creationId xmlns:p14="http://schemas.microsoft.com/office/powerpoint/2010/main" val="1734808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3c84d38be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3c84d38b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Profitez d’espaces pour échanger avec d’autres étudiants entrepreneurs et faire évoluer votre projet.</a:t>
            </a:r>
            <a:endParaRPr/>
          </a:p>
        </p:txBody>
      </p:sp>
    </p:spTree>
    <p:extLst>
      <p:ext uri="{BB962C8B-B14F-4D97-AF65-F5344CB8AC3E}">
        <p14:creationId xmlns:p14="http://schemas.microsoft.com/office/powerpoint/2010/main" val="55247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43ea37e53e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43ea37e53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6992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3c84d38be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3c84d38b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sz="1400" b="1" dirty="0"/>
              <a:t>Structurer leur démarche</a:t>
            </a:r>
          </a:p>
          <a:p>
            <a:endParaRPr lang="fr-FR" b="1" dirty="0"/>
          </a:p>
          <a:p>
            <a:r>
              <a:rPr lang="fr-FR" b="1" dirty="0"/>
              <a:t>PRATIQUER LEUR « PITCH »</a:t>
            </a:r>
          </a:p>
          <a:p>
            <a:endParaRPr lang="fr-FR" b="1" dirty="0"/>
          </a:p>
          <a:p>
            <a:r>
              <a:rPr lang="fr-FR" b="1" dirty="0"/>
              <a:t>ORIENTER VERS LES FINANCEMENTS PERTINENTS ET CONCOURS</a:t>
            </a:r>
          </a:p>
          <a:p>
            <a:r>
              <a:rPr lang="fr-FR" b="1" dirty="0"/>
              <a:t>Validation et bonification des documents</a:t>
            </a:r>
          </a:p>
          <a:p>
            <a:endParaRPr lang="fr-FR" dirty="0"/>
          </a:p>
          <a:p>
            <a:r>
              <a:rPr lang="fr-FR" dirty="0"/>
              <a:t>Concours d’idées d’entreprise (octobre 2018)</a:t>
            </a:r>
          </a:p>
          <a:p>
            <a:r>
              <a:rPr lang="fr-FR" dirty="0"/>
              <a:t>Deux appels d’offres de la ville de Québec (octobre 2017-avril 2018)</a:t>
            </a:r>
          </a:p>
          <a:p>
            <a:r>
              <a:rPr lang="fr-FR" dirty="0"/>
              <a:t>MÉSI (mars 2018)</a:t>
            </a:r>
          </a:p>
          <a:p>
            <a:r>
              <a:rPr lang="fr-FR" dirty="0"/>
              <a:t>MEI Bourses d’honneur (décembre 2018)</a:t>
            </a:r>
          </a:p>
          <a:p>
            <a:r>
              <a:rPr lang="fr-FR" dirty="0"/>
              <a:t>Défi </a:t>
            </a:r>
            <a:r>
              <a:rPr lang="fr-FR" dirty="0" err="1"/>
              <a:t>OsEntreprendre</a:t>
            </a:r>
            <a:r>
              <a:rPr lang="fr-FR" dirty="0"/>
              <a:t> (mars 2018)</a:t>
            </a:r>
          </a:p>
          <a:p>
            <a:r>
              <a:rPr lang="fr-FR" dirty="0"/>
              <a:t>Bourses Pierre-</a:t>
            </a:r>
            <a:r>
              <a:rPr lang="fr-FR" dirty="0" err="1"/>
              <a:t>Péladeau</a:t>
            </a:r>
            <a:r>
              <a:rPr lang="fr-FR" dirty="0"/>
              <a:t> (mars 2018)</a:t>
            </a:r>
          </a:p>
          <a:p>
            <a:r>
              <a:rPr lang="fr-FR" dirty="0"/>
              <a:t>Prêt </a:t>
            </a:r>
            <a:r>
              <a:rPr lang="fr-FR" dirty="0" err="1"/>
              <a:t>Futurpreneur</a:t>
            </a:r>
            <a:r>
              <a:rPr lang="fr-FR" dirty="0"/>
              <a:t> et BDC (en continu)</a:t>
            </a:r>
          </a:p>
          <a:p>
            <a:r>
              <a:rPr lang="fr-FR" dirty="0"/>
              <a:t>DEC développement des marchés (en continu)</a:t>
            </a:r>
          </a:p>
          <a:p>
            <a:r>
              <a:rPr lang="fr-FR" dirty="0"/>
              <a:t>Bourses LOGIQ (en continu)</a:t>
            </a:r>
          </a:p>
          <a:p>
            <a:r>
              <a:rPr lang="fr-FR" dirty="0"/>
              <a:t>Et plusieurs autres comme </a:t>
            </a:r>
            <a:r>
              <a:rPr lang="fr-FR" dirty="0" err="1"/>
              <a:t>Eggenius</a:t>
            </a:r>
            <a:r>
              <a:rPr lang="fr-FR" dirty="0"/>
              <a:t>, Pierre Delagrave, …</a:t>
            </a:r>
          </a:p>
        </p:txBody>
      </p:sp>
    </p:spTree>
    <p:extLst>
      <p:ext uri="{BB962C8B-B14F-4D97-AF65-F5344CB8AC3E}">
        <p14:creationId xmlns:p14="http://schemas.microsoft.com/office/powerpoint/2010/main" val="2530309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3c84d38be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3c84d38b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Profitez d’espaces pour échanger avec d’autres étudiants entrepreneurs et faire évoluer votre projet.</a:t>
            </a:r>
            <a:endParaRPr/>
          </a:p>
        </p:txBody>
      </p:sp>
    </p:spTree>
    <p:extLst>
      <p:ext uri="{BB962C8B-B14F-4D97-AF65-F5344CB8AC3E}">
        <p14:creationId xmlns:p14="http://schemas.microsoft.com/office/powerpoint/2010/main" val="18948884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emf"/><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9" name="Image 8" descr="ULBIBLIO-Gabarit-Bibl-VF-3.jpg"/>
          <p:cNvPicPr>
            <a:picLocks noChangeAspect="1"/>
          </p:cNvPicPr>
          <p:nvPr userDrawn="1">
            <p:custDataLst>
              <p:tags r:id="rId1"/>
            </p:custDataLst>
          </p:nvPr>
        </p:nvPicPr>
        <p:blipFill>
          <a:blip r:embed="rId4"/>
          <a:stretch>
            <a:fillRect/>
          </a:stretch>
        </p:blipFill>
        <p:spPr bwMode="auto">
          <a:xfrm>
            <a:off x="0" y="0"/>
            <a:ext cx="9144000" cy="6858000"/>
          </a:xfrm>
          <a:prstGeom prst="rect">
            <a:avLst/>
          </a:prstGeom>
          <a:noFill/>
          <a:ln w="9525">
            <a:noFill/>
            <a:miter lim="800000"/>
            <a:headEnd/>
            <a:tailEnd/>
          </a:ln>
        </p:spPr>
      </p:pic>
      <p:sp>
        <p:nvSpPr>
          <p:cNvPr id="2" name="Titre 1"/>
          <p:cNvSpPr>
            <a:spLocks noGrp="1"/>
          </p:cNvSpPr>
          <p:nvPr>
            <p:ph type="title"/>
          </p:nvPr>
        </p:nvSpPr>
        <p:spPr>
          <a:xfrm>
            <a:off x="778946" y="897404"/>
            <a:ext cx="8229600" cy="749829"/>
          </a:xfrm>
        </p:spPr>
        <p:txBody>
          <a:bodyPr>
            <a:noAutofit/>
          </a:bodyPr>
          <a:lstStyle>
            <a:lvl1pPr algn="l">
              <a:defRPr sz="4000" b="0" i="0">
                <a:solidFill>
                  <a:srgbClr val="E7021A"/>
                </a:solidFill>
                <a:latin typeface="Arial Narrow"/>
                <a:cs typeface="Arial Narrow"/>
              </a:defRPr>
            </a:lvl1pPr>
          </a:lstStyle>
          <a:p>
            <a:r>
              <a:rPr lang="fr-CA" dirty="0"/>
              <a:t>Cliquez et modifiez le titre</a:t>
            </a:r>
            <a:endParaRPr lang="fr-FR" dirty="0"/>
          </a:p>
        </p:txBody>
      </p:sp>
      <p:pic>
        <p:nvPicPr>
          <p:cNvPr id="14" name="Image 13"/>
          <p:cNvPicPr>
            <a:picLocks noChangeAspect="1"/>
          </p:cNvPicPr>
          <p:nvPr userDrawn="1">
            <p:custDataLst>
              <p:tags r:id="rId2"/>
            </p:custDataLst>
          </p:nvPr>
        </p:nvPicPr>
        <p:blipFill>
          <a:blip r:embed="rId5"/>
          <a:stretch>
            <a:fillRect/>
          </a:stretch>
        </p:blipFill>
        <p:spPr>
          <a:xfrm>
            <a:off x="994752" y="6423046"/>
            <a:ext cx="6769100" cy="38100"/>
          </a:xfrm>
          <a:prstGeom prst="rect">
            <a:avLst/>
          </a:prstGeom>
        </p:spPr>
      </p:pic>
      <p:sp>
        <p:nvSpPr>
          <p:cNvPr id="15" name="Espace réservé du contenu 2"/>
          <p:cNvSpPr>
            <a:spLocks noGrp="1"/>
          </p:cNvSpPr>
          <p:nvPr>
            <p:ph idx="1"/>
          </p:nvPr>
        </p:nvSpPr>
        <p:spPr>
          <a:xfrm>
            <a:off x="448733" y="2489201"/>
            <a:ext cx="8229600" cy="2870200"/>
          </a:xfrm>
        </p:spPr>
        <p:txBody>
          <a:bodyPr>
            <a:normAutofit/>
          </a:bodyPr>
          <a:lstStyle>
            <a:lvl1pPr>
              <a:buClr>
                <a:srgbClr val="E7021A"/>
              </a:buClr>
              <a:defRPr sz="2000">
                <a:solidFill>
                  <a:schemeClr val="tx1">
                    <a:lumMod val="50000"/>
                    <a:lumOff val="50000"/>
                  </a:schemeClr>
                </a:solidFill>
                <a:latin typeface="Arial Narrow"/>
                <a:cs typeface="Arial Narrow"/>
              </a:defRPr>
            </a:lvl1pPr>
            <a:lvl2pPr>
              <a:defRPr sz="2000">
                <a:solidFill>
                  <a:schemeClr val="tx1">
                    <a:lumMod val="50000"/>
                    <a:lumOff val="50000"/>
                  </a:schemeClr>
                </a:solidFill>
                <a:latin typeface="Arial Narrow"/>
                <a:cs typeface="Arial Narrow"/>
              </a:defRPr>
            </a:lvl2pPr>
            <a:lvl3pPr>
              <a:defRPr sz="2000">
                <a:solidFill>
                  <a:schemeClr val="tx1">
                    <a:lumMod val="50000"/>
                    <a:lumOff val="50000"/>
                  </a:schemeClr>
                </a:solidFill>
                <a:latin typeface="Arial Narrow"/>
                <a:cs typeface="Arial Narrow"/>
              </a:defRPr>
            </a:lvl3pPr>
            <a:lvl4pPr>
              <a:defRPr sz="2000">
                <a:solidFill>
                  <a:schemeClr val="tx1">
                    <a:lumMod val="50000"/>
                    <a:lumOff val="50000"/>
                  </a:schemeClr>
                </a:solidFill>
                <a:latin typeface="Arial Narrow"/>
                <a:cs typeface="Arial Narrow"/>
              </a:defRPr>
            </a:lvl4pPr>
            <a:lvl5pPr>
              <a:defRPr sz="2000">
                <a:solidFill>
                  <a:schemeClr val="tx1">
                    <a:lumMod val="50000"/>
                    <a:lumOff val="50000"/>
                  </a:schemeClr>
                </a:solidFill>
                <a:latin typeface="Arial Narrow"/>
                <a:cs typeface="Arial Narrow"/>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7" name="Espace réservé du texte 6"/>
          <p:cNvSpPr>
            <a:spLocks noGrp="1"/>
          </p:cNvSpPr>
          <p:nvPr>
            <p:ph type="body" sz="quarter" idx="13" hasCustomPrompt="1"/>
          </p:nvPr>
        </p:nvSpPr>
        <p:spPr>
          <a:xfrm>
            <a:off x="788986" y="1848862"/>
            <a:ext cx="4546587" cy="564138"/>
          </a:xfrm>
        </p:spPr>
        <p:txBody>
          <a:bodyPr>
            <a:noAutofit/>
          </a:bodyPr>
          <a:lstStyle>
            <a:lvl1pPr marL="0" indent="0">
              <a:buNone/>
              <a:defRPr sz="2300">
                <a:latin typeface="Arial Narrow"/>
                <a:cs typeface="Arial Narrow"/>
              </a:defRPr>
            </a:lvl1pPr>
            <a:lvl2pPr marL="457200" indent="0">
              <a:buNone/>
              <a:defRPr sz="2300"/>
            </a:lvl2pPr>
            <a:lvl3pPr marL="914400" indent="0">
              <a:buNone/>
              <a:defRPr sz="2300"/>
            </a:lvl3pPr>
            <a:lvl4pPr marL="1371600" indent="0">
              <a:buNone/>
              <a:defRPr sz="2300"/>
            </a:lvl4pPr>
            <a:lvl5pPr marL="1828800" indent="0">
              <a:buNone/>
              <a:defRPr sz="2300"/>
            </a:lvl5pPr>
          </a:lstStyle>
          <a:p>
            <a:pPr lvl="0"/>
            <a:r>
              <a:rPr lang="fr-CA" dirty="0"/>
              <a:t>Cliquez pour modifier le sous-titre</a:t>
            </a:r>
            <a:endParaRPr lang="fr-FR" dirty="0"/>
          </a:p>
        </p:txBody>
      </p:sp>
    </p:spTree>
    <p:extLst>
      <p:ext uri="{BB962C8B-B14F-4D97-AF65-F5344CB8AC3E}">
        <p14:creationId xmlns:p14="http://schemas.microsoft.com/office/powerpoint/2010/main" val="3206685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CA"/>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Espace réservé de la date 4"/>
          <p:cNvSpPr>
            <a:spLocks noGrp="1"/>
          </p:cNvSpPr>
          <p:nvPr>
            <p:ph type="dt" sz="half" idx="10"/>
          </p:nvPr>
        </p:nvSpPr>
        <p:spPr/>
        <p:txBody>
          <a:bodyPr/>
          <a:lstStyle/>
          <a:p>
            <a:fld id="{60197E84-55D5-9548-9767-AF7332CBBE76}" type="datetimeFigureOut">
              <a:rPr lang="fr-FR" smtClean="0"/>
              <a:pPr/>
              <a:t>12/12/2018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60197E84-55D5-9548-9767-AF7332CBBE76}" type="datetimeFigureOut">
              <a:rPr lang="fr-FR" smtClean="0"/>
              <a:pPr/>
              <a:t>12/12/2018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CA"/>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60197E84-55D5-9548-9767-AF7332CBBE76}" type="datetimeFigureOut">
              <a:rPr lang="fr-FR" smtClean="0"/>
              <a:pPr/>
              <a:t>12/12/2018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D9200"/>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a:spcBef>
                <a:spcPts val="0"/>
              </a:spcBef>
              <a:spcAft>
                <a:spcPts val="0"/>
              </a:spcAft>
              <a:buClr>
                <a:srgbClr val="FFFFFF"/>
              </a:buClr>
              <a:buSzPts val="3600"/>
              <a:buFont typeface="Montserrat SemiBold"/>
              <a:buNone/>
              <a:defRPr sz="3600">
                <a:solidFill>
                  <a:srgbClr val="FFFFFF"/>
                </a:solidFill>
                <a:latin typeface="Montserrat SemiBold"/>
                <a:ea typeface="Montserrat SemiBold"/>
                <a:cs typeface="Montserrat SemiBold"/>
                <a:sym typeface="Montserrat SemiBo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‹N°›</a:t>
            </a:fld>
            <a:endParaRPr lang="en-GB"/>
          </a:p>
        </p:txBody>
      </p:sp>
    </p:spTree>
    <p:extLst>
      <p:ext uri="{BB962C8B-B14F-4D97-AF65-F5344CB8AC3E}">
        <p14:creationId xmlns:p14="http://schemas.microsoft.com/office/powerpoint/2010/main" val="1594147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CA"/>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Cliquez pour modifier le style des sous-titres du masque</a:t>
            </a:r>
            <a:endParaRPr lang="fr-FR"/>
          </a:p>
        </p:txBody>
      </p:sp>
      <p:sp>
        <p:nvSpPr>
          <p:cNvPr id="4" name="Espace réservé de la date 3"/>
          <p:cNvSpPr>
            <a:spLocks noGrp="1"/>
          </p:cNvSpPr>
          <p:nvPr>
            <p:ph type="dt" sz="half" idx="10"/>
          </p:nvPr>
        </p:nvSpPr>
        <p:spPr/>
        <p:txBody>
          <a:bodyPr/>
          <a:lstStyle/>
          <a:p>
            <a:fld id="{60197E84-55D5-9548-9767-AF7332CBBE76}" type="datetimeFigureOut">
              <a:rPr lang="fr-FR" smtClean="0"/>
              <a:pPr/>
              <a:t>12/12/2018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contenu 2"/>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60197E84-55D5-9548-9767-AF7332CBBE76}" type="datetimeFigureOut">
              <a:rPr lang="fr-FR" smtClean="0"/>
              <a:pPr/>
              <a:t>12/12/2018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CA"/>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Cliquez pour modifier les styles du texte du masque</a:t>
            </a:r>
          </a:p>
        </p:txBody>
      </p:sp>
      <p:sp>
        <p:nvSpPr>
          <p:cNvPr id="4" name="Espace réservé de la date 3"/>
          <p:cNvSpPr>
            <a:spLocks noGrp="1"/>
          </p:cNvSpPr>
          <p:nvPr>
            <p:ph type="dt" sz="half" idx="10"/>
          </p:nvPr>
        </p:nvSpPr>
        <p:spPr/>
        <p:txBody>
          <a:bodyPr/>
          <a:lstStyle/>
          <a:p>
            <a:fld id="{60197E84-55D5-9548-9767-AF7332CBBE76}" type="datetimeFigureOut">
              <a:rPr lang="fr-FR" smtClean="0"/>
              <a:pPr/>
              <a:t>12/12/2018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p:cNvSpPr>
            <a:spLocks noGrp="1"/>
          </p:cNvSpPr>
          <p:nvPr>
            <p:ph type="dt" sz="half" idx="10"/>
          </p:nvPr>
        </p:nvSpPr>
        <p:spPr/>
        <p:txBody>
          <a:bodyPr/>
          <a:lstStyle/>
          <a:p>
            <a:fld id="{60197E84-55D5-9548-9767-AF7332CBBE76}" type="datetimeFigureOut">
              <a:rPr lang="fr-FR" smtClean="0"/>
              <a:pPr/>
              <a:t>12/12/2018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A"/>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p:cNvSpPr>
            <a:spLocks noGrp="1"/>
          </p:cNvSpPr>
          <p:nvPr>
            <p:ph type="dt" sz="half" idx="10"/>
          </p:nvPr>
        </p:nvSpPr>
        <p:spPr/>
        <p:txBody>
          <a:bodyPr/>
          <a:lstStyle/>
          <a:p>
            <a:fld id="{60197E84-55D5-9548-9767-AF7332CBBE76}" type="datetimeFigureOut">
              <a:rPr lang="fr-FR" smtClean="0"/>
              <a:pPr/>
              <a:t>12/12/2018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e la date 2"/>
          <p:cNvSpPr>
            <a:spLocks noGrp="1"/>
          </p:cNvSpPr>
          <p:nvPr>
            <p:ph type="dt" sz="half" idx="10"/>
          </p:nvPr>
        </p:nvSpPr>
        <p:spPr/>
        <p:txBody>
          <a:bodyPr/>
          <a:lstStyle/>
          <a:p>
            <a:fld id="{60197E84-55D5-9548-9767-AF7332CBBE76}" type="datetimeFigureOut">
              <a:rPr lang="fr-FR" smtClean="0"/>
              <a:pPr/>
              <a:t>12/12/2018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0197E84-55D5-9548-9767-AF7332CBBE76}" type="datetimeFigureOut">
              <a:rPr lang="fr-FR" smtClean="0"/>
              <a:pPr/>
              <a:t>12/12/2018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CA"/>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Espace réservé de la date 4"/>
          <p:cNvSpPr>
            <a:spLocks noGrp="1"/>
          </p:cNvSpPr>
          <p:nvPr>
            <p:ph type="dt" sz="half" idx="10"/>
          </p:nvPr>
        </p:nvSpPr>
        <p:spPr/>
        <p:txBody>
          <a:bodyPr/>
          <a:lstStyle/>
          <a:p>
            <a:fld id="{60197E84-55D5-9548-9767-AF7332CBBE76}" type="datetimeFigureOut">
              <a:rPr lang="fr-FR" smtClean="0"/>
              <a:pPr/>
              <a:t>12/12/2018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A"/>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197E84-55D5-9548-9767-AF7332CBBE76}" type="datetimeFigureOut">
              <a:rPr lang="fr-FR" smtClean="0"/>
              <a:pPr/>
              <a:t>12/12/2018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19A27-F40F-A342-9C4E-1277721D9894}"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2.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7.xml"/><Relationship Id="rId7" Type="http://schemas.openxmlformats.org/officeDocument/2006/relationships/notesSlide" Target="../notesSlides/notesSlide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1.xml"/><Relationship Id="rId5" Type="http://schemas.openxmlformats.org/officeDocument/2006/relationships/tags" Target="../tags/tag9.xml"/><Relationship Id="rId4" Type="http://schemas.openxmlformats.org/officeDocument/2006/relationships/tags" Target="../tags/tag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spreadsheets/d/1VrOGGNHR8Ha4J0rKfMJF_L_6SZB9ipMXuei-QdEniXo/edit#gid=0"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22.xml"/><Relationship Id="rId7" Type="http://schemas.openxmlformats.org/officeDocument/2006/relationships/notesSlide" Target="../notesSlides/notesSlide27.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Layout" Target="../slideLayouts/slideLayout1.xml"/><Relationship Id="rId5" Type="http://schemas.openxmlformats.org/officeDocument/2006/relationships/tags" Target="../tags/tag24.xml"/><Relationship Id="rId4" Type="http://schemas.openxmlformats.org/officeDocument/2006/relationships/tags" Target="../tags/tag23.xml"/></Relationships>
</file>

<file path=ppt/slides/_rels/slide3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27.xml"/><Relationship Id="rId7" Type="http://schemas.openxmlformats.org/officeDocument/2006/relationships/notesSlide" Target="../notesSlides/notesSlide28.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Layout" Target="../slideLayouts/slideLayout1.xml"/><Relationship Id="rId5" Type="http://schemas.openxmlformats.org/officeDocument/2006/relationships/tags" Target="../tags/tag29.xml"/><Relationship Id="rId4" Type="http://schemas.openxmlformats.org/officeDocument/2006/relationships/tags" Target="../tags/tag28.xml"/></Relationships>
</file>

<file path=ppt/slides/_rels/slide3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32.xml"/><Relationship Id="rId7" Type="http://schemas.openxmlformats.org/officeDocument/2006/relationships/notesSlide" Target="../notesSlides/notesSlide29.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slideLayout" Target="../slideLayouts/slideLayout1.xml"/><Relationship Id="rId5" Type="http://schemas.openxmlformats.org/officeDocument/2006/relationships/tags" Target="../tags/tag34.xml"/><Relationship Id="rId4" Type="http://schemas.openxmlformats.org/officeDocument/2006/relationships/tags" Target="../tags/tag33.xml"/></Relationships>
</file>

<file path=ppt/slides/_rels/slide4.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6.jp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tags" Target="../tags/tag16.xml"/></Relationships>
</file>

<file path=ppt/slides/_rels/slide40.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4.jpe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notesSlide" Target="../notesSlides/notesSlide30.xml"/><Relationship Id="rId5" Type="http://schemas.openxmlformats.org/officeDocument/2006/relationships/slideLayout" Target="../slideLayouts/slideLayout1.xml"/><Relationship Id="rId4" Type="http://schemas.openxmlformats.org/officeDocument/2006/relationships/tags" Target="../tags/tag38.xml"/></Relationships>
</file>

<file path=ppt/slides/_rels/slide41.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4.jpe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notesSlide" Target="../notesSlides/notesSlide31.xml"/><Relationship Id="rId5" Type="http://schemas.openxmlformats.org/officeDocument/2006/relationships/slideLayout" Target="../slideLayouts/slideLayout1.xml"/><Relationship Id="rId4"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4.jpe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notesSlide" Target="../notesSlides/notesSlide32.xml"/><Relationship Id="rId5" Type="http://schemas.openxmlformats.org/officeDocument/2006/relationships/slideLayout" Target="../slideLayouts/slideLayout1.xml"/><Relationship Id="rId4" Type="http://schemas.openxmlformats.org/officeDocument/2006/relationships/tags" Target="../tags/tag46.xml"/></Relationships>
</file>

<file path=ppt/slides/_rels/slide4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49.xml"/><Relationship Id="rId7" Type="http://schemas.openxmlformats.org/officeDocument/2006/relationships/notesSlide" Target="../notesSlides/notesSlide33.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Layout" Target="../slideLayouts/slideLayout1.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54.xml"/><Relationship Id="rId7" Type="http://schemas.openxmlformats.org/officeDocument/2006/relationships/chart" Target="../charts/chart1.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38.jpg"/><Relationship Id="rId5" Type="http://schemas.openxmlformats.org/officeDocument/2006/relationships/notesSlide" Target="../notesSlides/notesSlide34.xml"/><Relationship Id="rId4"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57.xml"/><Relationship Id="rId7" Type="http://schemas.openxmlformats.org/officeDocument/2006/relationships/image" Target="../media/image40.jp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notesSlide" Target="../notesSlides/notesSlide35.xml"/><Relationship Id="rId5" Type="http://schemas.openxmlformats.org/officeDocument/2006/relationships/slideLayout" Target="../slideLayouts/slideLayout1.xml"/><Relationship Id="rId4" Type="http://schemas.openxmlformats.org/officeDocument/2006/relationships/tags" Target="../tags/tag58.xml"/><Relationship Id="rId9"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61.xml"/><Relationship Id="rId7" Type="http://schemas.openxmlformats.org/officeDocument/2006/relationships/image" Target="../media/image42.jp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40.jpg"/><Relationship Id="rId5" Type="http://schemas.openxmlformats.org/officeDocument/2006/relationships/notesSlide" Target="../notesSlides/notesSlide36.xml"/><Relationship Id="rId4"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hyperlink" Target="http://www.ala.org/acrl/" TargetMode="Externa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44.jpg"/><Relationship Id="rId5" Type="http://schemas.openxmlformats.org/officeDocument/2006/relationships/notesSlide" Target="../notesSlides/notesSlide37.xml"/><Relationship Id="rId4"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45.png"/><Relationship Id="rId5" Type="http://schemas.openxmlformats.org/officeDocument/2006/relationships/hyperlink" Target="https://www.bibl.ulaval.ca/fichiers_site/portails/administration/etudes_de_marche_tableau.pdf" TargetMode="External"/><Relationship Id="rId4"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46.png"/><Relationship Id="rId5" Type="http://schemas.openxmlformats.org/officeDocument/2006/relationships/notesSlide" Target="../notesSlides/notesSlide39.xml"/><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image" Target="../media/image47.jp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notesSlide" Target="../notesSlides/notesSlide40.xml"/><Relationship Id="rId5" Type="http://schemas.openxmlformats.org/officeDocument/2006/relationships/slideLayout" Target="../slideLayouts/slideLayout1.xml"/><Relationship Id="rId4" Type="http://schemas.openxmlformats.org/officeDocument/2006/relationships/tags" Target="../tags/tag73.xml"/></Relationships>
</file>

<file path=ppt/slides/_rels/slide51.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47.jp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notesSlide" Target="../notesSlides/notesSlide41.xml"/><Relationship Id="rId5" Type="http://schemas.openxmlformats.org/officeDocument/2006/relationships/slideLayout" Target="../slideLayouts/slideLayout1.xml"/><Relationship Id="rId4" Type="http://schemas.openxmlformats.org/officeDocument/2006/relationships/tags" Target="../tags/tag77.xml"/></Relationships>
</file>

<file path=ppt/slides/_rels/slide52.xml.rels><?xml version="1.0" encoding="UTF-8" standalone="yes"?>
<Relationships xmlns="http://schemas.openxmlformats.org/package/2006/relationships"><Relationship Id="rId8" Type="http://schemas.openxmlformats.org/officeDocument/2006/relationships/hyperlink" Target="https://www.bibl.ulaval.ca/web/entrepreneuriat" TargetMode="External"/><Relationship Id="rId3" Type="http://schemas.openxmlformats.org/officeDocument/2006/relationships/tags" Target="../tags/tag80.xml"/><Relationship Id="rId7" Type="http://schemas.openxmlformats.org/officeDocument/2006/relationships/image" Target="../media/image47.jp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notesSlide" Target="../notesSlides/notesSlide42.xml"/><Relationship Id="rId5" Type="http://schemas.openxmlformats.org/officeDocument/2006/relationships/slideLayout" Target="../slideLayouts/slideLayout1.xml"/><Relationship Id="rId4" Type="http://schemas.openxmlformats.org/officeDocument/2006/relationships/tags" Target="../tags/tag81.xml"/></Relationships>
</file>

<file path=ppt/slides/_rels/slide53.xml.rels><?xml version="1.0" encoding="UTF-8" standalone="yes"?>
<Relationships xmlns="http://schemas.openxmlformats.org/package/2006/relationships"><Relationship Id="rId3" Type="http://schemas.openxmlformats.org/officeDocument/2006/relationships/tags" Target="../tags/tag84.xml"/><Relationship Id="rId7" Type="http://schemas.openxmlformats.org/officeDocument/2006/relationships/image" Target="../media/image47.jp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notesSlide" Target="../notesSlides/notesSlide43.xml"/><Relationship Id="rId5" Type="http://schemas.openxmlformats.org/officeDocument/2006/relationships/slideLayout" Target="../slideLayouts/slideLayout1.xml"/><Relationship Id="rId4" Type="http://schemas.openxmlformats.org/officeDocument/2006/relationships/tags" Target="../tags/tag85.xml"/></Relationships>
</file>

<file path=ppt/slides/_rels/slide54.xml.rels><?xml version="1.0" encoding="UTF-8" standalone="yes"?>
<Relationships xmlns="http://schemas.openxmlformats.org/package/2006/relationships"><Relationship Id="rId3" Type="http://schemas.openxmlformats.org/officeDocument/2006/relationships/tags" Target="../tags/tag88.xml"/><Relationship Id="rId7" Type="http://schemas.openxmlformats.org/officeDocument/2006/relationships/image" Target="../media/image49.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48.jpg"/><Relationship Id="rId5" Type="http://schemas.openxmlformats.org/officeDocument/2006/relationships/notesSlide" Target="../notesSlides/notesSlide44.xml"/><Relationship Id="rId4"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50.jpg"/><Relationship Id="rId5" Type="http://schemas.openxmlformats.org/officeDocument/2006/relationships/notesSlide" Target="../notesSlides/notesSlide45.xml"/><Relationship Id="rId4"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image" Target="../media/image5.pn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50.jpg"/><Relationship Id="rId5" Type="http://schemas.openxmlformats.org/officeDocument/2006/relationships/notesSlide" Target="../notesSlides/notesSlide46.xml"/><Relationship Id="rId4"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50.jpg"/><Relationship Id="rId5" Type="http://schemas.openxmlformats.org/officeDocument/2006/relationships/notesSlide" Target="../notesSlides/notesSlide47.xml"/><Relationship Id="rId4"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51.jpg"/><Relationship Id="rId5" Type="http://schemas.openxmlformats.org/officeDocument/2006/relationships/notesSlide" Target="../notesSlides/notesSlide48.xml"/><Relationship Id="rId4"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hyperlink" Target="https://www.gemconsortium.org/report/50012" TargetMode="External"/><Relationship Id="rId13" Type="http://schemas.openxmlformats.org/officeDocument/2006/relationships/hyperlink" Target="https://www.bibl.ulaval.ca/web/entrepreneuriat" TargetMode="External"/><Relationship Id="rId3" Type="http://schemas.openxmlformats.org/officeDocument/2006/relationships/tags" Target="../tags/tag103.xml"/><Relationship Id="rId7" Type="http://schemas.openxmlformats.org/officeDocument/2006/relationships/hyperlink" Target="https://publications.arl.org/Campus-wide-Entrepreneurship-SPEC-Kit-355/" TargetMode="External"/><Relationship Id="rId12" Type="http://schemas.openxmlformats.org/officeDocument/2006/relationships/hyperlink" Target="https://www.ulaval.ca/entrepreneuriat-responsable.html" TargetMode="Externa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notesSlide" Target="../notesSlides/notesSlide49.xml"/><Relationship Id="rId11" Type="http://schemas.openxmlformats.org/officeDocument/2006/relationships/hyperlink" Target="https://www.el.ulaval.ca/" TargetMode="External"/><Relationship Id="rId5" Type="http://schemas.openxmlformats.org/officeDocument/2006/relationships/slideLayout" Target="../slideLayouts/slideLayout1.xml"/><Relationship Id="rId10" Type="http://schemas.openxmlformats.org/officeDocument/2006/relationships/hyperlink" Target="http://ubi-global.com/rankings/" TargetMode="External"/><Relationship Id="rId4" Type="http://schemas.openxmlformats.org/officeDocument/2006/relationships/tags" Target="../tags/tag104.xml"/><Relationship Id="rId9" Type="http://schemas.openxmlformats.org/officeDocument/2006/relationships/hyperlink" Target="https://doi.org/10.1080/08963568.2018.1448675" TargetMode="External"/><Relationship Id="rId14" Type="http://schemas.openxmlformats.org/officeDocument/2006/relationships/image" Target="../media/image52.jp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2.jp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1.jpeg"/><Relationship Id="rId5" Type="http://schemas.openxmlformats.org/officeDocument/2006/relationships/image" Target="../media/image53.jpg"/><Relationship Id="rId4" Type="http://schemas.openxmlformats.org/officeDocument/2006/relationships/notesSlide" Target="../notesSlides/notesSlide50.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ulaval.ca/entrepreneuriat-responsable.html"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www.facebook.com/entrepreneuriatengagementU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3" name="Text Box 6"/>
          <p:cNvSpPr txBox="1">
            <a:spLocks noChangeArrowheads="1"/>
          </p:cNvSpPr>
          <p:nvPr>
            <p:custDataLst>
              <p:tags r:id="rId1"/>
            </p:custDataLst>
          </p:nvPr>
        </p:nvSpPr>
        <p:spPr bwMode="auto">
          <a:xfrm>
            <a:off x="6575816" y="2748280"/>
            <a:ext cx="2568184" cy="2067560"/>
          </a:xfrm>
          <a:prstGeom prst="rect">
            <a:avLst/>
          </a:prstGeom>
          <a:noFill/>
          <a:ln w="9525">
            <a:noFill/>
            <a:miter lim="800000"/>
            <a:headEnd/>
            <a:tailEnd/>
          </a:ln>
        </p:spPr>
        <p:txBody>
          <a:bodyPr wrap="square" lIns="0" tIns="0" rIns="0" bIns="0">
            <a:prstTxWarp prst="textNoShape">
              <a:avLst/>
            </a:prstTxWarp>
            <a:noAutofit/>
          </a:bodyPr>
          <a:lstStyle/>
          <a:p>
            <a:pPr eaLnBrk="0" hangingPunct="0">
              <a:lnSpc>
                <a:spcPct val="110000"/>
              </a:lnSpc>
              <a:defRPr/>
            </a:pPr>
            <a:r>
              <a:rPr lang="fr-CA" sz="1200" b="1" dirty="0">
                <a:solidFill>
                  <a:schemeClr val="tx1">
                    <a:lumMod val="75000"/>
                    <a:lumOff val="25000"/>
                  </a:schemeClr>
                </a:solidFill>
                <a:latin typeface="Arial Narrow"/>
                <a:ea typeface="ヒラギノ角ゴ Pro W3" pitchFamily="1" charset="-128"/>
                <a:cs typeface="ヒラギノ角ゴ Pro W3" pitchFamily="1" charset="-128"/>
              </a:rPr>
              <a:t>Nathalie Bissonnette</a:t>
            </a:r>
          </a:p>
          <a:p>
            <a:pPr eaLnBrk="0" hangingPunct="0">
              <a:lnSpc>
                <a:spcPct val="110000"/>
              </a:lnSpc>
              <a:defRPr/>
            </a:pPr>
            <a:r>
              <a:rPr lang="fr-CA" sz="1200" dirty="0" smtClean="0">
                <a:solidFill>
                  <a:schemeClr val="tx1">
                    <a:lumMod val="75000"/>
                    <a:lumOff val="25000"/>
                  </a:schemeClr>
                </a:solidFill>
                <a:latin typeface="Arial Narrow"/>
                <a:ea typeface="ヒラギノ角ゴ Pro W3" pitchFamily="1" charset="-128"/>
                <a:cs typeface="ヒラギノ角ゴ Pro W3" pitchFamily="1" charset="-128"/>
              </a:rPr>
              <a:t>Coordonnatrice </a:t>
            </a:r>
            <a:r>
              <a:rPr lang="fr-CA" sz="1200" dirty="0">
                <a:solidFill>
                  <a:schemeClr val="tx1">
                    <a:lumMod val="75000"/>
                    <a:lumOff val="25000"/>
                  </a:schemeClr>
                </a:solidFill>
                <a:latin typeface="Arial Narrow"/>
                <a:ea typeface="ヒラギノ角ゴ Pro W3" pitchFamily="1" charset="-128"/>
                <a:cs typeface="ヒラギノ角ゴ Pro W3" pitchFamily="1" charset="-128"/>
              </a:rPr>
              <a:t>d’opérations </a:t>
            </a:r>
            <a:endParaRPr lang="fr-CA" sz="1200" dirty="0" smtClean="0">
              <a:solidFill>
                <a:schemeClr val="tx1">
                  <a:lumMod val="75000"/>
                  <a:lumOff val="25000"/>
                </a:schemeClr>
              </a:solidFill>
              <a:latin typeface="Arial Narrow"/>
              <a:ea typeface="ヒラギノ角ゴ Pro W3" pitchFamily="1" charset="-128"/>
              <a:cs typeface="ヒラギノ角ゴ Pro W3" pitchFamily="1" charset="-128"/>
            </a:endParaRPr>
          </a:p>
          <a:p>
            <a:pPr eaLnBrk="0" hangingPunct="0">
              <a:lnSpc>
                <a:spcPct val="110000"/>
              </a:lnSpc>
              <a:defRPr/>
            </a:pPr>
            <a:r>
              <a:rPr lang="fr-CA" sz="1200" dirty="0" smtClean="0">
                <a:solidFill>
                  <a:schemeClr val="tx1">
                    <a:lumMod val="75000"/>
                    <a:lumOff val="25000"/>
                  </a:schemeClr>
                </a:solidFill>
                <a:latin typeface="Arial Narrow"/>
                <a:ea typeface="ヒラギノ角ゴ Pro W3" pitchFamily="1" charset="-128"/>
                <a:cs typeface="ヒラギノ角ゴ Pro W3" pitchFamily="1" charset="-128"/>
              </a:rPr>
              <a:t>Démarche </a:t>
            </a:r>
            <a:r>
              <a:rPr lang="fr-CA" sz="1200" dirty="0">
                <a:solidFill>
                  <a:schemeClr val="tx1">
                    <a:lumMod val="75000"/>
                    <a:lumOff val="25000"/>
                  </a:schemeClr>
                </a:solidFill>
                <a:latin typeface="Arial Narrow"/>
                <a:ea typeface="ヒラギノ角ゴ Pro W3" pitchFamily="1" charset="-128"/>
                <a:cs typeface="ヒラギノ角ゴ Pro W3" pitchFamily="1" charset="-128"/>
              </a:rPr>
              <a:t>institutionnelle en entrepreneuriat et engagement </a:t>
            </a:r>
            <a:r>
              <a:rPr lang="fr-CA" sz="1200" dirty="0" smtClean="0">
                <a:solidFill>
                  <a:schemeClr val="tx1">
                    <a:lumMod val="75000"/>
                    <a:lumOff val="25000"/>
                  </a:schemeClr>
                </a:solidFill>
                <a:latin typeface="Arial Narrow"/>
                <a:ea typeface="ヒラギノ角ゴ Pro W3" pitchFamily="1" charset="-128"/>
                <a:cs typeface="ヒラギノ角ゴ Pro W3" pitchFamily="1" charset="-128"/>
              </a:rPr>
              <a:t>responsables</a:t>
            </a:r>
          </a:p>
          <a:p>
            <a:pPr eaLnBrk="0" hangingPunct="0">
              <a:lnSpc>
                <a:spcPct val="110000"/>
              </a:lnSpc>
              <a:defRPr/>
            </a:pPr>
            <a:endParaRPr lang="fr-CA" sz="1200" dirty="0">
              <a:solidFill>
                <a:schemeClr val="tx1">
                  <a:lumMod val="75000"/>
                  <a:lumOff val="25000"/>
                </a:schemeClr>
              </a:solidFill>
              <a:latin typeface="Arial Narrow"/>
              <a:ea typeface="ヒラギノ角ゴ Pro W3" pitchFamily="1" charset="-128"/>
              <a:cs typeface="ヒラギノ角ゴ Pro W3" pitchFamily="1" charset="-128"/>
            </a:endParaRPr>
          </a:p>
          <a:p>
            <a:pPr eaLnBrk="0" hangingPunct="0">
              <a:lnSpc>
                <a:spcPct val="110000"/>
              </a:lnSpc>
              <a:defRPr/>
            </a:pPr>
            <a:r>
              <a:rPr lang="fr-CA" sz="1200" b="1" dirty="0">
                <a:solidFill>
                  <a:schemeClr val="tx1">
                    <a:lumMod val="75000"/>
                    <a:lumOff val="25000"/>
                  </a:schemeClr>
                </a:solidFill>
                <a:latin typeface="Arial Narrow"/>
                <a:ea typeface="ヒラギノ角ゴ Pro W3" pitchFamily="1" charset="-128"/>
                <a:cs typeface="ヒラギノ角ゴ Pro W3" pitchFamily="1" charset="-128"/>
              </a:rPr>
              <a:t>Marlène </a:t>
            </a:r>
            <a:r>
              <a:rPr lang="fr-CA" sz="1200" b="1" dirty="0" smtClean="0">
                <a:solidFill>
                  <a:schemeClr val="tx1">
                    <a:lumMod val="75000"/>
                    <a:lumOff val="25000"/>
                  </a:schemeClr>
                </a:solidFill>
                <a:latin typeface="Arial Narrow"/>
                <a:ea typeface="ヒラギノ角ゴ Pro W3" pitchFamily="1" charset="-128"/>
                <a:cs typeface="ヒラギノ角ゴ Pro W3" pitchFamily="1" charset="-128"/>
              </a:rPr>
              <a:t>Fréchette</a:t>
            </a:r>
          </a:p>
          <a:p>
            <a:pPr eaLnBrk="0" hangingPunct="0">
              <a:lnSpc>
                <a:spcPct val="110000"/>
              </a:lnSpc>
              <a:defRPr/>
            </a:pPr>
            <a:r>
              <a:rPr lang="fr-CA" sz="1200" dirty="0">
                <a:solidFill>
                  <a:schemeClr val="tx1">
                    <a:lumMod val="75000"/>
                    <a:lumOff val="25000"/>
                  </a:schemeClr>
                </a:solidFill>
                <a:latin typeface="Arial Narrow"/>
                <a:ea typeface="ヒラギノ角ゴ Pro W3" pitchFamily="1" charset="-128"/>
                <a:cs typeface="ヒラギノ角ゴ Pro W3" pitchFamily="1" charset="-128"/>
              </a:rPr>
              <a:t>Directrice adjointe aux services</a:t>
            </a:r>
          </a:p>
          <a:p>
            <a:pPr eaLnBrk="0" hangingPunct="0">
              <a:lnSpc>
                <a:spcPct val="110000"/>
              </a:lnSpc>
              <a:defRPr/>
            </a:pPr>
            <a:r>
              <a:rPr lang="fr-CA" sz="1200" dirty="0">
                <a:solidFill>
                  <a:schemeClr val="tx1">
                    <a:lumMod val="75000"/>
                    <a:lumOff val="25000"/>
                  </a:schemeClr>
                </a:solidFill>
                <a:latin typeface="Arial Narrow"/>
                <a:ea typeface="ヒラギノ角ゴ Pro W3" pitchFamily="1" charset="-128"/>
                <a:cs typeface="ヒラギノ角ゴ Pro W3" pitchFamily="1" charset="-128"/>
              </a:rPr>
              <a:t>Entrepreneuriat Laval</a:t>
            </a:r>
          </a:p>
          <a:p>
            <a:pPr eaLnBrk="0" hangingPunct="0">
              <a:lnSpc>
                <a:spcPct val="110000"/>
              </a:lnSpc>
              <a:defRPr/>
            </a:pPr>
            <a:endParaRPr lang="fr-CA" sz="1200" b="1" dirty="0">
              <a:solidFill>
                <a:schemeClr val="tx1">
                  <a:lumMod val="75000"/>
                  <a:lumOff val="25000"/>
                </a:schemeClr>
              </a:solidFill>
              <a:latin typeface="Arial Narrow"/>
              <a:ea typeface="ヒラギノ角ゴ Pro W3" pitchFamily="1" charset="-128"/>
              <a:cs typeface="ヒラギノ角ゴ Pro W3" pitchFamily="1" charset="-128"/>
            </a:endParaRPr>
          </a:p>
          <a:p>
            <a:pPr eaLnBrk="0" hangingPunct="0">
              <a:lnSpc>
                <a:spcPct val="110000"/>
              </a:lnSpc>
              <a:defRPr/>
            </a:pPr>
            <a:r>
              <a:rPr lang="fr-CA" sz="1200" b="1" dirty="0">
                <a:solidFill>
                  <a:schemeClr val="tx1">
                    <a:lumMod val="75000"/>
                    <a:lumOff val="25000"/>
                  </a:schemeClr>
                </a:solidFill>
                <a:latin typeface="Arial Narrow"/>
                <a:ea typeface="ヒラギノ角ゴ Pro W3" pitchFamily="1" charset="-128"/>
                <a:cs typeface="ヒラギノ角ゴ Pro W3" pitchFamily="1" charset="-128"/>
              </a:rPr>
              <a:t>Normand Pelletier et Gaston Quirion</a:t>
            </a:r>
            <a:r>
              <a:rPr lang="fr-CA" sz="1200" dirty="0">
                <a:solidFill>
                  <a:schemeClr val="tx1">
                    <a:lumMod val="75000"/>
                    <a:lumOff val="25000"/>
                  </a:schemeClr>
                </a:solidFill>
                <a:latin typeface="Arial Narrow"/>
                <a:ea typeface="ヒラギノ角ゴ Pro W3" pitchFamily="1" charset="-128"/>
                <a:cs typeface="ヒラギノ角ゴ Pro W3" pitchFamily="1" charset="-128"/>
              </a:rPr>
              <a:t/>
            </a:r>
            <a:br>
              <a:rPr lang="fr-CA" sz="1200" dirty="0">
                <a:solidFill>
                  <a:schemeClr val="tx1">
                    <a:lumMod val="75000"/>
                    <a:lumOff val="25000"/>
                  </a:schemeClr>
                </a:solidFill>
                <a:latin typeface="Arial Narrow"/>
                <a:ea typeface="ヒラギノ角ゴ Pro W3" pitchFamily="1" charset="-128"/>
                <a:cs typeface="ヒラギノ角ゴ Pro W3" pitchFamily="1" charset="-128"/>
              </a:rPr>
            </a:br>
            <a:r>
              <a:rPr lang="fr-CA" sz="1200" dirty="0" smtClean="0">
                <a:solidFill>
                  <a:schemeClr val="tx1">
                    <a:lumMod val="75000"/>
                    <a:lumOff val="25000"/>
                  </a:schemeClr>
                </a:solidFill>
                <a:latin typeface="Arial Narrow"/>
                <a:ea typeface="ヒラギノ角ゴ Pro W3" pitchFamily="1" charset="-128"/>
                <a:cs typeface="ヒラギノ角ゴ Pro W3" pitchFamily="1" charset="-128"/>
              </a:rPr>
              <a:t>Bibliothécaires-conseils</a:t>
            </a:r>
            <a:endParaRPr lang="fr-CA" sz="1200" dirty="0">
              <a:solidFill>
                <a:schemeClr val="tx1">
                  <a:lumMod val="75000"/>
                  <a:lumOff val="25000"/>
                </a:schemeClr>
              </a:solidFill>
              <a:latin typeface="Arial Narrow"/>
              <a:ea typeface="ヒラギノ角ゴ Pro W3" pitchFamily="1" charset="-128"/>
              <a:cs typeface="ヒラギノ角ゴ Pro W3" pitchFamily="1" charset="-128"/>
            </a:endParaRPr>
          </a:p>
          <a:p>
            <a:pPr eaLnBrk="0" hangingPunct="0">
              <a:lnSpc>
                <a:spcPct val="110000"/>
              </a:lnSpc>
              <a:defRPr/>
            </a:pPr>
            <a:endParaRPr lang="fr-CA" sz="1200" dirty="0">
              <a:solidFill>
                <a:schemeClr val="tx1">
                  <a:lumMod val="75000"/>
                  <a:lumOff val="25000"/>
                </a:schemeClr>
              </a:solidFill>
              <a:latin typeface="Arial Narrow"/>
              <a:ea typeface="ヒラギノ角ゴ Pro W3" pitchFamily="1" charset="-128"/>
              <a:cs typeface="ヒラギノ角ゴ Pro W3" pitchFamily="1" charset="-128"/>
            </a:endParaRPr>
          </a:p>
          <a:p>
            <a:pPr eaLnBrk="0" hangingPunct="0">
              <a:lnSpc>
                <a:spcPct val="110000"/>
              </a:lnSpc>
              <a:spcBef>
                <a:spcPts val="800"/>
              </a:spcBef>
              <a:defRPr/>
            </a:pPr>
            <a:r>
              <a:rPr lang="fr-CA" sz="1200" dirty="0">
                <a:solidFill>
                  <a:schemeClr val="tx1">
                    <a:lumMod val="75000"/>
                    <a:lumOff val="25000"/>
                  </a:schemeClr>
                </a:solidFill>
                <a:latin typeface="Arial Narrow"/>
                <a:ea typeface="ヒラギノ角ゴ Pro W3" pitchFamily="1" charset="-128"/>
                <a:cs typeface="ヒラギノ角ゴ Pro W3" pitchFamily="1" charset="-128"/>
              </a:rPr>
              <a:t>Les Idées Fructueuses,  le 12 décembre 2018</a:t>
            </a:r>
          </a:p>
        </p:txBody>
      </p:sp>
      <p:sp>
        <p:nvSpPr>
          <p:cNvPr id="6" name="Rectangle 2"/>
          <p:cNvSpPr txBox="1">
            <a:spLocks noChangeArrowheads="1"/>
          </p:cNvSpPr>
          <p:nvPr>
            <p:custDataLst>
              <p:tags r:id="rId2"/>
            </p:custDataLst>
          </p:nvPr>
        </p:nvSpPr>
        <p:spPr>
          <a:xfrm>
            <a:off x="939803" y="194733"/>
            <a:ext cx="7789332" cy="1081806"/>
          </a:xfrm>
          <a:prstGeom prst="rect">
            <a:avLst/>
          </a:prstGeom>
        </p:spPr>
        <p:txBody>
          <a:bodyPr vert="horz" lIns="91440" tIns="45720" rIns="91440" bIns="45720" rtlCol="0" anchor="t" anchorCtr="0">
            <a:noAutofit/>
          </a:bodyPr>
          <a:lstStyle/>
          <a:p>
            <a:pPr algn="ctr"/>
            <a:r>
              <a:rPr lang="fr-CA" sz="2800" b="1" dirty="0">
                <a:solidFill>
                  <a:srgbClr val="FF0000"/>
                </a:solidFill>
                <a:latin typeface="Minion Pro" panose="02040503050306020203"/>
              </a:rPr>
              <a:t>L’entrepreneuriat à l’Université Laval et la Bibliothèque : une complicité fructueuse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rotWithShape="1">
          <a:blip r:embed="rId2" cstate="print">
            <a:extLst>
              <a:ext uri="{28A0092B-C50C-407E-A947-70E740481C1C}">
                <a14:useLocalDpi xmlns:a14="http://schemas.microsoft.com/office/drawing/2010/main" val="0"/>
              </a:ext>
            </a:extLst>
          </a:blip>
          <a:srcRect b="32065"/>
          <a:stretch/>
        </p:blipFill>
        <p:spPr>
          <a:xfrm>
            <a:off x="0" y="4329850"/>
            <a:ext cx="9144000" cy="1552073"/>
          </a:xfrm>
          <a:prstGeom prst="rect">
            <a:avLst/>
          </a:prstGeom>
        </p:spPr>
      </p:pic>
      <p:sp>
        <p:nvSpPr>
          <p:cNvPr id="8" name="ZoneTexte 7"/>
          <p:cNvSpPr txBox="1"/>
          <p:nvPr/>
        </p:nvSpPr>
        <p:spPr>
          <a:xfrm>
            <a:off x="420983" y="1148796"/>
            <a:ext cx="8338245" cy="438582"/>
          </a:xfrm>
          <a:prstGeom prst="rect">
            <a:avLst/>
          </a:prstGeom>
          <a:noFill/>
        </p:spPr>
        <p:txBody>
          <a:bodyPr wrap="square" rtlCol="0">
            <a:spAutoFit/>
          </a:bodyPr>
          <a:lstStyle/>
          <a:p>
            <a:r>
              <a:rPr lang="fr-CA" sz="2250" b="1" dirty="0">
                <a:solidFill>
                  <a:srgbClr val="FF0000"/>
                </a:solidFill>
                <a:latin typeface="Arial Narrow" panose="020B0606020202030204" pitchFamily="34" charset="0"/>
              </a:rPr>
              <a:t>La Centrale: point de convergence de la communauté entrepreneuriale</a:t>
            </a:r>
          </a:p>
        </p:txBody>
      </p:sp>
      <p:sp>
        <p:nvSpPr>
          <p:cNvPr id="2" name="ZoneTexte 1"/>
          <p:cNvSpPr txBox="1"/>
          <p:nvPr/>
        </p:nvSpPr>
        <p:spPr>
          <a:xfrm>
            <a:off x="533401" y="1721443"/>
            <a:ext cx="5748755" cy="2862322"/>
          </a:xfrm>
          <a:prstGeom prst="rect">
            <a:avLst/>
          </a:prstGeom>
          <a:noFill/>
        </p:spPr>
        <p:txBody>
          <a:bodyPr wrap="square" rtlCol="0">
            <a:spAutoFit/>
          </a:bodyPr>
          <a:lstStyle/>
          <a:p>
            <a:pPr marL="214313" indent="-214313">
              <a:buFont typeface="Wingdings" panose="05000000000000000000" pitchFamily="2" charset="2"/>
              <a:buChar char="§"/>
            </a:pPr>
            <a:endParaRPr lang="fr-CA" sz="1500" dirty="0">
              <a:latin typeface="Arial Narrow" panose="020B0606020202030204" pitchFamily="34" charset="0"/>
            </a:endParaRPr>
          </a:p>
          <a:p>
            <a:pPr marL="257175" indent="-257175">
              <a:buFont typeface="Wingdings" panose="05000000000000000000" pitchFamily="2" charset="2"/>
              <a:buChar char="§"/>
            </a:pPr>
            <a:r>
              <a:rPr lang="fr-CA" sz="1500" dirty="0">
                <a:latin typeface="Arial Narrow" panose="020B0606020202030204" pitchFamily="34" charset="0"/>
              </a:rPr>
              <a:t>Espaces de travail (32 places);</a:t>
            </a:r>
          </a:p>
          <a:p>
            <a:pPr marL="257175" indent="-257175">
              <a:buFont typeface="Wingdings" panose="05000000000000000000" pitchFamily="2" charset="2"/>
              <a:buChar char="§"/>
            </a:pPr>
            <a:r>
              <a:rPr lang="fr-CA" sz="1500" dirty="0">
                <a:latin typeface="Arial Narrow" panose="020B0606020202030204" pitchFamily="34" charset="0"/>
              </a:rPr>
              <a:t>Une salle de formation;</a:t>
            </a:r>
          </a:p>
          <a:p>
            <a:pPr marL="257175" indent="-257175">
              <a:buFont typeface="Wingdings" panose="05000000000000000000" pitchFamily="2" charset="2"/>
              <a:buChar char="§"/>
            </a:pPr>
            <a:r>
              <a:rPr lang="fr-CA" sz="1500" dirty="0">
                <a:latin typeface="Arial Narrow" panose="020B0606020202030204" pitchFamily="34" charset="0"/>
              </a:rPr>
              <a:t>Aires ouvertes propices à la création et aux échanges: zone idéation, salles de réunion, zone café-rencontre, salle de captation vidéo - à venir;</a:t>
            </a:r>
          </a:p>
          <a:p>
            <a:pPr marL="257175" indent="-257175">
              <a:buFont typeface="Wingdings" panose="05000000000000000000" pitchFamily="2" charset="2"/>
              <a:buChar char="§"/>
            </a:pPr>
            <a:r>
              <a:rPr lang="fr-CA" sz="1500" dirty="0">
                <a:latin typeface="Arial Narrow" panose="020B0606020202030204" pitchFamily="34" charset="0"/>
              </a:rPr>
              <a:t>Accompagnement personnalisé et ateliers offerts par notre partenaire de La Centrale, Entrepreneuriat Laval;</a:t>
            </a:r>
          </a:p>
          <a:p>
            <a:pPr marL="257175" indent="-257175">
              <a:buFont typeface="Wingdings" panose="05000000000000000000" pitchFamily="2" charset="2"/>
              <a:buChar char="§"/>
            </a:pPr>
            <a:r>
              <a:rPr lang="fr-CA" sz="1500" dirty="0">
                <a:latin typeface="Arial Narrow" panose="020B0606020202030204" pitchFamily="34" charset="0"/>
              </a:rPr>
              <a:t>Deux associations hébergées dans le nouvel incubateur: </a:t>
            </a:r>
            <a:r>
              <a:rPr lang="fr-CA" sz="1500" dirty="0" err="1">
                <a:latin typeface="Arial Narrow" panose="020B0606020202030204" pitchFamily="34" charset="0"/>
              </a:rPr>
              <a:t>Enactus</a:t>
            </a:r>
            <a:r>
              <a:rPr lang="fr-CA" sz="1500" dirty="0">
                <a:latin typeface="Arial Narrow" panose="020B0606020202030204" pitchFamily="34" charset="0"/>
              </a:rPr>
              <a:t> Université Laval et le RÉEL;</a:t>
            </a:r>
          </a:p>
          <a:p>
            <a:pPr marL="257175" indent="-257175">
              <a:buFont typeface="Wingdings" panose="05000000000000000000" pitchFamily="2" charset="2"/>
              <a:buChar char="§"/>
            </a:pPr>
            <a:r>
              <a:rPr lang="fr-CA" sz="1500" dirty="0">
                <a:latin typeface="Arial Narrow" panose="020B0606020202030204" pitchFamily="34" charset="0"/>
              </a:rPr>
              <a:t>Activités offertes par les intervenants de l’écosystème;</a:t>
            </a:r>
          </a:p>
          <a:p>
            <a:pPr marL="257175" indent="-257175">
              <a:buFont typeface="Wingdings" panose="05000000000000000000" pitchFamily="2" charset="2"/>
              <a:buChar char="§"/>
            </a:pPr>
            <a:r>
              <a:rPr lang="fr-CA" sz="1500" dirty="0">
                <a:latin typeface="Arial Narrow" panose="020B0606020202030204" pitchFamily="34" charset="0"/>
              </a:rPr>
              <a:t>Autres à venir.</a:t>
            </a:r>
            <a:endParaRPr lang="fr-CA" sz="1350" dirty="0"/>
          </a:p>
          <a:p>
            <a:pPr marL="214313" indent="-214313">
              <a:buFont typeface="Wingdings" panose="05000000000000000000" pitchFamily="2" charset="2"/>
              <a:buChar char="§"/>
            </a:pPr>
            <a:endParaRPr lang="fr-CA" sz="1500" dirty="0">
              <a:latin typeface="Arial Narrow" panose="020B0606020202030204" pitchFamily="34" charset="0"/>
            </a:endParaRPr>
          </a:p>
        </p:txBody>
      </p:sp>
    </p:spTree>
    <p:extLst>
      <p:ext uri="{BB962C8B-B14F-4D97-AF65-F5344CB8AC3E}">
        <p14:creationId xmlns:p14="http://schemas.microsoft.com/office/powerpoint/2010/main" val="28216826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670" y="1255485"/>
            <a:ext cx="6700158" cy="4466772"/>
          </a:xfrm>
          <a:prstGeom prst="rect">
            <a:avLst/>
          </a:prstGeom>
        </p:spPr>
      </p:pic>
    </p:spTree>
    <p:extLst>
      <p:ext uri="{BB962C8B-B14F-4D97-AF65-F5344CB8AC3E}">
        <p14:creationId xmlns:p14="http://schemas.microsoft.com/office/powerpoint/2010/main" val="9055756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295400"/>
            <a:ext cx="6331403" cy="4220936"/>
          </a:xfrm>
          <a:prstGeom prst="rect">
            <a:avLst/>
          </a:prstGeom>
        </p:spPr>
      </p:pic>
    </p:spTree>
    <p:extLst>
      <p:ext uri="{BB962C8B-B14F-4D97-AF65-F5344CB8AC3E}">
        <p14:creationId xmlns:p14="http://schemas.microsoft.com/office/powerpoint/2010/main" val="2257151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7967" y="1295400"/>
            <a:ext cx="6451148" cy="4300765"/>
          </a:xfrm>
          <a:prstGeom prst="rect">
            <a:avLst/>
          </a:prstGeom>
        </p:spPr>
      </p:pic>
    </p:spTree>
    <p:extLst>
      <p:ext uri="{BB962C8B-B14F-4D97-AF65-F5344CB8AC3E}">
        <p14:creationId xmlns:p14="http://schemas.microsoft.com/office/powerpoint/2010/main" val="15688235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301825"/>
          </a:xfrm>
        </p:spPr>
        <p:txBody>
          <a:bodyPr anchor="t"/>
          <a:lstStyle/>
          <a:p>
            <a:r>
              <a:rPr lang="fr-FR" sz="3600" dirty="0">
                <a:latin typeface="Minion Pro" panose="02040503050306020203" pitchFamily="18" charset="0"/>
              </a:rPr>
              <a:t>3. </a:t>
            </a:r>
            <a:r>
              <a:rPr lang="fr-CA" sz="3600" dirty="0"/>
              <a:t>Entrepreneuriat Laval : </a:t>
            </a:r>
            <a:br>
              <a:rPr lang="fr-CA" sz="3600" dirty="0"/>
            </a:br>
            <a:r>
              <a:rPr lang="fr-CA" sz="3600" dirty="0" smtClean="0"/>
              <a:t>un accélérateur </a:t>
            </a:r>
            <a:r>
              <a:rPr lang="fr-CA" sz="3600" dirty="0"/>
              <a:t>d’entreprises</a:t>
            </a:r>
            <a:br>
              <a:rPr lang="fr-CA" sz="3600" dirty="0"/>
            </a:br>
            <a:r>
              <a:rPr lang="fr-FR" sz="4600" dirty="0">
                <a:latin typeface="Minion Pro" panose="02040503050306020203" pitchFamily="18" charset="0"/>
              </a:rPr>
              <a:t/>
            </a:r>
            <a:br>
              <a:rPr lang="fr-FR" sz="4600" dirty="0">
                <a:latin typeface="Minion Pro" panose="02040503050306020203" pitchFamily="18" charset="0"/>
              </a:rPr>
            </a:br>
            <a:r>
              <a:rPr lang="fr-FR" sz="2000" dirty="0"/>
              <a:t>	 </a:t>
            </a:r>
            <a:br>
              <a:rPr lang="fr-FR" sz="2000" dirty="0"/>
            </a:br>
            <a:r>
              <a:rPr lang="fr-FR" sz="2000" dirty="0"/>
              <a:t/>
            </a:r>
            <a:br>
              <a:rPr lang="fr-FR" sz="2000" dirty="0"/>
            </a:br>
            <a:r>
              <a:rPr lang="fr-FR" sz="2000" dirty="0"/>
              <a:t/>
            </a:r>
            <a:br>
              <a:rPr lang="fr-FR" sz="2000" dirty="0"/>
            </a:br>
            <a:endParaRPr lang="fr-FR" sz="2000" dirty="0"/>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14</a:t>
            </a:fld>
            <a:endParaRPr lang="fr-FR" sz="1100" dirty="0">
              <a:solidFill>
                <a:srgbClr val="5E5E5E"/>
              </a:solidFill>
              <a:latin typeface="Arial Narrow"/>
              <a:cs typeface="Arial Narrow"/>
            </a:endParaRPr>
          </a:p>
        </p:txBody>
      </p:sp>
      <p:pic>
        <p:nvPicPr>
          <p:cNvPr id="6" name="Google Shape;58;p13"/>
          <p:cNvPicPr preferRelativeResize="0"/>
          <p:nvPr/>
        </p:nvPicPr>
        <p:blipFill>
          <a:blip r:embed="rId6">
            <a:alphaModFix/>
          </a:blip>
          <a:stretch>
            <a:fillRect/>
          </a:stretch>
        </p:blipFill>
        <p:spPr>
          <a:xfrm>
            <a:off x="1646034" y="2966911"/>
            <a:ext cx="5630624" cy="2021800"/>
          </a:xfrm>
          <a:prstGeom prst="rect">
            <a:avLst/>
          </a:prstGeom>
          <a:noFill/>
          <a:ln>
            <a:noFill/>
          </a:ln>
        </p:spPr>
      </p:pic>
    </p:spTree>
    <p:extLst>
      <p:ext uri="{BB962C8B-B14F-4D97-AF65-F5344CB8AC3E}">
        <p14:creationId xmlns:p14="http://schemas.microsoft.com/office/powerpoint/2010/main" val="4616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993150"/>
            <a:ext cx="8520600" cy="572700"/>
          </a:xfrm>
          <a:prstGeom prst="rect">
            <a:avLst/>
          </a:prstGeom>
        </p:spPr>
        <p:txBody>
          <a:bodyPr spcFirstLastPara="1" vert="horz" wrap="square" lIns="91425" tIns="91425" rIns="91425" bIns="91425" rtlCol="0" anchor="t" anchorCtr="0">
            <a:noAutofit/>
          </a:bodyPr>
          <a:lstStyle/>
          <a:p>
            <a:pPr lvl="0"/>
            <a:r>
              <a:rPr lang="en-GB" dirty="0"/>
              <a:t>ENTREPRENEURAIT LAVAL , C’EST </a:t>
            </a:r>
            <a:endParaRPr dirty="0">
              <a:solidFill>
                <a:schemeClr val="bg1"/>
              </a:solidFill>
            </a:endParaRPr>
          </a:p>
        </p:txBody>
      </p:sp>
      <p:sp>
        <p:nvSpPr>
          <p:cNvPr id="97" name="Google Shape;97;p19"/>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15</a:t>
            </a:fld>
            <a:endParaRPr/>
          </a:p>
        </p:txBody>
      </p:sp>
      <p:sp>
        <p:nvSpPr>
          <p:cNvPr id="2" name="Rectangle 1">
            <a:extLst>
              <a:ext uri="{FF2B5EF4-FFF2-40B4-BE49-F238E27FC236}">
                <a16:creationId xmlns:a16="http://schemas.microsoft.com/office/drawing/2014/main" id="{10FF0FFE-3DCF-0F44-B63A-6AC6D6B09025}"/>
              </a:ext>
            </a:extLst>
          </p:cNvPr>
          <p:cNvSpPr/>
          <p:nvPr/>
        </p:nvSpPr>
        <p:spPr>
          <a:xfrm>
            <a:off x="616500" y="2177837"/>
            <a:ext cx="6546300" cy="5355312"/>
          </a:xfrm>
          <a:prstGeom prst="rect">
            <a:avLst/>
          </a:prstGeom>
        </p:spPr>
        <p:txBody>
          <a:bodyPr wrap="square">
            <a:spAutoFit/>
          </a:bodyPr>
          <a:lstStyle/>
          <a:p>
            <a:pPr lvl="0">
              <a:buSzPct val="25000"/>
            </a:pPr>
            <a:r>
              <a:rPr lang="fr-FR" b="1" dirty="0">
                <a:solidFill>
                  <a:schemeClr val="dk1"/>
                </a:solidFill>
              </a:rPr>
              <a:t>Une OBNL créée par l’Université Laval et forte de 25 ans d’expérience</a:t>
            </a:r>
          </a:p>
          <a:p>
            <a:pPr lvl="0"/>
            <a:endParaRPr lang="fr-FR" dirty="0">
              <a:solidFill>
                <a:schemeClr val="dk1"/>
              </a:solidFill>
            </a:endParaRPr>
          </a:p>
          <a:p>
            <a:pPr marL="285750" indent="-285750">
              <a:buClr>
                <a:schemeClr val="dk1"/>
              </a:buClr>
              <a:buSzPct val="100000"/>
              <a:buFont typeface="Arial"/>
              <a:buChar char="•"/>
            </a:pPr>
            <a:r>
              <a:rPr lang="fr-FR" dirty="0">
                <a:solidFill>
                  <a:schemeClr val="dk1"/>
                </a:solidFill>
              </a:rPr>
              <a:t>Au service des membres de la </a:t>
            </a:r>
            <a:r>
              <a:rPr lang="fr-FR" b="1" dirty="0">
                <a:solidFill>
                  <a:schemeClr val="dk1"/>
                </a:solidFill>
              </a:rPr>
              <a:t>communauté universitaire</a:t>
            </a:r>
            <a:r>
              <a:rPr lang="fr-FR" dirty="0">
                <a:solidFill>
                  <a:schemeClr val="dk1"/>
                </a:solidFill>
              </a:rPr>
              <a:t>: étudiants, diplômés, chercheurs, professeurs et employés</a:t>
            </a:r>
          </a:p>
          <a:p>
            <a:pPr marL="285750" indent="-285750">
              <a:buClr>
                <a:schemeClr val="dk1"/>
              </a:buClr>
              <a:buSzPct val="100000"/>
              <a:buFont typeface="Arial"/>
              <a:buChar char="•"/>
            </a:pPr>
            <a:endParaRPr lang="fr-FR" dirty="0">
              <a:solidFill>
                <a:schemeClr val="dk1"/>
              </a:solidFill>
            </a:endParaRPr>
          </a:p>
          <a:p>
            <a:pPr marL="285750" indent="-285750">
              <a:buClr>
                <a:schemeClr val="dk1"/>
              </a:buClr>
              <a:buSzPct val="100000"/>
              <a:buFont typeface="Arial"/>
              <a:buChar char="•"/>
            </a:pPr>
            <a:r>
              <a:rPr lang="fr-FR" dirty="0">
                <a:solidFill>
                  <a:schemeClr val="dk1"/>
                </a:solidFill>
              </a:rPr>
              <a:t>Le </a:t>
            </a:r>
            <a:r>
              <a:rPr lang="fr-FR" b="1" dirty="0">
                <a:solidFill>
                  <a:schemeClr val="dk1"/>
                </a:solidFill>
              </a:rPr>
              <a:t> deuxième Accélérateur universitaire d’entreprises </a:t>
            </a:r>
            <a:r>
              <a:rPr lang="fr-FR" dirty="0">
                <a:solidFill>
                  <a:schemeClr val="dk1"/>
                </a:solidFill>
              </a:rPr>
              <a:t>au monde en 2017 (UBI Global)</a:t>
            </a:r>
          </a:p>
          <a:p>
            <a:pPr marL="285750" indent="-285750">
              <a:buClr>
                <a:schemeClr val="dk1"/>
              </a:buClr>
              <a:buSzPct val="100000"/>
              <a:buFont typeface="Arial"/>
              <a:buChar char="•"/>
            </a:pPr>
            <a:endParaRPr lang="fr-FR" dirty="0">
              <a:solidFill>
                <a:schemeClr val="dk1"/>
              </a:solidFill>
            </a:endParaRPr>
          </a:p>
          <a:p>
            <a:pPr marL="285750" indent="-285750">
              <a:buClr>
                <a:schemeClr val="dk1"/>
              </a:buClr>
              <a:buSzPct val="100000"/>
              <a:buFont typeface="Arial"/>
              <a:buChar char="•"/>
            </a:pPr>
            <a:r>
              <a:rPr lang="fr-FR" dirty="0">
                <a:solidFill>
                  <a:schemeClr val="dk1"/>
                </a:solidFill>
              </a:rPr>
              <a:t>Le </a:t>
            </a:r>
            <a:r>
              <a:rPr lang="fr-FR" b="1" dirty="0">
                <a:solidFill>
                  <a:schemeClr val="dk1"/>
                </a:solidFill>
              </a:rPr>
              <a:t> premier Accélérateur universitaire d’entreprises </a:t>
            </a:r>
            <a:r>
              <a:rPr lang="fr-FR" dirty="0">
                <a:solidFill>
                  <a:schemeClr val="dk1"/>
                </a:solidFill>
              </a:rPr>
              <a:t>au monde en 2015 (UBI Global)</a:t>
            </a:r>
          </a:p>
          <a:p>
            <a:pPr marL="285750" indent="-285750">
              <a:buClr>
                <a:schemeClr val="dk1"/>
              </a:buClr>
              <a:buSzPct val="100000"/>
              <a:buFont typeface="Arial"/>
              <a:buChar char="•"/>
            </a:pPr>
            <a:endParaRPr lang="fr-FR" dirty="0">
              <a:solidFill>
                <a:schemeClr val="dk1"/>
              </a:solidFill>
            </a:endParaRPr>
          </a:p>
          <a:p>
            <a:pPr marL="285750" indent="-285750">
              <a:buClr>
                <a:schemeClr val="dk1"/>
              </a:buClr>
              <a:buSzPct val="100000"/>
              <a:buFont typeface="Arial"/>
              <a:buChar char="•"/>
            </a:pPr>
            <a:r>
              <a:rPr lang="fr-FR" dirty="0">
                <a:solidFill>
                  <a:schemeClr val="dk1"/>
                </a:solidFill>
              </a:rPr>
              <a:t>886 entreprises démarrées depuis 1993</a:t>
            </a:r>
          </a:p>
          <a:p>
            <a:pPr marL="285750" indent="-285750">
              <a:buClr>
                <a:schemeClr val="dk1"/>
              </a:buClr>
              <a:buSzPct val="100000"/>
              <a:buFont typeface="Arial"/>
              <a:buChar char="•"/>
            </a:pPr>
            <a:endParaRPr lang="fr-FR" dirty="0">
              <a:solidFill>
                <a:schemeClr val="dk1"/>
              </a:solidFill>
            </a:endParaRPr>
          </a:p>
          <a:p>
            <a:pPr marL="285750" indent="-285750">
              <a:buClr>
                <a:schemeClr val="dk1"/>
              </a:buClr>
              <a:buSzPct val="100000"/>
              <a:buFont typeface="Arial"/>
              <a:buChar char="•"/>
            </a:pPr>
            <a:r>
              <a:rPr lang="fr-FR" dirty="0">
                <a:solidFill>
                  <a:schemeClr val="dk1"/>
                </a:solidFill>
              </a:rPr>
              <a:t>2718 utilisateurs (se sont connectés sur le site d’Entrepreneuriat Laval)</a:t>
            </a:r>
          </a:p>
          <a:p>
            <a:pPr lvl="0">
              <a:buClr>
                <a:schemeClr val="dk1"/>
              </a:buClr>
              <a:buSzPct val="100000"/>
            </a:pPr>
            <a:endParaRPr lang="fr-FR" dirty="0">
              <a:solidFill>
                <a:schemeClr val="dk1"/>
              </a:solidFill>
            </a:endParaRPr>
          </a:p>
          <a:p>
            <a:pPr marL="285750" indent="-285750">
              <a:buClr>
                <a:schemeClr val="dk1"/>
              </a:buClr>
              <a:buSzPct val="100000"/>
              <a:buFont typeface="Arial"/>
              <a:buChar char="•"/>
            </a:pPr>
            <a:endParaRPr lang="fr-FR" dirty="0">
              <a:solidFill>
                <a:schemeClr val="dk1"/>
              </a:solidFill>
            </a:endParaRPr>
          </a:p>
          <a:p>
            <a:pPr marL="285750" indent="-285750">
              <a:buClr>
                <a:schemeClr val="dk1"/>
              </a:buClr>
              <a:buSzPct val="100000"/>
              <a:buFont typeface="Arial"/>
              <a:buChar char="•"/>
            </a:pPr>
            <a:endParaRPr lang="fr-FR" dirty="0">
              <a:solidFill>
                <a:schemeClr val="dk1"/>
              </a:solidFill>
            </a:endParaRPr>
          </a:p>
        </p:txBody>
      </p:sp>
    </p:spTree>
    <p:extLst>
      <p:ext uri="{BB962C8B-B14F-4D97-AF65-F5344CB8AC3E}">
        <p14:creationId xmlns:p14="http://schemas.microsoft.com/office/powerpoint/2010/main" val="4633031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11700" y="993150"/>
            <a:ext cx="8520600" cy="572700"/>
          </a:xfrm>
          <a:prstGeom prst="rect">
            <a:avLst/>
          </a:prstGeom>
        </p:spPr>
        <p:txBody>
          <a:bodyPr spcFirstLastPara="1" vert="horz" wrap="square" lIns="91425" tIns="91425" rIns="91425" bIns="91425" rtlCol="0" anchor="t" anchorCtr="0">
            <a:noAutofit/>
          </a:bodyPr>
          <a:lstStyle/>
          <a:p>
            <a:pPr algn="l">
              <a:spcBef>
                <a:spcPts val="0"/>
              </a:spcBef>
            </a:pPr>
            <a:r>
              <a:rPr lang="en-GB" sz="2400">
                <a:latin typeface="Montserrat SemiBold"/>
                <a:ea typeface="Montserrat SemiBold"/>
                <a:cs typeface="Montserrat SemiBold"/>
                <a:sym typeface="Montserrat SemiBold"/>
              </a:rPr>
              <a:t>NOS SERVICES</a:t>
            </a:r>
            <a:endParaRPr sz="2400">
              <a:latin typeface="Montserrat SemiBold"/>
              <a:ea typeface="Montserrat SemiBold"/>
              <a:cs typeface="Montserrat SemiBold"/>
              <a:sym typeface="Montserrat SemiBold"/>
            </a:endParaRPr>
          </a:p>
        </p:txBody>
      </p:sp>
      <p:sp>
        <p:nvSpPr>
          <p:cNvPr id="83" name="Google Shape;83;p17"/>
          <p:cNvSpPr txBox="1">
            <a:spLocks noGrp="1"/>
          </p:cNvSpPr>
          <p:nvPr>
            <p:ph type="title"/>
          </p:nvPr>
        </p:nvSpPr>
        <p:spPr>
          <a:xfrm>
            <a:off x="430275" y="2268625"/>
            <a:ext cx="3780000" cy="572700"/>
          </a:xfrm>
          <a:prstGeom prst="rect">
            <a:avLst/>
          </a:prstGeom>
        </p:spPr>
        <p:txBody>
          <a:bodyPr spcFirstLastPara="1" vert="horz" wrap="square" lIns="91425" tIns="91425" rIns="91425" bIns="91425" rtlCol="0" anchor="t" anchorCtr="0">
            <a:noAutofit/>
          </a:bodyPr>
          <a:lstStyle/>
          <a:p>
            <a:pPr algn="l">
              <a:lnSpc>
                <a:spcPct val="150000"/>
              </a:lnSpc>
              <a:spcBef>
                <a:spcPts val="0"/>
              </a:spcBef>
            </a:pPr>
            <a:r>
              <a:rPr lang="en-GB" sz="1800" dirty="0">
                <a:solidFill>
                  <a:srgbClr val="FD9200"/>
                </a:solidFill>
                <a:latin typeface="+mn-lt"/>
              </a:rPr>
              <a:t>ACCOMPAGNEMENT</a:t>
            </a:r>
            <a:endParaRPr sz="1800" dirty="0">
              <a:solidFill>
                <a:srgbClr val="FD9200"/>
              </a:solidFill>
              <a:latin typeface="+mn-lt"/>
            </a:endParaRPr>
          </a:p>
          <a:p>
            <a:pPr algn="l">
              <a:spcBef>
                <a:spcPts val="0"/>
              </a:spcBef>
            </a:pPr>
            <a:r>
              <a:rPr lang="en-GB" sz="1200" dirty="0">
                <a:solidFill>
                  <a:srgbClr val="000000"/>
                </a:solidFill>
                <a:latin typeface="+mn-lt"/>
                <a:ea typeface="Montserrat Light"/>
                <a:cs typeface="Montserrat Light"/>
                <a:sym typeface="Montserrat Light"/>
              </a:rPr>
              <a:t>Services </a:t>
            </a:r>
            <a:r>
              <a:rPr lang="en-GB" sz="1200" dirty="0" err="1">
                <a:solidFill>
                  <a:srgbClr val="000000"/>
                </a:solidFill>
                <a:latin typeface="+mn-lt"/>
                <a:ea typeface="Montserrat Light"/>
                <a:cs typeface="Montserrat Light"/>
                <a:sym typeface="Montserrat Light"/>
              </a:rPr>
              <a:t>d’aide</a:t>
            </a:r>
            <a:r>
              <a:rPr lang="en-GB" sz="1200" dirty="0">
                <a:solidFill>
                  <a:srgbClr val="000000"/>
                </a:solidFill>
                <a:latin typeface="+mn-lt"/>
                <a:ea typeface="Montserrat Light"/>
                <a:cs typeface="Montserrat Light"/>
                <a:sym typeface="Montserrat Light"/>
              </a:rPr>
              <a:t>, </a:t>
            </a:r>
            <a:r>
              <a:rPr lang="en-GB" sz="1200" dirty="0" err="1">
                <a:solidFill>
                  <a:srgbClr val="000000"/>
                </a:solidFill>
                <a:latin typeface="+mn-lt"/>
                <a:ea typeface="Montserrat Light"/>
                <a:cs typeface="Montserrat Light"/>
                <a:sym typeface="Montserrat Light"/>
              </a:rPr>
              <a:t>conseils</a:t>
            </a:r>
            <a:r>
              <a:rPr lang="en-GB" sz="1200" dirty="0">
                <a:solidFill>
                  <a:srgbClr val="000000"/>
                </a:solidFill>
                <a:latin typeface="+mn-lt"/>
                <a:ea typeface="Montserrat Light"/>
                <a:cs typeface="Montserrat Light"/>
                <a:sym typeface="Montserrat Light"/>
              </a:rPr>
              <a:t> et </a:t>
            </a:r>
            <a:r>
              <a:rPr lang="en-GB" sz="1200" dirty="0" err="1">
                <a:solidFill>
                  <a:srgbClr val="000000"/>
                </a:solidFill>
                <a:latin typeface="+mn-lt"/>
                <a:ea typeface="Montserrat Light"/>
                <a:cs typeface="Montserrat Light"/>
                <a:sym typeface="Montserrat Light"/>
              </a:rPr>
              <a:t>d’accompagnement</a:t>
            </a:r>
            <a:r>
              <a:rPr lang="en-GB" sz="1200" dirty="0">
                <a:solidFill>
                  <a:srgbClr val="000000"/>
                </a:solidFill>
                <a:latin typeface="+mn-lt"/>
                <a:ea typeface="Montserrat Light"/>
                <a:cs typeface="Montserrat Light"/>
                <a:sym typeface="Montserrat Light"/>
              </a:rPr>
              <a:t> </a:t>
            </a:r>
            <a:r>
              <a:rPr lang="en-GB" sz="1200" dirty="0" err="1">
                <a:solidFill>
                  <a:srgbClr val="000000"/>
                </a:solidFill>
                <a:latin typeface="+mn-lt"/>
                <a:ea typeface="Montserrat Light"/>
                <a:cs typeface="Montserrat Light"/>
                <a:sym typeface="Montserrat Light"/>
              </a:rPr>
              <a:t>personnalisé</a:t>
            </a:r>
            <a:r>
              <a:rPr lang="en-GB" sz="1200" dirty="0">
                <a:solidFill>
                  <a:srgbClr val="000000"/>
                </a:solidFill>
                <a:latin typeface="+mn-lt"/>
                <a:ea typeface="Montserrat Light"/>
                <a:cs typeface="Montserrat Light"/>
                <a:sym typeface="Montserrat Light"/>
              </a:rPr>
              <a:t>.</a:t>
            </a:r>
            <a:endParaRPr sz="1200" dirty="0">
              <a:solidFill>
                <a:srgbClr val="000000"/>
              </a:solidFill>
              <a:latin typeface="+mn-lt"/>
              <a:ea typeface="Montserrat Light"/>
              <a:cs typeface="Montserrat Light"/>
              <a:sym typeface="Montserrat Light"/>
            </a:endParaRPr>
          </a:p>
          <a:p>
            <a:pPr algn="l">
              <a:spcBef>
                <a:spcPts val="0"/>
              </a:spcBef>
            </a:pPr>
            <a:endParaRPr sz="1200" dirty="0">
              <a:solidFill>
                <a:srgbClr val="000000"/>
              </a:solidFill>
              <a:latin typeface="+mn-lt"/>
              <a:ea typeface="Montserrat Light"/>
              <a:cs typeface="Montserrat Light"/>
              <a:sym typeface="Montserrat Light"/>
            </a:endParaRPr>
          </a:p>
          <a:p>
            <a:pPr algn="l">
              <a:spcBef>
                <a:spcPts val="0"/>
              </a:spcBef>
            </a:pPr>
            <a:endParaRPr sz="1200" dirty="0">
              <a:solidFill>
                <a:srgbClr val="000000"/>
              </a:solidFill>
              <a:latin typeface="+mn-lt"/>
              <a:ea typeface="Montserrat Light"/>
              <a:cs typeface="Montserrat Light"/>
              <a:sym typeface="Montserrat Light"/>
            </a:endParaRPr>
          </a:p>
          <a:p>
            <a:pPr algn="l">
              <a:lnSpc>
                <a:spcPct val="150000"/>
              </a:lnSpc>
              <a:spcBef>
                <a:spcPts val="0"/>
              </a:spcBef>
            </a:pPr>
            <a:r>
              <a:rPr lang="en-GB" sz="1800" dirty="0">
                <a:solidFill>
                  <a:srgbClr val="FD9200"/>
                </a:solidFill>
                <a:latin typeface="+mn-lt"/>
              </a:rPr>
              <a:t>ATELIERS</a:t>
            </a:r>
            <a:endParaRPr sz="1800" dirty="0">
              <a:solidFill>
                <a:srgbClr val="FD9200"/>
              </a:solidFill>
              <a:latin typeface="+mn-lt"/>
            </a:endParaRPr>
          </a:p>
          <a:p>
            <a:pPr algn="l">
              <a:spcBef>
                <a:spcPts val="0"/>
              </a:spcBef>
            </a:pPr>
            <a:r>
              <a:rPr lang="en-GB" sz="1200" dirty="0">
                <a:solidFill>
                  <a:schemeClr val="dk1"/>
                </a:solidFill>
                <a:latin typeface="+mn-lt"/>
                <a:ea typeface="Montserrat Light"/>
                <a:cs typeface="Montserrat Light"/>
                <a:sym typeface="Montserrat Light"/>
              </a:rPr>
              <a:t>Des ateliers </a:t>
            </a:r>
            <a:r>
              <a:rPr lang="en-GB" sz="1200" dirty="0" err="1">
                <a:solidFill>
                  <a:schemeClr val="dk1"/>
                </a:solidFill>
                <a:latin typeface="+mn-lt"/>
                <a:ea typeface="Montserrat Light"/>
                <a:cs typeface="Montserrat Light"/>
                <a:sym typeface="Montserrat Light"/>
              </a:rPr>
              <a:t>animés</a:t>
            </a:r>
            <a:r>
              <a:rPr lang="en-GB" sz="1200" dirty="0">
                <a:solidFill>
                  <a:schemeClr val="dk1"/>
                </a:solidFill>
                <a:latin typeface="+mn-lt"/>
                <a:ea typeface="Montserrat Light"/>
                <a:cs typeface="Montserrat Light"/>
                <a:sym typeface="Montserrat Light"/>
              </a:rPr>
              <a:t> par des experts du milieu des affaires</a:t>
            </a:r>
            <a:endParaRPr sz="1200" dirty="0">
              <a:solidFill>
                <a:schemeClr val="dk1"/>
              </a:solidFill>
              <a:latin typeface="+mn-lt"/>
              <a:ea typeface="Montserrat Light"/>
              <a:cs typeface="Montserrat Light"/>
              <a:sym typeface="Montserrat Light"/>
            </a:endParaRPr>
          </a:p>
          <a:p>
            <a:pPr algn="l">
              <a:spcBef>
                <a:spcPts val="0"/>
              </a:spcBef>
            </a:pPr>
            <a:endParaRPr sz="1200" dirty="0">
              <a:solidFill>
                <a:schemeClr val="dk1"/>
              </a:solidFill>
              <a:latin typeface="+mn-lt"/>
              <a:ea typeface="Montserrat Light"/>
              <a:cs typeface="Montserrat Light"/>
              <a:sym typeface="Montserrat Light"/>
            </a:endParaRPr>
          </a:p>
          <a:p>
            <a:pPr algn="l">
              <a:spcBef>
                <a:spcPts val="0"/>
              </a:spcBef>
            </a:pPr>
            <a:endParaRPr sz="1200" dirty="0">
              <a:solidFill>
                <a:schemeClr val="dk1"/>
              </a:solidFill>
              <a:latin typeface="+mn-lt"/>
              <a:ea typeface="Montserrat Light"/>
              <a:cs typeface="Montserrat Light"/>
              <a:sym typeface="Montserrat Light"/>
            </a:endParaRPr>
          </a:p>
          <a:p>
            <a:pPr algn="l">
              <a:lnSpc>
                <a:spcPct val="150000"/>
              </a:lnSpc>
              <a:spcBef>
                <a:spcPts val="0"/>
              </a:spcBef>
            </a:pPr>
            <a:r>
              <a:rPr lang="en-GB" sz="1800" dirty="0">
                <a:solidFill>
                  <a:srgbClr val="FD9200"/>
                </a:solidFill>
                <a:latin typeface="+mn-lt"/>
              </a:rPr>
              <a:t>CONCOURS</a:t>
            </a:r>
            <a:endParaRPr sz="1800" dirty="0">
              <a:solidFill>
                <a:srgbClr val="FD9200"/>
              </a:solidFill>
              <a:latin typeface="+mn-lt"/>
            </a:endParaRPr>
          </a:p>
          <a:p>
            <a:pPr algn="l">
              <a:spcBef>
                <a:spcPts val="0"/>
              </a:spcBef>
            </a:pPr>
            <a:r>
              <a:rPr lang="en-GB" sz="1200" dirty="0">
                <a:solidFill>
                  <a:schemeClr val="dk1"/>
                </a:solidFill>
                <a:latin typeface="+mn-lt"/>
                <a:ea typeface="Montserrat Light"/>
                <a:cs typeface="Montserrat Light"/>
                <a:sym typeface="Montserrat Light"/>
              </a:rPr>
              <a:t>Trois concours </a:t>
            </a:r>
            <a:r>
              <a:rPr lang="en-GB" sz="1200" dirty="0" err="1">
                <a:solidFill>
                  <a:schemeClr val="dk1"/>
                </a:solidFill>
                <a:latin typeface="+mn-lt"/>
                <a:ea typeface="Montserrat Light"/>
                <a:cs typeface="Montserrat Light"/>
                <a:sym typeface="Montserrat Light"/>
              </a:rPr>
              <a:t>vous</a:t>
            </a:r>
            <a:r>
              <a:rPr lang="en-GB" sz="1200" dirty="0">
                <a:solidFill>
                  <a:schemeClr val="dk1"/>
                </a:solidFill>
                <a:latin typeface="+mn-lt"/>
                <a:ea typeface="Montserrat Light"/>
                <a:cs typeface="Montserrat Light"/>
                <a:sym typeface="Montserrat Light"/>
              </a:rPr>
              <a:t> </a:t>
            </a:r>
            <a:r>
              <a:rPr lang="en-GB" sz="1200" dirty="0" err="1">
                <a:solidFill>
                  <a:schemeClr val="dk1"/>
                </a:solidFill>
                <a:latin typeface="+mn-lt"/>
                <a:ea typeface="Montserrat Light"/>
                <a:cs typeface="Montserrat Light"/>
                <a:sym typeface="Montserrat Light"/>
              </a:rPr>
              <a:t>permettant</a:t>
            </a:r>
            <a:r>
              <a:rPr lang="en-GB" sz="1200" dirty="0">
                <a:solidFill>
                  <a:schemeClr val="dk1"/>
                </a:solidFill>
                <a:latin typeface="+mn-lt"/>
                <a:ea typeface="Montserrat Light"/>
                <a:cs typeface="Montserrat Light"/>
                <a:sym typeface="Montserrat Light"/>
              </a:rPr>
              <a:t> de </a:t>
            </a:r>
            <a:r>
              <a:rPr lang="en-GB" sz="1200" dirty="0" err="1">
                <a:solidFill>
                  <a:schemeClr val="dk1"/>
                </a:solidFill>
                <a:latin typeface="+mn-lt"/>
                <a:ea typeface="Montserrat Light"/>
                <a:cs typeface="Montserrat Light"/>
                <a:sym typeface="Montserrat Light"/>
              </a:rPr>
              <a:t>gagner</a:t>
            </a:r>
            <a:r>
              <a:rPr lang="en-GB" sz="1200" dirty="0">
                <a:solidFill>
                  <a:schemeClr val="dk1"/>
                </a:solidFill>
                <a:latin typeface="+mn-lt"/>
                <a:ea typeface="Montserrat Light"/>
                <a:cs typeface="Montserrat Light"/>
                <a:sym typeface="Montserrat Light"/>
              </a:rPr>
              <a:t> des bourses</a:t>
            </a:r>
            <a:endParaRPr sz="1200" dirty="0">
              <a:solidFill>
                <a:schemeClr val="dk1"/>
              </a:solidFill>
              <a:latin typeface="+mn-lt"/>
              <a:ea typeface="Montserrat Light"/>
              <a:cs typeface="Montserrat Light"/>
              <a:sym typeface="Montserrat Light"/>
            </a:endParaRPr>
          </a:p>
          <a:p>
            <a:pPr algn="l">
              <a:spcBef>
                <a:spcPts val="0"/>
              </a:spcBef>
            </a:pPr>
            <a:endParaRPr sz="1200" dirty="0">
              <a:solidFill>
                <a:schemeClr val="dk1"/>
              </a:solidFill>
              <a:latin typeface="Montserrat Light"/>
              <a:ea typeface="Montserrat Light"/>
              <a:cs typeface="Montserrat Light"/>
              <a:sym typeface="Montserrat Light"/>
            </a:endParaRPr>
          </a:p>
          <a:p>
            <a:pPr algn="l">
              <a:spcBef>
                <a:spcPts val="0"/>
              </a:spcBef>
            </a:pPr>
            <a:endParaRPr sz="1200" dirty="0">
              <a:solidFill>
                <a:schemeClr val="dk1"/>
              </a:solidFill>
              <a:latin typeface="Montserrat Light"/>
              <a:ea typeface="Montserrat Light"/>
              <a:cs typeface="Montserrat Light"/>
              <a:sym typeface="Montserrat Light"/>
            </a:endParaRPr>
          </a:p>
          <a:p>
            <a:pPr algn="l">
              <a:spcBef>
                <a:spcPts val="0"/>
              </a:spcBef>
            </a:pPr>
            <a:endParaRPr sz="1200" dirty="0">
              <a:solidFill>
                <a:srgbClr val="000000"/>
              </a:solidFill>
              <a:latin typeface="Montserrat Light"/>
              <a:ea typeface="Montserrat Light"/>
              <a:cs typeface="Montserrat Light"/>
              <a:sym typeface="Montserrat Light"/>
            </a:endParaRPr>
          </a:p>
        </p:txBody>
      </p:sp>
      <p:sp>
        <p:nvSpPr>
          <p:cNvPr id="84" name="Google Shape;84;p17"/>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16</a:t>
            </a:fld>
            <a:endParaRPr/>
          </a:p>
        </p:txBody>
      </p:sp>
      <p:sp>
        <p:nvSpPr>
          <p:cNvPr id="85" name="Google Shape;85;p17"/>
          <p:cNvSpPr txBox="1">
            <a:spLocks noGrp="1"/>
          </p:cNvSpPr>
          <p:nvPr>
            <p:ph type="title"/>
          </p:nvPr>
        </p:nvSpPr>
        <p:spPr>
          <a:xfrm>
            <a:off x="4996975" y="2268625"/>
            <a:ext cx="3780000" cy="572700"/>
          </a:xfrm>
          <a:prstGeom prst="rect">
            <a:avLst/>
          </a:prstGeom>
        </p:spPr>
        <p:txBody>
          <a:bodyPr spcFirstLastPara="1" vert="horz" wrap="square" lIns="91425" tIns="91425" rIns="91425" bIns="91425" rtlCol="0" anchor="t" anchorCtr="0">
            <a:noAutofit/>
          </a:bodyPr>
          <a:lstStyle/>
          <a:p>
            <a:pPr algn="l">
              <a:lnSpc>
                <a:spcPct val="150000"/>
              </a:lnSpc>
              <a:spcBef>
                <a:spcPts val="0"/>
              </a:spcBef>
              <a:buClr>
                <a:schemeClr val="dk1"/>
              </a:buClr>
              <a:buSzPts val="1100"/>
            </a:pPr>
            <a:r>
              <a:rPr lang="en-GB" sz="1800" dirty="0">
                <a:solidFill>
                  <a:srgbClr val="FD9200"/>
                </a:solidFill>
                <a:latin typeface="+mn-lt"/>
              </a:rPr>
              <a:t>MENTORAT</a:t>
            </a:r>
            <a:endParaRPr sz="1800" dirty="0">
              <a:solidFill>
                <a:srgbClr val="FD9200"/>
              </a:solidFill>
              <a:latin typeface="+mn-lt"/>
            </a:endParaRPr>
          </a:p>
          <a:p>
            <a:pPr algn="l">
              <a:spcBef>
                <a:spcPts val="0"/>
              </a:spcBef>
            </a:pPr>
            <a:r>
              <a:rPr lang="en-GB" sz="1200" dirty="0" err="1">
                <a:solidFill>
                  <a:schemeClr val="dk1"/>
                </a:solidFill>
                <a:latin typeface="+mn-lt"/>
                <a:ea typeface="Montserrat Light"/>
                <a:cs typeface="Montserrat Light"/>
                <a:sym typeface="Montserrat Light"/>
              </a:rPr>
              <a:t>Accès</a:t>
            </a:r>
            <a:r>
              <a:rPr lang="en-GB" sz="1200" dirty="0">
                <a:solidFill>
                  <a:schemeClr val="dk1"/>
                </a:solidFill>
                <a:latin typeface="+mn-lt"/>
                <a:ea typeface="Montserrat Light"/>
                <a:cs typeface="Montserrat Light"/>
                <a:sym typeface="Montserrat Light"/>
              </a:rPr>
              <a:t> </a:t>
            </a:r>
            <a:r>
              <a:rPr lang="en-GB" sz="1200" dirty="0" err="1">
                <a:solidFill>
                  <a:schemeClr val="dk1"/>
                </a:solidFill>
                <a:latin typeface="+mn-lt"/>
                <a:ea typeface="Montserrat Light"/>
                <a:cs typeface="Montserrat Light"/>
                <a:sym typeface="Montserrat Light"/>
              </a:rPr>
              <a:t>à</a:t>
            </a:r>
            <a:r>
              <a:rPr lang="en-GB" sz="1200" dirty="0">
                <a:solidFill>
                  <a:schemeClr val="dk1"/>
                </a:solidFill>
                <a:latin typeface="+mn-lt"/>
                <a:ea typeface="Montserrat Light"/>
                <a:cs typeface="Montserrat Light"/>
                <a:sym typeface="Montserrat Light"/>
              </a:rPr>
              <a:t> du </a:t>
            </a:r>
            <a:r>
              <a:rPr lang="en-GB" sz="1200" dirty="0" err="1">
                <a:solidFill>
                  <a:schemeClr val="dk1"/>
                </a:solidFill>
                <a:latin typeface="+mn-lt"/>
                <a:ea typeface="Montserrat Light"/>
                <a:cs typeface="Montserrat Light"/>
                <a:sym typeface="Montserrat Light"/>
              </a:rPr>
              <a:t>mentorat</a:t>
            </a:r>
            <a:r>
              <a:rPr lang="en-GB" sz="1200" dirty="0">
                <a:solidFill>
                  <a:schemeClr val="dk1"/>
                </a:solidFill>
                <a:latin typeface="+mn-lt"/>
                <a:ea typeface="Montserrat Light"/>
                <a:cs typeface="Montserrat Light"/>
                <a:sym typeface="Montserrat Light"/>
              </a:rPr>
              <a:t> de </a:t>
            </a:r>
            <a:r>
              <a:rPr lang="en-GB" sz="1200" dirty="0" err="1">
                <a:solidFill>
                  <a:schemeClr val="dk1"/>
                </a:solidFill>
                <a:latin typeface="+mn-lt"/>
                <a:ea typeface="Montserrat Light"/>
                <a:cs typeface="Montserrat Light"/>
                <a:sym typeface="Montserrat Light"/>
              </a:rPr>
              <a:t>groupe</a:t>
            </a:r>
            <a:r>
              <a:rPr lang="en-GB" sz="1200" dirty="0">
                <a:solidFill>
                  <a:schemeClr val="dk1"/>
                </a:solidFill>
                <a:latin typeface="+mn-lt"/>
                <a:ea typeface="Montserrat Light"/>
                <a:cs typeface="Montserrat Light"/>
                <a:sym typeface="Montserrat Light"/>
              </a:rPr>
              <a:t> </a:t>
            </a:r>
            <a:r>
              <a:rPr lang="en-GB" sz="1200" dirty="0" err="1">
                <a:solidFill>
                  <a:schemeClr val="dk1"/>
                </a:solidFill>
                <a:latin typeface="+mn-lt"/>
                <a:ea typeface="Montserrat Light"/>
                <a:cs typeface="Montserrat Light"/>
                <a:sym typeface="Montserrat Light"/>
              </a:rPr>
              <a:t>selon</a:t>
            </a:r>
            <a:r>
              <a:rPr lang="en-GB" sz="1200" dirty="0">
                <a:solidFill>
                  <a:schemeClr val="dk1"/>
                </a:solidFill>
                <a:latin typeface="+mn-lt"/>
                <a:ea typeface="Montserrat Light"/>
                <a:cs typeface="Montserrat Light"/>
                <a:sym typeface="Montserrat Light"/>
              </a:rPr>
              <a:t> le </a:t>
            </a:r>
            <a:r>
              <a:rPr lang="en-GB" sz="1200" dirty="0" err="1">
                <a:solidFill>
                  <a:schemeClr val="dk1"/>
                </a:solidFill>
                <a:latin typeface="+mn-lt"/>
                <a:ea typeface="Montserrat Light"/>
                <a:cs typeface="Montserrat Light"/>
                <a:sym typeface="Montserrat Light"/>
              </a:rPr>
              <a:t>stade</a:t>
            </a:r>
            <a:r>
              <a:rPr lang="en-GB" sz="1200" dirty="0">
                <a:solidFill>
                  <a:schemeClr val="dk1"/>
                </a:solidFill>
                <a:latin typeface="+mn-lt"/>
                <a:ea typeface="Montserrat Light"/>
                <a:cs typeface="Montserrat Light"/>
                <a:sym typeface="Montserrat Light"/>
              </a:rPr>
              <a:t> de </a:t>
            </a:r>
            <a:r>
              <a:rPr lang="en-GB" sz="1200" dirty="0" err="1">
                <a:solidFill>
                  <a:schemeClr val="dk1"/>
                </a:solidFill>
                <a:latin typeface="+mn-lt"/>
                <a:ea typeface="Montserrat Light"/>
                <a:cs typeface="Montserrat Light"/>
                <a:sym typeface="Montserrat Light"/>
              </a:rPr>
              <a:t>votre</a:t>
            </a:r>
            <a:r>
              <a:rPr lang="en-GB" sz="1200" dirty="0">
                <a:solidFill>
                  <a:schemeClr val="dk1"/>
                </a:solidFill>
                <a:latin typeface="+mn-lt"/>
                <a:ea typeface="Montserrat Light"/>
                <a:cs typeface="Montserrat Light"/>
                <a:sym typeface="Montserrat Light"/>
              </a:rPr>
              <a:t> </a:t>
            </a:r>
            <a:r>
              <a:rPr lang="en-GB" sz="1200" dirty="0" err="1">
                <a:solidFill>
                  <a:schemeClr val="dk1"/>
                </a:solidFill>
                <a:latin typeface="+mn-lt"/>
                <a:ea typeface="Montserrat Light"/>
                <a:cs typeface="Montserrat Light"/>
                <a:sym typeface="Montserrat Light"/>
              </a:rPr>
              <a:t>projet</a:t>
            </a:r>
            <a:endParaRPr sz="1200" dirty="0">
              <a:solidFill>
                <a:schemeClr val="dk1"/>
              </a:solidFill>
              <a:latin typeface="+mn-lt"/>
              <a:ea typeface="Montserrat Light"/>
              <a:cs typeface="Montserrat Light"/>
              <a:sym typeface="Montserrat Light"/>
            </a:endParaRPr>
          </a:p>
          <a:p>
            <a:pPr algn="l">
              <a:spcBef>
                <a:spcPts val="0"/>
              </a:spcBef>
            </a:pPr>
            <a:endParaRPr sz="1200" dirty="0">
              <a:solidFill>
                <a:schemeClr val="dk1"/>
              </a:solidFill>
              <a:latin typeface="+mn-lt"/>
              <a:ea typeface="Montserrat Light"/>
              <a:cs typeface="Montserrat Light"/>
              <a:sym typeface="Montserrat Light"/>
            </a:endParaRPr>
          </a:p>
          <a:p>
            <a:pPr algn="l">
              <a:spcBef>
                <a:spcPts val="0"/>
              </a:spcBef>
              <a:buClr>
                <a:schemeClr val="dk1"/>
              </a:buClr>
              <a:buSzPts val="1100"/>
            </a:pPr>
            <a:endParaRPr sz="1200" dirty="0">
              <a:solidFill>
                <a:schemeClr val="dk1"/>
              </a:solidFill>
              <a:latin typeface="+mn-lt"/>
              <a:ea typeface="Montserrat Light"/>
              <a:cs typeface="Montserrat Light"/>
              <a:sym typeface="Montserrat Light"/>
            </a:endParaRPr>
          </a:p>
          <a:p>
            <a:pPr algn="l">
              <a:lnSpc>
                <a:spcPct val="150000"/>
              </a:lnSpc>
              <a:spcBef>
                <a:spcPts val="0"/>
              </a:spcBef>
            </a:pPr>
            <a:r>
              <a:rPr lang="en-GB" sz="1800" dirty="0">
                <a:solidFill>
                  <a:srgbClr val="FD9200"/>
                </a:solidFill>
                <a:latin typeface="+mn-lt"/>
              </a:rPr>
              <a:t>ESPACE DE TRAVAIL</a:t>
            </a:r>
            <a:endParaRPr sz="1800" dirty="0">
              <a:solidFill>
                <a:srgbClr val="FD9200"/>
              </a:solidFill>
              <a:latin typeface="+mn-lt"/>
            </a:endParaRPr>
          </a:p>
          <a:p>
            <a:pPr algn="l">
              <a:spcBef>
                <a:spcPts val="0"/>
              </a:spcBef>
            </a:pPr>
            <a:r>
              <a:rPr lang="en-GB" sz="1200" dirty="0" err="1">
                <a:solidFill>
                  <a:srgbClr val="000000"/>
                </a:solidFill>
                <a:latin typeface="+mn-lt"/>
                <a:ea typeface="Montserrat Light"/>
                <a:cs typeface="Montserrat Light"/>
                <a:sym typeface="Montserrat Light"/>
              </a:rPr>
              <a:t>Accès</a:t>
            </a:r>
            <a:r>
              <a:rPr lang="en-GB" sz="1200" dirty="0">
                <a:solidFill>
                  <a:srgbClr val="000000"/>
                </a:solidFill>
                <a:latin typeface="+mn-lt"/>
                <a:ea typeface="Montserrat Light"/>
                <a:cs typeface="Montserrat Light"/>
                <a:sym typeface="Montserrat Light"/>
              </a:rPr>
              <a:t> </a:t>
            </a:r>
            <a:r>
              <a:rPr lang="en-GB" sz="1200" dirty="0" err="1">
                <a:solidFill>
                  <a:srgbClr val="000000"/>
                </a:solidFill>
                <a:latin typeface="+mn-lt"/>
                <a:ea typeface="Montserrat Light"/>
                <a:cs typeface="Montserrat Light"/>
                <a:sym typeface="Montserrat Light"/>
              </a:rPr>
              <a:t>à</a:t>
            </a:r>
            <a:r>
              <a:rPr lang="en-GB" sz="1200" dirty="0">
                <a:solidFill>
                  <a:srgbClr val="000000"/>
                </a:solidFill>
                <a:latin typeface="+mn-lt"/>
                <a:ea typeface="Montserrat Light"/>
                <a:cs typeface="Montserrat Light"/>
                <a:sym typeface="Montserrat Light"/>
              </a:rPr>
              <a:t> un lieu de travail </a:t>
            </a:r>
            <a:r>
              <a:rPr lang="en-GB" sz="1200" dirty="0" err="1">
                <a:solidFill>
                  <a:srgbClr val="000000"/>
                </a:solidFill>
                <a:latin typeface="+mn-lt"/>
                <a:ea typeface="Montserrat Light"/>
                <a:cs typeface="Montserrat Light"/>
                <a:sym typeface="Montserrat Light"/>
              </a:rPr>
              <a:t>en</a:t>
            </a:r>
            <a:r>
              <a:rPr lang="en-GB" sz="1200" dirty="0">
                <a:solidFill>
                  <a:srgbClr val="000000"/>
                </a:solidFill>
                <a:latin typeface="+mn-lt"/>
                <a:ea typeface="Montserrat Light"/>
                <a:cs typeface="Montserrat Light"/>
                <a:sym typeface="Montserrat Light"/>
              </a:rPr>
              <a:t> </a:t>
            </a:r>
            <a:r>
              <a:rPr lang="en-GB" sz="1200" dirty="0" err="1">
                <a:solidFill>
                  <a:srgbClr val="000000"/>
                </a:solidFill>
                <a:latin typeface="+mn-lt"/>
                <a:ea typeface="Montserrat Light"/>
                <a:cs typeface="Montserrat Light"/>
                <a:sym typeface="Montserrat Light"/>
              </a:rPr>
              <a:t>fonction</a:t>
            </a:r>
            <a:r>
              <a:rPr lang="en-GB" sz="1200" dirty="0">
                <a:solidFill>
                  <a:srgbClr val="000000"/>
                </a:solidFill>
                <a:latin typeface="+mn-lt"/>
                <a:ea typeface="Montserrat Light"/>
                <a:cs typeface="Montserrat Light"/>
                <a:sym typeface="Montserrat Light"/>
              </a:rPr>
              <a:t> du programme</a:t>
            </a:r>
            <a:endParaRPr sz="1200" dirty="0">
              <a:solidFill>
                <a:srgbClr val="000000"/>
              </a:solidFill>
              <a:latin typeface="+mn-lt"/>
              <a:ea typeface="Montserrat Light"/>
              <a:cs typeface="Montserrat Light"/>
              <a:sym typeface="Montserrat Light"/>
            </a:endParaRPr>
          </a:p>
          <a:p>
            <a:pPr algn="l">
              <a:spcBef>
                <a:spcPts val="0"/>
              </a:spcBef>
            </a:pPr>
            <a:endParaRPr sz="1200" dirty="0">
              <a:solidFill>
                <a:srgbClr val="000000"/>
              </a:solidFill>
              <a:latin typeface="+mn-lt"/>
              <a:ea typeface="Montserrat Light"/>
              <a:cs typeface="Montserrat Light"/>
              <a:sym typeface="Montserrat Light"/>
            </a:endParaRPr>
          </a:p>
          <a:p>
            <a:pPr algn="l">
              <a:spcBef>
                <a:spcPts val="0"/>
              </a:spcBef>
            </a:pPr>
            <a:endParaRPr sz="1200" dirty="0">
              <a:solidFill>
                <a:srgbClr val="000000"/>
              </a:solidFill>
              <a:latin typeface="+mn-lt"/>
              <a:ea typeface="Montserrat Light"/>
              <a:cs typeface="Montserrat Light"/>
              <a:sym typeface="Montserrat Light"/>
            </a:endParaRPr>
          </a:p>
          <a:p>
            <a:pPr algn="l">
              <a:lnSpc>
                <a:spcPct val="150000"/>
              </a:lnSpc>
              <a:spcBef>
                <a:spcPts val="0"/>
              </a:spcBef>
            </a:pPr>
            <a:r>
              <a:rPr lang="en-GB" sz="1800" dirty="0">
                <a:solidFill>
                  <a:srgbClr val="FD9200"/>
                </a:solidFill>
                <a:latin typeface="+mn-lt"/>
              </a:rPr>
              <a:t>ACTIVITÉS ET RÉSEAUTAGE</a:t>
            </a:r>
            <a:endParaRPr sz="1800" dirty="0">
              <a:solidFill>
                <a:srgbClr val="FD9200"/>
              </a:solidFill>
              <a:latin typeface="+mn-lt"/>
            </a:endParaRPr>
          </a:p>
          <a:p>
            <a:pPr algn="l">
              <a:spcBef>
                <a:spcPts val="0"/>
              </a:spcBef>
              <a:buClr>
                <a:schemeClr val="dk1"/>
              </a:buClr>
              <a:buSzPts val="1100"/>
            </a:pPr>
            <a:r>
              <a:rPr lang="en-GB" sz="1200" dirty="0" err="1">
                <a:solidFill>
                  <a:schemeClr val="dk1"/>
                </a:solidFill>
                <a:latin typeface="+mn-lt"/>
                <a:ea typeface="Montserrat Light"/>
                <a:cs typeface="Montserrat Light"/>
                <a:sym typeface="Montserrat Light"/>
              </a:rPr>
              <a:t>Échangez</a:t>
            </a:r>
            <a:r>
              <a:rPr lang="en-GB" sz="1200" dirty="0">
                <a:solidFill>
                  <a:schemeClr val="dk1"/>
                </a:solidFill>
                <a:latin typeface="+mn-lt"/>
                <a:ea typeface="Montserrat Light"/>
                <a:cs typeface="Montserrat Light"/>
                <a:sym typeface="Montserrat Light"/>
              </a:rPr>
              <a:t> avec les </a:t>
            </a:r>
            <a:r>
              <a:rPr lang="en-GB" sz="1200" dirty="0" err="1">
                <a:solidFill>
                  <a:schemeClr val="dk1"/>
                </a:solidFill>
                <a:latin typeface="+mn-lt"/>
                <a:ea typeface="Montserrat Light"/>
                <a:cs typeface="Montserrat Light"/>
                <a:sym typeface="Montserrat Light"/>
              </a:rPr>
              <a:t>membres</a:t>
            </a:r>
            <a:r>
              <a:rPr lang="en-GB" sz="1200" dirty="0">
                <a:solidFill>
                  <a:schemeClr val="dk1"/>
                </a:solidFill>
                <a:latin typeface="+mn-lt"/>
                <a:ea typeface="Montserrat Light"/>
                <a:cs typeface="Montserrat Light"/>
                <a:sym typeface="Montserrat Light"/>
              </a:rPr>
              <a:t> de la </a:t>
            </a:r>
            <a:r>
              <a:rPr lang="en-GB" sz="1200" dirty="0" err="1">
                <a:solidFill>
                  <a:schemeClr val="dk1"/>
                </a:solidFill>
                <a:latin typeface="+mn-lt"/>
                <a:ea typeface="Montserrat Light"/>
                <a:cs typeface="Montserrat Light"/>
                <a:sym typeface="Montserrat Light"/>
              </a:rPr>
              <a:t>communauté</a:t>
            </a:r>
            <a:r>
              <a:rPr lang="en-GB" sz="1200" dirty="0">
                <a:solidFill>
                  <a:schemeClr val="dk1"/>
                </a:solidFill>
                <a:latin typeface="+mn-lt"/>
                <a:ea typeface="Montserrat Light"/>
                <a:cs typeface="Montserrat Light"/>
                <a:sym typeface="Montserrat Light"/>
              </a:rPr>
              <a:t> </a:t>
            </a:r>
            <a:r>
              <a:rPr lang="en-GB" sz="1200" dirty="0" err="1">
                <a:solidFill>
                  <a:schemeClr val="dk1"/>
                </a:solidFill>
                <a:latin typeface="+mn-lt"/>
                <a:ea typeface="Montserrat Light"/>
                <a:cs typeface="Montserrat Light"/>
                <a:sym typeface="Montserrat Light"/>
              </a:rPr>
              <a:t>entrepreneuriale</a:t>
            </a:r>
            <a:endParaRPr sz="1800" dirty="0">
              <a:solidFill>
                <a:srgbClr val="FD9200"/>
              </a:solidFill>
              <a:latin typeface="+mn-lt"/>
            </a:endParaRPr>
          </a:p>
          <a:p>
            <a:pPr algn="l">
              <a:spcBef>
                <a:spcPts val="0"/>
              </a:spcBef>
            </a:pPr>
            <a:endParaRPr sz="1200" dirty="0">
              <a:solidFill>
                <a:srgbClr val="000000"/>
              </a:solidFill>
              <a:latin typeface="+mn-lt"/>
              <a:ea typeface="Montserrat Light"/>
              <a:cs typeface="Montserrat Light"/>
              <a:sym typeface="Montserrat Light"/>
            </a:endParaRPr>
          </a:p>
          <a:p>
            <a:pPr algn="l">
              <a:spcBef>
                <a:spcPts val="0"/>
              </a:spcBef>
            </a:pPr>
            <a:endParaRPr sz="1200" dirty="0">
              <a:solidFill>
                <a:schemeClr val="dk1"/>
              </a:solidFill>
              <a:latin typeface="Montserrat Light"/>
              <a:ea typeface="Montserrat Light"/>
              <a:cs typeface="Montserrat Light"/>
              <a:sym typeface="Montserrat Light"/>
            </a:endParaRPr>
          </a:p>
          <a:p>
            <a:pPr algn="l">
              <a:spcBef>
                <a:spcPts val="0"/>
              </a:spcBef>
            </a:pPr>
            <a:endParaRPr sz="1200" dirty="0">
              <a:solidFill>
                <a:srgbClr val="000000"/>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564169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993150"/>
            <a:ext cx="8520600" cy="572700"/>
          </a:xfrm>
          <a:prstGeom prst="rect">
            <a:avLst/>
          </a:prstGeom>
        </p:spPr>
        <p:txBody>
          <a:bodyPr spcFirstLastPara="1" vert="horz" wrap="square" lIns="91425" tIns="91425" rIns="91425" bIns="91425" rtlCol="0" anchor="t" anchorCtr="0">
            <a:noAutofit/>
          </a:bodyPr>
          <a:lstStyle/>
          <a:p>
            <a:pPr lvl="0"/>
            <a:r>
              <a:rPr lang="en-GB" dirty="0"/>
              <a:t>ACCOMPAGNEMENT</a:t>
            </a:r>
            <a:endParaRPr dirty="0">
              <a:solidFill>
                <a:schemeClr val="bg1"/>
              </a:solidFill>
            </a:endParaRPr>
          </a:p>
        </p:txBody>
      </p:sp>
      <p:sp>
        <p:nvSpPr>
          <p:cNvPr id="97" name="Google Shape;97;p19"/>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17</a:t>
            </a:fld>
            <a:endParaRPr/>
          </a:p>
        </p:txBody>
      </p:sp>
      <p:sp>
        <p:nvSpPr>
          <p:cNvPr id="2" name="ZoneTexte 1">
            <a:extLst>
              <a:ext uri="{FF2B5EF4-FFF2-40B4-BE49-F238E27FC236}">
                <a16:creationId xmlns:a16="http://schemas.microsoft.com/office/drawing/2014/main" id="{61F441E3-CB89-4F4E-92B0-3AEC7A51EC47}"/>
              </a:ext>
            </a:extLst>
          </p:cNvPr>
          <p:cNvSpPr txBox="1"/>
          <p:nvPr/>
        </p:nvSpPr>
        <p:spPr>
          <a:xfrm>
            <a:off x="0" y="2036826"/>
            <a:ext cx="9144000" cy="4278094"/>
          </a:xfrm>
          <a:prstGeom prst="rect">
            <a:avLst/>
          </a:prstGeom>
          <a:noFill/>
        </p:spPr>
        <p:txBody>
          <a:bodyPr wrap="square" rtlCol="0">
            <a:spAutoFit/>
          </a:bodyPr>
          <a:lstStyle/>
          <a:p>
            <a:pPr lvl="0">
              <a:buSzPct val="25000"/>
            </a:pPr>
            <a:r>
              <a:rPr lang="fr-FR" sz="2000" b="1" dirty="0">
                <a:solidFill>
                  <a:schemeClr val="dk1"/>
                </a:solidFill>
              </a:rPr>
              <a:t>Accompagnement personnalisé</a:t>
            </a:r>
          </a:p>
          <a:p>
            <a:pPr lvl="0"/>
            <a:endParaRPr lang="fr-FR" dirty="0">
              <a:solidFill>
                <a:schemeClr val="dk1"/>
              </a:solidFill>
            </a:endParaRPr>
          </a:p>
          <a:p>
            <a:pPr lvl="0">
              <a:buSzPct val="25000"/>
            </a:pPr>
            <a:r>
              <a:rPr lang="fr-FR" dirty="0">
                <a:solidFill>
                  <a:schemeClr val="dk1"/>
                </a:solidFill>
              </a:rPr>
              <a:t>Entreprise :   </a:t>
            </a:r>
            <a:r>
              <a:rPr lang="fr-FR" dirty="0" err="1">
                <a:solidFill>
                  <a:schemeClr val="dk1"/>
                </a:solidFill>
              </a:rPr>
              <a:t>Operam</a:t>
            </a:r>
            <a:endParaRPr lang="fr-FR" dirty="0">
              <a:solidFill>
                <a:schemeClr val="dk1"/>
              </a:solidFill>
            </a:endParaRPr>
          </a:p>
          <a:p>
            <a:pPr lvl="0">
              <a:buSzPct val="25000"/>
            </a:pPr>
            <a:r>
              <a:rPr lang="fr-FR" dirty="0">
                <a:solidFill>
                  <a:schemeClr val="dk1"/>
                </a:solidFill>
              </a:rPr>
              <a:t>Entrepreneur : Yann Giroux</a:t>
            </a:r>
          </a:p>
          <a:p>
            <a:pPr lvl="0">
              <a:buSzPct val="25000"/>
            </a:pPr>
            <a:r>
              <a:rPr lang="fr-FR" dirty="0">
                <a:solidFill>
                  <a:schemeClr val="dk1"/>
                </a:solidFill>
              </a:rPr>
              <a:t>Baccalauréat en sciences de la consommation</a:t>
            </a:r>
          </a:p>
          <a:p>
            <a:pPr lvl="0">
              <a:buSzPct val="25000"/>
            </a:pPr>
            <a:r>
              <a:rPr lang="fr-FR" dirty="0">
                <a:solidFill>
                  <a:schemeClr val="dk1"/>
                </a:solidFill>
              </a:rPr>
              <a:t>Accompagnement pour du financement auprès de DEC</a:t>
            </a:r>
          </a:p>
          <a:p>
            <a:pPr lvl="0">
              <a:buSzPct val="25000"/>
            </a:pPr>
            <a:endParaRPr lang="fr-FR" dirty="0">
              <a:solidFill>
                <a:schemeClr val="dk1"/>
              </a:solidFill>
            </a:endParaRPr>
          </a:p>
          <a:p>
            <a:pPr lvl="0">
              <a:buSzPct val="25000"/>
            </a:pPr>
            <a:endParaRPr lang="fr-FR" dirty="0">
              <a:solidFill>
                <a:schemeClr val="dk1"/>
              </a:solidFill>
            </a:endParaRPr>
          </a:p>
          <a:p>
            <a:pPr lvl="0">
              <a:buSzPct val="25000"/>
            </a:pPr>
            <a:r>
              <a:rPr lang="fr-FR" dirty="0">
                <a:solidFill>
                  <a:schemeClr val="dk1"/>
                </a:solidFill>
              </a:rPr>
              <a:t>					</a:t>
            </a:r>
          </a:p>
          <a:p>
            <a:pPr lvl="0">
              <a:buSzPct val="25000"/>
            </a:pPr>
            <a:r>
              <a:rPr lang="fr-FR" dirty="0">
                <a:solidFill>
                  <a:schemeClr val="dk1"/>
                </a:solidFill>
              </a:rPr>
              <a:t>					</a:t>
            </a:r>
          </a:p>
          <a:p>
            <a:pPr lvl="0">
              <a:buSzPct val="25000"/>
            </a:pPr>
            <a:r>
              <a:rPr lang="fr-FR" dirty="0">
                <a:solidFill>
                  <a:schemeClr val="dk1"/>
                </a:solidFill>
              </a:rPr>
              <a:t>Entreprise : Le café </a:t>
            </a:r>
            <a:r>
              <a:rPr lang="fr-FR" dirty="0" err="1">
                <a:solidFill>
                  <a:schemeClr val="dk1"/>
                </a:solidFill>
              </a:rPr>
              <a:t>Mayflower</a:t>
            </a:r>
            <a:endParaRPr lang="fr-FR" dirty="0">
              <a:solidFill>
                <a:schemeClr val="dk1"/>
              </a:solidFill>
            </a:endParaRPr>
          </a:p>
          <a:p>
            <a:pPr lvl="0">
              <a:buSzPct val="25000"/>
            </a:pPr>
            <a:r>
              <a:rPr lang="fr-FR" dirty="0">
                <a:solidFill>
                  <a:schemeClr val="dk1"/>
                </a:solidFill>
              </a:rPr>
              <a:t>Entrepreneur : Louis Roy-Couture</a:t>
            </a:r>
          </a:p>
          <a:p>
            <a:pPr lvl="0">
              <a:buSzPct val="25000"/>
            </a:pPr>
            <a:r>
              <a:rPr lang="fr-FR" dirty="0">
                <a:solidFill>
                  <a:schemeClr val="dk1"/>
                </a:solidFill>
              </a:rPr>
              <a:t>Baccalauréat en économie</a:t>
            </a:r>
          </a:p>
          <a:p>
            <a:pPr lvl="0">
              <a:buSzPct val="25000"/>
            </a:pPr>
            <a:r>
              <a:rPr lang="fr-FR" dirty="0">
                <a:solidFill>
                  <a:schemeClr val="dk1"/>
                </a:solidFill>
              </a:rPr>
              <a:t>Accompagnement pour du financement auprès de </a:t>
            </a:r>
            <a:r>
              <a:rPr lang="fr-FR" dirty="0" err="1">
                <a:solidFill>
                  <a:schemeClr val="dk1"/>
                </a:solidFill>
              </a:rPr>
              <a:t>Futurpreneur</a:t>
            </a:r>
            <a:endParaRPr lang="fr-FR" dirty="0">
              <a:solidFill>
                <a:schemeClr val="dk1"/>
              </a:solidFill>
            </a:endParaRPr>
          </a:p>
          <a:p>
            <a:endParaRPr lang="fr-FR" dirty="0"/>
          </a:p>
        </p:txBody>
      </p:sp>
      <p:pic>
        <p:nvPicPr>
          <p:cNvPr id="5" name="Image 4">
            <a:extLst>
              <a:ext uri="{FF2B5EF4-FFF2-40B4-BE49-F238E27FC236}">
                <a16:creationId xmlns:a16="http://schemas.microsoft.com/office/drawing/2014/main" id="{1D06038D-CD6C-D14A-BEC2-EFB58A46A544}"/>
              </a:ext>
            </a:extLst>
          </p:cNvPr>
          <p:cNvPicPr>
            <a:picLocks noChangeAspect="1"/>
          </p:cNvPicPr>
          <p:nvPr/>
        </p:nvPicPr>
        <p:blipFill>
          <a:blip r:embed="rId3"/>
          <a:stretch>
            <a:fillRect/>
          </a:stretch>
        </p:blipFill>
        <p:spPr>
          <a:xfrm>
            <a:off x="5544822" y="2132826"/>
            <a:ext cx="1585659" cy="1585659"/>
          </a:xfrm>
          <a:prstGeom prst="rect">
            <a:avLst/>
          </a:prstGeom>
        </p:spPr>
      </p:pic>
      <p:pic>
        <p:nvPicPr>
          <p:cNvPr id="6" name="Image 5">
            <a:extLst>
              <a:ext uri="{FF2B5EF4-FFF2-40B4-BE49-F238E27FC236}">
                <a16:creationId xmlns:a16="http://schemas.microsoft.com/office/drawing/2014/main" id="{A0518A96-C54A-CC42-AA22-C74AD53041EF}"/>
              </a:ext>
            </a:extLst>
          </p:cNvPr>
          <p:cNvPicPr>
            <a:picLocks noChangeAspect="1"/>
          </p:cNvPicPr>
          <p:nvPr/>
        </p:nvPicPr>
        <p:blipFill>
          <a:blip r:embed="rId4"/>
          <a:stretch>
            <a:fillRect/>
          </a:stretch>
        </p:blipFill>
        <p:spPr>
          <a:xfrm>
            <a:off x="5388660" y="3867487"/>
            <a:ext cx="1897982" cy="1897982"/>
          </a:xfrm>
          <a:prstGeom prst="rect">
            <a:avLst/>
          </a:prstGeom>
        </p:spPr>
      </p:pic>
    </p:spTree>
    <p:extLst>
      <p:ext uri="{BB962C8B-B14F-4D97-AF65-F5344CB8AC3E}">
        <p14:creationId xmlns:p14="http://schemas.microsoft.com/office/powerpoint/2010/main" val="36038549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A0A73E-AAC3-6843-A295-54E45D730960}"/>
              </a:ext>
            </a:extLst>
          </p:cNvPr>
          <p:cNvSpPr>
            <a:spLocks noGrp="1"/>
          </p:cNvSpPr>
          <p:nvPr>
            <p:ph type="title"/>
          </p:nvPr>
        </p:nvSpPr>
        <p:spPr/>
        <p:txBody>
          <a:bodyPr/>
          <a:lstStyle/>
          <a:p>
            <a:r>
              <a:rPr lang="fr-FR" dirty="0"/>
              <a:t>ATELIERS</a:t>
            </a:r>
          </a:p>
        </p:txBody>
      </p:sp>
      <p:sp>
        <p:nvSpPr>
          <p:cNvPr id="3" name="Espace réservé du numéro de diapositive 2">
            <a:extLst>
              <a:ext uri="{FF2B5EF4-FFF2-40B4-BE49-F238E27FC236}">
                <a16:creationId xmlns:a16="http://schemas.microsoft.com/office/drawing/2014/main" id="{3292F6F8-EDFD-4043-9579-6305F8CDE52F}"/>
              </a:ext>
            </a:extLst>
          </p:cNvPr>
          <p:cNvSpPr>
            <a:spLocks noGrp="1"/>
          </p:cNvSpPr>
          <p:nvPr>
            <p:ph type="sldNum" idx="12"/>
          </p:nvPr>
        </p:nvSpPr>
        <p:spPr/>
        <p:txBody>
          <a:bodyPr/>
          <a:lstStyle/>
          <a:p>
            <a:fld id="{00000000-1234-1234-1234-123412341234}" type="slidenum">
              <a:rPr lang="en-GB" smtClean="0"/>
              <a:pPr/>
              <a:t>18</a:t>
            </a:fld>
            <a:endParaRPr lang="en-GB"/>
          </a:p>
        </p:txBody>
      </p:sp>
      <p:sp>
        <p:nvSpPr>
          <p:cNvPr id="4" name="Rectangle 3">
            <a:extLst>
              <a:ext uri="{FF2B5EF4-FFF2-40B4-BE49-F238E27FC236}">
                <a16:creationId xmlns:a16="http://schemas.microsoft.com/office/drawing/2014/main" id="{09A5D8CD-0B21-584B-8118-EA3F7475BCB7}"/>
              </a:ext>
            </a:extLst>
          </p:cNvPr>
          <p:cNvSpPr/>
          <p:nvPr/>
        </p:nvSpPr>
        <p:spPr>
          <a:xfrm>
            <a:off x="0" y="2128721"/>
            <a:ext cx="9144000" cy="400110"/>
          </a:xfrm>
          <a:prstGeom prst="rect">
            <a:avLst/>
          </a:prstGeom>
        </p:spPr>
        <p:txBody>
          <a:bodyPr wrap="square">
            <a:spAutoFit/>
          </a:bodyPr>
          <a:lstStyle/>
          <a:p>
            <a:pPr lvl="1">
              <a:buClr>
                <a:schemeClr val="dk1"/>
              </a:buClr>
              <a:buSzPct val="100000"/>
            </a:pPr>
            <a:r>
              <a:rPr lang="fr-FR" sz="2000" dirty="0">
                <a:solidFill>
                  <a:schemeClr val="dk1"/>
                </a:solidFill>
              </a:rPr>
              <a:t>Des</a:t>
            </a:r>
            <a:r>
              <a:rPr lang="fr-FR" sz="2000" b="1" dirty="0">
                <a:solidFill>
                  <a:schemeClr val="dk1"/>
                </a:solidFill>
              </a:rPr>
              <a:t> ateliers</a:t>
            </a:r>
            <a:r>
              <a:rPr lang="fr-FR" sz="2000" dirty="0">
                <a:solidFill>
                  <a:schemeClr val="dk1"/>
                </a:solidFill>
              </a:rPr>
              <a:t> de perfectionnement des compétences</a:t>
            </a:r>
          </a:p>
        </p:txBody>
      </p:sp>
      <p:pic>
        <p:nvPicPr>
          <p:cNvPr id="6" name="Image 5">
            <a:extLst>
              <a:ext uri="{FF2B5EF4-FFF2-40B4-BE49-F238E27FC236}">
                <a16:creationId xmlns:a16="http://schemas.microsoft.com/office/drawing/2014/main" id="{9B9D8311-24F9-8344-934B-64CD810DEE1A}"/>
              </a:ext>
            </a:extLst>
          </p:cNvPr>
          <p:cNvPicPr>
            <a:picLocks noChangeAspect="1"/>
          </p:cNvPicPr>
          <p:nvPr/>
        </p:nvPicPr>
        <p:blipFill>
          <a:blip r:embed="rId2"/>
          <a:stretch>
            <a:fillRect/>
          </a:stretch>
        </p:blipFill>
        <p:spPr>
          <a:xfrm>
            <a:off x="0" y="2849013"/>
            <a:ext cx="4445732" cy="2500725"/>
          </a:xfrm>
          <a:prstGeom prst="rect">
            <a:avLst/>
          </a:prstGeom>
        </p:spPr>
      </p:pic>
      <p:sp>
        <p:nvSpPr>
          <p:cNvPr id="7" name="ZoneTexte 6">
            <a:extLst>
              <a:ext uri="{FF2B5EF4-FFF2-40B4-BE49-F238E27FC236}">
                <a16:creationId xmlns:a16="http://schemas.microsoft.com/office/drawing/2014/main" id="{2C9A877B-17BA-4140-9413-1DC9C97A1E2B}"/>
              </a:ext>
            </a:extLst>
          </p:cNvPr>
          <p:cNvSpPr txBox="1"/>
          <p:nvPr/>
        </p:nvSpPr>
        <p:spPr>
          <a:xfrm>
            <a:off x="4572000" y="2614648"/>
            <a:ext cx="3585172" cy="1477328"/>
          </a:xfrm>
          <a:prstGeom prst="rect">
            <a:avLst/>
          </a:prstGeom>
          <a:noFill/>
        </p:spPr>
        <p:txBody>
          <a:bodyPr wrap="square" rtlCol="0">
            <a:spAutoFit/>
          </a:bodyPr>
          <a:lstStyle/>
          <a:p>
            <a:r>
              <a:rPr lang="fr-FR" dirty="0"/>
              <a:t>Plus d’une soixante d’ateliers pendant les sessions d’automne et d’hiver :</a:t>
            </a:r>
          </a:p>
          <a:p>
            <a:endParaRPr lang="fr-FR" dirty="0"/>
          </a:p>
          <a:p>
            <a:endParaRPr lang="fr-FR" dirty="0"/>
          </a:p>
        </p:txBody>
      </p:sp>
      <p:pic>
        <p:nvPicPr>
          <p:cNvPr id="9" name="Image 8">
            <a:extLst>
              <a:ext uri="{FF2B5EF4-FFF2-40B4-BE49-F238E27FC236}">
                <a16:creationId xmlns:a16="http://schemas.microsoft.com/office/drawing/2014/main" id="{E1071360-A3B0-3F44-A821-9A6DBBD8FB86}"/>
              </a:ext>
            </a:extLst>
          </p:cNvPr>
          <p:cNvPicPr>
            <a:picLocks noChangeAspect="1"/>
          </p:cNvPicPr>
          <p:nvPr/>
        </p:nvPicPr>
        <p:blipFill>
          <a:blip r:embed="rId3"/>
          <a:stretch>
            <a:fillRect/>
          </a:stretch>
        </p:blipFill>
        <p:spPr>
          <a:xfrm>
            <a:off x="5473148" y="3302217"/>
            <a:ext cx="2458737" cy="2047520"/>
          </a:xfrm>
          <a:prstGeom prst="rect">
            <a:avLst/>
          </a:prstGeom>
        </p:spPr>
      </p:pic>
    </p:spTree>
    <p:extLst>
      <p:ext uri="{BB962C8B-B14F-4D97-AF65-F5344CB8AC3E}">
        <p14:creationId xmlns:p14="http://schemas.microsoft.com/office/powerpoint/2010/main" val="24818435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993150"/>
            <a:ext cx="8520600" cy="572700"/>
          </a:xfrm>
          <a:prstGeom prst="rect">
            <a:avLst/>
          </a:prstGeom>
        </p:spPr>
        <p:txBody>
          <a:bodyPr spcFirstLastPara="1" vert="horz" wrap="square" lIns="91425" tIns="91425" rIns="91425" bIns="91425" rtlCol="0" anchor="t" anchorCtr="0">
            <a:noAutofit/>
          </a:bodyPr>
          <a:lstStyle/>
          <a:p>
            <a:pPr lvl="0"/>
            <a:r>
              <a:rPr lang="en-GB" dirty="0"/>
              <a:t>CONCOURS </a:t>
            </a:r>
            <a:r>
              <a:rPr lang="en-GB" dirty="0" err="1"/>
              <a:t>d’idées</a:t>
            </a:r>
            <a:r>
              <a:rPr lang="en-GB" dirty="0"/>
              <a:t> </a:t>
            </a:r>
            <a:r>
              <a:rPr lang="en-GB" dirty="0" err="1"/>
              <a:t>d’entreprises</a:t>
            </a:r>
            <a:endParaRPr dirty="0">
              <a:solidFill>
                <a:schemeClr val="bg1"/>
              </a:solidFill>
            </a:endParaRPr>
          </a:p>
        </p:txBody>
      </p:sp>
      <p:sp>
        <p:nvSpPr>
          <p:cNvPr id="97" name="Google Shape;97;p19"/>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19</a:t>
            </a:fld>
            <a:endParaRPr/>
          </a:p>
        </p:txBody>
      </p:sp>
      <p:sp>
        <p:nvSpPr>
          <p:cNvPr id="2" name="Rectangle 1">
            <a:extLst>
              <a:ext uri="{FF2B5EF4-FFF2-40B4-BE49-F238E27FC236}">
                <a16:creationId xmlns:a16="http://schemas.microsoft.com/office/drawing/2014/main" id="{702A4B8F-8B4A-614F-9301-985DE3A8E33E}"/>
              </a:ext>
            </a:extLst>
          </p:cNvPr>
          <p:cNvSpPr/>
          <p:nvPr/>
        </p:nvSpPr>
        <p:spPr>
          <a:xfrm>
            <a:off x="602453" y="2490736"/>
            <a:ext cx="4572000" cy="3970318"/>
          </a:xfrm>
          <a:prstGeom prst="rect">
            <a:avLst/>
          </a:prstGeom>
        </p:spPr>
        <p:txBody>
          <a:bodyPr>
            <a:spAutoFit/>
          </a:bodyPr>
          <a:lstStyle/>
          <a:p>
            <a:pPr lvl="0">
              <a:buSzPct val="25000"/>
            </a:pPr>
            <a:endParaRPr lang="fr-FR" b="1" u="sng" dirty="0">
              <a:solidFill>
                <a:schemeClr val="dk1"/>
              </a:solidFill>
            </a:endParaRPr>
          </a:p>
          <a:p>
            <a:pPr lvl="0">
              <a:buSzPct val="25000"/>
            </a:pPr>
            <a:r>
              <a:rPr lang="fr-FR" b="1" u="sng" dirty="0">
                <a:solidFill>
                  <a:schemeClr val="dk1"/>
                </a:solidFill>
              </a:rPr>
              <a:t>Concours d’idées d’entreprises 2017</a:t>
            </a:r>
            <a:r>
              <a:rPr lang="fr-FR" b="1" dirty="0">
                <a:solidFill>
                  <a:schemeClr val="dk1"/>
                </a:solidFill>
              </a:rPr>
              <a:t>  – 2 200$</a:t>
            </a:r>
          </a:p>
          <a:p>
            <a:pPr lvl="0">
              <a:buSzPct val="25000"/>
            </a:pPr>
            <a:endParaRPr lang="fr-FR" dirty="0">
              <a:solidFill>
                <a:schemeClr val="dk1"/>
              </a:solidFill>
            </a:endParaRPr>
          </a:p>
          <a:p>
            <a:pPr lvl="0">
              <a:buSzPct val="25000"/>
            </a:pPr>
            <a:r>
              <a:rPr lang="fr-FR" dirty="0">
                <a:solidFill>
                  <a:schemeClr val="dk1"/>
                </a:solidFill>
              </a:rPr>
              <a:t>Étudiant :   Antoine Bolduc</a:t>
            </a:r>
          </a:p>
          <a:p>
            <a:pPr lvl="0">
              <a:buSzPct val="25000"/>
            </a:pPr>
            <a:r>
              <a:rPr lang="fr-FR" dirty="0">
                <a:solidFill>
                  <a:schemeClr val="dk1"/>
                </a:solidFill>
              </a:rPr>
              <a:t>Baccalauréat en administration des affaires</a:t>
            </a:r>
          </a:p>
          <a:p>
            <a:pPr lvl="0">
              <a:buSzPct val="25000"/>
            </a:pPr>
            <a:r>
              <a:rPr lang="fr-FR" dirty="0">
                <a:solidFill>
                  <a:schemeClr val="dk1"/>
                </a:solidFill>
              </a:rPr>
              <a:t>PROTO10</a:t>
            </a:r>
          </a:p>
          <a:p>
            <a:pPr lvl="0">
              <a:buSzPct val="25000"/>
            </a:pPr>
            <a:r>
              <a:rPr lang="fr-FR" dirty="0">
                <a:solidFill>
                  <a:schemeClr val="dk1"/>
                </a:solidFill>
              </a:rPr>
              <a:t>Recherche de financement</a:t>
            </a:r>
          </a:p>
          <a:p>
            <a:pPr lvl="0">
              <a:buSzPct val="25000"/>
            </a:pPr>
            <a:endParaRPr lang="fr-FR" dirty="0">
              <a:solidFill>
                <a:schemeClr val="dk1"/>
              </a:solidFill>
            </a:endParaRPr>
          </a:p>
          <a:p>
            <a:pPr lvl="0">
              <a:buSzPct val="25000"/>
            </a:pPr>
            <a:r>
              <a:rPr lang="fr-FR" dirty="0" err="1">
                <a:solidFill>
                  <a:schemeClr val="dk1"/>
                </a:solidFill>
              </a:rPr>
              <a:t>Silka</a:t>
            </a:r>
            <a:r>
              <a:rPr lang="fr-FR" dirty="0">
                <a:solidFill>
                  <a:schemeClr val="dk1"/>
                </a:solidFill>
              </a:rPr>
              <a:t> : </a:t>
            </a:r>
            <a:r>
              <a:rPr lang="fr-CA" dirty="0"/>
              <a:t>offre un sac de couchage innovateur utilisant un nouvel isolant ; soit l'asclépiade. Alliant performance thermique et écologique, les produits </a:t>
            </a:r>
            <a:r>
              <a:rPr lang="fr-CA" dirty="0" err="1"/>
              <a:t>Silka</a:t>
            </a:r>
            <a:r>
              <a:rPr lang="fr-CA" dirty="0"/>
              <a:t> ont tout pour amener un vent de changement dans l'industrie.</a:t>
            </a:r>
            <a:endParaRPr lang="fr-FR" dirty="0">
              <a:solidFill>
                <a:schemeClr val="dk1"/>
              </a:solidFill>
            </a:endParaRPr>
          </a:p>
          <a:p>
            <a:pPr lvl="0">
              <a:buSzPct val="25000"/>
            </a:pPr>
            <a:endParaRPr lang="fr-FR" dirty="0">
              <a:solidFill>
                <a:schemeClr val="dk1"/>
              </a:solidFill>
            </a:endParaRPr>
          </a:p>
        </p:txBody>
      </p:sp>
      <p:pic>
        <p:nvPicPr>
          <p:cNvPr id="5" name="Image 4">
            <a:extLst>
              <a:ext uri="{FF2B5EF4-FFF2-40B4-BE49-F238E27FC236}">
                <a16:creationId xmlns:a16="http://schemas.microsoft.com/office/drawing/2014/main" id="{C43B1D42-629C-594C-8E3F-2E7315E9A2F9}"/>
              </a:ext>
            </a:extLst>
          </p:cNvPr>
          <p:cNvPicPr>
            <a:picLocks noChangeAspect="1"/>
          </p:cNvPicPr>
          <p:nvPr/>
        </p:nvPicPr>
        <p:blipFill>
          <a:blip r:embed="rId3"/>
          <a:stretch>
            <a:fillRect/>
          </a:stretch>
        </p:blipFill>
        <p:spPr>
          <a:xfrm>
            <a:off x="5526507" y="2646919"/>
            <a:ext cx="2532346" cy="2618553"/>
          </a:xfrm>
          <a:prstGeom prst="rect">
            <a:avLst/>
          </a:prstGeom>
        </p:spPr>
      </p:pic>
      <p:sp>
        <p:nvSpPr>
          <p:cNvPr id="3" name="ZoneTexte 2">
            <a:extLst>
              <a:ext uri="{FF2B5EF4-FFF2-40B4-BE49-F238E27FC236}">
                <a16:creationId xmlns:a16="http://schemas.microsoft.com/office/drawing/2014/main" id="{F6C2C2A7-6E9E-C84D-8A03-E35672A4D20C}"/>
              </a:ext>
            </a:extLst>
          </p:cNvPr>
          <p:cNvSpPr txBox="1"/>
          <p:nvPr/>
        </p:nvSpPr>
        <p:spPr>
          <a:xfrm>
            <a:off x="0" y="2123699"/>
            <a:ext cx="9144000" cy="646331"/>
          </a:xfrm>
          <a:prstGeom prst="rect">
            <a:avLst/>
          </a:prstGeom>
          <a:noFill/>
        </p:spPr>
        <p:txBody>
          <a:bodyPr wrap="square" rtlCol="0">
            <a:spAutoFit/>
          </a:bodyPr>
          <a:lstStyle/>
          <a:p>
            <a:pPr algn="ctr"/>
            <a:r>
              <a:rPr lang="fr-FR" dirty="0">
                <a:solidFill>
                  <a:schemeClr val="dk1"/>
                </a:solidFill>
              </a:rPr>
              <a:t>Trois </a:t>
            </a:r>
            <a:r>
              <a:rPr lang="fr-FR" b="1" dirty="0">
                <a:solidFill>
                  <a:schemeClr val="dk1"/>
                </a:solidFill>
              </a:rPr>
              <a:t>concours</a:t>
            </a:r>
            <a:r>
              <a:rPr lang="fr-FR" dirty="0">
                <a:solidFill>
                  <a:schemeClr val="dk1"/>
                </a:solidFill>
              </a:rPr>
              <a:t> offrant des bourses d’appui au démarrage d’entreprise (prix 10 000 $)</a:t>
            </a:r>
          </a:p>
          <a:p>
            <a:pPr algn="ctr"/>
            <a:endParaRPr lang="fr-FR" dirty="0"/>
          </a:p>
        </p:txBody>
      </p:sp>
    </p:spTree>
    <p:extLst>
      <p:ext uri="{BB962C8B-B14F-4D97-AF65-F5344CB8AC3E}">
        <p14:creationId xmlns:p14="http://schemas.microsoft.com/office/powerpoint/2010/main" val="4166470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525122"/>
          </a:xfrm>
        </p:spPr>
        <p:txBody>
          <a:bodyPr anchor="t"/>
          <a:lstStyle/>
          <a:p>
            <a:r>
              <a:rPr lang="fr-FR" dirty="0">
                <a:latin typeface="Minion Pro" panose="02040503050306020203" pitchFamily="18" charset="0"/>
              </a:rPr>
              <a:t>Plan de la présentation</a:t>
            </a:r>
            <a:r>
              <a:rPr lang="fr-FR" sz="4600" dirty="0">
                <a:latin typeface="Minion Pro" panose="02040503050306020203" pitchFamily="18" charset="0"/>
              </a:rPr>
              <a:t/>
            </a:r>
            <a:br>
              <a:rPr lang="fr-FR" sz="4600" dirty="0">
                <a:latin typeface="Minion Pro" panose="02040503050306020203" pitchFamily="18" charset="0"/>
              </a:rPr>
            </a:br>
            <a:endParaRPr lang="fr-FR" sz="2300" dirty="0">
              <a:latin typeface="Minion Pro" panose="02040503050306020203" pitchFamily="18" charset="0"/>
            </a:endParaRPr>
          </a:p>
        </p:txBody>
      </p:sp>
      <p:sp>
        <p:nvSpPr>
          <p:cNvPr id="21" name="Espace réservé du contenu 20"/>
          <p:cNvSpPr>
            <a:spLocks noGrp="1"/>
          </p:cNvSpPr>
          <p:nvPr>
            <p:ph idx="1"/>
            <p:custDataLst>
              <p:tags r:id="rId2"/>
            </p:custDataLst>
          </p:nvPr>
        </p:nvSpPr>
        <p:spPr>
          <a:xfrm>
            <a:off x="457200" y="2155663"/>
            <a:ext cx="8229600" cy="3786908"/>
          </a:xfrm>
        </p:spPr>
        <p:txBody>
          <a:bodyPr>
            <a:normAutofit/>
          </a:bodyPr>
          <a:lstStyle/>
          <a:p>
            <a:pPr marL="819150" lvl="1" indent="-457200">
              <a:lnSpc>
                <a:spcPct val="150000"/>
              </a:lnSpc>
              <a:buClr>
                <a:srgbClr val="C00000"/>
              </a:buClr>
              <a:buAutoNum type="arabicPeriod"/>
            </a:pPr>
            <a:r>
              <a:rPr lang="fr-CA" dirty="0">
                <a:solidFill>
                  <a:srgbClr val="E7021A"/>
                </a:solidFill>
                <a:ea typeface="+mj-ea"/>
              </a:rPr>
              <a:t>Mise en contexte</a:t>
            </a:r>
          </a:p>
          <a:p>
            <a:pPr marL="819150" lvl="1" indent="-457200">
              <a:lnSpc>
                <a:spcPct val="150000"/>
              </a:lnSpc>
              <a:buClr>
                <a:srgbClr val="C00000"/>
              </a:buClr>
              <a:buFont typeface="Arial"/>
              <a:buAutoNum type="arabicPeriod"/>
            </a:pPr>
            <a:r>
              <a:rPr lang="fr-CA" dirty="0">
                <a:solidFill>
                  <a:srgbClr val="E7021A"/>
                </a:solidFill>
                <a:ea typeface="+mj-ea"/>
              </a:rPr>
              <a:t>L’entrepreneuriat à l’Université Laval : un écosystème</a:t>
            </a:r>
            <a:endParaRPr lang="fr-CA" dirty="0">
              <a:solidFill>
                <a:srgbClr val="FF0000"/>
              </a:solidFill>
              <a:ea typeface="+mj-ea"/>
            </a:endParaRPr>
          </a:p>
          <a:p>
            <a:pPr marL="819150" lvl="1" indent="-457200">
              <a:lnSpc>
                <a:spcPct val="150000"/>
              </a:lnSpc>
              <a:buClr>
                <a:srgbClr val="C00000"/>
              </a:buClr>
              <a:buAutoNum type="arabicPeriod"/>
            </a:pPr>
            <a:r>
              <a:rPr lang="fr-CA" dirty="0">
                <a:solidFill>
                  <a:srgbClr val="E7021A"/>
                </a:solidFill>
                <a:ea typeface="+mj-ea"/>
              </a:rPr>
              <a:t>Entrepreneuriat Laval : </a:t>
            </a:r>
            <a:r>
              <a:rPr lang="fr-CA" dirty="0" smtClean="0">
                <a:solidFill>
                  <a:srgbClr val="E7021A"/>
                </a:solidFill>
                <a:ea typeface="+mj-ea"/>
              </a:rPr>
              <a:t>un accélérateur </a:t>
            </a:r>
            <a:r>
              <a:rPr lang="fr-CA" dirty="0">
                <a:solidFill>
                  <a:srgbClr val="E7021A"/>
                </a:solidFill>
                <a:ea typeface="+mj-ea"/>
              </a:rPr>
              <a:t>d’entreprises</a:t>
            </a:r>
          </a:p>
          <a:p>
            <a:pPr marL="819150" lvl="1" indent="-457200">
              <a:lnSpc>
                <a:spcPct val="150000"/>
              </a:lnSpc>
              <a:buClr>
                <a:srgbClr val="C00000"/>
              </a:buClr>
              <a:buAutoNum type="arabicPeriod"/>
            </a:pPr>
            <a:r>
              <a:rPr lang="fr-CA" dirty="0">
                <a:solidFill>
                  <a:srgbClr val="E7021A"/>
                </a:solidFill>
                <a:ea typeface="+mj-ea"/>
              </a:rPr>
              <a:t>L’entrepreneuriat dans les bibliothèques universitaires</a:t>
            </a:r>
          </a:p>
          <a:p>
            <a:pPr marL="819150" lvl="1" indent="-457200">
              <a:lnSpc>
                <a:spcPct val="150000"/>
              </a:lnSpc>
              <a:buClr>
                <a:srgbClr val="C00000"/>
              </a:buClr>
              <a:buAutoNum type="arabicPeriod"/>
            </a:pPr>
            <a:r>
              <a:rPr lang="fr-CA" dirty="0">
                <a:solidFill>
                  <a:srgbClr val="E7021A"/>
                </a:solidFill>
                <a:ea typeface="+mj-ea"/>
              </a:rPr>
              <a:t>L’entrepreneuriat à la Bibliothèque de l’Université Laval</a:t>
            </a:r>
          </a:p>
          <a:p>
            <a:pPr marL="819150" lvl="1" indent="-457200">
              <a:lnSpc>
                <a:spcPct val="150000"/>
              </a:lnSpc>
              <a:buClr>
                <a:srgbClr val="C00000"/>
              </a:buClr>
              <a:buAutoNum type="arabicPeriod"/>
            </a:pPr>
            <a:r>
              <a:rPr lang="fr-CA" dirty="0">
                <a:solidFill>
                  <a:srgbClr val="E7021A"/>
                </a:solidFill>
                <a:ea typeface="+mj-ea"/>
              </a:rPr>
              <a:t>Enjeux et perspectives</a:t>
            </a:r>
          </a:p>
          <a:p>
            <a:pPr marL="361950" lvl="1" indent="0">
              <a:buClr>
                <a:srgbClr val="C00000"/>
              </a:buClr>
              <a:buNone/>
            </a:pPr>
            <a:endParaRPr lang="fr-CA" sz="2200" dirty="0"/>
          </a:p>
        </p:txBody>
      </p:sp>
      <p:sp>
        <p:nvSpPr>
          <p:cNvPr id="23" name="Espace réservé du pied de page 3"/>
          <p:cNvSpPr>
            <a:spLocks noGrp="1"/>
          </p:cNvSpPr>
          <p:nvPr>
            <p:ph type="ftr" sz="quarter" idx="4294967295"/>
            <p:custDataLst>
              <p:tags r:id="rId3"/>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4"/>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2</a:t>
            </a:fld>
            <a:endParaRPr lang="fr-FR" sz="1100" dirty="0">
              <a:solidFill>
                <a:srgbClr val="5E5E5E"/>
              </a:solidFill>
              <a:latin typeface="Arial Narrow"/>
              <a:cs typeface="Arial Narrow"/>
            </a:endParaRPr>
          </a:p>
        </p:txBody>
      </p:sp>
      <p:pic>
        <p:nvPicPr>
          <p:cNvPr id="6" name="Image 5"/>
          <p:cNvPicPr>
            <a:picLocks noChangeAspect="1"/>
          </p:cNvPicPr>
          <p:nvPr>
            <p:custDataLst>
              <p:tags r:id="rId5"/>
            </p:custDataLst>
          </p:nvPr>
        </p:nvPicPr>
        <p:blipFill rotWithShape="1">
          <a:blip r:embed="rId8">
            <a:extLst>
              <a:ext uri="{28A0092B-C50C-407E-A947-70E740481C1C}">
                <a14:useLocalDpi xmlns:a14="http://schemas.microsoft.com/office/drawing/2010/main" val="0"/>
              </a:ext>
            </a:extLst>
          </a:blip>
          <a:srcRect/>
          <a:stretch/>
        </p:blipFill>
        <p:spPr>
          <a:xfrm>
            <a:off x="6373273" y="5118440"/>
            <a:ext cx="2424290" cy="1285874"/>
          </a:xfrm>
          <a:prstGeom prst="rect">
            <a:avLst/>
          </a:prstGeom>
        </p:spPr>
      </p:pic>
    </p:spTree>
    <p:extLst>
      <p:ext uri="{BB962C8B-B14F-4D97-AF65-F5344CB8AC3E}">
        <p14:creationId xmlns:p14="http://schemas.microsoft.com/office/powerpoint/2010/main" val="353366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993150"/>
            <a:ext cx="8520600" cy="572700"/>
          </a:xfrm>
          <a:prstGeom prst="rect">
            <a:avLst/>
          </a:prstGeom>
        </p:spPr>
        <p:txBody>
          <a:bodyPr spcFirstLastPara="1" vert="horz" wrap="square" lIns="91425" tIns="91425" rIns="91425" bIns="91425" rtlCol="0" anchor="t" anchorCtr="0">
            <a:noAutofit/>
          </a:bodyPr>
          <a:lstStyle/>
          <a:p>
            <a:pPr lvl="0"/>
            <a:r>
              <a:rPr lang="en-GB" dirty="0"/>
              <a:t>CONCOURS Bourses Pierre-</a:t>
            </a:r>
            <a:r>
              <a:rPr lang="en-GB" dirty="0" err="1"/>
              <a:t>Péladeau</a:t>
            </a:r>
            <a:endParaRPr dirty="0">
              <a:solidFill>
                <a:schemeClr val="bg1"/>
              </a:solidFill>
            </a:endParaRPr>
          </a:p>
        </p:txBody>
      </p:sp>
      <p:sp>
        <p:nvSpPr>
          <p:cNvPr id="97" name="Google Shape;97;p19"/>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20</a:t>
            </a:fld>
            <a:endParaRPr/>
          </a:p>
        </p:txBody>
      </p:sp>
      <p:sp>
        <p:nvSpPr>
          <p:cNvPr id="2" name="Rectangle 1">
            <a:extLst>
              <a:ext uri="{FF2B5EF4-FFF2-40B4-BE49-F238E27FC236}">
                <a16:creationId xmlns:a16="http://schemas.microsoft.com/office/drawing/2014/main" id="{702A4B8F-8B4A-614F-9301-985DE3A8E33E}"/>
              </a:ext>
            </a:extLst>
          </p:cNvPr>
          <p:cNvSpPr/>
          <p:nvPr/>
        </p:nvSpPr>
        <p:spPr>
          <a:xfrm>
            <a:off x="311700" y="2861833"/>
            <a:ext cx="3372404" cy="4524315"/>
          </a:xfrm>
          <a:prstGeom prst="rect">
            <a:avLst/>
          </a:prstGeom>
        </p:spPr>
        <p:txBody>
          <a:bodyPr wrap="square">
            <a:spAutoFit/>
          </a:bodyPr>
          <a:lstStyle/>
          <a:p>
            <a:pPr lvl="0">
              <a:buSzPct val="25000"/>
            </a:pPr>
            <a:r>
              <a:rPr lang="fr-FR" b="1" u="sng" dirty="0">
                <a:solidFill>
                  <a:schemeClr val="dk1"/>
                </a:solidFill>
              </a:rPr>
              <a:t>Les bourses Pierre-</a:t>
            </a:r>
            <a:r>
              <a:rPr lang="fr-FR" b="1" u="sng" dirty="0" err="1">
                <a:solidFill>
                  <a:schemeClr val="dk1"/>
                </a:solidFill>
              </a:rPr>
              <a:t>Péladeau</a:t>
            </a:r>
            <a:r>
              <a:rPr lang="fr-FR" b="1" u="sng" dirty="0">
                <a:solidFill>
                  <a:schemeClr val="dk1"/>
                </a:solidFill>
              </a:rPr>
              <a:t> </a:t>
            </a:r>
            <a:endParaRPr lang="fr-FR" b="1" dirty="0">
              <a:solidFill>
                <a:schemeClr val="dk1"/>
              </a:solidFill>
            </a:endParaRPr>
          </a:p>
          <a:p>
            <a:pPr lvl="0">
              <a:buSzPct val="25000"/>
            </a:pPr>
            <a:endParaRPr lang="fr-FR" dirty="0">
              <a:solidFill>
                <a:schemeClr val="dk1"/>
              </a:solidFill>
            </a:endParaRPr>
          </a:p>
          <a:p>
            <a:pPr lvl="0">
              <a:buSzPct val="25000"/>
            </a:pPr>
            <a:r>
              <a:rPr lang="fr-FR" dirty="0">
                <a:solidFill>
                  <a:schemeClr val="dk1"/>
                </a:solidFill>
              </a:rPr>
              <a:t>Étudiantes :   Elizabeth </a:t>
            </a:r>
            <a:r>
              <a:rPr lang="fr-FR" dirty="0" err="1">
                <a:solidFill>
                  <a:schemeClr val="dk1"/>
                </a:solidFill>
              </a:rPr>
              <a:t>Coulombe</a:t>
            </a:r>
            <a:r>
              <a:rPr lang="fr-FR" dirty="0">
                <a:solidFill>
                  <a:schemeClr val="dk1"/>
                </a:solidFill>
              </a:rPr>
              <a:t>  </a:t>
            </a:r>
          </a:p>
          <a:p>
            <a:pPr lvl="0">
              <a:buSzPct val="25000"/>
            </a:pPr>
            <a:r>
              <a:rPr lang="fr-FR" dirty="0">
                <a:solidFill>
                  <a:schemeClr val="dk1"/>
                </a:solidFill>
              </a:rPr>
              <a:t>	    Valérie </a:t>
            </a:r>
            <a:r>
              <a:rPr lang="fr-FR" dirty="0" err="1">
                <a:solidFill>
                  <a:schemeClr val="dk1"/>
                </a:solidFill>
              </a:rPr>
              <a:t>Laliberté</a:t>
            </a:r>
            <a:endParaRPr lang="fr-FR" dirty="0">
              <a:solidFill>
                <a:schemeClr val="dk1"/>
              </a:solidFill>
            </a:endParaRPr>
          </a:p>
          <a:p>
            <a:pPr lvl="0">
              <a:buSzPct val="25000"/>
            </a:pPr>
            <a:r>
              <a:rPr lang="fr-FR" dirty="0">
                <a:solidFill>
                  <a:schemeClr val="dk1"/>
                </a:solidFill>
              </a:rPr>
              <a:t>Baccalauréat en design de produits</a:t>
            </a:r>
          </a:p>
          <a:p>
            <a:pPr lvl="0">
              <a:buSzPct val="25000"/>
            </a:pPr>
            <a:r>
              <a:rPr lang="fr-FR" dirty="0">
                <a:solidFill>
                  <a:schemeClr val="dk1"/>
                </a:solidFill>
              </a:rPr>
              <a:t>Concours </a:t>
            </a:r>
            <a:r>
              <a:rPr lang="fr-FR" dirty="0" err="1">
                <a:solidFill>
                  <a:schemeClr val="dk1"/>
                </a:solidFill>
              </a:rPr>
              <a:t>Novae</a:t>
            </a:r>
            <a:endParaRPr lang="fr-FR" dirty="0">
              <a:solidFill>
                <a:schemeClr val="dk1"/>
              </a:solidFill>
            </a:endParaRPr>
          </a:p>
          <a:p>
            <a:pPr lvl="0">
              <a:buSzPct val="25000"/>
            </a:pPr>
            <a:r>
              <a:rPr lang="fr-FR" dirty="0">
                <a:solidFill>
                  <a:schemeClr val="dk1"/>
                </a:solidFill>
              </a:rPr>
              <a:t>PROTO10</a:t>
            </a:r>
          </a:p>
          <a:p>
            <a:pPr lvl="0">
              <a:buSzPct val="25000"/>
            </a:pPr>
            <a:r>
              <a:rPr lang="fr-FR" dirty="0">
                <a:solidFill>
                  <a:schemeClr val="dk1"/>
                </a:solidFill>
              </a:rPr>
              <a:t>Bourses Pierre-</a:t>
            </a:r>
            <a:r>
              <a:rPr lang="fr-FR" dirty="0" err="1">
                <a:solidFill>
                  <a:schemeClr val="dk1"/>
                </a:solidFill>
              </a:rPr>
              <a:t>Péladeau</a:t>
            </a:r>
            <a:endParaRPr lang="fr-FR" dirty="0">
              <a:solidFill>
                <a:schemeClr val="dk1"/>
              </a:solidFill>
            </a:endParaRPr>
          </a:p>
          <a:p>
            <a:pPr lvl="0">
              <a:buSzPct val="25000"/>
            </a:pPr>
            <a:r>
              <a:rPr lang="fr-FR" dirty="0">
                <a:solidFill>
                  <a:schemeClr val="dk1"/>
                </a:solidFill>
              </a:rPr>
              <a:t>Défi </a:t>
            </a:r>
            <a:r>
              <a:rPr lang="fr-FR" dirty="0" err="1">
                <a:solidFill>
                  <a:schemeClr val="dk1"/>
                </a:solidFill>
              </a:rPr>
              <a:t>OSEntreprendre</a:t>
            </a:r>
            <a:endParaRPr lang="fr-FR" dirty="0">
              <a:solidFill>
                <a:schemeClr val="dk1"/>
              </a:solidFill>
            </a:endParaRPr>
          </a:p>
          <a:p>
            <a:pPr lvl="0">
              <a:buSzPct val="25000"/>
            </a:pPr>
            <a:r>
              <a:rPr lang="fr-FR" dirty="0">
                <a:solidFill>
                  <a:schemeClr val="dk1"/>
                </a:solidFill>
              </a:rPr>
              <a:t>Forces à venir</a:t>
            </a:r>
          </a:p>
          <a:p>
            <a:pPr lvl="0">
              <a:buSzPct val="25000"/>
            </a:pPr>
            <a:r>
              <a:rPr lang="fr-FR" dirty="0">
                <a:solidFill>
                  <a:schemeClr val="dk1"/>
                </a:solidFill>
              </a:rPr>
              <a:t>MESI</a:t>
            </a:r>
          </a:p>
          <a:p>
            <a:pPr lvl="0">
              <a:buSzPct val="25000"/>
            </a:pPr>
            <a:r>
              <a:rPr lang="fr-FR" dirty="0">
                <a:solidFill>
                  <a:schemeClr val="dk1"/>
                </a:solidFill>
              </a:rPr>
              <a:t>Appel à projets de la Ville de Québec</a:t>
            </a:r>
          </a:p>
          <a:p>
            <a:pPr lvl="0">
              <a:buSzPct val="25000"/>
            </a:pPr>
            <a:endParaRPr lang="fr-FR" dirty="0">
              <a:solidFill>
                <a:schemeClr val="dk1"/>
              </a:solidFill>
            </a:endParaRPr>
          </a:p>
          <a:p>
            <a:pPr lvl="0">
              <a:buSzPct val="25000"/>
            </a:pPr>
            <a:endParaRPr lang="fr-FR" dirty="0">
              <a:solidFill>
                <a:schemeClr val="dk1"/>
              </a:solidFill>
            </a:endParaRPr>
          </a:p>
        </p:txBody>
      </p:sp>
      <p:sp>
        <p:nvSpPr>
          <p:cNvPr id="3" name="ZoneTexte 2">
            <a:extLst>
              <a:ext uri="{FF2B5EF4-FFF2-40B4-BE49-F238E27FC236}">
                <a16:creationId xmlns:a16="http://schemas.microsoft.com/office/drawing/2014/main" id="{F6C2C2A7-6E9E-C84D-8A03-E35672A4D20C}"/>
              </a:ext>
            </a:extLst>
          </p:cNvPr>
          <p:cNvSpPr txBox="1"/>
          <p:nvPr/>
        </p:nvSpPr>
        <p:spPr>
          <a:xfrm>
            <a:off x="0" y="1977591"/>
            <a:ext cx="9144000" cy="646331"/>
          </a:xfrm>
          <a:prstGeom prst="rect">
            <a:avLst/>
          </a:prstGeom>
          <a:noFill/>
        </p:spPr>
        <p:txBody>
          <a:bodyPr wrap="square" rtlCol="0">
            <a:spAutoFit/>
          </a:bodyPr>
          <a:lstStyle/>
          <a:p>
            <a:pPr algn="ctr"/>
            <a:r>
              <a:rPr lang="fr-FR" dirty="0">
                <a:solidFill>
                  <a:schemeClr val="dk1"/>
                </a:solidFill>
              </a:rPr>
              <a:t>Trois </a:t>
            </a:r>
            <a:r>
              <a:rPr lang="fr-FR" b="1" dirty="0">
                <a:solidFill>
                  <a:schemeClr val="dk1"/>
                </a:solidFill>
              </a:rPr>
              <a:t>concours</a:t>
            </a:r>
            <a:r>
              <a:rPr lang="fr-FR" dirty="0">
                <a:solidFill>
                  <a:schemeClr val="dk1"/>
                </a:solidFill>
              </a:rPr>
              <a:t> offrant des bourses d’appui au démarrage d’entreprise (prix en $)</a:t>
            </a:r>
          </a:p>
          <a:p>
            <a:pPr algn="ctr"/>
            <a:endParaRPr lang="fr-FR" dirty="0"/>
          </a:p>
        </p:txBody>
      </p:sp>
      <p:pic>
        <p:nvPicPr>
          <p:cNvPr id="10" name="Image 9">
            <a:extLst>
              <a:ext uri="{FF2B5EF4-FFF2-40B4-BE49-F238E27FC236}">
                <a16:creationId xmlns:a16="http://schemas.microsoft.com/office/drawing/2014/main" id="{E3FC6F3E-DD28-1A46-92AB-5947D8C71BB1}"/>
              </a:ext>
            </a:extLst>
          </p:cNvPr>
          <p:cNvPicPr>
            <a:picLocks noChangeAspect="1"/>
          </p:cNvPicPr>
          <p:nvPr/>
        </p:nvPicPr>
        <p:blipFill>
          <a:blip r:embed="rId3"/>
          <a:stretch>
            <a:fillRect/>
          </a:stretch>
        </p:blipFill>
        <p:spPr>
          <a:xfrm>
            <a:off x="3952526" y="2487639"/>
            <a:ext cx="4794283" cy="3032828"/>
          </a:xfrm>
          <a:prstGeom prst="rect">
            <a:avLst/>
          </a:prstGeom>
        </p:spPr>
      </p:pic>
    </p:spTree>
    <p:extLst>
      <p:ext uri="{BB962C8B-B14F-4D97-AF65-F5344CB8AC3E}">
        <p14:creationId xmlns:p14="http://schemas.microsoft.com/office/powerpoint/2010/main" val="32856445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993150"/>
            <a:ext cx="8520600" cy="572700"/>
          </a:xfrm>
          <a:prstGeom prst="rect">
            <a:avLst/>
          </a:prstGeom>
        </p:spPr>
        <p:txBody>
          <a:bodyPr spcFirstLastPara="1" vert="horz" wrap="square" lIns="91425" tIns="91425" rIns="91425" bIns="91425" rtlCol="0" anchor="t" anchorCtr="0">
            <a:noAutofit/>
          </a:bodyPr>
          <a:lstStyle/>
          <a:p>
            <a:pPr lvl="0"/>
            <a:r>
              <a:rPr lang="en-GB" dirty="0"/>
              <a:t>CONCOURS </a:t>
            </a:r>
            <a:r>
              <a:rPr lang="en-GB" dirty="0" err="1"/>
              <a:t>Défi</a:t>
            </a:r>
            <a:r>
              <a:rPr lang="en-GB" dirty="0"/>
              <a:t> </a:t>
            </a:r>
            <a:r>
              <a:rPr lang="en-GB" dirty="0" err="1"/>
              <a:t>OSEntreprendre</a:t>
            </a:r>
            <a:r>
              <a:rPr lang="en-GB" dirty="0"/>
              <a:t> 2018</a:t>
            </a:r>
            <a:endParaRPr dirty="0">
              <a:solidFill>
                <a:schemeClr val="bg1"/>
              </a:solidFill>
            </a:endParaRPr>
          </a:p>
        </p:txBody>
      </p:sp>
      <p:sp>
        <p:nvSpPr>
          <p:cNvPr id="97" name="Google Shape;97;p19"/>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21</a:t>
            </a:fld>
            <a:endParaRPr/>
          </a:p>
        </p:txBody>
      </p:sp>
      <p:sp>
        <p:nvSpPr>
          <p:cNvPr id="3" name="ZoneTexte 2">
            <a:extLst>
              <a:ext uri="{FF2B5EF4-FFF2-40B4-BE49-F238E27FC236}">
                <a16:creationId xmlns:a16="http://schemas.microsoft.com/office/drawing/2014/main" id="{F6C2C2A7-6E9E-C84D-8A03-E35672A4D20C}"/>
              </a:ext>
            </a:extLst>
          </p:cNvPr>
          <p:cNvSpPr txBox="1"/>
          <p:nvPr/>
        </p:nvSpPr>
        <p:spPr>
          <a:xfrm>
            <a:off x="0" y="1977591"/>
            <a:ext cx="9144000" cy="646331"/>
          </a:xfrm>
          <a:prstGeom prst="rect">
            <a:avLst/>
          </a:prstGeom>
          <a:noFill/>
        </p:spPr>
        <p:txBody>
          <a:bodyPr wrap="square" rtlCol="0">
            <a:spAutoFit/>
          </a:bodyPr>
          <a:lstStyle/>
          <a:p>
            <a:pPr algn="ctr"/>
            <a:r>
              <a:rPr lang="fr-FR" dirty="0">
                <a:solidFill>
                  <a:schemeClr val="dk1"/>
                </a:solidFill>
              </a:rPr>
              <a:t>(prix en $)</a:t>
            </a:r>
          </a:p>
          <a:p>
            <a:pPr algn="ctr"/>
            <a:endParaRPr lang="fr-FR" dirty="0"/>
          </a:p>
        </p:txBody>
      </p:sp>
      <p:pic>
        <p:nvPicPr>
          <p:cNvPr id="5" name="Image 4">
            <a:extLst>
              <a:ext uri="{FF2B5EF4-FFF2-40B4-BE49-F238E27FC236}">
                <a16:creationId xmlns:a16="http://schemas.microsoft.com/office/drawing/2014/main" id="{A3C9C4CB-2574-E84D-B1FA-0886D817402B}"/>
              </a:ext>
            </a:extLst>
          </p:cNvPr>
          <p:cNvPicPr>
            <a:picLocks noChangeAspect="1"/>
          </p:cNvPicPr>
          <p:nvPr/>
        </p:nvPicPr>
        <p:blipFill>
          <a:blip r:embed="rId3"/>
          <a:stretch>
            <a:fillRect/>
          </a:stretch>
        </p:blipFill>
        <p:spPr>
          <a:xfrm>
            <a:off x="4722665" y="4352805"/>
            <a:ext cx="2203343" cy="1589183"/>
          </a:xfrm>
          <a:prstGeom prst="rect">
            <a:avLst/>
          </a:prstGeom>
        </p:spPr>
      </p:pic>
      <p:pic>
        <p:nvPicPr>
          <p:cNvPr id="7" name="Image 6">
            <a:extLst>
              <a:ext uri="{FF2B5EF4-FFF2-40B4-BE49-F238E27FC236}">
                <a16:creationId xmlns:a16="http://schemas.microsoft.com/office/drawing/2014/main" id="{5189B4AB-994E-F949-A826-3DA80F214DB8}"/>
              </a:ext>
            </a:extLst>
          </p:cNvPr>
          <p:cNvPicPr>
            <a:picLocks noChangeAspect="1"/>
          </p:cNvPicPr>
          <p:nvPr/>
        </p:nvPicPr>
        <p:blipFill>
          <a:blip r:embed="rId4"/>
          <a:stretch>
            <a:fillRect/>
          </a:stretch>
        </p:blipFill>
        <p:spPr>
          <a:xfrm>
            <a:off x="6926008" y="4352805"/>
            <a:ext cx="2215667" cy="1575585"/>
          </a:xfrm>
          <a:prstGeom prst="rect">
            <a:avLst/>
          </a:prstGeom>
        </p:spPr>
      </p:pic>
      <p:pic>
        <p:nvPicPr>
          <p:cNvPr id="9" name="Image 8">
            <a:extLst>
              <a:ext uri="{FF2B5EF4-FFF2-40B4-BE49-F238E27FC236}">
                <a16:creationId xmlns:a16="http://schemas.microsoft.com/office/drawing/2014/main" id="{A99FCFAF-51E9-3240-B5F0-F2B3A0C8923B}"/>
              </a:ext>
            </a:extLst>
          </p:cNvPr>
          <p:cNvPicPr>
            <a:picLocks noChangeAspect="1"/>
          </p:cNvPicPr>
          <p:nvPr/>
        </p:nvPicPr>
        <p:blipFill>
          <a:blip r:embed="rId5"/>
          <a:stretch>
            <a:fillRect/>
          </a:stretch>
        </p:blipFill>
        <p:spPr>
          <a:xfrm>
            <a:off x="0" y="4338129"/>
            <a:ext cx="2298768" cy="1590261"/>
          </a:xfrm>
          <a:prstGeom prst="rect">
            <a:avLst/>
          </a:prstGeom>
        </p:spPr>
      </p:pic>
      <p:pic>
        <p:nvPicPr>
          <p:cNvPr id="12" name="Image 11">
            <a:extLst>
              <a:ext uri="{FF2B5EF4-FFF2-40B4-BE49-F238E27FC236}">
                <a16:creationId xmlns:a16="http://schemas.microsoft.com/office/drawing/2014/main" id="{D381F16A-2570-D945-A722-6434D45A7F8E}"/>
              </a:ext>
            </a:extLst>
          </p:cNvPr>
          <p:cNvPicPr>
            <a:picLocks noChangeAspect="1"/>
          </p:cNvPicPr>
          <p:nvPr/>
        </p:nvPicPr>
        <p:blipFill>
          <a:blip r:embed="rId6"/>
          <a:stretch>
            <a:fillRect/>
          </a:stretch>
        </p:blipFill>
        <p:spPr>
          <a:xfrm>
            <a:off x="2292011" y="4338128"/>
            <a:ext cx="2334619" cy="1675866"/>
          </a:xfrm>
          <a:prstGeom prst="rect">
            <a:avLst/>
          </a:prstGeom>
        </p:spPr>
      </p:pic>
      <p:pic>
        <p:nvPicPr>
          <p:cNvPr id="14" name="Image 13">
            <a:extLst>
              <a:ext uri="{FF2B5EF4-FFF2-40B4-BE49-F238E27FC236}">
                <a16:creationId xmlns:a16="http://schemas.microsoft.com/office/drawing/2014/main" id="{B04224D3-E2BB-2C4D-A53B-F62F4F57863B}"/>
              </a:ext>
            </a:extLst>
          </p:cNvPr>
          <p:cNvPicPr>
            <a:picLocks noChangeAspect="1"/>
          </p:cNvPicPr>
          <p:nvPr/>
        </p:nvPicPr>
        <p:blipFill>
          <a:blip r:embed="rId7"/>
          <a:stretch>
            <a:fillRect/>
          </a:stretch>
        </p:blipFill>
        <p:spPr>
          <a:xfrm>
            <a:off x="3058300" y="1913697"/>
            <a:ext cx="3027400" cy="2119849"/>
          </a:xfrm>
          <a:prstGeom prst="rect">
            <a:avLst/>
          </a:prstGeom>
        </p:spPr>
      </p:pic>
      <p:pic>
        <p:nvPicPr>
          <p:cNvPr id="18" name="Image 17">
            <a:extLst>
              <a:ext uri="{FF2B5EF4-FFF2-40B4-BE49-F238E27FC236}">
                <a16:creationId xmlns:a16="http://schemas.microsoft.com/office/drawing/2014/main" id="{67F8709E-C5C3-5943-B812-C7C16C70ABD8}"/>
              </a:ext>
            </a:extLst>
          </p:cNvPr>
          <p:cNvPicPr>
            <a:picLocks noChangeAspect="1"/>
          </p:cNvPicPr>
          <p:nvPr/>
        </p:nvPicPr>
        <p:blipFill>
          <a:blip r:embed="rId8"/>
          <a:stretch>
            <a:fillRect/>
          </a:stretch>
        </p:blipFill>
        <p:spPr>
          <a:xfrm>
            <a:off x="0" y="1899235"/>
            <a:ext cx="2974072" cy="2105508"/>
          </a:xfrm>
          <a:prstGeom prst="rect">
            <a:avLst/>
          </a:prstGeom>
        </p:spPr>
      </p:pic>
      <p:pic>
        <p:nvPicPr>
          <p:cNvPr id="20" name="Image 19">
            <a:extLst>
              <a:ext uri="{FF2B5EF4-FFF2-40B4-BE49-F238E27FC236}">
                <a16:creationId xmlns:a16="http://schemas.microsoft.com/office/drawing/2014/main" id="{0FD383DA-8C68-5347-85FE-BAF75C7FC834}"/>
              </a:ext>
            </a:extLst>
          </p:cNvPr>
          <p:cNvPicPr>
            <a:picLocks noChangeAspect="1"/>
          </p:cNvPicPr>
          <p:nvPr/>
        </p:nvPicPr>
        <p:blipFill>
          <a:blip r:embed="rId9"/>
          <a:stretch>
            <a:fillRect/>
          </a:stretch>
        </p:blipFill>
        <p:spPr>
          <a:xfrm>
            <a:off x="6145246" y="1928037"/>
            <a:ext cx="2996428" cy="2105508"/>
          </a:xfrm>
          <a:prstGeom prst="rect">
            <a:avLst/>
          </a:prstGeom>
        </p:spPr>
      </p:pic>
    </p:spTree>
    <p:extLst>
      <p:ext uri="{BB962C8B-B14F-4D97-AF65-F5344CB8AC3E}">
        <p14:creationId xmlns:p14="http://schemas.microsoft.com/office/powerpoint/2010/main" val="18510466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993150"/>
            <a:ext cx="8520600" cy="572700"/>
          </a:xfrm>
          <a:prstGeom prst="rect">
            <a:avLst/>
          </a:prstGeom>
        </p:spPr>
        <p:txBody>
          <a:bodyPr spcFirstLastPara="1" vert="horz" wrap="square" lIns="91425" tIns="91425" rIns="91425" bIns="91425" rtlCol="0" anchor="t" anchorCtr="0">
            <a:noAutofit/>
          </a:bodyPr>
          <a:lstStyle/>
          <a:p>
            <a:pPr lvl="0"/>
            <a:r>
              <a:rPr lang="en-GB" dirty="0"/>
              <a:t>MENTORAT</a:t>
            </a:r>
            <a:endParaRPr dirty="0">
              <a:solidFill>
                <a:schemeClr val="bg1"/>
              </a:solidFill>
            </a:endParaRPr>
          </a:p>
        </p:txBody>
      </p:sp>
      <p:sp>
        <p:nvSpPr>
          <p:cNvPr id="97" name="Google Shape;97;p19"/>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22</a:t>
            </a:fld>
            <a:endParaRPr/>
          </a:p>
        </p:txBody>
      </p:sp>
      <p:sp>
        <p:nvSpPr>
          <p:cNvPr id="2" name="Rectangle 1">
            <a:extLst>
              <a:ext uri="{FF2B5EF4-FFF2-40B4-BE49-F238E27FC236}">
                <a16:creationId xmlns:a16="http://schemas.microsoft.com/office/drawing/2014/main" id="{AB0B59D0-C8E4-0943-9E96-F92B6873D4E0}"/>
              </a:ext>
            </a:extLst>
          </p:cNvPr>
          <p:cNvSpPr/>
          <p:nvPr/>
        </p:nvSpPr>
        <p:spPr>
          <a:xfrm>
            <a:off x="0" y="2030994"/>
            <a:ext cx="9144000" cy="707886"/>
          </a:xfrm>
          <a:prstGeom prst="rect">
            <a:avLst/>
          </a:prstGeom>
        </p:spPr>
        <p:txBody>
          <a:bodyPr wrap="square">
            <a:spAutoFit/>
          </a:bodyPr>
          <a:lstStyle/>
          <a:p>
            <a:pPr lvl="1" algn="ctr">
              <a:buClr>
                <a:schemeClr val="dk1"/>
              </a:buClr>
              <a:buSzPct val="100000"/>
            </a:pPr>
            <a:r>
              <a:rPr lang="fr-FR" sz="2000" dirty="0"/>
              <a:t>Un programme de </a:t>
            </a:r>
            <a:r>
              <a:rPr lang="fr-FR" sz="2000" b="1" dirty="0"/>
              <a:t>mentorat</a:t>
            </a:r>
            <a:r>
              <a:rPr lang="fr-FR" sz="2000" dirty="0"/>
              <a:t> unique au Québec à l’intention d’entrepreneurs universitaires (six mois de gratuité)</a:t>
            </a:r>
          </a:p>
        </p:txBody>
      </p:sp>
      <p:pic>
        <p:nvPicPr>
          <p:cNvPr id="4" name="Image 3">
            <a:extLst>
              <a:ext uri="{FF2B5EF4-FFF2-40B4-BE49-F238E27FC236}">
                <a16:creationId xmlns:a16="http://schemas.microsoft.com/office/drawing/2014/main" id="{3AF433FF-8B90-F44B-844F-53856F83C741}"/>
              </a:ext>
            </a:extLst>
          </p:cNvPr>
          <p:cNvPicPr>
            <a:picLocks noChangeAspect="1"/>
          </p:cNvPicPr>
          <p:nvPr/>
        </p:nvPicPr>
        <p:blipFill>
          <a:blip r:embed="rId3"/>
          <a:stretch>
            <a:fillRect/>
          </a:stretch>
        </p:blipFill>
        <p:spPr>
          <a:xfrm>
            <a:off x="1804784" y="2738881"/>
            <a:ext cx="4884157" cy="3260035"/>
          </a:xfrm>
          <a:prstGeom prst="rect">
            <a:avLst/>
          </a:prstGeom>
        </p:spPr>
      </p:pic>
    </p:spTree>
    <p:extLst>
      <p:ext uri="{BB962C8B-B14F-4D97-AF65-F5344CB8AC3E}">
        <p14:creationId xmlns:p14="http://schemas.microsoft.com/office/powerpoint/2010/main" val="25501502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993150"/>
            <a:ext cx="8520600" cy="572700"/>
          </a:xfrm>
          <a:prstGeom prst="rect">
            <a:avLst/>
          </a:prstGeom>
        </p:spPr>
        <p:txBody>
          <a:bodyPr spcFirstLastPara="1" vert="horz" wrap="square" lIns="91425" tIns="91425" rIns="91425" bIns="91425" rtlCol="0" anchor="t" anchorCtr="0">
            <a:noAutofit/>
          </a:bodyPr>
          <a:lstStyle/>
          <a:p>
            <a:pPr lvl="0"/>
            <a:r>
              <a:rPr lang="en-GB" dirty="0"/>
              <a:t>ACTIVITÉS ET RÉSEAUTAGE</a:t>
            </a:r>
            <a:endParaRPr dirty="0">
              <a:solidFill>
                <a:schemeClr val="bg1"/>
              </a:solidFill>
            </a:endParaRPr>
          </a:p>
        </p:txBody>
      </p:sp>
      <p:sp>
        <p:nvSpPr>
          <p:cNvPr id="97" name="Google Shape;97;p19"/>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23</a:t>
            </a:fld>
            <a:endParaRPr/>
          </a:p>
        </p:txBody>
      </p:sp>
      <p:pic>
        <p:nvPicPr>
          <p:cNvPr id="3" name="Image 2">
            <a:extLst>
              <a:ext uri="{FF2B5EF4-FFF2-40B4-BE49-F238E27FC236}">
                <a16:creationId xmlns:a16="http://schemas.microsoft.com/office/drawing/2014/main" id="{0BA8F8DD-4B51-D04A-80DD-E091614928DF}"/>
              </a:ext>
            </a:extLst>
          </p:cNvPr>
          <p:cNvPicPr>
            <a:picLocks noChangeAspect="1"/>
          </p:cNvPicPr>
          <p:nvPr/>
        </p:nvPicPr>
        <p:blipFill>
          <a:blip r:embed="rId3"/>
          <a:stretch>
            <a:fillRect/>
          </a:stretch>
        </p:blipFill>
        <p:spPr>
          <a:xfrm>
            <a:off x="616501" y="2569758"/>
            <a:ext cx="4594087" cy="2584174"/>
          </a:xfrm>
          <a:prstGeom prst="rect">
            <a:avLst/>
          </a:prstGeom>
        </p:spPr>
      </p:pic>
      <p:sp>
        <p:nvSpPr>
          <p:cNvPr id="4" name="ZoneTexte 3">
            <a:extLst>
              <a:ext uri="{FF2B5EF4-FFF2-40B4-BE49-F238E27FC236}">
                <a16:creationId xmlns:a16="http://schemas.microsoft.com/office/drawing/2014/main" id="{B4BAE5D3-43BA-FA42-9F3C-B3D87009970E}"/>
              </a:ext>
            </a:extLst>
          </p:cNvPr>
          <p:cNvSpPr txBox="1"/>
          <p:nvPr/>
        </p:nvSpPr>
        <p:spPr>
          <a:xfrm>
            <a:off x="616500" y="2155963"/>
            <a:ext cx="1146468" cy="369332"/>
          </a:xfrm>
          <a:prstGeom prst="rect">
            <a:avLst/>
          </a:prstGeom>
          <a:noFill/>
        </p:spPr>
        <p:txBody>
          <a:bodyPr wrap="none" rtlCol="0">
            <a:spAutoFit/>
          </a:bodyPr>
          <a:lstStyle/>
          <a:p>
            <a:r>
              <a:rPr lang="fr-FR" dirty="0"/>
              <a:t>MAI 2018 </a:t>
            </a:r>
          </a:p>
        </p:txBody>
      </p:sp>
      <p:pic>
        <p:nvPicPr>
          <p:cNvPr id="6" name="Image 5">
            <a:extLst>
              <a:ext uri="{FF2B5EF4-FFF2-40B4-BE49-F238E27FC236}">
                <a16:creationId xmlns:a16="http://schemas.microsoft.com/office/drawing/2014/main" id="{D8E69FE1-3BE3-0E47-9A43-64BE520184B2}"/>
              </a:ext>
            </a:extLst>
          </p:cNvPr>
          <p:cNvPicPr>
            <a:picLocks noChangeAspect="1"/>
          </p:cNvPicPr>
          <p:nvPr/>
        </p:nvPicPr>
        <p:blipFill>
          <a:blip r:embed="rId4"/>
          <a:stretch>
            <a:fillRect/>
          </a:stretch>
        </p:blipFill>
        <p:spPr>
          <a:xfrm>
            <a:off x="5572348" y="1936414"/>
            <a:ext cx="2900111" cy="3659257"/>
          </a:xfrm>
          <a:prstGeom prst="rect">
            <a:avLst/>
          </a:prstGeom>
        </p:spPr>
      </p:pic>
    </p:spTree>
    <p:extLst>
      <p:ext uri="{BB962C8B-B14F-4D97-AF65-F5344CB8AC3E}">
        <p14:creationId xmlns:p14="http://schemas.microsoft.com/office/powerpoint/2010/main" val="16895498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1001463"/>
            <a:ext cx="8520600" cy="572700"/>
          </a:xfrm>
          <a:prstGeom prst="rect">
            <a:avLst/>
          </a:prstGeom>
        </p:spPr>
        <p:txBody>
          <a:bodyPr spcFirstLastPara="1" vert="horz" wrap="square" lIns="91425" tIns="91425" rIns="91425" bIns="91425" rtlCol="0" anchor="t" anchorCtr="0">
            <a:noAutofit/>
          </a:bodyPr>
          <a:lstStyle/>
          <a:p>
            <a:pPr lvl="0"/>
            <a:r>
              <a:rPr lang="en-GB" dirty="0">
                <a:solidFill>
                  <a:schemeClr val="bg1"/>
                </a:solidFill>
              </a:rPr>
              <a:t>CONFÉRENCIERS 2017-2018</a:t>
            </a:r>
            <a:endParaRPr dirty="0">
              <a:solidFill>
                <a:schemeClr val="bg1"/>
              </a:solidFill>
            </a:endParaRPr>
          </a:p>
        </p:txBody>
      </p:sp>
      <p:sp>
        <p:nvSpPr>
          <p:cNvPr id="97" name="Google Shape;97;p19"/>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24</a:t>
            </a:fld>
            <a:endParaRPr/>
          </a:p>
        </p:txBody>
      </p:sp>
      <p:sp>
        <p:nvSpPr>
          <p:cNvPr id="4" name="Shape 140">
            <a:extLst>
              <a:ext uri="{FF2B5EF4-FFF2-40B4-BE49-F238E27FC236}">
                <a16:creationId xmlns:a16="http://schemas.microsoft.com/office/drawing/2014/main" id="{772B0845-0685-1E4E-BCD4-435CF3313265}"/>
              </a:ext>
            </a:extLst>
          </p:cNvPr>
          <p:cNvSpPr txBox="1"/>
          <p:nvPr/>
        </p:nvSpPr>
        <p:spPr>
          <a:xfrm>
            <a:off x="0" y="1964958"/>
            <a:ext cx="9021158" cy="3871200"/>
          </a:xfrm>
          <a:prstGeom prst="rect">
            <a:avLst/>
          </a:prstGeom>
          <a:noFill/>
          <a:ln>
            <a:noFill/>
          </a:ln>
        </p:spPr>
        <p:txBody>
          <a:bodyPr wrap="square" lIns="91425" tIns="45700" rIns="91425" bIns="45700" anchor="t" anchorCtr="0">
            <a:noAutofit/>
          </a:bodyPr>
          <a:lstStyle/>
          <a:p>
            <a:pPr lvl="0">
              <a:buSzPct val="25000"/>
            </a:pPr>
            <a:r>
              <a:rPr lang="fr-CA" sz="2400" dirty="0">
                <a:solidFill>
                  <a:schemeClr val="dk1"/>
                </a:solidFill>
              </a:rPr>
              <a:t>Dominique Brown 				         Nicolas </a:t>
            </a:r>
            <a:r>
              <a:rPr lang="fr-CA" sz="2400" dirty="0" err="1">
                <a:solidFill>
                  <a:schemeClr val="dk1"/>
                </a:solidFill>
              </a:rPr>
              <a:t>Duvernois</a:t>
            </a:r>
            <a:endParaRPr lang="fr-CA" sz="2400" dirty="0">
              <a:solidFill>
                <a:schemeClr val="dk1"/>
              </a:solidFill>
            </a:endParaRPr>
          </a:p>
          <a:p>
            <a:pPr lvl="0">
              <a:buSzPct val="25000"/>
            </a:pPr>
            <a:endParaRPr lang="fr-CA" sz="2400" dirty="0">
              <a:solidFill>
                <a:schemeClr val="dk1"/>
              </a:solidFill>
            </a:endParaRPr>
          </a:p>
          <a:p>
            <a:pPr lvl="0">
              <a:buSzPct val="25000"/>
            </a:pPr>
            <a:endParaRPr lang="fr-CA" sz="2400" dirty="0">
              <a:solidFill>
                <a:schemeClr val="dk1"/>
              </a:solidFill>
            </a:endParaRPr>
          </a:p>
          <a:p>
            <a:pPr lvl="0">
              <a:buSzPct val="25000"/>
            </a:pPr>
            <a:endParaRPr lang="fr-CA" sz="2400" dirty="0">
              <a:solidFill>
                <a:schemeClr val="dk1"/>
              </a:solidFill>
            </a:endParaRPr>
          </a:p>
          <a:p>
            <a:pPr lvl="0">
              <a:buSzPct val="25000"/>
            </a:pPr>
            <a:endParaRPr lang="fr-CA" sz="2400" dirty="0">
              <a:solidFill>
                <a:schemeClr val="dk1"/>
              </a:solidFill>
            </a:endParaRPr>
          </a:p>
          <a:p>
            <a:pPr lvl="0">
              <a:buSzPct val="25000"/>
            </a:pPr>
            <a:endParaRPr lang="fr-CA" sz="2400" dirty="0">
              <a:solidFill>
                <a:schemeClr val="dk1"/>
              </a:solidFill>
            </a:endParaRPr>
          </a:p>
          <a:p>
            <a:pPr lvl="0">
              <a:buSzPct val="25000"/>
            </a:pPr>
            <a:endParaRPr lang="fr-CA" sz="2400" dirty="0">
              <a:solidFill>
                <a:schemeClr val="dk1"/>
              </a:solidFill>
            </a:endParaRPr>
          </a:p>
          <a:p>
            <a:pPr lvl="0">
              <a:buSzPct val="25000"/>
            </a:pPr>
            <a:endParaRPr lang="fr-CA" sz="2400" dirty="0">
              <a:solidFill>
                <a:schemeClr val="dk1"/>
              </a:solidFill>
            </a:endParaRPr>
          </a:p>
          <a:p>
            <a:pPr lvl="0">
              <a:buSzPct val="25000"/>
            </a:pPr>
            <a:endParaRPr lang="fr-CA" sz="2400" dirty="0">
              <a:solidFill>
                <a:schemeClr val="dk1"/>
              </a:solidFill>
            </a:endParaRPr>
          </a:p>
          <a:p>
            <a:pPr lvl="0">
              <a:buSzPct val="25000"/>
            </a:pPr>
            <a:r>
              <a:rPr lang="fr-CA" sz="2400" dirty="0">
                <a:solidFill>
                  <a:schemeClr val="dk1"/>
                </a:solidFill>
              </a:rPr>
              <a:t>			         Jennifer Brodeur </a:t>
            </a:r>
          </a:p>
          <a:p>
            <a:pPr>
              <a:buSzPct val="25000"/>
            </a:pPr>
            <a:endParaRPr lang="fr-CA" sz="2400" dirty="0">
              <a:solidFill>
                <a:schemeClr val="dk1"/>
              </a:solidFill>
            </a:endParaRPr>
          </a:p>
          <a:p>
            <a:pPr>
              <a:buSzPct val="25000"/>
            </a:pPr>
            <a:endParaRPr lang="fr-CA" sz="2400" dirty="0">
              <a:solidFill>
                <a:schemeClr val="dk1"/>
              </a:solidFill>
            </a:endParaRPr>
          </a:p>
          <a:p>
            <a:pPr>
              <a:buSzPct val="25000"/>
            </a:pPr>
            <a:endParaRPr lang="fr-CA" sz="2400" dirty="0">
              <a:solidFill>
                <a:schemeClr val="dk1"/>
              </a:solidFill>
            </a:endParaRPr>
          </a:p>
          <a:p>
            <a:pPr>
              <a:buSzPct val="25000"/>
            </a:pPr>
            <a:endParaRPr lang="fr-CA" sz="2400" dirty="0">
              <a:solidFill>
                <a:schemeClr val="dk1"/>
              </a:solidFill>
            </a:endParaRPr>
          </a:p>
          <a:p>
            <a:pPr>
              <a:buSzPct val="25000"/>
            </a:pPr>
            <a:endParaRPr lang="fr-CA" sz="2400" dirty="0">
              <a:solidFill>
                <a:schemeClr val="dk1"/>
              </a:solidFill>
            </a:endParaRPr>
          </a:p>
          <a:p>
            <a:pPr>
              <a:buSzPct val="25000"/>
            </a:pPr>
            <a:endParaRPr lang="fr-CA" sz="2400" dirty="0">
              <a:solidFill>
                <a:schemeClr val="dk1"/>
              </a:solidFill>
            </a:endParaRPr>
          </a:p>
          <a:p>
            <a:pPr>
              <a:buSzPct val="25000"/>
            </a:pPr>
            <a:endParaRPr lang="fr-CA" sz="2400" dirty="0">
              <a:solidFill>
                <a:schemeClr val="dk1"/>
              </a:solidFill>
            </a:endParaRPr>
          </a:p>
          <a:p>
            <a:pPr>
              <a:buSzPct val="25000"/>
            </a:pPr>
            <a:endParaRPr lang="fr-CA" sz="2400" dirty="0">
              <a:solidFill>
                <a:schemeClr val="dk1"/>
              </a:solidFill>
            </a:endParaRPr>
          </a:p>
          <a:p>
            <a:pPr>
              <a:buSzPct val="25000"/>
            </a:pPr>
            <a:r>
              <a:rPr lang="fr-CA" sz="2400" dirty="0">
                <a:solidFill>
                  <a:schemeClr val="dk1"/>
                </a:solidFill>
              </a:rPr>
              <a:t>				</a:t>
            </a:r>
            <a:endParaRPr sz="2400" dirty="0">
              <a:solidFill>
                <a:schemeClr val="dk1"/>
              </a:solidFill>
            </a:endParaRPr>
          </a:p>
        </p:txBody>
      </p:sp>
      <p:pic>
        <p:nvPicPr>
          <p:cNvPr id="5" name="Image 4">
            <a:extLst>
              <a:ext uri="{FF2B5EF4-FFF2-40B4-BE49-F238E27FC236}">
                <a16:creationId xmlns:a16="http://schemas.microsoft.com/office/drawing/2014/main" id="{2C99F205-409C-3740-92A7-6433B7C6C379}"/>
              </a:ext>
            </a:extLst>
          </p:cNvPr>
          <p:cNvPicPr>
            <a:picLocks noChangeAspect="1"/>
          </p:cNvPicPr>
          <p:nvPr/>
        </p:nvPicPr>
        <p:blipFill>
          <a:blip r:embed="rId3"/>
          <a:stretch>
            <a:fillRect/>
          </a:stretch>
        </p:blipFill>
        <p:spPr>
          <a:xfrm>
            <a:off x="83894" y="2745079"/>
            <a:ext cx="2870200" cy="2870200"/>
          </a:xfrm>
          <a:prstGeom prst="rect">
            <a:avLst/>
          </a:prstGeom>
        </p:spPr>
      </p:pic>
      <p:pic>
        <p:nvPicPr>
          <p:cNvPr id="6" name="Image 5">
            <a:extLst>
              <a:ext uri="{FF2B5EF4-FFF2-40B4-BE49-F238E27FC236}">
                <a16:creationId xmlns:a16="http://schemas.microsoft.com/office/drawing/2014/main" id="{078B717F-CB1C-184F-BF67-0091825EA074}"/>
              </a:ext>
            </a:extLst>
          </p:cNvPr>
          <p:cNvPicPr>
            <a:picLocks noChangeAspect="1"/>
          </p:cNvPicPr>
          <p:nvPr/>
        </p:nvPicPr>
        <p:blipFill>
          <a:blip r:embed="rId4"/>
          <a:stretch>
            <a:fillRect/>
          </a:stretch>
        </p:blipFill>
        <p:spPr>
          <a:xfrm>
            <a:off x="3075479" y="2309536"/>
            <a:ext cx="2870200" cy="2870200"/>
          </a:xfrm>
          <a:prstGeom prst="rect">
            <a:avLst/>
          </a:prstGeom>
        </p:spPr>
      </p:pic>
      <p:pic>
        <p:nvPicPr>
          <p:cNvPr id="7" name="Image 6">
            <a:extLst>
              <a:ext uri="{FF2B5EF4-FFF2-40B4-BE49-F238E27FC236}">
                <a16:creationId xmlns:a16="http://schemas.microsoft.com/office/drawing/2014/main" id="{97A15258-C279-614F-BE2B-DD44D5B75F0F}"/>
              </a:ext>
            </a:extLst>
          </p:cNvPr>
          <p:cNvPicPr>
            <a:picLocks noChangeAspect="1"/>
          </p:cNvPicPr>
          <p:nvPr/>
        </p:nvPicPr>
        <p:blipFill>
          <a:blip r:embed="rId5"/>
          <a:stretch>
            <a:fillRect/>
          </a:stretch>
        </p:blipFill>
        <p:spPr>
          <a:xfrm>
            <a:off x="6150958" y="2745079"/>
            <a:ext cx="2870200" cy="2870200"/>
          </a:xfrm>
          <a:prstGeom prst="rect">
            <a:avLst/>
          </a:prstGeom>
        </p:spPr>
      </p:pic>
    </p:spTree>
    <p:extLst>
      <p:ext uri="{BB962C8B-B14F-4D97-AF65-F5344CB8AC3E}">
        <p14:creationId xmlns:p14="http://schemas.microsoft.com/office/powerpoint/2010/main" val="17573937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1700" y="3008100"/>
            <a:ext cx="8520600" cy="841800"/>
          </a:xfrm>
          <a:prstGeom prst="rect">
            <a:avLst/>
          </a:prstGeom>
        </p:spPr>
        <p:txBody>
          <a:bodyPr spcFirstLastPara="1" vert="horz" wrap="square" lIns="91425" tIns="91425" rIns="91425" bIns="91425" rtlCol="0" anchor="ctr" anchorCtr="0">
            <a:noAutofit/>
          </a:bodyPr>
          <a:lstStyle/>
          <a:p>
            <a:r>
              <a:rPr lang="en-GB"/>
              <a:t>PROGRAMMES D’ACCOMPAGNEMENT</a:t>
            </a:r>
            <a:endParaRPr/>
          </a:p>
        </p:txBody>
      </p:sp>
      <p:sp>
        <p:nvSpPr>
          <p:cNvPr id="116" name="Google Shape;116;p20"/>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25</a:t>
            </a:fld>
            <a:endParaRPr/>
          </a:p>
        </p:txBody>
      </p:sp>
    </p:spTree>
    <p:extLst>
      <p:ext uri="{BB962C8B-B14F-4D97-AF65-F5344CB8AC3E}">
        <p14:creationId xmlns:p14="http://schemas.microsoft.com/office/powerpoint/2010/main" val="26416955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311700" y="993150"/>
            <a:ext cx="8520600" cy="572700"/>
          </a:xfrm>
          <a:prstGeom prst="rect">
            <a:avLst/>
          </a:prstGeom>
        </p:spPr>
        <p:txBody>
          <a:bodyPr spcFirstLastPara="1" vert="horz" wrap="square" lIns="91425" tIns="91425" rIns="91425" bIns="91425" rtlCol="0" anchor="t" anchorCtr="0">
            <a:noAutofit/>
          </a:bodyPr>
          <a:lstStyle/>
          <a:p>
            <a:pPr algn="l">
              <a:spcBef>
                <a:spcPts val="0"/>
              </a:spcBef>
            </a:pPr>
            <a:r>
              <a:rPr lang="en-GB"/>
              <a:t>Programmes et structure des services</a:t>
            </a:r>
            <a:endParaRPr sz="2400">
              <a:latin typeface="Montserrat SemiBold"/>
              <a:ea typeface="Montserrat SemiBold"/>
              <a:cs typeface="Montserrat SemiBold"/>
              <a:sym typeface="Montserrat SemiBold"/>
            </a:endParaRPr>
          </a:p>
        </p:txBody>
      </p:sp>
      <p:sp>
        <p:nvSpPr>
          <p:cNvPr id="122" name="Google Shape;122;p21"/>
          <p:cNvSpPr txBox="1">
            <a:spLocks noGrp="1"/>
          </p:cNvSpPr>
          <p:nvPr>
            <p:ph type="title"/>
          </p:nvPr>
        </p:nvSpPr>
        <p:spPr>
          <a:xfrm>
            <a:off x="663850" y="4055581"/>
            <a:ext cx="2036700" cy="987900"/>
          </a:xfrm>
          <a:prstGeom prst="rect">
            <a:avLst/>
          </a:prstGeom>
        </p:spPr>
        <p:txBody>
          <a:bodyPr spcFirstLastPara="1" vert="horz" wrap="square" lIns="91425" tIns="91425" rIns="91425" bIns="91425" rtlCol="0" anchor="t" anchorCtr="0">
            <a:noAutofit/>
          </a:bodyPr>
          <a:lstStyle/>
          <a:p>
            <a:pPr algn="l">
              <a:spcBef>
                <a:spcPts val="0"/>
              </a:spcBef>
            </a:pPr>
            <a:r>
              <a:rPr lang="en-GB" sz="1000" dirty="0">
                <a:solidFill>
                  <a:srgbClr val="000000"/>
                </a:solidFill>
                <a:latin typeface="Montserrat Light"/>
                <a:ea typeface="Montserrat Light"/>
                <a:cs typeface="Montserrat Light"/>
                <a:sym typeface="Montserrat Light"/>
              </a:rPr>
              <a:t>Identifier </a:t>
            </a:r>
            <a:r>
              <a:rPr lang="en-GB" sz="1000" dirty="0" err="1">
                <a:solidFill>
                  <a:srgbClr val="000000"/>
                </a:solidFill>
                <a:latin typeface="Montserrat Light"/>
                <a:ea typeface="Montserrat Light"/>
                <a:cs typeface="Montserrat Light"/>
                <a:sym typeface="Montserrat Light"/>
              </a:rPr>
              <a:t>une</a:t>
            </a:r>
            <a:r>
              <a:rPr lang="en-GB" sz="1000" dirty="0">
                <a:solidFill>
                  <a:srgbClr val="000000"/>
                </a:solidFill>
                <a:latin typeface="Montserrat Light"/>
                <a:ea typeface="Montserrat Light"/>
                <a:cs typeface="Montserrat Light"/>
                <a:sym typeface="Montserrat Light"/>
              </a:rPr>
              <a:t> </a:t>
            </a:r>
            <a:r>
              <a:rPr lang="en-GB" sz="1000" dirty="0" err="1">
                <a:solidFill>
                  <a:srgbClr val="000000"/>
                </a:solidFill>
                <a:latin typeface="Montserrat Light"/>
                <a:ea typeface="Montserrat Light"/>
                <a:cs typeface="Montserrat Light"/>
                <a:sym typeface="Montserrat Light"/>
              </a:rPr>
              <a:t>opportunité</a:t>
            </a:r>
            <a:r>
              <a:rPr lang="en-GB" sz="1000" dirty="0">
                <a:solidFill>
                  <a:srgbClr val="000000"/>
                </a:solidFill>
                <a:latin typeface="Montserrat Light"/>
                <a:ea typeface="Montserrat Light"/>
                <a:cs typeface="Montserrat Light"/>
                <a:sym typeface="Montserrat Light"/>
              </a:rPr>
              <a:t> </a:t>
            </a:r>
            <a:r>
              <a:rPr lang="en-GB" sz="1000" dirty="0" err="1">
                <a:solidFill>
                  <a:srgbClr val="000000"/>
                </a:solidFill>
                <a:latin typeface="Montserrat Light"/>
                <a:ea typeface="Montserrat Light"/>
                <a:cs typeface="Montserrat Light"/>
                <a:sym typeface="Montserrat Light"/>
              </a:rPr>
              <a:t>d’affaires</a:t>
            </a:r>
            <a:r>
              <a:rPr lang="en-GB" sz="1000" dirty="0">
                <a:solidFill>
                  <a:srgbClr val="000000"/>
                </a:solidFill>
                <a:latin typeface="Montserrat Light"/>
                <a:ea typeface="Montserrat Light"/>
                <a:cs typeface="Montserrat Light"/>
                <a:sym typeface="Montserrat Light"/>
              </a:rPr>
              <a:t>, </a:t>
            </a:r>
            <a:r>
              <a:rPr lang="en-GB" sz="1000" dirty="0" err="1">
                <a:solidFill>
                  <a:srgbClr val="000000"/>
                </a:solidFill>
                <a:latin typeface="Montserrat Light"/>
                <a:ea typeface="Montserrat Light"/>
                <a:cs typeface="Montserrat Light"/>
                <a:sym typeface="Montserrat Light"/>
              </a:rPr>
              <a:t>concevoir</a:t>
            </a:r>
            <a:r>
              <a:rPr lang="en-GB" sz="1000" dirty="0">
                <a:solidFill>
                  <a:srgbClr val="000000"/>
                </a:solidFill>
                <a:latin typeface="Montserrat Light"/>
                <a:ea typeface="Montserrat Light"/>
                <a:cs typeface="Montserrat Light"/>
                <a:sym typeface="Montserrat Light"/>
              </a:rPr>
              <a:t> le </a:t>
            </a:r>
            <a:r>
              <a:rPr lang="en-GB" sz="1000" dirty="0" err="1">
                <a:solidFill>
                  <a:srgbClr val="000000"/>
                </a:solidFill>
                <a:latin typeface="Montserrat Light"/>
                <a:ea typeface="Montserrat Light"/>
                <a:cs typeface="Montserrat Light"/>
                <a:sym typeface="Montserrat Light"/>
              </a:rPr>
              <a:t>modèle</a:t>
            </a:r>
            <a:r>
              <a:rPr lang="en-GB" sz="1000" dirty="0">
                <a:solidFill>
                  <a:srgbClr val="000000"/>
                </a:solidFill>
                <a:latin typeface="Montserrat Light"/>
                <a:ea typeface="Montserrat Light"/>
                <a:cs typeface="Montserrat Light"/>
                <a:sym typeface="Montserrat Light"/>
              </a:rPr>
              <a:t> </a:t>
            </a:r>
            <a:r>
              <a:rPr lang="en-GB" sz="1000" dirty="0" err="1">
                <a:solidFill>
                  <a:srgbClr val="000000"/>
                </a:solidFill>
                <a:latin typeface="Montserrat Light"/>
                <a:ea typeface="Montserrat Light"/>
                <a:cs typeface="Montserrat Light"/>
                <a:sym typeface="Montserrat Light"/>
              </a:rPr>
              <a:t>d’affaires</a:t>
            </a:r>
            <a:r>
              <a:rPr lang="en-GB" sz="1000" dirty="0">
                <a:solidFill>
                  <a:srgbClr val="000000"/>
                </a:solidFill>
                <a:latin typeface="Montserrat Light"/>
                <a:ea typeface="Montserrat Light"/>
                <a:cs typeface="Montserrat Light"/>
                <a:sym typeface="Montserrat Light"/>
              </a:rPr>
              <a:t> et former </a:t>
            </a:r>
            <a:r>
              <a:rPr lang="en-GB" sz="1000" dirty="0" err="1">
                <a:solidFill>
                  <a:srgbClr val="000000"/>
                </a:solidFill>
                <a:latin typeface="Montserrat Light"/>
                <a:ea typeface="Montserrat Light"/>
                <a:cs typeface="Montserrat Light"/>
                <a:sym typeface="Montserrat Light"/>
              </a:rPr>
              <a:t>une</a:t>
            </a:r>
            <a:r>
              <a:rPr lang="en-GB" sz="1000" dirty="0">
                <a:solidFill>
                  <a:srgbClr val="000000"/>
                </a:solidFill>
                <a:latin typeface="Montserrat Light"/>
                <a:ea typeface="Montserrat Light"/>
                <a:cs typeface="Montserrat Light"/>
                <a:sym typeface="Montserrat Light"/>
              </a:rPr>
              <a:t> </a:t>
            </a:r>
            <a:r>
              <a:rPr lang="en-GB" sz="1000" dirty="0" err="1">
                <a:solidFill>
                  <a:srgbClr val="000000"/>
                </a:solidFill>
                <a:latin typeface="Montserrat Light"/>
                <a:ea typeface="Montserrat Light"/>
                <a:cs typeface="Montserrat Light"/>
                <a:sym typeface="Montserrat Light"/>
              </a:rPr>
              <a:t>équipe</a:t>
            </a:r>
            <a:r>
              <a:rPr lang="en-GB" sz="1000" dirty="0">
                <a:solidFill>
                  <a:srgbClr val="000000"/>
                </a:solidFill>
                <a:latin typeface="Montserrat Light"/>
                <a:ea typeface="Montserrat Light"/>
                <a:cs typeface="Montserrat Light"/>
                <a:sym typeface="Montserrat Light"/>
              </a:rPr>
              <a:t> capable de le </a:t>
            </a:r>
            <a:r>
              <a:rPr lang="en-GB" sz="1000" dirty="0" err="1">
                <a:solidFill>
                  <a:srgbClr val="000000"/>
                </a:solidFill>
                <a:latin typeface="Montserrat Light"/>
                <a:ea typeface="Montserrat Light"/>
                <a:cs typeface="Montserrat Light"/>
                <a:sym typeface="Montserrat Light"/>
              </a:rPr>
              <a:t>réaliser</a:t>
            </a:r>
            <a:r>
              <a:rPr lang="en-GB" sz="1000" dirty="0">
                <a:solidFill>
                  <a:srgbClr val="000000"/>
                </a:solidFill>
                <a:latin typeface="Montserrat Light"/>
                <a:ea typeface="Montserrat Light"/>
                <a:cs typeface="Montserrat Light"/>
                <a:sym typeface="Montserrat Light"/>
              </a:rPr>
              <a:t>.</a:t>
            </a:r>
            <a:endParaRPr sz="1000" dirty="0">
              <a:solidFill>
                <a:srgbClr val="000000"/>
              </a:solidFill>
              <a:latin typeface="Montserrat Light"/>
              <a:ea typeface="Montserrat Light"/>
              <a:cs typeface="Montserrat Light"/>
              <a:sym typeface="Montserrat Light"/>
            </a:endParaRPr>
          </a:p>
        </p:txBody>
      </p:sp>
      <p:sp>
        <p:nvSpPr>
          <p:cNvPr id="123" name="Google Shape;123;p21"/>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26</a:t>
            </a:fld>
            <a:endParaRPr/>
          </a:p>
        </p:txBody>
      </p:sp>
      <p:sp>
        <p:nvSpPr>
          <p:cNvPr id="124" name="Google Shape;124;p21"/>
          <p:cNvSpPr/>
          <p:nvPr/>
        </p:nvSpPr>
        <p:spPr>
          <a:xfrm>
            <a:off x="663850" y="3089456"/>
            <a:ext cx="2036700" cy="766800"/>
          </a:xfrm>
          <a:prstGeom prst="rect">
            <a:avLst/>
          </a:prstGeom>
          <a:solidFill>
            <a:srgbClr val="FD9200"/>
          </a:solidFill>
          <a:ln>
            <a:noFill/>
          </a:ln>
        </p:spPr>
        <p:txBody>
          <a:bodyPr spcFirstLastPara="1" wrap="square" lIns="91425" tIns="91425" rIns="91425" bIns="91425" anchor="ctr" anchorCtr="0">
            <a:noAutofit/>
          </a:bodyPr>
          <a:lstStyle/>
          <a:p>
            <a:pPr algn="ctr"/>
            <a:r>
              <a:rPr lang="en-GB">
                <a:solidFill>
                  <a:srgbClr val="FFFFFF"/>
                </a:solidFill>
                <a:latin typeface="Montserrat SemiBold"/>
                <a:ea typeface="Montserrat SemiBold"/>
                <a:cs typeface="Montserrat SemiBold"/>
                <a:sym typeface="Montserrat SemiBold"/>
              </a:rPr>
              <a:t>Idéation</a:t>
            </a:r>
            <a:endParaRPr>
              <a:solidFill>
                <a:srgbClr val="FFFFFF"/>
              </a:solidFill>
              <a:latin typeface="Montserrat SemiBold"/>
              <a:ea typeface="Montserrat SemiBold"/>
              <a:cs typeface="Montserrat SemiBold"/>
              <a:sym typeface="Montserrat SemiBold"/>
            </a:endParaRPr>
          </a:p>
        </p:txBody>
      </p:sp>
      <p:sp>
        <p:nvSpPr>
          <p:cNvPr id="125" name="Google Shape;125;p21"/>
          <p:cNvSpPr/>
          <p:nvPr/>
        </p:nvSpPr>
        <p:spPr>
          <a:xfrm>
            <a:off x="3528950" y="3089456"/>
            <a:ext cx="2036700" cy="766800"/>
          </a:xfrm>
          <a:prstGeom prst="rect">
            <a:avLst/>
          </a:prstGeom>
          <a:solidFill>
            <a:srgbClr val="FD9200"/>
          </a:solidFill>
          <a:ln>
            <a:noFill/>
          </a:ln>
        </p:spPr>
        <p:txBody>
          <a:bodyPr spcFirstLastPara="1" wrap="square" lIns="91425" tIns="91425" rIns="91425" bIns="91425" anchor="ctr" anchorCtr="0">
            <a:noAutofit/>
          </a:bodyPr>
          <a:lstStyle/>
          <a:p>
            <a:pPr algn="ctr"/>
            <a:r>
              <a:rPr lang="en-GB">
                <a:solidFill>
                  <a:srgbClr val="FFFFFF"/>
                </a:solidFill>
                <a:latin typeface="Montserrat SemiBold"/>
                <a:ea typeface="Montserrat SemiBold"/>
                <a:cs typeface="Montserrat SemiBold"/>
                <a:sym typeface="Montserrat SemiBold"/>
              </a:rPr>
              <a:t>Incubation</a:t>
            </a:r>
            <a:endParaRPr>
              <a:solidFill>
                <a:srgbClr val="FFFFFF"/>
              </a:solidFill>
              <a:latin typeface="Montserrat SemiBold"/>
              <a:ea typeface="Montserrat SemiBold"/>
              <a:cs typeface="Montserrat SemiBold"/>
              <a:sym typeface="Montserrat SemiBold"/>
            </a:endParaRPr>
          </a:p>
        </p:txBody>
      </p:sp>
      <p:sp>
        <p:nvSpPr>
          <p:cNvPr id="126" name="Google Shape;126;p21"/>
          <p:cNvSpPr/>
          <p:nvPr/>
        </p:nvSpPr>
        <p:spPr>
          <a:xfrm>
            <a:off x="6459975" y="3089456"/>
            <a:ext cx="2036700" cy="766800"/>
          </a:xfrm>
          <a:prstGeom prst="rect">
            <a:avLst/>
          </a:prstGeom>
          <a:solidFill>
            <a:srgbClr val="FD9200"/>
          </a:solidFill>
          <a:ln>
            <a:noFill/>
          </a:ln>
        </p:spPr>
        <p:txBody>
          <a:bodyPr spcFirstLastPara="1" wrap="square" lIns="91425" tIns="91425" rIns="91425" bIns="91425" anchor="ctr" anchorCtr="0">
            <a:noAutofit/>
          </a:bodyPr>
          <a:lstStyle/>
          <a:p>
            <a:pPr algn="ctr"/>
            <a:r>
              <a:rPr lang="en-GB">
                <a:solidFill>
                  <a:srgbClr val="FFFFFF"/>
                </a:solidFill>
                <a:latin typeface="Montserrat SemiBold"/>
                <a:ea typeface="Montserrat SemiBold"/>
                <a:cs typeface="Montserrat SemiBold"/>
                <a:sym typeface="Montserrat SemiBold"/>
              </a:rPr>
              <a:t>Accélération</a:t>
            </a:r>
            <a:endParaRPr>
              <a:solidFill>
                <a:srgbClr val="FFFFFF"/>
              </a:solidFill>
              <a:latin typeface="Montserrat SemiBold"/>
              <a:ea typeface="Montserrat SemiBold"/>
              <a:cs typeface="Montserrat SemiBold"/>
              <a:sym typeface="Montserrat SemiBold"/>
            </a:endParaRPr>
          </a:p>
        </p:txBody>
      </p:sp>
      <p:sp>
        <p:nvSpPr>
          <p:cNvPr id="127" name="Google Shape;127;p21"/>
          <p:cNvSpPr txBox="1">
            <a:spLocks noGrp="1"/>
          </p:cNvSpPr>
          <p:nvPr>
            <p:ph type="title"/>
          </p:nvPr>
        </p:nvSpPr>
        <p:spPr>
          <a:xfrm>
            <a:off x="3528950" y="4055581"/>
            <a:ext cx="2036700" cy="987900"/>
          </a:xfrm>
          <a:prstGeom prst="rect">
            <a:avLst/>
          </a:prstGeom>
        </p:spPr>
        <p:txBody>
          <a:bodyPr spcFirstLastPara="1" vert="horz" wrap="square" lIns="91425" tIns="91425" rIns="91425" bIns="91425" rtlCol="0" anchor="t" anchorCtr="0">
            <a:noAutofit/>
          </a:bodyPr>
          <a:lstStyle/>
          <a:p>
            <a:pPr algn="l">
              <a:spcBef>
                <a:spcPts val="0"/>
              </a:spcBef>
            </a:pPr>
            <a:r>
              <a:rPr lang="en-GB" sz="1000">
                <a:solidFill>
                  <a:srgbClr val="000000"/>
                </a:solidFill>
                <a:latin typeface="Montserrat Light"/>
                <a:ea typeface="Montserrat Light"/>
                <a:cs typeface="Montserrat Light"/>
                <a:sym typeface="Montserrat Light"/>
              </a:rPr>
              <a:t>Valider la proposition de valeur avec la clientèle et construire un premier produit minimum viable (MVP).</a:t>
            </a:r>
            <a:endParaRPr sz="1000">
              <a:solidFill>
                <a:srgbClr val="000000"/>
              </a:solidFill>
              <a:latin typeface="Montserrat Light"/>
              <a:ea typeface="Montserrat Light"/>
              <a:cs typeface="Montserrat Light"/>
              <a:sym typeface="Montserrat Light"/>
            </a:endParaRPr>
          </a:p>
        </p:txBody>
      </p:sp>
      <p:sp>
        <p:nvSpPr>
          <p:cNvPr id="128" name="Google Shape;128;p21"/>
          <p:cNvSpPr txBox="1">
            <a:spLocks noGrp="1"/>
          </p:cNvSpPr>
          <p:nvPr>
            <p:ph type="title"/>
          </p:nvPr>
        </p:nvSpPr>
        <p:spPr>
          <a:xfrm>
            <a:off x="6459975" y="4055581"/>
            <a:ext cx="2036700" cy="987900"/>
          </a:xfrm>
          <a:prstGeom prst="rect">
            <a:avLst/>
          </a:prstGeom>
        </p:spPr>
        <p:txBody>
          <a:bodyPr spcFirstLastPara="1" vert="horz" wrap="square" lIns="91425" tIns="91425" rIns="91425" bIns="91425" rtlCol="0" anchor="t" anchorCtr="0">
            <a:noAutofit/>
          </a:bodyPr>
          <a:lstStyle/>
          <a:p>
            <a:pPr algn="l">
              <a:spcBef>
                <a:spcPts val="0"/>
              </a:spcBef>
            </a:pPr>
            <a:r>
              <a:rPr lang="en-GB" sz="1000">
                <a:solidFill>
                  <a:srgbClr val="000000"/>
                </a:solidFill>
                <a:latin typeface="Montserrat Light"/>
                <a:ea typeface="Montserrat Light"/>
                <a:cs typeface="Montserrat Light"/>
                <a:sym typeface="Montserrat Light"/>
              </a:rPr>
              <a:t>Valider et mettre en oeuvre le modèle d’affaires, préparer la création formelle de l’entreprise et générer des ventes.</a:t>
            </a:r>
            <a:endParaRPr sz="1000">
              <a:solidFill>
                <a:srgbClr val="000000"/>
              </a:solidFill>
              <a:latin typeface="Montserrat Light"/>
              <a:ea typeface="Montserrat Light"/>
              <a:cs typeface="Montserrat Light"/>
              <a:sym typeface="Montserrat Light"/>
            </a:endParaRPr>
          </a:p>
        </p:txBody>
      </p:sp>
      <p:cxnSp>
        <p:nvCxnSpPr>
          <p:cNvPr id="129" name="Google Shape;129;p21"/>
          <p:cNvCxnSpPr/>
          <p:nvPr/>
        </p:nvCxnSpPr>
        <p:spPr>
          <a:xfrm>
            <a:off x="2867400" y="3472856"/>
            <a:ext cx="494700" cy="0"/>
          </a:xfrm>
          <a:prstGeom prst="straightConnector1">
            <a:avLst/>
          </a:prstGeom>
          <a:noFill/>
          <a:ln w="28575" cap="flat" cmpd="sng">
            <a:solidFill>
              <a:srgbClr val="FD9200"/>
            </a:solidFill>
            <a:prstDash val="solid"/>
            <a:round/>
            <a:headEnd type="none" w="med" len="med"/>
            <a:tailEnd type="triangle" w="med" len="med"/>
          </a:ln>
        </p:spPr>
      </p:cxnSp>
      <p:cxnSp>
        <p:nvCxnSpPr>
          <p:cNvPr id="130" name="Google Shape;130;p21"/>
          <p:cNvCxnSpPr/>
          <p:nvPr/>
        </p:nvCxnSpPr>
        <p:spPr>
          <a:xfrm>
            <a:off x="5765463" y="3472856"/>
            <a:ext cx="494700" cy="0"/>
          </a:xfrm>
          <a:prstGeom prst="straightConnector1">
            <a:avLst/>
          </a:prstGeom>
          <a:noFill/>
          <a:ln w="28575" cap="flat" cmpd="sng">
            <a:solidFill>
              <a:srgbClr val="FD9200"/>
            </a:solidFill>
            <a:prstDash val="solid"/>
            <a:round/>
            <a:headEnd type="none" w="med" len="med"/>
            <a:tailEnd type="triangle" w="med" len="med"/>
          </a:ln>
        </p:spPr>
      </p:cxnSp>
      <p:sp>
        <p:nvSpPr>
          <p:cNvPr id="131" name="Google Shape;131;p21"/>
          <p:cNvSpPr/>
          <p:nvPr/>
        </p:nvSpPr>
        <p:spPr>
          <a:xfrm>
            <a:off x="663850" y="2236300"/>
            <a:ext cx="7832700" cy="766800"/>
          </a:xfrm>
          <a:prstGeom prst="rect">
            <a:avLst/>
          </a:prstGeom>
          <a:solidFill>
            <a:srgbClr val="FD9200"/>
          </a:solidFill>
          <a:ln>
            <a:noFill/>
          </a:ln>
        </p:spPr>
        <p:txBody>
          <a:bodyPr spcFirstLastPara="1" wrap="square" lIns="91425" tIns="91425" rIns="91425" bIns="91425" anchor="ctr" anchorCtr="0">
            <a:noAutofit/>
          </a:bodyPr>
          <a:lstStyle/>
          <a:p>
            <a:pPr algn="ctr"/>
            <a:r>
              <a:rPr lang="en-GB">
                <a:solidFill>
                  <a:srgbClr val="FFFFFF"/>
                </a:solidFill>
                <a:latin typeface="Montserrat SemiBold"/>
                <a:ea typeface="Montserrat SemiBold"/>
                <a:cs typeface="Montserrat SemiBold"/>
                <a:sym typeface="Montserrat SemiBold"/>
              </a:rPr>
              <a:t>Démarrage d’entreprise</a:t>
            </a:r>
            <a:endParaRPr>
              <a:solidFill>
                <a:srgbClr val="FFFFFF"/>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30497332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311700" y="993150"/>
            <a:ext cx="8520600" cy="572700"/>
          </a:xfrm>
          <a:prstGeom prst="rect">
            <a:avLst/>
          </a:prstGeom>
        </p:spPr>
        <p:txBody>
          <a:bodyPr spcFirstLastPara="1" vert="horz" wrap="square" lIns="91425" tIns="91425" rIns="91425" bIns="91425" rtlCol="0" anchor="t" anchorCtr="0">
            <a:noAutofit/>
          </a:bodyPr>
          <a:lstStyle/>
          <a:p>
            <a:pPr algn="l">
              <a:spcBef>
                <a:spcPts val="0"/>
              </a:spcBef>
            </a:pPr>
            <a:r>
              <a:rPr lang="en-GB"/>
              <a:t>Programmes et structure des services</a:t>
            </a:r>
            <a:endParaRPr sz="2400">
              <a:latin typeface="Montserrat SemiBold"/>
              <a:ea typeface="Montserrat SemiBold"/>
              <a:cs typeface="Montserrat SemiBold"/>
              <a:sym typeface="Montserrat SemiBold"/>
            </a:endParaRPr>
          </a:p>
        </p:txBody>
      </p:sp>
      <p:sp>
        <p:nvSpPr>
          <p:cNvPr id="137" name="Google Shape;137;p22"/>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27</a:t>
            </a:fld>
            <a:endParaRPr/>
          </a:p>
        </p:txBody>
      </p:sp>
      <p:graphicFrame>
        <p:nvGraphicFramePr>
          <p:cNvPr id="138" name="Google Shape;138;p22"/>
          <p:cNvGraphicFramePr/>
          <p:nvPr>
            <p:extLst/>
          </p:nvPr>
        </p:nvGraphicFramePr>
        <p:xfrm>
          <a:off x="791625" y="2507700"/>
          <a:ext cx="7239000" cy="2758320"/>
        </p:xfrm>
        <a:graphic>
          <a:graphicData uri="http://schemas.openxmlformats.org/drawingml/2006/table">
            <a:tbl>
              <a:tblPr>
                <a:noFill/>
              </a:tblPr>
              <a:tblGrid>
                <a:gridCol w="982325">
                  <a:extLst>
                    <a:ext uri="{9D8B030D-6E8A-4147-A177-3AD203B41FA5}">
                      <a16:colId xmlns:a16="http://schemas.microsoft.com/office/drawing/2014/main" val="20000"/>
                    </a:ext>
                  </a:extLst>
                </a:gridCol>
                <a:gridCol w="2198125">
                  <a:extLst>
                    <a:ext uri="{9D8B030D-6E8A-4147-A177-3AD203B41FA5}">
                      <a16:colId xmlns:a16="http://schemas.microsoft.com/office/drawing/2014/main" val="20001"/>
                    </a:ext>
                  </a:extLst>
                </a:gridCol>
                <a:gridCol w="2029275">
                  <a:extLst>
                    <a:ext uri="{9D8B030D-6E8A-4147-A177-3AD203B41FA5}">
                      <a16:colId xmlns:a16="http://schemas.microsoft.com/office/drawing/2014/main" val="20002"/>
                    </a:ext>
                  </a:extLst>
                </a:gridCol>
                <a:gridCol w="202927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endParaRPr>
                        <a:latin typeface="Montserrat"/>
                        <a:ea typeface="Montserrat"/>
                        <a:cs typeface="Montserrat"/>
                        <a:sym typeface="Montserrat"/>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a:solidFill>
                            <a:srgbClr val="FFFFFF"/>
                          </a:solidFill>
                          <a:latin typeface="Montserrat SemiBold"/>
                          <a:ea typeface="Montserrat SemiBold"/>
                          <a:cs typeface="Montserrat SemiBold"/>
                          <a:sym typeface="Montserrat SemiBold"/>
                        </a:rPr>
                        <a:t>Idéation</a:t>
                      </a:r>
                      <a:endParaRPr>
                        <a:solidFill>
                          <a:srgbClr val="FFFFFF"/>
                        </a:solidFill>
                        <a:latin typeface="Montserrat SemiBold"/>
                        <a:ea typeface="Montserrat SemiBold"/>
                        <a:cs typeface="Montserrat SemiBold"/>
                        <a:sym typeface="Montserrat SemiBold"/>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D9200"/>
                    </a:solidFill>
                  </a:tcPr>
                </a:tc>
                <a:tc>
                  <a:txBody>
                    <a:bodyPr/>
                    <a:lstStyle/>
                    <a:p>
                      <a:pPr marL="0" lvl="0" indent="0" algn="ctr" rtl="0">
                        <a:spcBef>
                          <a:spcPts val="0"/>
                        </a:spcBef>
                        <a:spcAft>
                          <a:spcPts val="0"/>
                        </a:spcAft>
                        <a:buNone/>
                      </a:pPr>
                      <a:r>
                        <a:rPr lang="en-GB">
                          <a:solidFill>
                            <a:srgbClr val="FFFFFF"/>
                          </a:solidFill>
                          <a:latin typeface="Montserrat SemiBold"/>
                          <a:ea typeface="Montserrat SemiBold"/>
                          <a:cs typeface="Montserrat SemiBold"/>
                          <a:sym typeface="Montserrat SemiBold"/>
                        </a:rPr>
                        <a:t>Incubation</a:t>
                      </a:r>
                      <a:endParaRPr>
                        <a:solidFill>
                          <a:srgbClr val="FFFFFF"/>
                        </a:solidFill>
                        <a:latin typeface="Montserrat SemiBold"/>
                        <a:ea typeface="Montserrat SemiBold"/>
                        <a:cs typeface="Montserrat SemiBold"/>
                        <a:sym typeface="Montserrat SemiBold"/>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D9200"/>
                    </a:solidFill>
                  </a:tcPr>
                </a:tc>
                <a:tc>
                  <a:txBody>
                    <a:bodyPr/>
                    <a:lstStyle/>
                    <a:p>
                      <a:pPr marL="0" lvl="0" indent="0" algn="ctr" rtl="0">
                        <a:spcBef>
                          <a:spcPts val="0"/>
                        </a:spcBef>
                        <a:spcAft>
                          <a:spcPts val="0"/>
                        </a:spcAft>
                        <a:buNone/>
                      </a:pPr>
                      <a:r>
                        <a:rPr lang="en-GB">
                          <a:solidFill>
                            <a:srgbClr val="FFFFFF"/>
                          </a:solidFill>
                          <a:latin typeface="Montserrat SemiBold"/>
                          <a:ea typeface="Montserrat SemiBold"/>
                          <a:cs typeface="Montserrat SemiBold"/>
                          <a:sym typeface="Montserrat SemiBold"/>
                        </a:rPr>
                        <a:t>Accélération</a:t>
                      </a:r>
                      <a:endParaRPr>
                        <a:solidFill>
                          <a:srgbClr val="FFFFFF"/>
                        </a:solidFill>
                        <a:latin typeface="Montserrat SemiBold"/>
                        <a:ea typeface="Montserrat SemiBold"/>
                        <a:cs typeface="Montserrat SemiBold"/>
                        <a:sym typeface="Montserrat SemiBold"/>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D9200"/>
                    </a:solidFill>
                  </a:tcPr>
                </a:tc>
                <a:extLst>
                  <a:ext uri="{0D108BD9-81ED-4DB2-BD59-A6C34878D82A}">
                    <a16:rowId xmlns:a16="http://schemas.microsoft.com/office/drawing/2014/main" val="10000"/>
                  </a:ext>
                </a:extLst>
              </a:tr>
              <a:tr h="381000">
                <a:tc rowSpan="5">
                  <a:txBody>
                    <a:bodyPr/>
                    <a:lstStyle/>
                    <a:p>
                      <a:pPr marL="0" lvl="0" indent="0" algn="ctr" rtl="0">
                        <a:spcBef>
                          <a:spcPts val="0"/>
                        </a:spcBef>
                        <a:spcAft>
                          <a:spcPts val="0"/>
                        </a:spcAft>
                        <a:buNone/>
                      </a:pPr>
                      <a:r>
                        <a:rPr lang="en-GB">
                          <a:solidFill>
                            <a:srgbClr val="FFFFFF"/>
                          </a:solidFill>
                          <a:latin typeface="Montserrat SemiBold"/>
                          <a:ea typeface="Montserrat SemiBold"/>
                          <a:cs typeface="Montserrat SemiBold"/>
                          <a:sym typeface="Montserrat SemiBold"/>
                        </a:rPr>
                        <a:t>Services</a:t>
                      </a:r>
                      <a:endParaRPr>
                        <a:solidFill>
                          <a:srgbClr val="FFFFFF"/>
                        </a:solidFill>
                        <a:latin typeface="Montserrat SemiBold"/>
                        <a:ea typeface="Montserrat SemiBold"/>
                        <a:cs typeface="Montserrat SemiBold"/>
                        <a:sym typeface="Montserrat SemiBold"/>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D9200"/>
                    </a:solidFill>
                  </a:tcPr>
                </a:tc>
                <a:tc>
                  <a:txBody>
                    <a:bodyPr/>
                    <a:lstStyle/>
                    <a:p>
                      <a:pPr marL="0" lvl="0" indent="0" algn="ctr" rtl="0">
                        <a:spcBef>
                          <a:spcPts val="0"/>
                        </a:spcBef>
                        <a:spcAft>
                          <a:spcPts val="0"/>
                        </a:spcAft>
                        <a:buNone/>
                      </a:pPr>
                      <a:r>
                        <a:rPr lang="en-GB" sz="1000">
                          <a:solidFill>
                            <a:schemeClr val="dk2"/>
                          </a:solidFill>
                          <a:latin typeface="Montserrat"/>
                          <a:ea typeface="Montserrat"/>
                          <a:cs typeface="Montserrat"/>
                          <a:sym typeface="Montserrat"/>
                        </a:rPr>
                        <a:t>Accompagnement personnalisé </a:t>
                      </a:r>
                      <a:endParaRPr sz="1000">
                        <a:solidFill>
                          <a:schemeClr val="dk2"/>
                        </a:solidFill>
                        <a:latin typeface="Montserrat"/>
                        <a:ea typeface="Montserrat"/>
                        <a:cs typeface="Montserrat"/>
                        <a:sym typeface="Montserrat"/>
                      </a:endParaRPr>
                    </a:p>
                    <a:p>
                      <a:pPr marL="0" lvl="0" indent="0" algn="ctr" rtl="0">
                        <a:spcBef>
                          <a:spcPts val="0"/>
                        </a:spcBef>
                        <a:spcAft>
                          <a:spcPts val="0"/>
                        </a:spcAft>
                        <a:buNone/>
                      </a:pPr>
                      <a:r>
                        <a:rPr lang="en-GB" sz="1000">
                          <a:solidFill>
                            <a:schemeClr val="dk2"/>
                          </a:solidFill>
                          <a:latin typeface="Montserrat"/>
                          <a:ea typeface="Montserrat"/>
                          <a:cs typeface="Montserrat"/>
                          <a:sym typeface="Montserrat"/>
                        </a:rPr>
                        <a:t>sans rendez-vous</a:t>
                      </a:r>
                      <a:endParaRPr sz="1000">
                        <a:solidFill>
                          <a:schemeClr val="dk2"/>
                        </a:solidFill>
                        <a:latin typeface="Montserrat"/>
                        <a:ea typeface="Montserrat"/>
                        <a:cs typeface="Montserrat"/>
                        <a:sym typeface="Montserrat"/>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EFEF"/>
                    </a:solidFill>
                  </a:tcPr>
                </a:tc>
                <a:tc>
                  <a:txBody>
                    <a:bodyPr/>
                    <a:lstStyle/>
                    <a:p>
                      <a:pPr marL="0" lvl="2" indent="0" algn="ctr" rtl="0">
                        <a:lnSpc>
                          <a:spcPct val="100000"/>
                        </a:lnSpc>
                        <a:spcBef>
                          <a:spcPts val="0"/>
                        </a:spcBef>
                        <a:spcAft>
                          <a:spcPts val="0"/>
                        </a:spcAft>
                        <a:buNone/>
                      </a:pPr>
                      <a:r>
                        <a:rPr lang="en-GB" sz="1000" dirty="0" err="1">
                          <a:solidFill>
                            <a:schemeClr val="dk2"/>
                          </a:solidFill>
                          <a:latin typeface="Montserrat"/>
                          <a:ea typeface="Montserrat"/>
                          <a:cs typeface="Montserrat"/>
                          <a:sym typeface="Montserrat"/>
                        </a:rPr>
                        <a:t>Accompagnement</a:t>
                      </a:r>
                      <a:r>
                        <a:rPr lang="en-GB" sz="1000" dirty="0">
                          <a:solidFill>
                            <a:schemeClr val="dk2"/>
                          </a:solidFill>
                          <a:latin typeface="Montserrat"/>
                          <a:ea typeface="Montserrat"/>
                          <a:cs typeface="Montserrat"/>
                          <a:sym typeface="Montserrat"/>
                        </a:rPr>
                        <a:t> </a:t>
                      </a:r>
                      <a:r>
                        <a:rPr lang="en-GB" sz="1000" dirty="0" err="1">
                          <a:solidFill>
                            <a:schemeClr val="dk2"/>
                          </a:solidFill>
                          <a:latin typeface="Montserrat"/>
                          <a:ea typeface="Montserrat"/>
                          <a:cs typeface="Montserrat"/>
                          <a:sym typeface="Montserrat"/>
                        </a:rPr>
                        <a:t>personnalisé</a:t>
                      </a:r>
                      <a:r>
                        <a:rPr lang="en-GB" sz="1000" dirty="0">
                          <a:solidFill>
                            <a:schemeClr val="dk2"/>
                          </a:solidFill>
                          <a:latin typeface="Montserrat"/>
                          <a:ea typeface="Montserrat"/>
                          <a:cs typeface="Montserrat"/>
                          <a:sym typeface="Montserrat"/>
                        </a:rPr>
                        <a:t> </a:t>
                      </a:r>
                      <a:r>
                        <a:rPr lang="en-GB" sz="1000" dirty="0" err="1">
                          <a:solidFill>
                            <a:schemeClr val="dk2"/>
                          </a:solidFill>
                          <a:latin typeface="Montserrat"/>
                          <a:ea typeface="Montserrat"/>
                          <a:cs typeface="Montserrat"/>
                          <a:sym typeface="Montserrat"/>
                        </a:rPr>
                        <a:t>privé</a:t>
                      </a:r>
                      <a:endParaRPr sz="1000" dirty="0">
                        <a:solidFill>
                          <a:schemeClr val="dk2"/>
                        </a:solidFill>
                        <a:latin typeface="Montserrat"/>
                        <a:ea typeface="Montserrat"/>
                        <a:cs typeface="Montserrat"/>
                        <a:sym typeface="Montserrat"/>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GB" sz="1000">
                          <a:solidFill>
                            <a:schemeClr val="dk2"/>
                          </a:solidFill>
                          <a:latin typeface="Montserrat"/>
                          <a:ea typeface="Montserrat"/>
                          <a:cs typeface="Montserrat"/>
                          <a:sym typeface="Montserrat"/>
                        </a:rPr>
                        <a:t>Accompagnement personnalisé privé</a:t>
                      </a:r>
                      <a:endParaRPr sz="1000">
                        <a:solidFill>
                          <a:schemeClr val="dk2"/>
                        </a:solidFill>
                        <a:latin typeface="Montserrat"/>
                        <a:ea typeface="Montserrat"/>
                        <a:cs typeface="Montserrat"/>
                        <a:sym typeface="Montserrat"/>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381000">
                <a:tc vMerge="1">
                  <a:txBody>
                    <a:bodyPr/>
                    <a:lstStyle/>
                    <a:p>
                      <a:endParaRPr lang="fr-FR"/>
                    </a:p>
                  </a:txBody>
                  <a:tcPr/>
                </a:tc>
                <a:tc>
                  <a:txBody>
                    <a:bodyPr/>
                    <a:lstStyle/>
                    <a:p>
                      <a:pPr marL="0" lvl="0" indent="0" algn="ctr" rtl="0">
                        <a:lnSpc>
                          <a:spcPct val="150000"/>
                        </a:lnSpc>
                        <a:spcBef>
                          <a:spcPts val="0"/>
                        </a:spcBef>
                        <a:spcAft>
                          <a:spcPts val="0"/>
                        </a:spcAft>
                        <a:buNone/>
                      </a:pPr>
                      <a:r>
                        <a:rPr lang="en-GB" sz="1000" dirty="0">
                          <a:solidFill>
                            <a:schemeClr val="dk2"/>
                          </a:solidFill>
                          <a:latin typeface="Montserrat"/>
                          <a:ea typeface="Montserrat"/>
                          <a:cs typeface="Montserrat"/>
                          <a:sym typeface="Montserrat"/>
                        </a:rPr>
                        <a:t>Ateliers de </a:t>
                      </a:r>
                      <a:r>
                        <a:rPr lang="en-GB" sz="1000" dirty="0" err="1">
                          <a:solidFill>
                            <a:schemeClr val="dk2"/>
                          </a:solidFill>
                          <a:latin typeface="Montserrat"/>
                          <a:ea typeface="Montserrat"/>
                          <a:cs typeface="Montserrat"/>
                          <a:sym typeface="Montserrat"/>
                        </a:rPr>
                        <a:t>perfectionnement</a:t>
                      </a:r>
                      <a:endParaRPr sz="1000" dirty="0">
                        <a:solidFill>
                          <a:schemeClr val="dk2"/>
                        </a:solidFill>
                        <a:latin typeface="Montserrat"/>
                        <a:ea typeface="Montserrat"/>
                        <a:cs typeface="Montserrat"/>
                        <a:sym typeface="Montserrat"/>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sz="1000" dirty="0">
                          <a:solidFill>
                            <a:schemeClr val="dk2"/>
                          </a:solidFill>
                          <a:latin typeface="Montserrat"/>
                          <a:ea typeface="Montserrat"/>
                          <a:cs typeface="Montserrat"/>
                          <a:sym typeface="Montserrat"/>
                        </a:rPr>
                        <a:t>Ateliers de </a:t>
                      </a:r>
                      <a:r>
                        <a:rPr lang="en-GB" sz="1000" dirty="0" err="1">
                          <a:solidFill>
                            <a:schemeClr val="dk2"/>
                          </a:solidFill>
                          <a:latin typeface="Montserrat"/>
                          <a:ea typeface="Montserrat"/>
                          <a:cs typeface="Montserrat"/>
                          <a:sym typeface="Montserrat"/>
                        </a:rPr>
                        <a:t>perfectionnement</a:t>
                      </a:r>
                      <a:endParaRPr sz="1000" dirty="0">
                        <a:solidFill>
                          <a:schemeClr val="dk2"/>
                        </a:solidFill>
                        <a:latin typeface="Montserrat"/>
                        <a:ea typeface="Montserrat"/>
                        <a:cs typeface="Montserrat"/>
                        <a:sym typeface="Montserrat"/>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sz="1000">
                          <a:solidFill>
                            <a:schemeClr val="dk2"/>
                          </a:solidFill>
                          <a:latin typeface="Montserrat"/>
                          <a:ea typeface="Montserrat"/>
                          <a:cs typeface="Montserrat"/>
                          <a:sym typeface="Montserrat"/>
                        </a:rPr>
                        <a:t>Ateliers de perfectionnement</a:t>
                      </a:r>
                      <a:endParaRPr sz="1000">
                        <a:solidFill>
                          <a:schemeClr val="dk2"/>
                        </a:solidFill>
                        <a:latin typeface="Montserrat"/>
                        <a:ea typeface="Montserrat"/>
                        <a:cs typeface="Montserrat"/>
                        <a:sym typeface="Montserrat"/>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381000">
                <a:tc vMerge="1">
                  <a:txBody>
                    <a:bodyPr/>
                    <a:lstStyle/>
                    <a:p>
                      <a:endParaRPr lang="fr-FR"/>
                    </a:p>
                  </a:txBody>
                  <a:tcPr/>
                </a:tc>
                <a:tc>
                  <a:txBody>
                    <a:bodyPr/>
                    <a:lstStyle/>
                    <a:p>
                      <a:pPr marL="0" lvl="0" indent="0" algn="ctr" rtl="0">
                        <a:spcBef>
                          <a:spcPts val="0"/>
                        </a:spcBef>
                        <a:spcAft>
                          <a:spcPts val="0"/>
                        </a:spcAft>
                        <a:buNone/>
                      </a:pPr>
                      <a:r>
                        <a:rPr lang="en-GB" sz="1000" dirty="0">
                          <a:solidFill>
                            <a:schemeClr val="dk2"/>
                          </a:solidFill>
                          <a:latin typeface="Montserrat"/>
                          <a:ea typeface="Montserrat"/>
                          <a:cs typeface="Montserrat"/>
                          <a:sym typeface="Montserrat"/>
                        </a:rPr>
                        <a:t>-</a:t>
                      </a:r>
                      <a:endParaRPr sz="1000" dirty="0">
                        <a:solidFill>
                          <a:schemeClr val="dk2"/>
                        </a:solidFill>
                        <a:latin typeface="Montserrat"/>
                        <a:ea typeface="Montserrat"/>
                        <a:cs typeface="Montserrat"/>
                        <a:sym typeface="Montserrat"/>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GB" sz="1000">
                          <a:solidFill>
                            <a:schemeClr val="dk2"/>
                          </a:solidFill>
                          <a:latin typeface="Montserrat"/>
                          <a:ea typeface="Montserrat"/>
                          <a:cs typeface="Montserrat"/>
                          <a:sym typeface="Montserrat"/>
                        </a:rPr>
                        <a:t>-</a:t>
                      </a:r>
                      <a:endParaRPr sz="1000">
                        <a:solidFill>
                          <a:schemeClr val="dk2"/>
                        </a:solidFill>
                        <a:latin typeface="Montserrat"/>
                        <a:ea typeface="Montserrat"/>
                        <a:cs typeface="Montserrat"/>
                        <a:sym typeface="Montserrat"/>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GB" sz="1000">
                          <a:solidFill>
                            <a:schemeClr val="dk2"/>
                          </a:solidFill>
                          <a:latin typeface="Montserrat"/>
                          <a:ea typeface="Montserrat"/>
                          <a:cs typeface="Montserrat"/>
                          <a:sym typeface="Montserrat"/>
                        </a:rPr>
                        <a:t>Mentorat d’affaires</a:t>
                      </a:r>
                      <a:endParaRPr sz="1000">
                        <a:solidFill>
                          <a:schemeClr val="dk2"/>
                        </a:solidFill>
                        <a:latin typeface="Montserrat"/>
                        <a:ea typeface="Montserrat"/>
                        <a:cs typeface="Montserrat"/>
                        <a:sym typeface="Montserrat"/>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3"/>
                  </a:ext>
                </a:extLst>
              </a:tr>
              <a:tr h="381000">
                <a:tc vMerge="1">
                  <a:txBody>
                    <a:bodyPr/>
                    <a:lstStyle/>
                    <a:p>
                      <a:endParaRPr lang="fr-FR"/>
                    </a:p>
                  </a:txBody>
                  <a:tcPr/>
                </a:tc>
                <a:tc>
                  <a:txBody>
                    <a:bodyPr/>
                    <a:lstStyle/>
                    <a:p>
                      <a:pPr marL="0" lvl="0" indent="0" algn="ctr" rtl="0">
                        <a:spcBef>
                          <a:spcPts val="0"/>
                        </a:spcBef>
                        <a:spcAft>
                          <a:spcPts val="0"/>
                        </a:spcAft>
                        <a:buNone/>
                      </a:pPr>
                      <a:r>
                        <a:rPr lang="en-GB" sz="1000">
                          <a:solidFill>
                            <a:schemeClr val="dk2"/>
                          </a:solidFill>
                          <a:latin typeface="Montserrat"/>
                          <a:ea typeface="Montserrat"/>
                          <a:cs typeface="Montserrat"/>
                          <a:sym typeface="Montserrat"/>
                        </a:rPr>
                        <a:t>-</a:t>
                      </a:r>
                      <a:endParaRPr sz="1000">
                        <a:solidFill>
                          <a:schemeClr val="dk2"/>
                        </a:solidFill>
                        <a:latin typeface="Montserrat"/>
                        <a:ea typeface="Montserrat"/>
                        <a:cs typeface="Montserrat"/>
                        <a:sym typeface="Montserrat"/>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GB" sz="1000">
                          <a:solidFill>
                            <a:schemeClr val="dk2"/>
                          </a:solidFill>
                          <a:latin typeface="Montserrat"/>
                          <a:ea typeface="Montserrat"/>
                          <a:cs typeface="Montserrat"/>
                          <a:sym typeface="Montserrat"/>
                        </a:rPr>
                        <a:t>Experts-en-résidence</a:t>
                      </a:r>
                      <a:endParaRPr sz="1000">
                        <a:solidFill>
                          <a:schemeClr val="dk2"/>
                        </a:solidFill>
                        <a:latin typeface="Montserrat"/>
                        <a:ea typeface="Montserrat"/>
                        <a:cs typeface="Montserrat"/>
                        <a:sym typeface="Montserrat"/>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GB" sz="1000">
                          <a:solidFill>
                            <a:schemeClr val="dk2"/>
                          </a:solidFill>
                          <a:latin typeface="Montserrat"/>
                          <a:ea typeface="Montserrat"/>
                          <a:cs typeface="Montserrat"/>
                          <a:sym typeface="Montserrat"/>
                        </a:rPr>
                        <a:t>Experts-en-résidence</a:t>
                      </a:r>
                      <a:endParaRPr sz="1000">
                        <a:solidFill>
                          <a:schemeClr val="dk2"/>
                        </a:solidFill>
                        <a:latin typeface="Montserrat"/>
                        <a:ea typeface="Montserrat"/>
                        <a:cs typeface="Montserrat"/>
                        <a:sym typeface="Montserrat"/>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381000">
                <a:tc vMerge="1">
                  <a:txBody>
                    <a:bodyPr/>
                    <a:lstStyle/>
                    <a:p>
                      <a:endParaRPr lang="fr-FR"/>
                    </a:p>
                  </a:txBody>
                  <a:tcPr/>
                </a:tc>
                <a:tc>
                  <a:txBody>
                    <a:bodyPr/>
                    <a:lstStyle/>
                    <a:p>
                      <a:pPr marL="0" lvl="0" indent="0" algn="ctr" rtl="0">
                        <a:spcBef>
                          <a:spcPts val="0"/>
                        </a:spcBef>
                        <a:spcAft>
                          <a:spcPts val="0"/>
                        </a:spcAft>
                        <a:buNone/>
                      </a:pPr>
                      <a:r>
                        <a:rPr lang="en-GB" sz="1000">
                          <a:solidFill>
                            <a:schemeClr val="dk2"/>
                          </a:solidFill>
                          <a:latin typeface="Montserrat"/>
                          <a:ea typeface="Montserrat"/>
                          <a:cs typeface="Montserrat"/>
                          <a:sym typeface="Montserrat"/>
                        </a:rPr>
                        <a:t>Accès espaces éphémères </a:t>
                      </a:r>
                      <a:endParaRPr sz="1000">
                        <a:solidFill>
                          <a:schemeClr val="dk2"/>
                        </a:solidFill>
                        <a:latin typeface="Montserrat"/>
                        <a:ea typeface="Montserrat"/>
                        <a:cs typeface="Montserrat"/>
                        <a:sym typeface="Montserrat"/>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GB" sz="1000">
                          <a:solidFill>
                            <a:schemeClr val="dk2"/>
                          </a:solidFill>
                          <a:latin typeface="Montserrat"/>
                          <a:ea typeface="Montserrat"/>
                          <a:cs typeface="Montserrat"/>
                          <a:sym typeface="Montserrat"/>
                        </a:rPr>
                        <a:t>Accès espaces éphémères + bureaux temporaires de jour</a:t>
                      </a:r>
                      <a:endParaRPr sz="1000">
                        <a:solidFill>
                          <a:schemeClr val="dk2"/>
                        </a:solidFill>
                        <a:latin typeface="Montserrat"/>
                        <a:ea typeface="Montserrat"/>
                        <a:cs typeface="Montserrat"/>
                        <a:sym typeface="Montserrat"/>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GB" sz="1000" dirty="0" err="1">
                          <a:solidFill>
                            <a:schemeClr val="dk2"/>
                          </a:solidFill>
                          <a:latin typeface="Montserrat"/>
                          <a:ea typeface="Montserrat"/>
                          <a:cs typeface="Montserrat"/>
                          <a:sym typeface="Montserrat"/>
                        </a:rPr>
                        <a:t>Accès</a:t>
                      </a:r>
                      <a:r>
                        <a:rPr lang="en-GB" sz="1000" dirty="0">
                          <a:solidFill>
                            <a:schemeClr val="dk2"/>
                          </a:solidFill>
                          <a:latin typeface="Montserrat"/>
                          <a:ea typeface="Montserrat"/>
                          <a:cs typeface="Montserrat"/>
                          <a:sym typeface="Montserrat"/>
                        </a:rPr>
                        <a:t> </a:t>
                      </a:r>
                      <a:r>
                        <a:rPr lang="en-GB" sz="1000" dirty="0" err="1">
                          <a:solidFill>
                            <a:schemeClr val="dk2"/>
                          </a:solidFill>
                          <a:latin typeface="Montserrat"/>
                          <a:ea typeface="Montserrat"/>
                          <a:cs typeface="Montserrat"/>
                          <a:sym typeface="Montserrat"/>
                        </a:rPr>
                        <a:t>espaces</a:t>
                      </a:r>
                      <a:r>
                        <a:rPr lang="en-GB" sz="1000" dirty="0">
                          <a:solidFill>
                            <a:schemeClr val="dk2"/>
                          </a:solidFill>
                          <a:latin typeface="Montserrat"/>
                          <a:ea typeface="Montserrat"/>
                          <a:cs typeface="Montserrat"/>
                          <a:sym typeface="Montserrat"/>
                        </a:rPr>
                        <a:t> </a:t>
                      </a:r>
                      <a:r>
                        <a:rPr lang="en-GB" sz="1000" dirty="0" err="1">
                          <a:solidFill>
                            <a:schemeClr val="dk2"/>
                          </a:solidFill>
                          <a:latin typeface="Montserrat"/>
                          <a:ea typeface="Montserrat"/>
                          <a:cs typeface="Montserrat"/>
                          <a:sym typeface="Montserrat"/>
                        </a:rPr>
                        <a:t>éphémères</a:t>
                      </a:r>
                      <a:r>
                        <a:rPr lang="en-GB" sz="1000" dirty="0">
                          <a:solidFill>
                            <a:schemeClr val="dk2"/>
                          </a:solidFill>
                          <a:latin typeface="Montserrat"/>
                          <a:ea typeface="Montserrat"/>
                          <a:cs typeface="Montserrat"/>
                          <a:sym typeface="Montserrat"/>
                        </a:rPr>
                        <a:t> + bureaux permanents jour et </a:t>
                      </a:r>
                      <a:r>
                        <a:rPr lang="en-GB" sz="1000" dirty="0" err="1">
                          <a:solidFill>
                            <a:schemeClr val="dk2"/>
                          </a:solidFill>
                          <a:latin typeface="Montserrat"/>
                          <a:ea typeface="Montserrat"/>
                          <a:cs typeface="Montserrat"/>
                          <a:sym typeface="Montserrat"/>
                        </a:rPr>
                        <a:t>soir</a:t>
                      </a:r>
                      <a:r>
                        <a:rPr lang="en-GB" sz="1000" dirty="0">
                          <a:solidFill>
                            <a:schemeClr val="dk2"/>
                          </a:solidFill>
                          <a:latin typeface="Montserrat"/>
                          <a:ea typeface="Montserrat"/>
                          <a:cs typeface="Montserrat"/>
                          <a:sym typeface="Montserrat"/>
                        </a:rPr>
                        <a:t> + </a:t>
                      </a:r>
                      <a:r>
                        <a:rPr lang="en-GB" sz="1000" dirty="0" err="1">
                          <a:solidFill>
                            <a:schemeClr val="dk2"/>
                          </a:solidFill>
                          <a:latin typeface="Montserrat"/>
                          <a:ea typeface="Montserrat"/>
                          <a:cs typeface="Montserrat"/>
                          <a:sym typeface="Montserrat"/>
                        </a:rPr>
                        <a:t>réunion</a:t>
                      </a:r>
                      <a:r>
                        <a:rPr lang="en-GB" sz="1000" dirty="0">
                          <a:solidFill>
                            <a:schemeClr val="dk2"/>
                          </a:solidFill>
                          <a:latin typeface="Montserrat"/>
                          <a:ea typeface="Montserrat"/>
                          <a:cs typeface="Montserrat"/>
                          <a:sym typeface="Montserrat"/>
                        </a:rPr>
                        <a:t> + </a:t>
                      </a:r>
                      <a:r>
                        <a:rPr lang="en-GB" sz="1000" dirty="0" err="1">
                          <a:solidFill>
                            <a:schemeClr val="dk2"/>
                          </a:solidFill>
                          <a:latin typeface="Montserrat"/>
                          <a:ea typeface="Montserrat"/>
                          <a:cs typeface="Montserrat"/>
                          <a:sym typeface="Montserrat"/>
                        </a:rPr>
                        <a:t>captation</a:t>
                      </a:r>
                      <a:endParaRPr sz="1000" dirty="0">
                        <a:solidFill>
                          <a:schemeClr val="dk2"/>
                        </a:solidFill>
                        <a:latin typeface="Montserrat"/>
                        <a:ea typeface="Montserrat"/>
                        <a:cs typeface="Montserrat"/>
                        <a:sym typeface="Montserrat"/>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778976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a:off x="311700" y="3008100"/>
            <a:ext cx="8520600" cy="841800"/>
          </a:xfrm>
          <a:prstGeom prst="rect">
            <a:avLst/>
          </a:prstGeom>
        </p:spPr>
        <p:txBody>
          <a:bodyPr spcFirstLastPara="1" vert="horz" wrap="square" lIns="91425" tIns="91425" rIns="91425" bIns="91425" rtlCol="0" anchor="ctr" anchorCtr="0">
            <a:noAutofit/>
          </a:bodyPr>
          <a:lstStyle/>
          <a:p>
            <a:r>
              <a:rPr lang="en-GB"/>
              <a:t>Canevas modèle d’affaires</a:t>
            </a:r>
            <a:endParaRPr/>
          </a:p>
        </p:txBody>
      </p:sp>
      <p:sp>
        <p:nvSpPr>
          <p:cNvPr id="152" name="Google Shape;152;p24"/>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28</a:t>
            </a:fld>
            <a:endParaRPr/>
          </a:p>
        </p:txBody>
      </p:sp>
    </p:spTree>
    <p:extLst>
      <p:ext uri="{BB962C8B-B14F-4D97-AF65-F5344CB8AC3E}">
        <p14:creationId xmlns:p14="http://schemas.microsoft.com/office/powerpoint/2010/main" val="40369030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5"/>
          <p:cNvSpPr txBox="1">
            <a:spLocks noGrp="1"/>
          </p:cNvSpPr>
          <p:nvPr>
            <p:ph type="title"/>
          </p:nvPr>
        </p:nvSpPr>
        <p:spPr>
          <a:xfrm>
            <a:off x="311700" y="993150"/>
            <a:ext cx="8520600" cy="572700"/>
          </a:xfrm>
          <a:prstGeom prst="rect">
            <a:avLst/>
          </a:prstGeom>
        </p:spPr>
        <p:txBody>
          <a:bodyPr spcFirstLastPara="1" vert="horz" wrap="square" lIns="91425" tIns="91425" rIns="91425" bIns="91425" rtlCol="0" anchor="t" anchorCtr="0">
            <a:noAutofit/>
          </a:bodyPr>
          <a:lstStyle/>
          <a:p>
            <a:pPr algn="l">
              <a:spcBef>
                <a:spcPts val="0"/>
              </a:spcBef>
            </a:pPr>
            <a:r>
              <a:rPr lang="en-GB"/>
              <a:t>Canevas du modèle d’affaires</a:t>
            </a:r>
            <a:endParaRPr/>
          </a:p>
        </p:txBody>
      </p:sp>
      <p:sp>
        <p:nvSpPr>
          <p:cNvPr id="158" name="Google Shape;158;p25"/>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29</a:t>
            </a:fld>
            <a:endParaRPr/>
          </a:p>
        </p:txBody>
      </p:sp>
      <p:pic>
        <p:nvPicPr>
          <p:cNvPr id="159" name="Google Shape;159;p25"/>
          <p:cNvPicPr preferRelativeResize="0"/>
          <p:nvPr/>
        </p:nvPicPr>
        <p:blipFill rotWithShape="1">
          <a:blip r:embed="rId3">
            <a:alphaModFix/>
          </a:blip>
          <a:srcRect t="11111"/>
          <a:stretch/>
        </p:blipFill>
        <p:spPr>
          <a:xfrm>
            <a:off x="936801" y="2147825"/>
            <a:ext cx="7270399" cy="3461376"/>
          </a:xfrm>
          <a:prstGeom prst="rect">
            <a:avLst/>
          </a:prstGeom>
          <a:noFill/>
          <a:ln>
            <a:noFill/>
          </a:ln>
        </p:spPr>
      </p:pic>
    </p:spTree>
    <p:extLst>
      <p:ext uri="{BB962C8B-B14F-4D97-AF65-F5344CB8AC3E}">
        <p14:creationId xmlns:p14="http://schemas.microsoft.com/office/powerpoint/2010/main" val="37337183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p:txBody>
          <a:bodyPr anchor="t"/>
          <a:lstStyle/>
          <a:p>
            <a:pPr lvl="0"/>
            <a:r>
              <a:rPr lang="fr-FR" sz="3600" dirty="0">
                <a:latin typeface="Minion Pro" panose="02040503050306020203" pitchFamily="18" charset="0"/>
              </a:rPr>
              <a:t>1. Mise en contexte</a:t>
            </a:r>
            <a:r>
              <a:rPr lang="fr-FR" sz="4600" dirty="0">
                <a:latin typeface="Minion Pro" panose="02040503050306020203" pitchFamily="18" charset="0"/>
              </a:rPr>
              <a:t/>
            </a:r>
            <a:br>
              <a:rPr lang="fr-FR" sz="4600" dirty="0">
                <a:latin typeface="Minion Pro" panose="02040503050306020203" pitchFamily="18" charset="0"/>
              </a:rPr>
            </a:br>
            <a:r>
              <a:rPr lang="fr-FR" sz="2000" dirty="0"/>
              <a:t>	 </a:t>
            </a:r>
            <a:br>
              <a:rPr lang="fr-FR" sz="2000" dirty="0"/>
            </a:br>
            <a:r>
              <a:rPr lang="fr-FR" sz="2000" dirty="0"/>
              <a:t/>
            </a:r>
            <a:br>
              <a:rPr lang="fr-FR" sz="2000" dirty="0"/>
            </a:br>
            <a:r>
              <a:rPr lang="fr-FR" sz="2000" dirty="0"/>
              <a:t/>
            </a:r>
            <a:br>
              <a:rPr lang="fr-FR" sz="2000" dirty="0"/>
            </a:br>
            <a:endParaRPr lang="fr-FR" sz="2000" dirty="0"/>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3</a:t>
            </a:fld>
            <a:endParaRPr lang="fr-FR" sz="1100" dirty="0">
              <a:solidFill>
                <a:srgbClr val="5E5E5E"/>
              </a:solidFill>
              <a:latin typeface="Arial Narrow"/>
              <a:cs typeface="Arial Narrow"/>
            </a:endParaRPr>
          </a:p>
        </p:txBody>
      </p:sp>
      <p:sp>
        <p:nvSpPr>
          <p:cNvPr id="2" name="ZoneTexte 1"/>
          <p:cNvSpPr txBox="1"/>
          <p:nvPr/>
        </p:nvSpPr>
        <p:spPr>
          <a:xfrm>
            <a:off x="760969" y="1950720"/>
            <a:ext cx="7027817" cy="3477875"/>
          </a:xfrm>
          <a:prstGeom prst="rect">
            <a:avLst/>
          </a:prstGeom>
          <a:noFill/>
        </p:spPr>
        <p:txBody>
          <a:bodyPr wrap="square" rtlCol="0">
            <a:spAutoFit/>
          </a:bodyPr>
          <a:lstStyle/>
          <a:p>
            <a:pPr marL="342900" indent="-342900">
              <a:buFont typeface="Arial" panose="020B0604020202020204" pitchFamily="34" charset="0"/>
              <a:buChar char="•"/>
            </a:pPr>
            <a:r>
              <a:rPr lang="fr-FR" sz="2000" dirty="0">
                <a:latin typeface="Arial Narrow"/>
                <a:ea typeface="+mj-ea"/>
                <a:cs typeface="Arial Narrow"/>
              </a:rPr>
              <a:t>Portée nationale et internationale:</a:t>
            </a:r>
            <a:br>
              <a:rPr lang="fr-FR" sz="2000" dirty="0">
                <a:latin typeface="Arial Narrow"/>
                <a:ea typeface="+mj-ea"/>
                <a:cs typeface="Arial Narrow"/>
              </a:rPr>
            </a:br>
            <a:r>
              <a:rPr lang="fr-FR" sz="2000" dirty="0">
                <a:latin typeface="Arial Narrow"/>
                <a:ea typeface="+mj-ea"/>
                <a:cs typeface="Arial Narrow"/>
              </a:rPr>
              <a:t>- E</a:t>
            </a:r>
            <a:r>
              <a:rPr lang="fr-CA" sz="2000" dirty="0" err="1">
                <a:latin typeface="Arial Narrow"/>
                <a:ea typeface="+mj-ea"/>
                <a:cs typeface="Arial Narrow"/>
              </a:rPr>
              <a:t>nquête</a:t>
            </a:r>
            <a:r>
              <a:rPr lang="fr-CA" sz="2000" dirty="0">
                <a:latin typeface="Arial Narrow"/>
                <a:ea typeface="+mj-ea"/>
                <a:cs typeface="Arial Narrow"/>
              </a:rPr>
              <a:t> GEM (Global Entrepreneurship Monitor) 2000-</a:t>
            </a:r>
            <a:br>
              <a:rPr lang="fr-CA" sz="2000" dirty="0">
                <a:latin typeface="Arial Narrow"/>
                <a:ea typeface="+mj-ea"/>
                <a:cs typeface="Arial Narrow"/>
              </a:rPr>
            </a:br>
            <a:r>
              <a:rPr lang="fr-CA" sz="2000" dirty="0">
                <a:latin typeface="Arial Narrow"/>
                <a:ea typeface="+mj-ea"/>
                <a:cs typeface="Arial Narrow"/>
              </a:rPr>
              <a:t>- GEM-Québec : </a:t>
            </a:r>
            <a:r>
              <a:rPr lang="fr-CA" sz="2000" dirty="0" smtClean="0">
                <a:latin typeface="Arial Narrow"/>
                <a:ea typeface="+mj-ea"/>
                <a:cs typeface="Arial Narrow"/>
              </a:rPr>
              <a:t>2013-</a:t>
            </a:r>
            <a:r>
              <a:rPr lang="fr-CA" sz="2000" dirty="0">
                <a:latin typeface="Arial Narrow"/>
                <a:ea typeface="+mj-ea"/>
                <a:cs typeface="Arial Narrow"/>
              </a:rPr>
              <a:t/>
            </a:r>
            <a:br>
              <a:rPr lang="fr-CA" sz="2000" dirty="0">
                <a:latin typeface="Arial Narrow"/>
                <a:ea typeface="+mj-ea"/>
                <a:cs typeface="Arial Narrow"/>
              </a:rPr>
            </a:br>
            <a:r>
              <a:rPr lang="fr-CA" sz="2000" dirty="0">
                <a:latin typeface="Arial Narrow"/>
                <a:ea typeface="+mj-ea"/>
                <a:cs typeface="Arial Narrow"/>
              </a:rPr>
              <a:t/>
            </a:r>
            <a:br>
              <a:rPr lang="fr-CA" sz="2000" dirty="0">
                <a:latin typeface="Arial Narrow"/>
                <a:ea typeface="+mj-ea"/>
                <a:cs typeface="Arial Narrow"/>
              </a:rPr>
            </a:br>
            <a:r>
              <a:rPr lang="fr-CA" sz="2000" dirty="0">
                <a:latin typeface="Arial Narrow"/>
                <a:ea typeface="+mj-ea"/>
                <a:cs typeface="Arial Narrow"/>
              </a:rPr>
              <a:t>Portée universitaire:</a:t>
            </a:r>
            <a:br>
              <a:rPr lang="fr-CA" sz="2000" dirty="0">
                <a:latin typeface="Arial Narrow"/>
                <a:ea typeface="+mj-ea"/>
                <a:cs typeface="Arial Narrow"/>
              </a:rPr>
            </a:br>
            <a:r>
              <a:rPr lang="fr-CA" sz="2000" dirty="0">
                <a:latin typeface="Arial Narrow"/>
                <a:ea typeface="+mj-ea"/>
                <a:cs typeface="Arial Narrow"/>
              </a:rPr>
              <a:t>- UBI-Global (</a:t>
            </a:r>
            <a:r>
              <a:rPr lang="fr-CA" sz="2000" dirty="0" err="1">
                <a:latin typeface="Arial Narrow"/>
                <a:ea typeface="+mj-ea"/>
                <a:cs typeface="Arial Narrow"/>
              </a:rPr>
              <a:t>University</a:t>
            </a:r>
            <a:r>
              <a:rPr lang="fr-CA" sz="2000" dirty="0">
                <a:latin typeface="Arial Narrow"/>
                <a:ea typeface="+mj-ea"/>
                <a:cs typeface="Arial Narrow"/>
              </a:rPr>
              <a:t> Business </a:t>
            </a:r>
            <a:r>
              <a:rPr lang="fr-CA" sz="2000" dirty="0" err="1">
                <a:latin typeface="Arial Narrow"/>
                <a:ea typeface="+mj-ea"/>
                <a:cs typeface="Arial Narrow"/>
              </a:rPr>
              <a:t>Incubator</a:t>
            </a:r>
            <a:r>
              <a:rPr lang="fr-CA" sz="2000" dirty="0">
                <a:latin typeface="Arial Narrow"/>
                <a:ea typeface="+mj-ea"/>
                <a:cs typeface="Arial Narrow"/>
              </a:rPr>
              <a:t>) 2013-</a:t>
            </a:r>
            <a:br>
              <a:rPr lang="fr-CA" sz="2000" dirty="0">
                <a:latin typeface="Arial Narrow"/>
                <a:ea typeface="+mj-ea"/>
                <a:cs typeface="Arial Narrow"/>
              </a:rPr>
            </a:br>
            <a:r>
              <a:rPr lang="fr-CA" sz="2000" dirty="0">
                <a:latin typeface="Arial Narrow"/>
                <a:ea typeface="+mj-ea"/>
                <a:cs typeface="Arial Narrow"/>
              </a:rPr>
              <a:t>- Entrepreneuriat Laval: </a:t>
            </a:r>
            <a:r>
              <a:rPr lang="fr-CA" sz="2000" dirty="0" smtClean="0">
                <a:latin typeface="Arial Narrow"/>
                <a:ea typeface="+mj-ea"/>
                <a:cs typeface="Arial Narrow"/>
              </a:rPr>
              <a:t>au sommet du palmarès!</a:t>
            </a:r>
            <a:r>
              <a:rPr lang="fr-CA" sz="2000" dirty="0">
                <a:latin typeface="Arial Narrow"/>
                <a:ea typeface="+mj-ea"/>
                <a:cs typeface="Arial Narrow"/>
              </a:rPr>
              <a:t/>
            </a:r>
            <a:br>
              <a:rPr lang="fr-CA" sz="2000" dirty="0">
                <a:latin typeface="Arial Narrow"/>
                <a:ea typeface="+mj-ea"/>
                <a:cs typeface="Arial Narrow"/>
              </a:rPr>
            </a:br>
            <a:r>
              <a:rPr lang="fr-CA" sz="2000" dirty="0">
                <a:latin typeface="Arial Narrow"/>
                <a:ea typeface="+mj-ea"/>
                <a:cs typeface="Arial Narrow"/>
              </a:rPr>
              <a:t/>
            </a:r>
            <a:br>
              <a:rPr lang="fr-CA" sz="2000" dirty="0">
                <a:latin typeface="Arial Narrow"/>
                <a:ea typeface="+mj-ea"/>
                <a:cs typeface="Arial Narrow"/>
              </a:rPr>
            </a:br>
            <a:r>
              <a:rPr lang="fr-CA" sz="2000" dirty="0">
                <a:latin typeface="Arial Narrow"/>
                <a:ea typeface="+mj-ea"/>
                <a:cs typeface="Arial Narrow"/>
              </a:rPr>
              <a:t>Portée bibliothéconomique:</a:t>
            </a:r>
            <a:br>
              <a:rPr lang="fr-CA" sz="2000" dirty="0">
                <a:latin typeface="Arial Narrow"/>
                <a:ea typeface="+mj-ea"/>
                <a:cs typeface="Arial Narrow"/>
              </a:rPr>
            </a:br>
            <a:r>
              <a:rPr lang="fr-CA" sz="2000" dirty="0">
                <a:latin typeface="Arial Narrow"/>
                <a:ea typeface="+mj-ea"/>
                <a:cs typeface="Arial Narrow"/>
              </a:rPr>
              <a:t>-  Bibliothécaire en entrepreneuriat («</a:t>
            </a:r>
            <a:r>
              <a:rPr lang="fr-CA" sz="2000" b="1" dirty="0">
                <a:latin typeface="Arial Narrow"/>
                <a:ea typeface="+mj-ea"/>
                <a:cs typeface="Arial Narrow"/>
              </a:rPr>
              <a:t>Entrepreneurship </a:t>
            </a:r>
            <a:r>
              <a:rPr lang="fr-CA" sz="2000" b="1" dirty="0" err="1">
                <a:latin typeface="Arial Narrow"/>
                <a:ea typeface="+mj-ea"/>
                <a:cs typeface="Arial Narrow"/>
              </a:rPr>
              <a:t>librarian</a:t>
            </a:r>
            <a:r>
              <a:rPr lang="fr-CA" sz="2000" dirty="0">
                <a:latin typeface="Arial Narrow"/>
                <a:ea typeface="+mj-ea"/>
                <a:cs typeface="Arial Narrow"/>
              </a:rPr>
              <a:t>»)</a:t>
            </a:r>
          </a:p>
          <a:p>
            <a:r>
              <a:rPr lang="fr-CA" sz="2000" dirty="0">
                <a:latin typeface="Arial Narrow"/>
                <a:ea typeface="+mj-ea"/>
                <a:cs typeface="Arial Narrow"/>
              </a:rPr>
              <a:t>      -  Université de Toronto 2015-</a:t>
            </a:r>
          </a:p>
        </p:txBody>
      </p:sp>
      <p:pic>
        <p:nvPicPr>
          <p:cNvPr id="3" name="Image 2"/>
          <p:cNvPicPr>
            <a:picLocks noChangeAspect="1"/>
          </p:cNvPicPr>
          <p:nvPr/>
        </p:nvPicPr>
        <p:blipFill>
          <a:blip r:embed="rId6"/>
          <a:stretch>
            <a:fillRect/>
          </a:stretch>
        </p:blipFill>
        <p:spPr>
          <a:xfrm flipH="1">
            <a:off x="802270" y="3215004"/>
            <a:ext cx="256857" cy="236308"/>
          </a:xfrm>
          <a:prstGeom prst="rect">
            <a:avLst/>
          </a:prstGeom>
        </p:spPr>
      </p:pic>
      <p:pic>
        <p:nvPicPr>
          <p:cNvPr id="8" name="Image 7"/>
          <p:cNvPicPr>
            <a:picLocks noChangeAspect="1"/>
          </p:cNvPicPr>
          <p:nvPr/>
        </p:nvPicPr>
        <p:blipFill>
          <a:blip r:embed="rId6"/>
          <a:stretch>
            <a:fillRect/>
          </a:stretch>
        </p:blipFill>
        <p:spPr>
          <a:xfrm flipH="1">
            <a:off x="822073" y="4407634"/>
            <a:ext cx="256857" cy="236308"/>
          </a:xfrm>
          <a:prstGeom prst="rect">
            <a:avLst/>
          </a:prstGeom>
        </p:spPr>
      </p:pic>
    </p:spTree>
    <p:extLst>
      <p:ext uri="{BB962C8B-B14F-4D97-AF65-F5344CB8AC3E}">
        <p14:creationId xmlns:p14="http://schemas.microsoft.com/office/powerpoint/2010/main" val="339718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6"/>
          <p:cNvSpPr txBox="1">
            <a:spLocks noGrp="1"/>
          </p:cNvSpPr>
          <p:nvPr>
            <p:ph type="title"/>
          </p:nvPr>
        </p:nvSpPr>
        <p:spPr>
          <a:xfrm>
            <a:off x="311700" y="993150"/>
            <a:ext cx="8520600" cy="572700"/>
          </a:xfrm>
          <a:prstGeom prst="rect">
            <a:avLst/>
          </a:prstGeom>
        </p:spPr>
        <p:txBody>
          <a:bodyPr spcFirstLastPara="1" vert="horz" wrap="square" lIns="91425" tIns="91425" rIns="91425" bIns="91425" rtlCol="0" anchor="t" anchorCtr="0">
            <a:noAutofit/>
          </a:bodyPr>
          <a:lstStyle/>
          <a:p>
            <a:pPr algn="l">
              <a:spcBef>
                <a:spcPts val="0"/>
              </a:spcBef>
            </a:pPr>
            <a:r>
              <a:rPr lang="en-GB"/>
              <a:t>Canevas de la proposition de valeur</a:t>
            </a:r>
            <a:endParaRPr/>
          </a:p>
        </p:txBody>
      </p:sp>
      <p:sp>
        <p:nvSpPr>
          <p:cNvPr id="165" name="Google Shape;165;p26"/>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30</a:t>
            </a:fld>
            <a:endParaRPr/>
          </a:p>
        </p:txBody>
      </p:sp>
      <p:pic>
        <p:nvPicPr>
          <p:cNvPr id="166" name="Google Shape;166;p26"/>
          <p:cNvPicPr preferRelativeResize="0"/>
          <p:nvPr/>
        </p:nvPicPr>
        <p:blipFill rotWithShape="1">
          <a:blip r:embed="rId3">
            <a:alphaModFix/>
          </a:blip>
          <a:srcRect t="11167" b="12080"/>
          <a:stretch/>
        </p:blipFill>
        <p:spPr>
          <a:xfrm>
            <a:off x="1010339" y="2043475"/>
            <a:ext cx="7123325" cy="3530726"/>
          </a:xfrm>
          <a:prstGeom prst="rect">
            <a:avLst/>
          </a:prstGeom>
          <a:noFill/>
          <a:ln>
            <a:noFill/>
          </a:ln>
        </p:spPr>
      </p:pic>
    </p:spTree>
    <p:extLst>
      <p:ext uri="{BB962C8B-B14F-4D97-AF65-F5344CB8AC3E}">
        <p14:creationId xmlns:p14="http://schemas.microsoft.com/office/powerpoint/2010/main" val="29461494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7"/>
          <p:cNvSpPr txBox="1">
            <a:spLocks noGrp="1"/>
          </p:cNvSpPr>
          <p:nvPr>
            <p:ph type="title"/>
          </p:nvPr>
        </p:nvSpPr>
        <p:spPr>
          <a:xfrm>
            <a:off x="311700" y="3008100"/>
            <a:ext cx="8520600" cy="841800"/>
          </a:xfrm>
          <a:prstGeom prst="rect">
            <a:avLst/>
          </a:prstGeom>
        </p:spPr>
        <p:txBody>
          <a:bodyPr spcFirstLastPara="1" vert="horz" wrap="square" lIns="91425" tIns="91425" rIns="91425" bIns="91425" rtlCol="0" anchor="ctr" anchorCtr="0">
            <a:noAutofit/>
          </a:bodyPr>
          <a:lstStyle/>
          <a:p>
            <a:r>
              <a:rPr lang="en-GB"/>
              <a:t>Rencontres express EL</a:t>
            </a:r>
            <a:endParaRPr/>
          </a:p>
        </p:txBody>
      </p:sp>
      <p:sp>
        <p:nvSpPr>
          <p:cNvPr id="172" name="Google Shape;172;p27"/>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31</a:t>
            </a:fld>
            <a:endParaRPr/>
          </a:p>
        </p:txBody>
      </p:sp>
    </p:spTree>
    <p:extLst>
      <p:ext uri="{BB962C8B-B14F-4D97-AF65-F5344CB8AC3E}">
        <p14:creationId xmlns:p14="http://schemas.microsoft.com/office/powerpoint/2010/main" val="34851698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8"/>
          <p:cNvSpPr txBox="1">
            <a:spLocks noGrp="1"/>
          </p:cNvSpPr>
          <p:nvPr>
            <p:ph type="title"/>
          </p:nvPr>
        </p:nvSpPr>
        <p:spPr>
          <a:xfrm>
            <a:off x="311700" y="993150"/>
            <a:ext cx="8520600" cy="572700"/>
          </a:xfrm>
          <a:prstGeom prst="rect">
            <a:avLst/>
          </a:prstGeom>
        </p:spPr>
        <p:txBody>
          <a:bodyPr spcFirstLastPara="1" vert="horz" wrap="square" lIns="91425" tIns="91425" rIns="91425" bIns="91425" rtlCol="0" anchor="t" anchorCtr="0">
            <a:noAutofit/>
          </a:bodyPr>
          <a:lstStyle/>
          <a:p>
            <a:pPr algn="l">
              <a:spcBef>
                <a:spcPts val="0"/>
              </a:spcBef>
            </a:pPr>
            <a:r>
              <a:rPr lang="en-GB"/>
              <a:t>RENCONTRES EXPRESS</a:t>
            </a:r>
            <a:endParaRPr sz="2400">
              <a:latin typeface="Montserrat SemiBold"/>
              <a:ea typeface="Montserrat SemiBold"/>
              <a:cs typeface="Montserrat SemiBold"/>
              <a:sym typeface="Montserrat SemiBold"/>
            </a:endParaRPr>
          </a:p>
        </p:txBody>
      </p:sp>
      <p:sp>
        <p:nvSpPr>
          <p:cNvPr id="178" name="Google Shape;178;p28"/>
          <p:cNvSpPr txBox="1">
            <a:spLocks noGrp="1"/>
          </p:cNvSpPr>
          <p:nvPr>
            <p:ph type="title"/>
          </p:nvPr>
        </p:nvSpPr>
        <p:spPr>
          <a:xfrm>
            <a:off x="430275" y="2268625"/>
            <a:ext cx="8402100" cy="2975100"/>
          </a:xfrm>
          <a:prstGeom prst="rect">
            <a:avLst/>
          </a:prstGeom>
        </p:spPr>
        <p:txBody>
          <a:bodyPr spcFirstLastPara="1" vert="horz" wrap="square" lIns="91425" tIns="91425" rIns="91425" bIns="91425" rtlCol="0" anchor="t" anchorCtr="0">
            <a:noAutofit/>
          </a:bodyPr>
          <a:lstStyle/>
          <a:p>
            <a:pPr algn="l">
              <a:lnSpc>
                <a:spcPct val="150000"/>
              </a:lnSpc>
              <a:spcBef>
                <a:spcPts val="0"/>
              </a:spcBef>
            </a:pPr>
            <a:r>
              <a:rPr lang="en-GB" sz="1800" dirty="0">
                <a:solidFill>
                  <a:srgbClr val="FD9200"/>
                </a:solidFill>
              </a:rPr>
              <a:t>FORMULE</a:t>
            </a:r>
            <a:endParaRPr sz="1800" dirty="0">
              <a:solidFill>
                <a:srgbClr val="FD9200"/>
              </a:solidFill>
            </a:endParaRPr>
          </a:p>
          <a:p>
            <a:pPr marL="457200" indent="-301625" algn="l">
              <a:spcBef>
                <a:spcPts val="0"/>
              </a:spcBef>
              <a:buClr>
                <a:srgbClr val="000000"/>
              </a:buClr>
              <a:buSzPts val="1150"/>
              <a:buFont typeface="Montserrat Light"/>
              <a:buChar char="●"/>
            </a:pPr>
            <a:r>
              <a:rPr lang="en-GB" sz="1150" dirty="0" err="1">
                <a:solidFill>
                  <a:srgbClr val="000000"/>
                </a:solidFill>
                <a:latin typeface="Montserrat Light"/>
                <a:ea typeface="Montserrat Light"/>
                <a:cs typeface="Montserrat Light"/>
                <a:sym typeface="Montserrat Light"/>
              </a:rPr>
              <a:t>Accompagnement</a:t>
            </a:r>
            <a:r>
              <a:rPr lang="en-GB" sz="1150" dirty="0">
                <a:solidFill>
                  <a:srgbClr val="000000"/>
                </a:solidFill>
                <a:latin typeface="Montserrat Light"/>
                <a:ea typeface="Montserrat Light"/>
                <a:cs typeface="Montserrat Light"/>
                <a:sym typeface="Montserrat Light"/>
              </a:rPr>
              <a:t> </a:t>
            </a:r>
            <a:r>
              <a:rPr lang="en-GB" sz="1150" dirty="0" err="1">
                <a:solidFill>
                  <a:srgbClr val="000000"/>
                </a:solidFill>
                <a:latin typeface="Montserrat Light"/>
                <a:ea typeface="Montserrat Light"/>
                <a:cs typeface="Montserrat Light"/>
                <a:sym typeface="Montserrat Light"/>
              </a:rPr>
              <a:t>personnalisé</a:t>
            </a:r>
            <a:endParaRPr sz="1150" dirty="0">
              <a:solidFill>
                <a:srgbClr val="000000"/>
              </a:solidFill>
              <a:latin typeface="Montserrat Light"/>
              <a:ea typeface="Montserrat Light"/>
              <a:cs typeface="Montserrat Light"/>
              <a:sym typeface="Montserrat Light"/>
            </a:endParaRPr>
          </a:p>
          <a:p>
            <a:pPr marL="457200" indent="-301625" algn="l">
              <a:spcBef>
                <a:spcPts val="0"/>
              </a:spcBef>
              <a:buClr>
                <a:srgbClr val="000000"/>
              </a:buClr>
              <a:buSzPts val="1150"/>
              <a:buFont typeface="Montserrat Light"/>
              <a:buChar char="●"/>
            </a:pPr>
            <a:r>
              <a:rPr lang="en-GB" sz="1150" dirty="0" err="1">
                <a:solidFill>
                  <a:srgbClr val="000000"/>
                </a:solidFill>
                <a:latin typeface="Montserrat Light"/>
                <a:ea typeface="Montserrat Light"/>
                <a:cs typeface="Montserrat Light"/>
                <a:sym typeface="Montserrat Light"/>
              </a:rPr>
              <a:t>Formule</a:t>
            </a:r>
            <a:r>
              <a:rPr lang="en-GB" sz="1150" dirty="0">
                <a:solidFill>
                  <a:srgbClr val="000000"/>
                </a:solidFill>
                <a:latin typeface="Montserrat Light"/>
                <a:ea typeface="Montserrat Light"/>
                <a:cs typeface="Montserrat Light"/>
                <a:sym typeface="Montserrat Light"/>
              </a:rPr>
              <a:t> sans </a:t>
            </a:r>
            <a:r>
              <a:rPr lang="en-GB" sz="1150" dirty="0" err="1">
                <a:solidFill>
                  <a:srgbClr val="000000"/>
                </a:solidFill>
                <a:latin typeface="Montserrat Light"/>
                <a:ea typeface="Montserrat Light"/>
                <a:cs typeface="Montserrat Light"/>
                <a:sym typeface="Montserrat Light"/>
              </a:rPr>
              <a:t>rendez-vous</a:t>
            </a:r>
            <a:endParaRPr sz="1150" dirty="0">
              <a:solidFill>
                <a:srgbClr val="000000"/>
              </a:solidFill>
              <a:latin typeface="Montserrat Light"/>
              <a:ea typeface="Montserrat Light"/>
              <a:cs typeface="Montserrat Light"/>
              <a:sym typeface="Montserrat Light"/>
            </a:endParaRPr>
          </a:p>
          <a:p>
            <a:pPr marL="457200" indent="-301625" algn="l">
              <a:spcBef>
                <a:spcPts val="0"/>
              </a:spcBef>
              <a:buClr>
                <a:srgbClr val="000000"/>
              </a:buClr>
              <a:buSzPts val="1150"/>
              <a:buFont typeface="Montserrat Light"/>
              <a:buChar char="●"/>
            </a:pPr>
            <a:r>
              <a:rPr lang="en-GB" sz="1150" dirty="0">
                <a:solidFill>
                  <a:srgbClr val="000000"/>
                </a:solidFill>
                <a:latin typeface="Montserrat Light"/>
                <a:ea typeface="Montserrat Light"/>
                <a:cs typeface="Montserrat Light"/>
                <a:sym typeface="Montserrat Light"/>
              </a:rPr>
              <a:t>Rencontres de 30 minutes</a:t>
            </a:r>
            <a:endParaRPr sz="1150" dirty="0">
              <a:solidFill>
                <a:srgbClr val="000000"/>
              </a:solidFill>
              <a:latin typeface="Montserrat Light"/>
              <a:ea typeface="Montserrat Light"/>
              <a:cs typeface="Montserrat Light"/>
              <a:sym typeface="Montserrat Light"/>
            </a:endParaRPr>
          </a:p>
          <a:p>
            <a:pPr marL="457200" indent="-301625" algn="l">
              <a:spcBef>
                <a:spcPts val="0"/>
              </a:spcBef>
              <a:buClr>
                <a:srgbClr val="000000"/>
              </a:buClr>
              <a:buSzPts val="1150"/>
              <a:buFont typeface="Montserrat Light"/>
              <a:buChar char="●"/>
            </a:pPr>
            <a:r>
              <a:rPr lang="en-GB" sz="1150" dirty="0" err="1">
                <a:solidFill>
                  <a:srgbClr val="000000"/>
                </a:solidFill>
                <a:latin typeface="Montserrat Light"/>
                <a:ea typeface="Montserrat Light"/>
                <a:cs typeface="Montserrat Light"/>
                <a:sym typeface="Montserrat Light"/>
              </a:rPr>
              <a:t>À</a:t>
            </a:r>
            <a:r>
              <a:rPr lang="en-GB" sz="1150" dirty="0">
                <a:solidFill>
                  <a:srgbClr val="000000"/>
                </a:solidFill>
                <a:latin typeface="Montserrat Light"/>
                <a:ea typeface="Montserrat Light"/>
                <a:cs typeface="Montserrat Light"/>
                <a:sym typeface="Montserrat Light"/>
              </a:rPr>
              <a:t> la Centrale, </a:t>
            </a:r>
            <a:r>
              <a:rPr lang="en-GB" sz="1150" dirty="0" err="1">
                <a:solidFill>
                  <a:srgbClr val="000000"/>
                </a:solidFill>
                <a:latin typeface="Montserrat Light"/>
                <a:ea typeface="Montserrat Light"/>
                <a:cs typeface="Montserrat Light"/>
                <a:sym typeface="Montserrat Light"/>
              </a:rPr>
              <a:t>dans</a:t>
            </a:r>
            <a:r>
              <a:rPr lang="en-GB" sz="1150" dirty="0">
                <a:solidFill>
                  <a:srgbClr val="000000"/>
                </a:solidFill>
                <a:latin typeface="Montserrat Light"/>
                <a:ea typeface="Montserrat Light"/>
                <a:cs typeface="Montserrat Light"/>
                <a:sym typeface="Montserrat Light"/>
              </a:rPr>
              <a:t> la Zone </a:t>
            </a:r>
            <a:r>
              <a:rPr lang="en-GB" sz="1150" dirty="0" err="1">
                <a:solidFill>
                  <a:srgbClr val="000000"/>
                </a:solidFill>
                <a:latin typeface="Montserrat Light"/>
                <a:ea typeface="Montserrat Light"/>
                <a:cs typeface="Montserrat Light"/>
                <a:sym typeface="Montserrat Light"/>
              </a:rPr>
              <a:t>idéation</a:t>
            </a:r>
            <a:endParaRPr sz="1150" dirty="0">
              <a:solidFill>
                <a:srgbClr val="000000"/>
              </a:solidFill>
              <a:latin typeface="Montserrat Light"/>
              <a:ea typeface="Montserrat Light"/>
              <a:cs typeface="Montserrat Light"/>
              <a:sym typeface="Montserrat Light"/>
            </a:endParaRPr>
          </a:p>
          <a:p>
            <a:pPr algn="l">
              <a:spcBef>
                <a:spcPts val="0"/>
              </a:spcBef>
            </a:pPr>
            <a:endParaRPr sz="1150" dirty="0">
              <a:solidFill>
                <a:srgbClr val="000000"/>
              </a:solidFill>
              <a:latin typeface="Montserrat Light"/>
              <a:ea typeface="Montserrat Light"/>
              <a:cs typeface="Montserrat Light"/>
              <a:sym typeface="Montserrat Light"/>
            </a:endParaRPr>
          </a:p>
          <a:p>
            <a:pPr algn="l">
              <a:spcBef>
                <a:spcPts val="0"/>
              </a:spcBef>
            </a:pPr>
            <a:endParaRPr sz="1200" dirty="0">
              <a:solidFill>
                <a:srgbClr val="000000"/>
              </a:solidFill>
              <a:latin typeface="Montserrat Light"/>
              <a:ea typeface="Montserrat Light"/>
              <a:cs typeface="Montserrat Light"/>
              <a:sym typeface="Montserrat Light"/>
            </a:endParaRPr>
          </a:p>
          <a:p>
            <a:pPr algn="l">
              <a:lnSpc>
                <a:spcPct val="150000"/>
              </a:lnSpc>
              <a:spcBef>
                <a:spcPts val="0"/>
              </a:spcBef>
            </a:pPr>
            <a:r>
              <a:rPr lang="en-GB" sz="1800" dirty="0">
                <a:solidFill>
                  <a:srgbClr val="FD9200"/>
                </a:solidFill>
              </a:rPr>
              <a:t>DATES</a:t>
            </a:r>
            <a:endParaRPr sz="1800" dirty="0">
              <a:solidFill>
                <a:srgbClr val="FD9200"/>
              </a:solidFill>
            </a:endParaRPr>
          </a:p>
          <a:p>
            <a:pPr marL="457200" indent="-301625" algn="l">
              <a:spcBef>
                <a:spcPts val="0"/>
              </a:spcBef>
              <a:buClr>
                <a:schemeClr val="dk1"/>
              </a:buClr>
              <a:buSzPts val="1150"/>
              <a:buFont typeface="Montserrat Light"/>
              <a:buChar char="●"/>
            </a:pPr>
            <a:r>
              <a:rPr lang="en-GB" sz="1150" dirty="0" err="1">
                <a:solidFill>
                  <a:schemeClr val="dk1"/>
                </a:solidFill>
                <a:latin typeface="Montserrat Light"/>
                <a:ea typeface="Montserrat Light"/>
                <a:cs typeface="Montserrat Light"/>
                <a:sym typeface="Montserrat Light"/>
              </a:rPr>
              <a:t>Calendrier</a:t>
            </a:r>
            <a:r>
              <a:rPr lang="en-GB" sz="1150" dirty="0">
                <a:solidFill>
                  <a:schemeClr val="dk1"/>
                </a:solidFill>
                <a:latin typeface="Montserrat Light"/>
                <a:ea typeface="Montserrat Light"/>
                <a:cs typeface="Montserrat Light"/>
                <a:sym typeface="Montserrat Light"/>
              </a:rPr>
              <a:t> </a:t>
            </a:r>
            <a:r>
              <a:rPr lang="en-GB" sz="1150" dirty="0" err="1">
                <a:solidFill>
                  <a:schemeClr val="dk1"/>
                </a:solidFill>
                <a:latin typeface="Montserrat Light"/>
                <a:ea typeface="Montserrat Light"/>
                <a:cs typeface="Montserrat Light"/>
                <a:sym typeface="Montserrat Light"/>
              </a:rPr>
              <a:t>à</a:t>
            </a:r>
            <a:r>
              <a:rPr lang="en-GB" sz="1150" dirty="0">
                <a:solidFill>
                  <a:schemeClr val="dk1"/>
                </a:solidFill>
                <a:latin typeface="Montserrat Light"/>
                <a:ea typeface="Montserrat Light"/>
                <a:cs typeface="Montserrat Light"/>
                <a:sym typeface="Montserrat Light"/>
              </a:rPr>
              <a:t> </a:t>
            </a:r>
            <a:r>
              <a:rPr lang="en-GB" sz="1150" dirty="0" err="1">
                <a:solidFill>
                  <a:schemeClr val="dk1"/>
                </a:solidFill>
                <a:latin typeface="Montserrat Light"/>
                <a:ea typeface="Montserrat Light"/>
                <a:cs typeface="Montserrat Light"/>
                <a:sym typeface="Montserrat Light"/>
              </a:rPr>
              <a:t>l’accueil</a:t>
            </a:r>
            <a:r>
              <a:rPr lang="en-GB" sz="1150" dirty="0">
                <a:solidFill>
                  <a:schemeClr val="dk1"/>
                </a:solidFill>
                <a:latin typeface="Montserrat Light"/>
                <a:ea typeface="Montserrat Light"/>
                <a:cs typeface="Montserrat Light"/>
                <a:sym typeface="Montserrat Light"/>
              </a:rPr>
              <a:t> de la Centrale et sur les </a:t>
            </a:r>
            <a:r>
              <a:rPr lang="en-GB" sz="1150" dirty="0" err="1">
                <a:solidFill>
                  <a:schemeClr val="dk1"/>
                </a:solidFill>
                <a:latin typeface="Montserrat Light"/>
                <a:ea typeface="Montserrat Light"/>
                <a:cs typeface="Montserrat Light"/>
                <a:sym typeface="Montserrat Light"/>
              </a:rPr>
              <a:t>écrans</a:t>
            </a:r>
            <a:endParaRPr sz="1150" dirty="0">
              <a:solidFill>
                <a:schemeClr val="dk1"/>
              </a:solidFill>
              <a:latin typeface="Montserrat Light"/>
              <a:ea typeface="Montserrat Light"/>
              <a:cs typeface="Montserrat Light"/>
              <a:sym typeface="Montserrat Light"/>
            </a:endParaRPr>
          </a:p>
          <a:p>
            <a:pPr marL="457200" indent="-301625" algn="l">
              <a:spcBef>
                <a:spcPts val="0"/>
              </a:spcBef>
              <a:buClr>
                <a:schemeClr val="dk1"/>
              </a:buClr>
              <a:buSzPts val="1150"/>
              <a:buFont typeface="Montserrat Light"/>
              <a:buChar char="●"/>
            </a:pPr>
            <a:r>
              <a:rPr lang="en-GB" sz="1150" dirty="0">
                <a:solidFill>
                  <a:schemeClr val="dk1"/>
                </a:solidFill>
                <a:latin typeface="Montserrat Light"/>
                <a:ea typeface="Montserrat Light"/>
                <a:cs typeface="Montserrat Light"/>
                <a:sym typeface="Montserrat Light"/>
              </a:rPr>
              <a:t>Facebook </a:t>
            </a:r>
            <a:r>
              <a:rPr lang="en-GB" sz="1150" dirty="0" err="1">
                <a:solidFill>
                  <a:schemeClr val="dk1"/>
                </a:solidFill>
                <a:latin typeface="Montserrat Light"/>
                <a:ea typeface="Montserrat Light"/>
                <a:cs typeface="Montserrat Light"/>
                <a:sym typeface="Montserrat Light"/>
              </a:rPr>
              <a:t>Entrepreneuriat</a:t>
            </a:r>
            <a:r>
              <a:rPr lang="en-GB" sz="1150" dirty="0">
                <a:solidFill>
                  <a:schemeClr val="dk1"/>
                </a:solidFill>
                <a:latin typeface="Montserrat Light"/>
                <a:ea typeface="Montserrat Light"/>
                <a:cs typeface="Montserrat Light"/>
                <a:sym typeface="Montserrat Light"/>
              </a:rPr>
              <a:t> Laval &gt; </a:t>
            </a:r>
            <a:r>
              <a:rPr lang="en-GB" sz="1150" dirty="0" err="1">
                <a:solidFill>
                  <a:schemeClr val="dk1"/>
                </a:solidFill>
                <a:latin typeface="Montserrat Light"/>
                <a:ea typeface="Montserrat Light"/>
                <a:cs typeface="Montserrat Light"/>
                <a:sym typeface="Montserrat Light"/>
              </a:rPr>
              <a:t>Évènements</a:t>
            </a:r>
            <a:endParaRPr sz="1150" dirty="0">
              <a:solidFill>
                <a:schemeClr val="dk1"/>
              </a:solidFill>
              <a:latin typeface="Montserrat Light"/>
              <a:ea typeface="Montserrat Light"/>
              <a:cs typeface="Montserrat Light"/>
              <a:sym typeface="Montserrat Light"/>
            </a:endParaRPr>
          </a:p>
          <a:p>
            <a:pPr marL="457200" indent="-301625" algn="l">
              <a:spcBef>
                <a:spcPts val="0"/>
              </a:spcBef>
              <a:buClr>
                <a:srgbClr val="000000"/>
              </a:buClr>
              <a:buSzPts val="1150"/>
              <a:buFont typeface="Montserrat Light"/>
              <a:buChar char="●"/>
            </a:pPr>
            <a:r>
              <a:rPr lang="en-GB" sz="1150" u="sng" dirty="0">
                <a:solidFill>
                  <a:srgbClr val="000000"/>
                </a:solidFill>
                <a:latin typeface="Montserrat Light"/>
                <a:ea typeface="Montserrat Light"/>
                <a:cs typeface="Montserrat Light"/>
                <a:sym typeface="Montserrat Light"/>
                <a:hlinkClick r:id="rId3"/>
              </a:rPr>
              <a:t>Prochaines dates</a:t>
            </a:r>
            <a:r>
              <a:rPr lang="en-GB" sz="1150" dirty="0">
                <a:solidFill>
                  <a:srgbClr val="000000"/>
                </a:solidFill>
                <a:latin typeface="Montserrat Light"/>
                <a:ea typeface="Montserrat Light"/>
                <a:cs typeface="Montserrat Light"/>
                <a:sym typeface="Montserrat Light"/>
              </a:rPr>
              <a:t>:</a:t>
            </a:r>
            <a:endParaRPr sz="1150" dirty="0">
              <a:solidFill>
                <a:srgbClr val="000000"/>
              </a:solidFill>
              <a:latin typeface="Montserrat Light"/>
              <a:ea typeface="Montserrat Light"/>
              <a:cs typeface="Montserrat Light"/>
              <a:sym typeface="Montserrat Light"/>
            </a:endParaRPr>
          </a:p>
          <a:p>
            <a:pPr algn="l">
              <a:lnSpc>
                <a:spcPct val="150000"/>
              </a:lnSpc>
              <a:spcBef>
                <a:spcPts val="0"/>
              </a:spcBef>
            </a:pPr>
            <a:endParaRPr sz="1800" dirty="0">
              <a:solidFill>
                <a:srgbClr val="FD9200"/>
              </a:solidFill>
            </a:endParaRPr>
          </a:p>
          <a:p>
            <a:pPr algn="l">
              <a:spcBef>
                <a:spcPts val="0"/>
              </a:spcBef>
            </a:pPr>
            <a:endParaRPr sz="1200" dirty="0">
              <a:solidFill>
                <a:srgbClr val="000000"/>
              </a:solidFill>
              <a:latin typeface="Montserrat Light"/>
              <a:ea typeface="Montserrat Light"/>
              <a:cs typeface="Montserrat Light"/>
              <a:sym typeface="Montserrat Light"/>
            </a:endParaRPr>
          </a:p>
        </p:txBody>
      </p:sp>
      <p:sp>
        <p:nvSpPr>
          <p:cNvPr id="179" name="Google Shape;179;p28"/>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32</a:t>
            </a:fld>
            <a:endParaRPr/>
          </a:p>
        </p:txBody>
      </p:sp>
      <p:pic>
        <p:nvPicPr>
          <p:cNvPr id="180" name="Google Shape;180;p28"/>
          <p:cNvPicPr preferRelativeResize="0"/>
          <p:nvPr/>
        </p:nvPicPr>
        <p:blipFill>
          <a:blip r:embed="rId4">
            <a:alphaModFix/>
          </a:blip>
          <a:stretch>
            <a:fillRect/>
          </a:stretch>
        </p:blipFill>
        <p:spPr>
          <a:xfrm>
            <a:off x="4926622" y="2227400"/>
            <a:ext cx="3545829" cy="3038276"/>
          </a:xfrm>
          <a:prstGeom prst="rect">
            <a:avLst/>
          </a:prstGeom>
          <a:noFill/>
          <a:ln>
            <a:noFill/>
          </a:ln>
        </p:spPr>
      </p:pic>
      <p:sp>
        <p:nvSpPr>
          <p:cNvPr id="181" name="Google Shape;181;p28"/>
          <p:cNvSpPr/>
          <p:nvPr/>
        </p:nvSpPr>
        <p:spPr>
          <a:xfrm>
            <a:off x="4841551" y="4374739"/>
            <a:ext cx="766800" cy="175800"/>
          </a:xfrm>
          <a:prstGeom prst="rect">
            <a:avLst/>
          </a:prstGeom>
          <a:noFill/>
          <a:ln w="19050" cap="flat" cmpd="sng">
            <a:solidFill>
              <a:srgbClr val="FD92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 name="Google Shape;182;p28"/>
          <p:cNvSpPr/>
          <p:nvPr/>
        </p:nvSpPr>
        <p:spPr>
          <a:xfrm>
            <a:off x="5608240" y="4690124"/>
            <a:ext cx="2819700" cy="267600"/>
          </a:xfrm>
          <a:prstGeom prst="rect">
            <a:avLst/>
          </a:prstGeom>
          <a:noFill/>
          <a:ln w="19050" cap="flat" cmpd="sng">
            <a:solidFill>
              <a:srgbClr val="FD9200"/>
            </a:solidFill>
            <a:prstDash val="solid"/>
            <a:round/>
            <a:headEnd type="none" w="sm" len="sm"/>
            <a:tailEnd type="none" w="sm" len="sm"/>
          </a:ln>
        </p:spPr>
        <p:txBody>
          <a:bodyPr spcFirstLastPara="1" wrap="square" lIns="91425" tIns="91425" rIns="91425" bIns="91425" anchor="ctr" anchorCtr="0">
            <a:noAutofit/>
          </a:bodyPr>
          <a:lstStyle/>
          <a:p>
            <a:endParaRPr/>
          </a:p>
        </p:txBody>
      </p:sp>
      <p:graphicFrame>
        <p:nvGraphicFramePr>
          <p:cNvPr id="183" name="Google Shape;183;p28"/>
          <p:cNvGraphicFramePr/>
          <p:nvPr/>
        </p:nvGraphicFramePr>
        <p:xfrm>
          <a:off x="1452850" y="4865625"/>
          <a:ext cx="3103450" cy="979170"/>
        </p:xfrm>
        <a:graphic>
          <a:graphicData uri="http://schemas.openxmlformats.org/drawingml/2006/table">
            <a:tbl>
              <a:tblPr>
                <a:noFill/>
              </a:tblPr>
              <a:tblGrid>
                <a:gridCol w="1091500">
                  <a:extLst>
                    <a:ext uri="{9D8B030D-6E8A-4147-A177-3AD203B41FA5}">
                      <a16:colId xmlns:a16="http://schemas.microsoft.com/office/drawing/2014/main" val="20000"/>
                    </a:ext>
                  </a:extLst>
                </a:gridCol>
                <a:gridCol w="977475">
                  <a:extLst>
                    <a:ext uri="{9D8B030D-6E8A-4147-A177-3AD203B41FA5}">
                      <a16:colId xmlns:a16="http://schemas.microsoft.com/office/drawing/2014/main" val="20001"/>
                    </a:ext>
                  </a:extLst>
                </a:gridCol>
                <a:gridCol w="1034475">
                  <a:extLst>
                    <a:ext uri="{9D8B030D-6E8A-4147-A177-3AD203B41FA5}">
                      <a16:colId xmlns:a16="http://schemas.microsoft.com/office/drawing/2014/main" val="20002"/>
                    </a:ext>
                  </a:extLst>
                </a:gridCol>
              </a:tblGrid>
              <a:tr h="179225">
                <a:tc>
                  <a:txBody>
                    <a:bodyPr/>
                    <a:lstStyle/>
                    <a:p>
                      <a:pPr marL="0" lvl="0" indent="0" algn="l" rtl="0">
                        <a:lnSpc>
                          <a:spcPct val="115000"/>
                        </a:lnSpc>
                        <a:spcBef>
                          <a:spcPts val="0"/>
                        </a:spcBef>
                        <a:spcAft>
                          <a:spcPts val="0"/>
                        </a:spcAft>
                        <a:buNone/>
                      </a:pPr>
                      <a:r>
                        <a:rPr lang="en-GB" sz="900">
                          <a:latin typeface="Montserrat"/>
                          <a:ea typeface="Montserrat"/>
                          <a:cs typeface="Montserrat"/>
                          <a:sym typeface="Montserrat"/>
                        </a:rPr>
                        <a:t>18 octobre 2018</a:t>
                      </a:r>
                      <a:endParaRPr sz="900">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latin typeface="Montserrat"/>
                          <a:ea typeface="Montserrat"/>
                          <a:cs typeface="Montserrat"/>
                          <a:sym typeface="Montserrat"/>
                        </a:rPr>
                        <a:t>13:30 à 16:30</a:t>
                      </a:r>
                      <a:endParaRPr sz="900">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latin typeface="Montserrat"/>
                          <a:ea typeface="Montserrat"/>
                          <a:cs typeface="Montserrat"/>
                          <a:sym typeface="Montserrat"/>
                        </a:rPr>
                        <a:t>Richard</a:t>
                      </a:r>
                      <a:endParaRPr sz="900">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179225">
                <a:tc>
                  <a:txBody>
                    <a:bodyPr/>
                    <a:lstStyle/>
                    <a:p>
                      <a:pPr marL="0" lvl="0" indent="0" algn="l" rtl="0">
                        <a:lnSpc>
                          <a:spcPct val="115000"/>
                        </a:lnSpc>
                        <a:spcBef>
                          <a:spcPts val="0"/>
                        </a:spcBef>
                        <a:spcAft>
                          <a:spcPts val="0"/>
                        </a:spcAft>
                        <a:buNone/>
                      </a:pPr>
                      <a:r>
                        <a:rPr lang="en-GB" sz="900">
                          <a:latin typeface="Montserrat"/>
                          <a:ea typeface="Montserrat"/>
                          <a:cs typeface="Montserrat"/>
                          <a:sym typeface="Montserrat"/>
                        </a:rPr>
                        <a:t>19 octobre 2018</a:t>
                      </a:r>
                      <a:endParaRPr sz="900">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latin typeface="Montserrat"/>
                          <a:ea typeface="Montserrat"/>
                          <a:cs typeface="Montserrat"/>
                          <a:sym typeface="Montserrat"/>
                        </a:rPr>
                        <a:t>13:00 à 16:00</a:t>
                      </a:r>
                      <a:endParaRPr sz="900">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latin typeface="Montserrat"/>
                          <a:ea typeface="Montserrat"/>
                          <a:cs typeface="Montserrat"/>
                          <a:sym typeface="Montserrat"/>
                        </a:rPr>
                        <a:t>Cyrille</a:t>
                      </a:r>
                      <a:endParaRPr sz="900">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179225">
                <a:tc>
                  <a:txBody>
                    <a:bodyPr/>
                    <a:lstStyle/>
                    <a:p>
                      <a:pPr marL="0" lvl="0" indent="0" algn="l" rtl="0">
                        <a:lnSpc>
                          <a:spcPct val="115000"/>
                        </a:lnSpc>
                        <a:spcBef>
                          <a:spcPts val="0"/>
                        </a:spcBef>
                        <a:spcAft>
                          <a:spcPts val="0"/>
                        </a:spcAft>
                        <a:buNone/>
                      </a:pPr>
                      <a:r>
                        <a:rPr lang="en-GB" sz="900">
                          <a:latin typeface="Montserrat"/>
                          <a:ea typeface="Montserrat"/>
                          <a:cs typeface="Montserrat"/>
                          <a:sym typeface="Montserrat"/>
                        </a:rPr>
                        <a:t>22 octobre 2018</a:t>
                      </a:r>
                      <a:endParaRPr sz="900">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latin typeface="Montserrat"/>
                          <a:ea typeface="Montserrat"/>
                          <a:cs typeface="Montserrat"/>
                          <a:sym typeface="Montserrat"/>
                        </a:rPr>
                        <a:t>13:30 à 16:30</a:t>
                      </a:r>
                      <a:endParaRPr sz="900">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latin typeface="Montserrat"/>
                          <a:ea typeface="Montserrat"/>
                          <a:cs typeface="Montserrat"/>
                          <a:sym typeface="Montserrat"/>
                        </a:rPr>
                        <a:t>Richard</a:t>
                      </a:r>
                      <a:endParaRPr sz="900">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179225">
                <a:tc>
                  <a:txBody>
                    <a:bodyPr/>
                    <a:lstStyle/>
                    <a:p>
                      <a:pPr marL="0" lvl="0" indent="0" algn="l" rtl="0">
                        <a:lnSpc>
                          <a:spcPct val="115000"/>
                        </a:lnSpc>
                        <a:spcBef>
                          <a:spcPts val="0"/>
                        </a:spcBef>
                        <a:spcAft>
                          <a:spcPts val="0"/>
                        </a:spcAft>
                        <a:buNone/>
                      </a:pPr>
                      <a:r>
                        <a:rPr lang="en-GB" sz="900">
                          <a:latin typeface="Montserrat"/>
                          <a:ea typeface="Montserrat"/>
                          <a:cs typeface="Montserrat"/>
                          <a:sym typeface="Montserrat"/>
                        </a:rPr>
                        <a:t>24 octobre 2018</a:t>
                      </a:r>
                      <a:endParaRPr sz="900">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latin typeface="Montserrat"/>
                          <a:ea typeface="Montserrat"/>
                          <a:cs typeface="Montserrat"/>
                          <a:sym typeface="Montserrat"/>
                        </a:rPr>
                        <a:t>09:00 à 12:00</a:t>
                      </a:r>
                      <a:endParaRPr sz="900">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latin typeface="Montserrat"/>
                          <a:ea typeface="Montserrat"/>
                          <a:cs typeface="Montserrat"/>
                          <a:sym typeface="Montserrat"/>
                        </a:rPr>
                        <a:t>Cyrille</a:t>
                      </a:r>
                      <a:endParaRPr sz="900">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179225">
                <a:tc>
                  <a:txBody>
                    <a:bodyPr/>
                    <a:lstStyle/>
                    <a:p>
                      <a:pPr marL="0" lvl="0" indent="0" algn="l" rtl="0">
                        <a:lnSpc>
                          <a:spcPct val="115000"/>
                        </a:lnSpc>
                        <a:spcBef>
                          <a:spcPts val="0"/>
                        </a:spcBef>
                        <a:spcAft>
                          <a:spcPts val="0"/>
                        </a:spcAft>
                        <a:buNone/>
                      </a:pPr>
                      <a:r>
                        <a:rPr lang="en-GB" sz="900">
                          <a:latin typeface="Montserrat"/>
                          <a:ea typeface="Montserrat"/>
                          <a:cs typeface="Montserrat"/>
                          <a:sym typeface="Montserrat"/>
                        </a:rPr>
                        <a:t>25 octobre 2018</a:t>
                      </a:r>
                      <a:endParaRPr sz="900">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latin typeface="Montserrat"/>
                          <a:ea typeface="Montserrat"/>
                          <a:cs typeface="Montserrat"/>
                          <a:sym typeface="Montserrat"/>
                        </a:rPr>
                        <a:t>09:00 à 12:00</a:t>
                      </a:r>
                      <a:endParaRPr sz="900">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latin typeface="Montserrat"/>
                          <a:ea typeface="Montserrat"/>
                          <a:cs typeface="Montserrat"/>
                          <a:sym typeface="Montserrat"/>
                        </a:rPr>
                        <a:t>Manon</a:t>
                      </a:r>
                      <a:endParaRPr sz="900">
                        <a:latin typeface="Montserrat"/>
                        <a:ea typeface="Montserrat"/>
                        <a:cs typeface="Montserrat"/>
                        <a:sym typeface="Montserra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158296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9"/>
          <p:cNvSpPr txBox="1">
            <a:spLocks noGrp="1"/>
          </p:cNvSpPr>
          <p:nvPr>
            <p:ph type="title"/>
          </p:nvPr>
        </p:nvSpPr>
        <p:spPr>
          <a:xfrm>
            <a:off x="311700" y="993150"/>
            <a:ext cx="8520600" cy="572700"/>
          </a:xfrm>
          <a:prstGeom prst="rect">
            <a:avLst/>
          </a:prstGeom>
        </p:spPr>
        <p:txBody>
          <a:bodyPr spcFirstLastPara="1" vert="horz" wrap="square" lIns="91425" tIns="91425" rIns="91425" bIns="91425" rtlCol="0" anchor="t" anchorCtr="0">
            <a:noAutofit/>
          </a:bodyPr>
          <a:lstStyle/>
          <a:p>
            <a:pPr algn="l">
              <a:spcBef>
                <a:spcPts val="0"/>
              </a:spcBef>
            </a:pPr>
            <a:r>
              <a:rPr lang="fr-CA" sz="2400" dirty="0">
                <a:latin typeface="Montserrat SemiBold"/>
                <a:ea typeface="Montserrat SemiBold"/>
                <a:cs typeface="Montserrat SemiBold"/>
                <a:sym typeface="Montserrat SemiBold"/>
              </a:rPr>
              <a:t>PROTO10 – </a:t>
            </a:r>
            <a:r>
              <a:rPr lang="fr-CA" sz="1600" dirty="0">
                <a:latin typeface="Montserrat SemiBold"/>
                <a:ea typeface="Montserrat SemiBold"/>
                <a:cs typeface="Montserrat SemiBold"/>
                <a:sym typeface="Montserrat SemiBold"/>
              </a:rPr>
              <a:t>PROGRAMME D’ÉTÉ POUR ENTREPRENEURS</a:t>
            </a:r>
            <a:endParaRPr sz="1600" dirty="0">
              <a:latin typeface="Montserrat SemiBold"/>
              <a:ea typeface="Montserrat SemiBold"/>
              <a:cs typeface="Montserrat SemiBold"/>
              <a:sym typeface="Montserrat SemiBold"/>
            </a:endParaRPr>
          </a:p>
        </p:txBody>
      </p:sp>
      <p:sp>
        <p:nvSpPr>
          <p:cNvPr id="190" name="Google Shape;190;p29"/>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33</a:t>
            </a:fld>
            <a:endParaRPr/>
          </a:p>
        </p:txBody>
      </p:sp>
      <p:sp>
        <p:nvSpPr>
          <p:cNvPr id="8" name="ZoneTexte 7">
            <a:extLst>
              <a:ext uri="{FF2B5EF4-FFF2-40B4-BE49-F238E27FC236}">
                <a16:creationId xmlns:a16="http://schemas.microsoft.com/office/drawing/2014/main" id="{38FC4012-02E6-A54D-AD5B-F5023E13145F}"/>
              </a:ext>
            </a:extLst>
          </p:cNvPr>
          <p:cNvSpPr txBox="1"/>
          <p:nvPr/>
        </p:nvSpPr>
        <p:spPr>
          <a:xfrm>
            <a:off x="1" y="1959653"/>
            <a:ext cx="9143999" cy="5262979"/>
          </a:xfrm>
          <a:prstGeom prst="rect">
            <a:avLst/>
          </a:prstGeom>
          <a:noFill/>
        </p:spPr>
        <p:txBody>
          <a:bodyPr wrap="square" rtlCol="0">
            <a:spAutoFit/>
          </a:bodyPr>
          <a:lstStyle/>
          <a:p>
            <a:pPr algn="ctr"/>
            <a:endParaRPr lang="fr-FR" dirty="0"/>
          </a:p>
          <a:p>
            <a:pPr algn="ctr"/>
            <a:r>
              <a:rPr lang="fr-FR" dirty="0"/>
              <a:t>Grâce au don de la Fondation de la famille Molson PROTO10 a été créé en mai 2018.</a:t>
            </a:r>
          </a:p>
          <a:p>
            <a:pPr algn="ctr"/>
            <a:endParaRPr lang="fr-FR" dirty="0"/>
          </a:p>
          <a:p>
            <a:pPr algn="ctr"/>
            <a:r>
              <a:rPr lang="fr-FR" dirty="0"/>
              <a:t>PROTO 10 est une expérience intensive de 10 semaines qui renforce les compétences </a:t>
            </a:r>
          </a:p>
          <a:p>
            <a:pPr algn="ctr"/>
            <a:r>
              <a:rPr lang="fr-FR" dirty="0"/>
              <a:t>entrepreneuriales et accélère le développement d’entreprises.</a:t>
            </a:r>
          </a:p>
          <a:p>
            <a:pPr algn="ctr"/>
            <a:endParaRPr lang="fr-FR" dirty="0"/>
          </a:p>
          <a:p>
            <a:pPr algn="ctr"/>
            <a:r>
              <a:rPr lang="fr-FR" dirty="0"/>
              <a:t>PROTO10 travaille simultanément avec </a:t>
            </a:r>
            <a:r>
              <a:rPr lang="fr-FR" dirty="0" err="1"/>
              <a:t>Babson</a:t>
            </a:r>
            <a:r>
              <a:rPr lang="fr-FR" dirty="0"/>
              <a:t> </a:t>
            </a:r>
            <a:r>
              <a:rPr lang="fr-FR" dirty="0" err="1"/>
              <a:t>College</a:t>
            </a:r>
            <a:r>
              <a:rPr lang="fr-FR" dirty="0"/>
              <a:t> de Boston</a:t>
            </a:r>
          </a:p>
          <a:p>
            <a:pPr algn="ctr"/>
            <a:endParaRPr lang="fr-FR" dirty="0"/>
          </a:p>
          <a:p>
            <a:pPr algn="ctr"/>
            <a:r>
              <a:rPr lang="fr-FR" dirty="0"/>
              <a:t>Aux États-Unis, </a:t>
            </a:r>
            <a:r>
              <a:rPr lang="fr-FR" dirty="0" err="1"/>
              <a:t>Babson</a:t>
            </a:r>
            <a:r>
              <a:rPr lang="fr-FR" dirty="0"/>
              <a:t> est reconnu comme le numéro 1 des entreprises </a:t>
            </a:r>
          </a:p>
          <a:p>
            <a:pPr algn="ctr"/>
            <a:r>
              <a:rPr lang="fr-FR" dirty="0"/>
              <a:t>dans le domaine de l’entrepreneuriat pendant </a:t>
            </a:r>
          </a:p>
          <a:p>
            <a:pPr algn="ctr"/>
            <a:r>
              <a:rPr lang="fr-FR" dirty="0"/>
              <a:t>24 années consécutives par le US News &amp; World Report. </a:t>
            </a:r>
          </a:p>
          <a:p>
            <a:pPr algn="ctr"/>
            <a:endParaRPr lang="fr-FR" dirty="0"/>
          </a:p>
          <a:p>
            <a:pPr algn="ctr"/>
            <a:r>
              <a:rPr lang="fr-FR" dirty="0"/>
              <a:t>Lorsque les équipes travaillent à la création de leur entreprise, </a:t>
            </a:r>
          </a:p>
          <a:p>
            <a:pPr algn="ctr"/>
            <a:r>
              <a:rPr lang="fr-FR" dirty="0"/>
              <a:t>elles établissent des liens précieux avec des clients, </a:t>
            </a:r>
          </a:p>
          <a:p>
            <a:pPr algn="ctr"/>
            <a:r>
              <a:rPr lang="fr-FR" dirty="0"/>
              <a:t>des partenaires, des investisseurs et des personnes influentes de l’industrie. </a:t>
            </a:r>
          </a:p>
          <a:p>
            <a:pPr algn="ctr"/>
            <a:endParaRPr lang="fr-FR" dirty="0"/>
          </a:p>
          <a:p>
            <a:pPr algn="ctr"/>
            <a:r>
              <a:rPr lang="fr-FR" dirty="0"/>
              <a:t>Les participants nouent des liens étroits avec leurs collègues entrepreneurs.</a:t>
            </a:r>
          </a:p>
          <a:p>
            <a:pPr algn="ctr"/>
            <a:endParaRPr lang="fr-FR" dirty="0"/>
          </a:p>
          <a:p>
            <a:pPr algn="ctr"/>
            <a:endParaRPr lang="fr-FR" sz="1200" dirty="0"/>
          </a:p>
        </p:txBody>
      </p:sp>
    </p:spTree>
    <p:extLst>
      <p:ext uri="{BB962C8B-B14F-4D97-AF65-F5344CB8AC3E}">
        <p14:creationId xmlns:p14="http://schemas.microsoft.com/office/powerpoint/2010/main" val="22534026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9"/>
          <p:cNvSpPr txBox="1">
            <a:spLocks noGrp="1"/>
          </p:cNvSpPr>
          <p:nvPr>
            <p:ph type="title"/>
          </p:nvPr>
        </p:nvSpPr>
        <p:spPr>
          <a:xfrm>
            <a:off x="311700" y="993150"/>
            <a:ext cx="8520600" cy="572700"/>
          </a:xfrm>
          <a:prstGeom prst="rect">
            <a:avLst/>
          </a:prstGeom>
        </p:spPr>
        <p:txBody>
          <a:bodyPr spcFirstLastPara="1" vert="horz" wrap="square" lIns="91425" tIns="91425" rIns="91425" bIns="91425" rtlCol="0" anchor="t" anchorCtr="0">
            <a:noAutofit/>
          </a:bodyPr>
          <a:lstStyle/>
          <a:p>
            <a:pPr algn="l">
              <a:spcBef>
                <a:spcPts val="0"/>
              </a:spcBef>
            </a:pPr>
            <a:r>
              <a:rPr lang="fr-CA" sz="2400" dirty="0">
                <a:latin typeface="Montserrat SemiBold"/>
                <a:ea typeface="Montserrat SemiBold"/>
                <a:cs typeface="Montserrat SemiBold"/>
                <a:sym typeface="Montserrat SemiBold"/>
              </a:rPr>
              <a:t>PROTO10 – </a:t>
            </a:r>
            <a:r>
              <a:rPr lang="fr-CA" sz="1600" dirty="0">
                <a:latin typeface="Montserrat SemiBold"/>
                <a:ea typeface="Montserrat SemiBold"/>
                <a:cs typeface="Montserrat SemiBold"/>
                <a:sym typeface="Montserrat SemiBold"/>
              </a:rPr>
              <a:t>PROGRAMME D’ÉTÉ POUR ENTREPRENEURS</a:t>
            </a:r>
            <a:endParaRPr sz="1600" dirty="0">
              <a:latin typeface="Montserrat SemiBold"/>
              <a:ea typeface="Montserrat SemiBold"/>
              <a:cs typeface="Montserrat SemiBold"/>
              <a:sym typeface="Montserrat SemiBold"/>
            </a:endParaRPr>
          </a:p>
        </p:txBody>
      </p:sp>
      <p:sp>
        <p:nvSpPr>
          <p:cNvPr id="190" name="Google Shape;190;p29"/>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34</a:t>
            </a:fld>
            <a:endParaRPr/>
          </a:p>
        </p:txBody>
      </p:sp>
      <p:sp>
        <p:nvSpPr>
          <p:cNvPr id="8" name="ZoneTexte 7">
            <a:extLst>
              <a:ext uri="{FF2B5EF4-FFF2-40B4-BE49-F238E27FC236}">
                <a16:creationId xmlns:a16="http://schemas.microsoft.com/office/drawing/2014/main" id="{38FC4012-02E6-A54D-AD5B-F5023E13145F}"/>
              </a:ext>
            </a:extLst>
          </p:cNvPr>
          <p:cNvSpPr txBox="1"/>
          <p:nvPr/>
        </p:nvSpPr>
        <p:spPr>
          <a:xfrm>
            <a:off x="4282688" y="2360127"/>
            <a:ext cx="184730" cy="461665"/>
          </a:xfrm>
          <a:prstGeom prst="rect">
            <a:avLst/>
          </a:prstGeom>
          <a:noFill/>
        </p:spPr>
        <p:txBody>
          <a:bodyPr wrap="none" rtlCol="0">
            <a:spAutoFit/>
          </a:bodyPr>
          <a:lstStyle/>
          <a:p>
            <a:pPr algn="ctr"/>
            <a:endParaRPr lang="fr-FR" sz="1200" dirty="0"/>
          </a:p>
          <a:p>
            <a:pPr algn="ctr"/>
            <a:endParaRPr lang="fr-FR" sz="1200" dirty="0"/>
          </a:p>
        </p:txBody>
      </p:sp>
      <p:pic>
        <p:nvPicPr>
          <p:cNvPr id="5" name="Image 4">
            <a:extLst>
              <a:ext uri="{FF2B5EF4-FFF2-40B4-BE49-F238E27FC236}">
                <a16:creationId xmlns:a16="http://schemas.microsoft.com/office/drawing/2014/main" id="{B4D84D84-C341-EA42-81A2-EB9D08A62376}"/>
              </a:ext>
            </a:extLst>
          </p:cNvPr>
          <p:cNvPicPr>
            <a:picLocks noChangeAspect="1"/>
          </p:cNvPicPr>
          <p:nvPr/>
        </p:nvPicPr>
        <p:blipFill>
          <a:blip r:embed="rId3"/>
          <a:stretch>
            <a:fillRect/>
          </a:stretch>
        </p:blipFill>
        <p:spPr>
          <a:xfrm>
            <a:off x="0" y="1565851"/>
            <a:ext cx="9144000" cy="5045825"/>
          </a:xfrm>
          <a:prstGeom prst="rect">
            <a:avLst/>
          </a:prstGeom>
        </p:spPr>
      </p:pic>
    </p:spTree>
    <p:extLst>
      <p:ext uri="{BB962C8B-B14F-4D97-AF65-F5344CB8AC3E}">
        <p14:creationId xmlns:p14="http://schemas.microsoft.com/office/powerpoint/2010/main" val="1984107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9"/>
          <p:cNvSpPr txBox="1">
            <a:spLocks noGrp="1"/>
          </p:cNvSpPr>
          <p:nvPr>
            <p:ph type="title"/>
          </p:nvPr>
        </p:nvSpPr>
        <p:spPr>
          <a:xfrm>
            <a:off x="311700" y="993150"/>
            <a:ext cx="8520600" cy="572700"/>
          </a:xfrm>
          <a:prstGeom prst="rect">
            <a:avLst/>
          </a:prstGeom>
        </p:spPr>
        <p:txBody>
          <a:bodyPr spcFirstLastPara="1" vert="horz" wrap="square" lIns="91425" tIns="91425" rIns="91425" bIns="91425" rtlCol="0" anchor="t" anchorCtr="0">
            <a:noAutofit/>
          </a:bodyPr>
          <a:lstStyle/>
          <a:p>
            <a:pPr algn="l">
              <a:spcBef>
                <a:spcPts val="0"/>
              </a:spcBef>
            </a:pPr>
            <a:r>
              <a:rPr lang="fr-CA" sz="2400" dirty="0">
                <a:latin typeface="Montserrat SemiBold"/>
                <a:ea typeface="Montserrat SemiBold"/>
                <a:cs typeface="Montserrat SemiBold"/>
                <a:sym typeface="Montserrat SemiBold"/>
              </a:rPr>
              <a:t>PROTO10 – </a:t>
            </a:r>
            <a:r>
              <a:rPr lang="fr-CA" sz="1600" dirty="0">
                <a:latin typeface="Montserrat SemiBold"/>
                <a:ea typeface="Montserrat SemiBold"/>
                <a:cs typeface="Montserrat SemiBold"/>
                <a:sym typeface="Montserrat SemiBold"/>
              </a:rPr>
              <a:t>PROGRAMME D’ÉTÉ POUR ENTREPRENEURS</a:t>
            </a:r>
            <a:endParaRPr sz="1600" dirty="0">
              <a:latin typeface="Montserrat SemiBold"/>
              <a:ea typeface="Montserrat SemiBold"/>
              <a:cs typeface="Montserrat SemiBold"/>
              <a:sym typeface="Montserrat SemiBold"/>
            </a:endParaRPr>
          </a:p>
        </p:txBody>
      </p:sp>
      <p:sp>
        <p:nvSpPr>
          <p:cNvPr id="190" name="Google Shape;190;p29"/>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35</a:t>
            </a:fld>
            <a:endParaRPr/>
          </a:p>
        </p:txBody>
      </p:sp>
      <p:sp>
        <p:nvSpPr>
          <p:cNvPr id="8" name="ZoneTexte 7">
            <a:extLst>
              <a:ext uri="{FF2B5EF4-FFF2-40B4-BE49-F238E27FC236}">
                <a16:creationId xmlns:a16="http://schemas.microsoft.com/office/drawing/2014/main" id="{38FC4012-02E6-A54D-AD5B-F5023E13145F}"/>
              </a:ext>
            </a:extLst>
          </p:cNvPr>
          <p:cNvSpPr txBox="1"/>
          <p:nvPr/>
        </p:nvSpPr>
        <p:spPr>
          <a:xfrm>
            <a:off x="4282688" y="2360127"/>
            <a:ext cx="184730" cy="461665"/>
          </a:xfrm>
          <a:prstGeom prst="rect">
            <a:avLst/>
          </a:prstGeom>
          <a:noFill/>
        </p:spPr>
        <p:txBody>
          <a:bodyPr wrap="none" rtlCol="0">
            <a:spAutoFit/>
          </a:bodyPr>
          <a:lstStyle/>
          <a:p>
            <a:pPr algn="ctr"/>
            <a:endParaRPr lang="fr-FR" sz="1200" dirty="0"/>
          </a:p>
          <a:p>
            <a:pPr algn="ctr"/>
            <a:endParaRPr lang="fr-FR" sz="1200" dirty="0"/>
          </a:p>
        </p:txBody>
      </p:sp>
      <p:pic>
        <p:nvPicPr>
          <p:cNvPr id="4" name="Image 3">
            <a:extLst>
              <a:ext uri="{FF2B5EF4-FFF2-40B4-BE49-F238E27FC236}">
                <a16:creationId xmlns:a16="http://schemas.microsoft.com/office/drawing/2014/main" id="{DBEAAEED-8BE3-FC4B-87E4-E9FD820FB865}"/>
              </a:ext>
            </a:extLst>
          </p:cNvPr>
          <p:cNvPicPr>
            <a:picLocks noChangeAspect="1"/>
          </p:cNvPicPr>
          <p:nvPr/>
        </p:nvPicPr>
        <p:blipFill>
          <a:blip r:embed="rId3"/>
          <a:stretch>
            <a:fillRect/>
          </a:stretch>
        </p:blipFill>
        <p:spPr>
          <a:xfrm>
            <a:off x="0" y="1643996"/>
            <a:ext cx="9144000" cy="5036668"/>
          </a:xfrm>
          <a:prstGeom prst="rect">
            <a:avLst/>
          </a:prstGeom>
        </p:spPr>
      </p:pic>
    </p:spTree>
    <p:extLst>
      <p:ext uri="{BB962C8B-B14F-4D97-AF65-F5344CB8AC3E}">
        <p14:creationId xmlns:p14="http://schemas.microsoft.com/office/powerpoint/2010/main" val="30024667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2"/>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GB"/>
              <a:pPr/>
              <a:t>36</a:t>
            </a:fld>
            <a:endParaRPr/>
          </a:p>
        </p:txBody>
      </p:sp>
      <p:sp>
        <p:nvSpPr>
          <p:cNvPr id="209" name="Google Shape;209;p32"/>
          <p:cNvSpPr txBox="1">
            <a:spLocks noGrp="1"/>
          </p:cNvSpPr>
          <p:nvPr>
            <p:ph type="title" idx="4294967295"/>
          </p:nvPr>
        </p:nvSpPr>
        <p:spPr>
          <a:xfrm>
            <a:off x="2422050" y="2469425"/>
            <a:ext cx="4515900" cy="572700"/>
          </a:xfrm>
          <a:prstGeom prst="rect">
            <a:avLst/>
          </a:prstGeom>
        </p:spPr>
        <p:txBody>
          <a:bodyPr spcFirstLastPara="1" vert="horz" wrap="square" lIns="91425" tIns="91425" rIns="91425" bIns="91425" rtlCol="0" anchor="t" anchorCtr="0">
            <a:noAutofit/>
          </a:bodyPr>
          <a:lstStyle/>
          <a:p>
            <a:pPr>
              <a:spcBef>
                <a:spcPts val="0"/>
              </a:spcBef>
            </a:pPr>
            <a:r>
              <a:rPr lang="en-GB" sz="2400">
                <a:solidFill>
                  <a:srgbClr val="FFFFFF"/>
                </a:solidFill>
                <a:latin typeface="Montserrat SemiBold"/>
                <a:ea typeface="Montserrat SemiBold"/>
                <a:cs typeface="Montserrat SemiBold"/>
                <a:sym typeface="Montserrat SemiBold"/>
              </a:rPr>
              <a:t>Soyez les premiers informés!</a:t>
            </a:r>
            <a:endParaRPr sz="2400">
              <a:solidFill>
                <a:srgbClr val="FFFFFF"/>
              </a:solidFill>
              <a:latin typeface="Montserrat SemiBold"/>
              <a:ea typeface="Montserrat SemiBold"/>
              <a:cs typeface="Montserrat SemiBold"/>
              <a:sym typeface="Montserrat SemiBold"/>
            </a:endParaRPr>
          </a:p>
        </p:txBody>
      </p:sp>
      <p:pic>
        <p:nvPicPr>
          <p:cNvPr id="210" name="Google Shape;210;p32"/>
          <p:cNvPicPr preferRelativeResize="0"/>
          <p:nvPr/>
        </p:nvPicPr>
        <p:blipFill>
          <a:blip r:embed="rId3">
            <a:alphaModFix/>
          </a:blip>
          <a:stretch>
            <a:fillRect/>
          </a:stretch>
        </p:blipFill>
        <p:spPr>
          <a:xfrm>
            <a:off x="4213225" y="3599825"/>
            <a:ext cx="717552" cy="634724"/>
          </a:xfrm>
          <a:prstGeom prst="rect">
            <a:avLst/>
          </a:prstGeom>
          <a:noFill/>
          <a:ln>
            <a:noFill/>
          </a:ln>
        </p:spPr>
      </p:pic>
      <p:sp>
        <p:nvSpPr>
          <p:cNvPr id="211" name="Google Shape;211;p32"/>
          <p:cNvSpPr txBox="1">
            <a:spLocks noGrp="1"/>
          </p:cNvSpPr>
          <p:nvPr>
            <p:ph type="title" idx="4294967295"/>
          </p:nvPr>
        </p:nvSpPr>
        <p:spPr>
          <a:xfrm>
            <a:off x="419700" y="4582713"/>
            <a:ext cx="8520600" cy="572700"/>
          </a:xfrm>
          <a:prstGeom prst="rect">
            <a:avLst/>
          </a:prstGeom>
        </p:spPr>
        <p:txBody>
          <a:bodyPr spcFirstLastPara="1" vert="horz" wrap="square" lIns="91425" tIns="91425" rIns="91425" bIns="91425" rtlCol="0" anchor="t" anchorCtr="0">
            <a:noAutofit/>
          </a:bodyPr>
          <a:lstStyle/>
          <a:p>
            <a:pPr>
              <a:spcBef>
                <a:spcPts val="0"/>
              </a:spcBef>
            </a:pPr>
            <a:r>
              <a:rPr lang="en-GB" sz="1400">
                <a:solidFill>
                  <a:srgbClr val="FFFFFF"/>
                </a:solidFill>
                <a:latin typeface="Montserrat SemiBold"/>
                <a:ea typeface="Montserrat SemiBold"/>
                <a:cs typeface="Montserrat SemiBold"/>
                <a:sym typeface="Montserrat SemiBold"/>
              </a:rPr>
              <a:t>facebook.com/el.entrepreneuriatlaval</a:t>
            </a:r>
            <a:endParaRPr sz="1400">
              <a:solidFill>
                <a:srgbClr val="FFFFFF"/>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14217852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244905"/>
          </a:xfrm>
        </p:spPr>
        <p:txBody>
          <a:bodyPr anchor="t"/>
          <a:lstStyle/>
          <a:p>
            <a:r>
              <a:rPr lang="fr-FR" sz="3600" dirty="0">
                <a:latin typeface="Minion Pro" panose="02040503050306020203" pitchFamily="18" charset="0"/>
              </a:rPr>
              <a:t>4. L’entrepreneuriat dans les </a:t>
            </a:r>
            <a:br>
              <a:rPr lang="fr-FR" sz="3600" dirty="0">
                <a:latin typeface="Minion Pro" panose="02040503050306020203" pitchFamily="18" charset="0"/>
              </a:rPr>
            </a:br>
            <a:r>
              <a:rPr lang="fr-FR" sz="3600" dirty="0">
                <a:latin typeface="Minion Pro" panose="02040503050306020203" pitchFamily="18" charset="0"/>
              </a:rPr>
              <a:t>bibliothèques universitaires</a:t>
            </a:r>
            <a:r>
              <a:rPr lang="fr-FR" sz="4600" dirty="0">
                <a:latin typeface="Minion Pro" panose="02040503050306020203" pitchFamily="18" charset="0"/>
              </a:rPr>
              <a:t/>
            </a:r>
            <a:br>
              <a:rPr lang="fr-FR" sz="46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37</a:t>
            </a:fld>
            <a:endParaRPr lang="fr-FR" sz="1100" dirty="0">
              <a:solidFill>
                <a:srgbClr val="5E5E5E"/>
              </a:solidFill>
              <a:latin typeface="Arial Narrow"/>
              <a:cs typeface="Arial Narrow"/>
            </a:endParaRPr>
          </a:p>
        </p:txBody>
      </p:sp>
      <p:pic>
        <p:nvPicPr>
          <p:cNvPr id="8" name="Image 7"/>
          <p:cNvPicPr>
            <a:picLocks noChangeAspect="1"/>
          </p:cNvPicPr>
          <p:nvPr>
            <p:custDataLst>
              <p:tags r:id="rId4"/>
            </p:custDataLst>
          </p:nvPr>
        </p:nvPicPr>
        <p:blipFill rotWithShape="1">
          <a:blip r:embed="rId8">
            <a:extLst>
              <a:ext uri="{28A0092B-C50C-407E-A947-70E740481C1C}">
                <a14:useLocalDpi xmlns:a14="http://schemas.microsoft.com/office/drawing/2010/main" val="0"/>
              </a:ext>
            </a:extLst>
          </a:blip>
          <a:srcRect/>
          <a:stretch/>
        </p:blipFill>
        <p:spPr>
          <a:xfrm>
            <a:off x="6373273" y="4987811"/>
            <a:ext cx="2424290" cy="1285874"/>
          </a:xfrm>
          <a:prstGeom prst="rect">
            <a:avLst/>
          </a:prstGeom>
        </p:spPr>
      </p:pic>
      <p:sp>
        <p:nvSpPr>
          <p:cNvPr id="6" name="Titre 19"/>
          <p:cNvSpPr txBox="1">
            <a:spLocks/>
          </p:cNvSpPr>
          <p:nvPr>
            <p:custDataLst>
              <p:tags r:id="rId5"/>
            </p:custDataLst>
          </p:nvPr>
        </p:nvSpPr>
        <p:spPr>
          <a:xfrm>
            <a:off x="778946" y="2468421"/>
            <a:ext cx="7704604" cy="2721887"/>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0" i="0" kern="1200">
                <a:solidFill>
                  <a:srgbClr val="E7021A"/>
                </a:solidFill>
                <a:latin typeface="Arial Narrow"/>
                <a:ea typeface="+mj-ea"/>
                <a:cs typeface="Arial Narrow"/>
              </a:defRPr>
            </a:lvl1pPr>
          </a:lstStyle>
          <a:p>
            <a:r>
              <a:rPr lang="fr-FR" sz="2000" dirty="0">
                <a:latin typeface="Minion Pro" panose="02040503050306020203" pitchFamily="18" charset="0"/>
              </a:rPr>
              <a:t> </a:t>
            </a:r>
            <a:r>
              <a:rPr lang="fr-FR" sz="2000" dirty="0"/>
              <a:t>4</a:t>
            </a:r>
            <a:r>
              <a:rPr lang="fr-CA" sz="2000" dirty="0"/>
              <a:t>.1 National Entrepreneurship </a:t>
            </a:r>
            <a:r>
              <a:rPr lang="fr-CA" sz="2000"/>
              <a:t>Librarians </a:t>
            </a:r>
            <a:r>
              <a:rPr lang="fr-CA" sz="2000" smtClean="0"/>
              <a:t>Group </a:t>
            </a:r>
            <a:r>
              <a:rPr lang="fr-CA" sz="2000"/>
              <a:t>– </a:t>
            </a:r>
            <a:r>
              <a:rPr lang="fr-CA" sz="2000" smtClean="0"/>
              <a:t>NELG </a:t>
            </a:r>
            <a:r>
              <a:rPr lang="fr-CA" sz="2000" dirty="0"/>
              <a:t>(2016-    )</a:t>
            </a:r>
          </a:p>
          <a:p>
            <a:r>
              <a:rPr lang="fr-CA" sz="2000" dirty="0"/>
              <a:t/>
            </a:r>
            <a:br>
              <a:rPr lang="fr-CA" sz="2000" dirty="0"/>
            </a:br>
            <a:r>
              <a:rPr lang="fr-CA" sz="2000" dirty="0">
                <a:solidFill>
                  <a:schemeClr val="tx1"/>
                </a:solidFill>
              </a:rPr>
              <a:t>	</a:t>
            </a:r>
            <a:r>
              <a:rPr lang="fr-CA" sz="2000" dirty="0" smtClean="0">
                <a:solidFill>
                  <a:schemeClr val="tx1"/>
                </a:solidFill>
              </a:rPr>
              <a:t>-  QUI</a:t>
            </a:r>
            <a:r>
              <a:rPr lang="fr-CA" sz="2000" dirty="0">
                <a:solidFill>
                  <a:schemeClr val="tx1"/>
                </a:solidFill>
              </a:rPr>
              <a:t>: </a:t>
            </a:r>
            <a:endParaRPr lang="fr-CA" sz="2000" dirty="0" smtClean="0">
              <a:solidFill>
                <a:schemeClr val="tx1"/>
              </a:solidFill>
            </a:endParaRPr>
          </a:p>
          <a:p>
            <a:r>
              <a:rPr lang="fr-CA" sz="2000" dirty="0">
                <a:solidFill>
                  <a:schemeClr val="tx1"/>
                </a:solidFill>
              </a:rPr>
              <a:t>	</a:t>
            </a:r>
            <a:r>
              <a:rPr lang="fr-CA" sz="2000" dirty="0" smtClean="0">
                <a:solidFill>
                  <a:schemeClr val="tx1"/>
                </a:solidFill>
              </a:rPr>
              <a:t>	-Créé par C. </a:t>
            </a:r>
            <a:r>
              <a:rPr lang="fr-CA" sz="2000" dirty="0" err="1" smtClean="0">
                <a:solidFill>
                  <a:schemeClr val="tx1"/>
                </a:solidFill>
              </a:rPr>
              <a:t>Toane</a:t>
            </a:r>
            <a:r>
              <a:rPr lang="fr-CA" sz="2000" dirty="0" smtClean="0">
                <a:solidFill>
                  <a:schemeClr val="tx1"/>
                </a:solidFill>
              </a:rPr>
              <a:t> (Université de Toronto)</a:t>
            </a:r>
            <a:endParaRPr lang="fr-CA" sz="2000" dirty="0">
              <a:solidFill>
                <a:schemeClr val="tx1"/>
              </a:solidFill>
            </a:endParaRPr>
          </a:p>
          <a:p>
            <a:r>
              <a:rPr lang="fr-CA" sz="2000" dirty="0">
                <a:solidFill>
                  <a:schemeClr val="tx1"/>
                </a:solidFill>
              </a:rPr>
              <a:t>		</a:t>
            </a:r>
            <a:r>
              <a:rPr lang="fr-CA" sz="2000" dirty="0" smtClean="0">
                <a:solidFill>
                  <a:schemeClr val="tx1"/>
                </a:solidFill>
              </a:rPr>
              <a:t>-Réseau informel de </a:t>
            </a:r>
            <a:r>
              <a:rPr lang="fr-CA" sz="2000" dirty="0">
                <a:solidFill>
                  <a:schemeClr val="tx1"/>
                </a:solidFill>
              </a:rPr>
              <a:t>bibliothécaires </a:t>
            </a:r>
            <a:r>
              <a:rPr lang="fr-CA" sz="2000" dirty="0" smtClean="0">
                <a:solidFill>
                  <a:schemeClr val="tx1"/>
                </a:solidFill>
              </a:rPr>
              <a:t>canadiens en entrepreneuriat</a:t>
            </a:r>
          </a:p>
          <a:p>
            <a:r>
              <a:rPr lang="fr-CA" sz="2000" dirty="0">
                <a:solidFill>
                  <a:schemeClr val="tx1"/>
                </a:solidFill>
              </a:rPr>
              <a:t>	</a:t>
            </a:r>
            <a:r>
              <a:rPr lang="fr-CA" sz="2000" dirty="0" smtClean="0">
                <a:solidFill>
                  <a:schemeClr val="tx1"/>
                </a:solidFill>
              </a:rPr>
              <a:t>	-Une dizaine de membres aux </a:t>
            </a:r>
            <a:r>
              <a:rPr lang="fr-CA" sz="2000" b="1" dirty="0" smtClean="0">
                <a:solidFill>
                  <a:schemeClr val="tx1"/>
                </a:solidFill>
              </a:rPr>
              <a:t>antécédents variés</a:t>
            </a:r>
          </a:p>
          <a:p>
            <a:r>
              <a:rPr lang="fr-CA" sz="2000" dirty="0">
                <a:solidFill>
                  <a:schemeClr val="tx1"/>
                </a:solidFill>
              </a:rPr>
              <a:t>	</a:t>
            </a:r>
            <a:r>
              <a:rPr lang="fr-CA" sz="2000" dirty="0" smtClean="0">
                <a:solidFill>
                  <a:schemeClr val="tx1"/>
                </a:solidFill>
              </a:rPr>
              <a:t>	-Responsabilités à définir</a:t>
            </a:r>
          </a:p>
          <a:p>
            <a:r>
              <a:rPr lang="fr-CA" sz="2000" dirty="0">
                <a:solidFill>
                  <a:schemeClr val="tx1"/>
                </a:solidFill>
              </a:rPr>
              <a:t>	</a:t>
            </a:r>
            <a:r>
              <a:rPr lang="fr-CA" sz="2000" dirty="0" smtClean="0">
                <a:solidFill>
                  <a:schemeClr val="tx1"/>
                </a:solidFill>
              </a:rPr>
              <a:t>	-Points communs: connaître son propre écosystème et partager… </a:t>
            </a:r>
            <a:r>
              <a:rPr lang="fr-CA" sz="2000" dirty="0"/>
              <a:t/>
            </a:r>
            <a:br>
              <a:rPr lang="fr-CA" sz="2000" dirty="0"/>
            </a:br>
            <a:r>
              <a:rPr lang="fr-CA" sz="2000" dirty="0"/>
              <a:t>	</a:t>
            </a:r>
            <a:r>
              <a:rPr lang="fr-FR" sz="4600" dirty="0">
                <a:latin typeface="Minion Pro" panose="02040503050306020203" pitchFamily="18" charset="0"/>
              </a:rPr>
              <a:t/>
            </a:r>
            <a:br>
              <a:rPr lang="fr-FR" sz="46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spTree>
    <p:extLst>
      <p:ext uri="{BB962C8B-B14F-4D97-AF65-F5344CB8AC3E}">
        <p14:creationId xmlns:p14="http://schemas.microsoft.com/office/powerpoint/2010/main" val="389002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244905"/>
          </a:xfrm>
        </p:spPr>
        <p:txBody>
          <a:bodyPr anchor="t"/>
          <a:lstStyle/>
          <a:p>
            <a:r>
              <a:rPr lang="fr-FR" sz="3600" dirty="0">
                <a:latin typeface="Minion Pro" panose="02040503050306020203" pitchFamily="18" charset="0"/>
              </a:rPr>
              <a:t>4. L’entrepreneuriat dans les </a:t>
            </a:r>
            <a:br>
              <a:rPr lang="fr-FR" sz="3600" dirty="0">
                <a:latin typeface="Minion Pro" panose="02040503050306020203" pitchFamily="18" charset="0"/>
              </a:rPr>
            </a:br>
            <a:r>
              <a:rPr lang="fr-FR" sz="3600" dirty="0">
                <a:latin typeface="Minion Pro" panose="02040503050306020203" pitchFamily="18" charset="0"/>
              </a:rPr>
              <a:t>bibliothèques universitaires</a:t>
            </a:r>
            <a:r>
              <a:rPr lang="fr-FR" sz="4600" dirty="0">
                <a:latin typeface="Minion Pro" panose="02040503050306020203" pitchFamily="18" charset="0"/>
              </a:rPr>
              <a:t/>
            </a:r>
            <a:br>
              <a:rPr lang="fr-FR" sz="46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38</a:t>
            </a:fld>
            <a:endParaRPr lang="fr-FR" sz="1100" dirty="0">
              <a:solidFill>
                <a:srgbClr val="5E5E5E"/>
              </a:solidFill>
              <a:latin typeface="Arial Narrow"/>
              <a:cs typeface="Arial Narrow"/>
            </a:endParaRPr>
          </a:p>
        </p:txBody>
      </p:sp>
      <p:pic>
        <p:nvPicPr>
          <p:cNvPr id="8" name="Image 7"/>
          <p:cNvPicPr>
            <a:picLocks noChangeAspect="1"/>
          </p:cNvPicPr>
          <p:nvPr>
            <p:custDataLst>
              <p:tags r:id="rId4"/>
            </p:custDataLst>
          </p:nvPr>
        </p:nvPicPr>
        <p:blipFill rotWithShape="1">
          <a:blip r:embed="rId8">
            <a:extLst>
              <a:ext uri="{28A0092B-C50C-407E-A947-70E740481C1C}">
                <a14:useLocalDpi xmlns:a14="http://schemas.microsoft.com/office/drawing/2010/main" val="0"/>
              </a:ext>
            </a:extLst>
          </a:blip>
          <a:srcRect/>
          <a:stretch/>
        </p:blipFill>
        <p:spPr>
          <a:xfrm>
            <a:off x="6373273" y="4987811"/>
            <a:ext cx="2424290" cy="1285874"/>
          </a:xfrm>
          <a:prstGeom prst="rect">
            <a:avLst/>
          </a:prstGeom>
        </p:spPr>
      </p:pic>
      <p:sp>
        <p:nvSpPr>
          <p:cNvPr id="6" name="Titre 19"/>
          <p:cNvSpPr txBox="1">
            <a:spLocks/>
          </p:cNvSpPr>
          <p:nvPr>
            <p:custDataLst>
              <p:tags r:id="rId5"/>
            </p:custDataLst>
          </p:nvPr>
        </p:nvSpPr>
        <p:spPr>
          <a:xfrm>
            <a:off x="778946" y="2468421"/>
            <a:ext cx="7704604" cy="2721887"/>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0" i="0" kern="1200">
                <a:solidFill>
                  <a:srgbClr val="E7021A"/>
                </a:solidFill>
                <a:latin typeface="Arial Narrow"/>
                <a:ea typeface="+mj-ea"/>
                <a:cs typeface="Arial Narrow"/>
              </a:defRPr>
            </a:lvl1pPr>
          </a:lstStyle>
          <a:p>
            <a:r>
              <a:rPr lang="fr-FR" sz="2000" dirty="0">
                <a:latin typeface="Minion Pro" panose="02040503050306020203" pitchFamily="18" charset="0"/>
              </a:rPr>
              <a:t> </a:t>
            </a:r>
            <a:r>
              <a:rPr lang="fr-FR" sz="2000" dirty="0"/>
              <a:t>4</a:t>
            </a:r>
            <a:r>
              <a:rPr lang="fr-CA" sz="2000" dirty="0"/>
              <a:t>.1 National Entrepreneurship Librarians Meetings – NELM (2016-    )</a:t>
            </a:r>
          </a:p>
          <a:p>
            <a:r>
              <a:rPr lang="fr-CA" sz="2000" dirty="0"/>
              <a:t/>
            </a:r>
            <a:br>
              <a:rPr lang="fr-CA" sz="2000" dirty="0"/>
            </a:br>
            <a:r>
              <a:rPr lang="fr-CA" sz="2000" dirty="0">
                <a:solidFill>
                  <a:schemeClr val="tx1"/>
                </a:solidFill>
              </a:rPr>
              <a:t>	</a:t>
            </a:r>
            <a:r>
              <a:rPr lang="fr-CA" sz="2000" dirty="0" smtClean="0">
                <a:solidFill>
                  <a:schemeClr val="tx1"/>
                </a:solidFill>
              </a:rPr>
              <a:t>-  </a:t>
            </a:r>
            <a:r>
              <a:rPr lang="fr-CA" sz="2000" dirty="0">
                <a:solidFill>
                  <a:schemeClr val="tx1"/>
                </a:solidFill>
              </a:rPr>
              <a:t>QUOI: </a:t>
            </a:r>
            <a:br>
              <a:rPr lang="fr-CA" sz="2000" dirty="0">
                <a:solidFill>
                  <a:schemeClr val="tx1"/>
                </a:solidFill>
              </a:rPr>
            </a:br>
            <a:r>
              <a:rPr lang="fr-CA" sz="2000" dirty="0">
                <a:solidFill>
                  <a:schemeClr val="tx1"/>
                </a:solidFill>
              </a:rPr>
              <a:t>	</a:t>
            </a:r>
            <a:r>
              <a:rPr lang="fr-CA" sz="2000" dirty="0" smtClean="0">
                <a:solidFill>
                  <a:schemeClr val="tx1"/>
                </a:solidFill>
              </a:rPr>
              <a:t>	-Observations (idées)</a:t>
            </a:r>
            <a:endParaRPr lang="fr-CA" sz="2000" dirty="0">
              <a:solidFill>
                <a:schemeClr val="tx1"/>
              </a:solidFill>
            </a:endParaRPr>
          </a:p>
          <a:p>
            <a:r>
              <a:rPr lang="fr-CA" sz="2000" dirty="0" smtClean="0">
                <a:solidFill>
                  <a:schemeClr val="tx1"/>
                </a:solidFill>
              </a:rPr>
              <a:t>		</a:t>
            </a:r>
            <a:r>
              <a:rPr lang="fr-CA" sz="2000" dirty="0">
                <a:solidFill>
                  <a:schemeClr val="tx1"/>
                </a:solidFill>
              </a:rPr>
              <a:t>-Interventions (services)</a:t>
            </a:r>
          </a:p>
          <a:p>
            <a:r>
              <a:rPr lang="fr-CA" sz="2000" dirty="0" smtClean="0">
                <a:solidFill>
                  <a:schemeClr val="tx1"/>
                </a:solidFill>
              </a:rPr>
              <a:t>		-Sources d’information</a:t>
            </a:r>
          </a:p>
          <a:p>
            <a:r>
              <a:rPr lang="fr-CA" sz="2000" dirty="0" smtClean="0">
                <a:solidFill>
                  <a:schemeClr val="tx1"/>
                </a:solidFill>
              </a:rPr>
              <a:t>		-Compétences</a:t>
            </a:r>
          </a:p>
          <a:p>
            <a:r>
              <a:rPr lang="fr-CA" sz="2000" dirty="0">
                <a:solidFill>
                  <a:schemeClr val="tx1"/>
                </a:solidFill>
              </a:rPr>
              <a:t>	</a:t>
            </a:r>
            <a:r>
              <a:rPr lang="fr-CA" sz="2000" dirty="0" smtClean="0">
                <a:solidFill>
                  <a:schemeClr val="tx1"/>
                </a:solidFill>
              </a:rPr>
              <a:t>	-</a:t>
            </a:r>
            <a:r>
              <a:rPr lang="fr-CA" sz="2000" dirty="0">
                <a:solidFill>
                  <a:schemeClr val="tx1"/>
                </a:solidFill>
              </a:rPr>
              <a:t>Préoccupations</a:t>
            </a:r>
            <a:endParaRPr lang="fr-CA" sz="2000" dirty="0" smtClean="0">
              <a:solidFill>
                <a:schemeClr val="tx1"/>
              </a:solidFill>
            </a:endParaRPr>
          </a:p>
          <a:p>
            <a:r>
              <a:rPr lang="fr-CA" sz="2000" dirty="0"/>
              <a:t>	</a:t>
            </a:r>
            <a:r>
              <a:rPr lang="fr-CA" sz="2000" dirty="0" smtClean="0"/>
              <a:t>	</a:t>
            </a:r>
            <a:r>
              <a:rPr lang="fr-CA" sz="2000" dirty="0"/>
              <a:t/>
            </a:r>
            <a:br>
              <a:rPr lang="fr-CA" sz="2000" dirty="0"/>
            </a:br>
            <a:r>
              <a:rPr lang="fr-CA" sz="2000" dirty="0"/>
              <a:t>	</a:t>
            </a:r>
            <a:r>
              <a:rPr lang="fr-FR" sz="4600" dirty="0">
                <a:latin typeface="Minion Pro" panose="02040503050306020203" pitchFamily="18" charset="0"/>
              </a:rPr>
              <a:t/>
            </a:r>
            <a:br>
              <a:rPr lang="fr-FR" sz="46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spTree>
    <p:extLst>
      <p:ext uri="{BB962C8B-B14F-4D97-AF65-F5344CB8AC3E}">
        <p14:creationId xmlns:p14="http://schemas.microsoft.com/office/powerpoint/2010/main" val="198328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244905"/>
          </a:xfrm>
        </p:spPr>
        <p:txBody>
          <a:bodyPr anchor="t"/>
          <a:lstStyle/>
          <a:p>
            <a:r>
              <a:rPr lang="fr-FR" sz="3600" dirty="0">
                <a:latin typeface="Minion Pro" panose="02040503050306020203" pitchFamily="18" charset="0"/>
              </a:rPr>
              <a:t>4. L’entrepreneuriat dans les </a:t>
            </a:r>
            <a:br>
              <a:rPr lang="fr-FR" sz="3600" dirty="0">
                <a:latin typeface="Minion Pro" panose="02040503050306020203" pitchFamily="18" charset="0"/>
              </a:rPr>
            </a:br>
            <a:r>
              <a:rPr lang="fr-FR" sz="3600" dirty="0">
                <a:latin typeface="Minion Pro" panose="02040503050306020203" pitchFamily="18" charset="0"/>
              </a:rPr>
              <a:t>bibliothèques universitaires</a:t>
            </a:r>
            <a:r>
              <a:rPr lang="fr-FR" sz="4600" dirty="0">
                <a:latin typeface="Minion Pro" panose="02040503050306020203" pitchFamily="18" charset="0"/>
              </a:rPr>
              <a:t/>
            </a:r>
            <a:br>
              <a:rPr lang="fr-FR" sz="46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39</a:t>
            </a:fld>
            <a:endParaRPr lang="fr-FR" sz="1100" dirty="0">
              <a:solidFill>
                <a:srgbClr val="5E5E5E"/>
              </a:solidFill>
              <a:latin typeface="Arial Narrow"/>
              <a:cs typeface="Arial Narrow"/>
            </a:endParaRPr>
          </a:p>
        </p:txBody>
      </p:sp>
      <p:pic>
        <p:nvPicPr>
          <p:cNvPr id="8" name="Image 7"/>
          <p:cNvPicPr>
            <a:picLocks noChangeAspect="1"/>
          </p:cNvPicPr>
          <p:nvPr>
            <p:custDataLst>
              <p:tags r:id="rId4"/>
            </p:custDataLst>
          </p:nvPr>
        </p:nvPicPr>
        <p:blipFill rotWithShape="1">
          <a:blip r:embed="rId8">
            <a:extLst>
              <a:ext uri="{28A0092B-C50C-407E-A947-70E740481C1C}">
                <a14:useLocalDpi xmlns:a14="http://schemas.microsoft.com/office/drawing/2010/main" val="0"/>
              </a:ext>
            </a:extLst>
          </a:blip>
          <a:srcRect/>
          <a:stretch/>
        </p:blipFill>
        <p:spPr>
          <a:xfrm>
            <a:off x="6373273" y="4987811"/>
            <a:ext cx="2424290" cy="1285874"/>
          </a:xfrm>
          <a:prstGeom prst="rect">
            <a:avLst/>
          </a:prstGeom>
        </p:spPr>
      </p:pic>
      <p:sp>
        <p:nvSpPr>
          <p:cNvPr id="6" name="Titre 19"/>
          <p:cNvSpPr txBox="1">
            <a:spLocks/>
          </p:cNvSpPr>
          <p:nvPr>
            <p:custDataLst>
              <p:tags r:id="rId5"/>
            </p:custDataLst>
          </p:nvPr>
        </p:nvSpPr>
        <p:spPr>
          <a:xfrm>
            <a:off x="778946" y="2468421"/>
            <a:ext cx="7704604" cy="2721887"/>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0" i="0" kern="1200">
                <a:solidFill>
                  <a:srgbClr val="E7021A"/>
                </a:solidFill>
                <a:latin typeface="Arial Narrow"/>
                <a:ea typeface="+mj-ea"/>
                <a:cs typeface="Arial Narrow"/>
              </a:defRPr>
            </a:lvl1pPr>
          </a:lstStyle>
          <a:p>
            <a:r>
              <a:rPr lang="fr-FR" sz="2000" dirty="0">
                <a:latin typeface="Minion Pro" panose="02040503050306020203" pitchFamily="18" charset="0"/>
              </a:rPr>
              <a:t> </a:t>
            </a:r>
            <a:r>
              <a:rPr lang="fr-FR" sz="2000" dirty="0"/>
              <a:t>4</a:t>
            </a:r>
            <a:r>
              <a:rPr lang="fr-CA" sz="2000" dirty="0"/>
              <a:t>.1 National Entrepreneurship Librarians Meetings – NELM (2016-    )</a:t>
            </a:r>
          </a:p>
          <a:p>
            <a:r>
              <a:rPr lang="fr-CA" sz="2000" dirty="0"/>
              <a:t/>
            </a:r>
            <a:br>
              <a:rPr lang="fr-CA" sz="2000" dirty="0"/>
            </a:br>
            <a:r>
              <a:rPr lang="fr-CA" sz="2000" dirty="0"/>
              <a:t>	</a:t>
            </a:r>
            <a:r>
              <a:rPr lang="fr-CA" sz="2000" dirty="0" smtClean="0">
                <a:solidFill>
                  <a:schemeClr val="tx1"/>
                </a:solidFill>
              </a:rPr>
              <a:t>-  </a:t>
            </a:r>
            <a:r>
              <a:rPr lang="fr-CA" sz="2000" dirty="0">
                <a:solidFill>
                  <a:schemeClr val="tx1"/>
                </a:solidFill>
              </a:rPr>
              <a:t>COMMENT: </a:t>
            </a:r>
            <a:br>
              <a:rPr lang="fr-CA" sz="2000" dirty="0">
                <a:solidFill>
                  <a:schemeClr val="tx1"/>
                </a:solidFill>
              </a:rPr>
            </a:br>
            <a:r>
              <a:rPr lang="fr-CA" sz="2000" dirty="0">
                <a:solidFill>
                  <a:schemeClr val="tx1"/>
                </a:solidFill>
              </a:rPr>
              <a:t>	</a:t>
            </a:r>
            <a:r>
              <a:rPr lang="fr-CA" sz="2000" dirty="0" smtClean="0">
                <a:solidFill>
                  <a:schemeClr val="tx1"/>
                </a:solidFill>
              </a:rPr>
              <a:t>	-Symposium virtuel</a:t>
            </a:r>
          </a:p>
          <a:p>
            <a:r>
              <a:rPr lang="fr-CA" sz="2000" dirty="0">
                <a:solidFill>
                  <a:schemeClr val="tx1"/>
                </a:solidFill>
              </a:rPr>
              <a:t>	</a:t>
            </a:r>
            <a:r>
              <a:rPr lang="fr-CA" sz="2000" dirty="0" smtClean="0">
                <a:solidFill>
                  <a:schemeClr val="tx1"/>
                </a:solidFill>
              </a:rPr>
              <a:t>	-</a:t>
            </a:r>
            <a:r>
              <a:rPr lang="fr-CA" sz="2000" b="1" dirty="0" smtClean="0">
                <a:solidFill>
                  <a:schemeClr val="tx1"/>
                </a:solidFill>
              </a:rPr>
              <a:t>Rencontre en présentiel </a:t>
            </a:r>
            <a:r>
              <a:rPr lang="fr-CA" sz="2000" dirty="0" smtClean="0">
                <a:solidFill>
                  <a:schemeClr val="tx1"/>
                </a:solidFill>
              </a:rPr>
              <a:t>(OLA)</a:t>
            </a:r>
          </a:p>
          <a:p>
            <a:r>
              <a:rPr lang="fr-CA" sz="2000" dirty="0">
                <a:solidFill>
                  <a:schemeClr val="tx1"/>
                </a:solidFill>
              </a:rPr>
              <a:t>	</a:t>
            </a:r>
            <a:r>
              <a:rPr lang="fr-CA" sz="2000" dirty="0" smtClean="0">
                <a:solidFill>
                  <a:schemeClr val="tx1"/>
                </a:solidFill>
              </a:rPr>
              <a:t>	-Réunions web</a:t>
            </a:r>
          </a:p>
          <a:p>
            <a:r>
              <a:rPr lang="fr-CA" sz="2000" dirty="0">
                <a:solidFill>
                  <a:schemeClr val="tx1"/>
                </a:solidFill>
              </a:rPr>
              <a:t>	</a:t>
            </a:r>
            <a:r>
              <a:rPr lang="fr-CA" sz="2000" dirty="0" smtClean="0">
                <a:solidFill>
                  <a:schemeClr val="tx1"/>
                </a:solidFill>
              </a:rPr>
              <a:t>	-Liste </a:t>
            </a:r>
            <a:r>
              <a:rPr lang="fr-CA" sz="2000" dirty="0">
                <a:solidFill>
                  <a:schemeClr val="tx1"/>
                </a:solidFill>
              </a:rPr>
              <a:t>de </a:t>
            </a:r>
            <a:r>
              <a:rPr lang="fr-CA" sz="2000" dirty="0" smtClean="0">
                <a:solidFill>
                  <a:schemeClr val="tx1"/>
                </a:solidFill>
              </a:rPr>
              <a:t>discussion</a:t>
            </a:r>
          </a:p>
          <a:p>
            <a:r>
              <a:rPr lang="fr-CA" sz="2000" dirty="0">
                <a:solidFill>
                  <a:schemeClr val="tx1"/>
                </a:solidFill>
                <a:latin typeface="Minion Pro" panose="02040503050306020203" pitchFamily="18" charset="0"/>
              </a:rPr>
              <a:t>	</a:t>
            </a:r>
            <a:r>
              <a:rPr lang="fr-CA" sz="2000" dirty="0" smtClean="0">
                <a:solidFill>
                  <a:schemeClr val="tx1"/>
                </a:solidFill>
                <a:latin typeface="Minion Pro" panose="02040503050306020203" pitchFamily="18" charset="0"/>
              </a:rPr>
              <a:t>	</a:t>
            </a:r>
            <a:r>
              <a:rPr lang="fr-CA" sz="2000" dirty="0">
                <a:solidFill>
                  <a:schemeClr val="tx1"/>
                </a:solidFill>
              </a:rPr>
              <a:t>-Veille</a:t>
            </a:r>
            <a:r>
              <a:rPr lang="fr-FR" sz="4600" dirty="0">
                <a:latin typeface="Minion Pro" panose="02040503050306020203" pitchFamily="18" charset="0"/>
              </a:rPr>
              <a:t/>
            </a:r>
            <a:br>
              <a:rPr lang="fr-FR" sz="46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spTree>
    <p:extLst>
      <p:ext uri="{BB962C8B-B14F-4D97-AF65-F5344CB8AC3E}">
        <p14:creationId xmlns:p14="http://schemas.microsoft.com/office/powerpoint/2010/main" val="268426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301825"/>
          </a:xfrm>
        </p:spPr>
        <p:txBody>
          <a:bodyPr anchor="t"/>
          <a:lstStyle/>
          <a:p>
            <a:r>
              <a:rPr lang="fr-FR" sz="3600" dirty="0">
                <a:latin typeface="Minion Pro" panose="02040503050306020203" pitchFamily="18" charset="0"/>
              </a:rPr>
              <a:t>2</a:t>
            </a:r>
            <a:r>
              <a:rPr lang="fr-FR" sz="3600" dirty="0" smtClean="0">
                <a:latin typeface="Minion Pro" panose="02040503050306020203" pitchFamily="18" charset="0"/>
              </a:rPr>
              <a:t>. </a:t>
            </a:r>
            <a:r>
              <a:rPr lang="fr-CA" sz="3600" dirty="0" smtClean="0"/>
              <a:t>L’entrepreneuriat à l’Université Laval </a:t>
            </a:r>
            <a:r>
              <a:rPr lang="fr-CA" sz="3600" dirty="0"/>
              <a:t>: </a:t>
            </a:r>
            <a:br>
              <a:rPr lang="fr-CA" sz="3600" dirty="0"/>
            </a:br>
            <a:r>
              <a:rPr lang="fr-CA" sz="3600" dirty="0" smtClean="0"/>
              <a:t>un écosystème</a:t>
            </a:r>
            <a:r>
              <a:rPr lang="fr-CA" sz="3600" dirty="0"/>
              <a:t/>
            </a:r>
            <a:br>
              <a:rPr lang="fr-CA" sz="3600" dirty="0"/>
            </a:br>
            <a:r>
              <a:rPr lang="fr-FR" sz="4600" dirty="0">
                <a:latin typeface="Minion Pro" panose="02040503050306020203" pitchFamily="18" charset="0"/>
              </a:rPr>
              <a:t/>
            </a:r>
            <a:br>
              <a:rPr lang="fr-FR" sz="4600" dirty="0">
                <a:latin typeface="Minion Pro" panose="02040503050306020203" pitchFamily="18" charset="0"/>
              </a:rPr>
            </a:br>
            <a:r>
              <a:rPr lang="fr-FR" sz="2000" dirty="0"/>
              <a:t>	 </a:t>
            </a:r>
            <a:br>
              <a:rPr lang="fr-FR" sz="2000" dirty="0"/>
            </a:br>
            <a:r>
              <a:rPr lang="fr-FR" sz="2000" dirty="0"/>
              <a:t/>
            </a:r>
            <a:br>
              <a:rPr lang="fr-FR" sz="2000" dirty="0"/>
            </a:br>
            <a:r>
              <a:rPr lang="fr-FR" sz="2000" dirty="0"/>
              <a:t/>
            </a:r>
            <a:br>
              <a:rPr lang="fr-FR" sz="2000" dirty="0"/>
            </a:br>
            <a:endParaRPr lang="fr-FR" sz="2000" dirty="0"/>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4</a:t>
            </a:fld>
            <a:endParaRPr lang="fr-FR" sz="1100" dirty="0">
              <a:solidFill>
                <a:srgbClr val="5E5E5E"/>
              </a:solidFill>
              <a:latin typeface="Arial Narrow"/>
              <a:cs typeface="Arial Narrow"/>
            </a:endParaRPr>
          </a:p>
        </p:txBody>
      </p:sp>
      <p:pic>
        <p:nvPicPr>
          <p:cNvPr id="4" name="Image 3"/>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2659336" y="2457721"/>
            <a:ext cx="3548424" cy="3135362"/>
          </a:xfrm>
          <a:prstGeom prst="rect">
            <a:avLst/>
          </a:prstGeom>
        </p:spPr>
      </p:pic>
    </p:spTree>
    <p:extLst>
      <p:ext uri="{BB962C8B-B14F-4D97-AF65-F5344CB8AC3E}">
        <p14:creationId xmlns:p14="http://schemas.microsoft.com/office/powerpoint/2010/main" val="353725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5"/>
            <a:ext cx="8229600" cy="1297156"/>
          </a:xfrm>
        </p:spPr>
        <p:txBody>
          <a:bodyPr anchor="t"/>
          <a:lstStyle/>
          <a:p>
            <a:pPr lvl="0"/>
            <a:r>
              <a:rPr lang="fr-FR" sz="3600" dirty="0">
                <a:latin typeface="Minion Pro" panose="02040503050306020203" pitchFamily="18" charset="0"/>
              </a:rPr>
              <a:t>4. L’entrepreneuriat dans les bibliothèques universitaires</a:t>
            </a:r>
            <a:br>
              <a:rPr lang="fr-FR" sz="3600" dirty="0">
                <a:latin typeface="Minion Pro" panose="02040503050306020203" pitchFamily="18" charset="0"/>
              </a:rPr>
            </a:br>
            <a:r>
              <a:rPr lang="fr-FR" sz="1800" dirty="0">
                <a:latin typeface="Minion Pro" panose="02040503050306020203" pitchFamily="18" charset="0"/>
              </a:rPr>
              <a:t>	</a:t>
            </a:r>
            <a:endParaRPr lang="fr-FR" sz="32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40</a:t>
            </a:fld>
            <a:endParaRPr lang="fr-FR" sz="1100" dirty="0">
              <a:solidFill>
                <a:srgbClr val="5E5E5E"/>
              </a:solidFill>
              <a:latin typeface="Arial Narrow"/>
              <a:cs typeface="Arial Narrow"/>
            </a:endParaRPr>
          </a:p>
        </p:txBody>
      </p:sp>
      <p:pic>
        <p:nvPicPr>
          <p:cNvPr id="8" name="Image 7"/>
          <p:cNvPicPr>
            <a:picLocks noChangeAspect="1"/>
          </p:cNvPicPr>
          <p:nvPr>
            <p:custDataLst>
              <p:tags r:id="rId4"/>
            </p:custDataLst>
          </p:nvPr>
        </p:nvPicPr>
        <p:blipFill rotWithShape="1">
          <a:blip r:embed="rId7">
            <a:extLst>
              <a:ext uri="{28A0092B-C50C-407E-A947-70E740481C1C}">
                <a14:useLocalDpi xmlns:a14="http://schemas.microsoft.com/office/drawing/2010/main" val="0"/>
              </a:ext>
            </a:extLst>
          </a:blip>
          <a:srcRect/>
          <a:stretch/>
        </p:blipFill>
        <p:spPr>
          <a:xfrm>
            <a:off x="6373273" y="5118440"/>
            <a:ext cx="2424290" cy="1285874"/>
          </a:xfrm>
          <a:prstGeom prst="rect">
            <a:avLst/>
          </a:prstGeom>
        </p:spPr>
      </p:pic>
      <p:sp>
        <p:nvSpPr>
          <p:cNvPr id="2" name="ZoneTexte 1"/>
          <p:cNvSpPr txBox="1"/>
          <p:nvPr/>
        </p:nvSpPr>
        <p:spPr>
          <a:xfrm>
            <a:off x="778947" y="2366447"/>
            <a:ext cx="7664014" cy="3631763"/>
          </a:xfrm>
          <a:prstGeom prst="rect">
            <a:avLst/>
          </a:prstGeom>
          <a:noFill/>
        </p:spPr>
        <p:txBody>
          <a:bodyPr wrap="square" rtlCol="0">
            <a:spAutoFit/>
          </a:bodyPr>
          <a:lstStyle/>
          <a:p>
            <a:pPr>
              <a:lnSpc>
                <a:spcPct val="150000"/>
              </a:lnSpc>
            </a:pPr>
            <a:r>
              <a:rPr lang="fr-CA" sz="2000" dirty="0">
                <a:solidFill>
                  <a:srgbClr val="E7021A"/>
                </a:solidFill>
                <a:latin typeface="Arial Narrow"/>
                <a:ea typeface="+mj-ea"/>
                <a:cs typeface="Arial Narrow"/>
              </a:rPr>
              <a:t> 4.2 Sondage </a:t>
            </a:r>
            <a:r>
              <a:rPr lang="fr-CA" sz="2000" dirty="0" smtClean="0">
                <a:solidFill>
                  <a:srgbClr val="E7021A"/>
                </a:solidFill>
                <a:latin typeface="Arial Narrow"/>
                <a:ea typeface="+mj-ea"/>
                <a:cs typeface="Arial Narrow"/>
              </a:rPr>
              <a:t>ARL</a:t>
            </a:r>
            <a:r>
              <a:rPr lang="fr-CA" sz="2000" dirty="0" smtClean="0">
                <a:solidFill>
                  <a:srgbClr val="E7021A"/>
                </a:solidFill>
                <a:latin typeface="Arial Narrow"/>
                <a:cs typeface="Arial Narrow"/>
              </a:rPr>
              <a:t> </a:t>
            </a:r>
            <a:r>
              <a:rPr lang="fr-CA" sz="2000" dirty="0">
                <a:solidFill>
                  <a:srgbClr val="E7021A"/>
                </a:solidFill>
                <a:latin typeface="Arial Narrow"/>
                <a:cs typeface="Arial Narrow"/>
              </a:rPr>
              <a:t>(</a:t>
            </a:r>
            <a:r>
              <a:rPr lang="fr-CA" sz="2000" dirty="0" err="1">
                <a:solidFill>
                  <a:srgbClr val="E7021A"/>
                </a:solidFill>
                <a:latin typeface="Arial Narrow"/>
                <a:cs typeface="Arial Narrow"/>
              </a:rPr>
              <a:t>Ass</a:t>
            </a:r>
            <a:r>
              <a:rPr lang="fr-CA" sz="2000" dirty="0">
                <a:solidFill>
                  <a:srgbClr val="E7021A"/>
                </a:solidFill>
                <a:latin typeface="Arial Narrow"/>
                <a:cs typeface="Arial Narrow"/>
              </a:rPr>
              <a:t>. of </a:t>
            </a:r>
            <a:r>
              <a:rPr lang="fr-CA" sz="2000" dirty="0" err="1">
                <a:solidFill>
                  <a:srgbClr val="E7021A"/>
                </a:solidFill>
                <a:latin typeface="Arial Narrow"/>
                <a:cs typeface="Arial Narrow"/>
              </a:rPr>
              <a:t>Research</a:t>
            </a:r>
            <a:r>
              <a:rPr lang="fr-CA" sz="2000" dirty="0">
                <a:solidFill>
                  <a:srgbClr val="E7021A"/>
                </a:solidFill>
                <a:latin typeface="Arial Narrow"/>
                <a:cs typeface="Arial Narrow"/>
              </a:rPr>
              <a:t> </a:t>
            </a:r>
            <a:r>
              <a:rPr lang="fr-CA" sz="2000" dirty="0" err="1">
                <a:solidFill>
                  <a:srgbClr val="E7021A"/>
                </a:solidFill>
                <a:latin typeface="Arial Narrow"/>
                <a:cs typeface="Arial Narrow"/>
              </a:rPr>
              <a:t>Libr</a:t>
            </a:r>
            <a:r>
              <a:rPr lang="fr-CA" sz="2000" dirty="0" smtClean="0">
                <a:solidFill>
                  <a:srgbClr val="E7021A"/>
                </a:solidFill>
                <a:latin typeface="Arial Narrow"/>
                <a:cs typeface="Arial Narrow"/>
              </a:rPr>
              <a:t>.)</a:t>
            </a:r>
            <a:r>
              <a:rPr lang="fr-CA" sz="2000" dirty="0" smtClean="0">
                <a:solidFill>
                  <a:srgbClr val="E7021A"/>
                </a:solidFill>
                <a:latin typeface="Arial Narrow"/>
                <a:ea typeface="+mj-ea"/>
                <a:cs typeface="Arial Narrow"/>
              </a:rPr>
              <a:t>: </a:t>
            </a:r>
            <a:r>
              <a:rPr lang="fr-CA" sz="2000" dirty="0">
                <a:solidFill>
                  <a:srgbClr val="E7021A"/>
                </a:solidFill>
                <a:latin typeface="Arial Narrow"/>
                <a:ea typeface="+mj-ea"/>
                <a:cs typeface="Arial Narrow"/>
              </a:rPr>
              <a:t>SPEC KIT – Entrepreneurship (2017) </a:t>
            </a:r>
            <a:endParaRPr lang="fr-CA" sz="2000" dirty="0" smtClean="0">
              <a:solidFill>
                <a:srgbClr val="E7021A"/>
              </a:solidFill>
              <a:latin typeface="Arial Narrow"/>
              <a:ea typeface="+mj-ea"/>
              <a:cs typeface="Arial Narrow"/>
            </a:endParaRPr>
          </a:p>
          <a:p>
            <a:r>
              <a:rPr lang="fr-CA" sz="2000" dirty="0">
                <a:latin typeface="Arial Narrow"/>
                <a:ea typeface="+mj-ea"/>
                <a:cs typeface="Arial Narrow"/>
              </a:rPr>
              <a:t>	</a:t>
            </a:r>
            <a:endParaRPr lang="fr-CA" sz="2000" dirty="0" smtClean="0">
              <a:latin typeface="Arial Narrow"/>
              <a:ea typeface="+mj-ea"/>
              <a:cs typeface="Arial Narrow"/>
            </a:endParaRPr>
          </a:p>
          <a:p>
            <a:r>
              <a:rPr lang="fr-CA" sz="2000" dirty="0">
                <a:latin typeface="Arial Narrow"/>
                <a:ea typeface="+mj-ea"/>
                <a:cs typeface="Arial Narrow"/>
              </a:rPr>
              <a:t>	</a:t>
            </a:r>
            <a:r>
              <a:rPr lang="fr-CA" sz="2000" dirty="0" smtClean="0">
                <a:latin typeface="Arial Narrow"/>
                <a:ea typeface="+mj-ea"/>
                <a:cs typeface="Arial Narrow"/>
              </a:rPr>
              <a:t>- Faits marquants :</a:t>
            </a:r>
            <a:r>
              <a:rPr lang="fr-CA" sz="2000" dirty="0">
                <a:latin typeface="Arial Narrow"/>
                <a:ea typeface="+mj-ea"/>
                <a:cs typeface="Arial Narrow"/>
              </a:rPr>
              <a:t/>
            </a:r>
            <a:br>
              <a:rPr lang="fr-CA" sz="2000" dirty="0">
                <a:latin typeface="Arial Narrow"/>
                <a:ea typeface="+mj-ea"/>
                <a:cs typeface="Arial Narrow"/>
              </a:rPr>
            </a:br>
            <a:r>
              <a:rPr lang="fr-CA" sz="2000" dirty="0">
                <a:latin typeface="Arial Narrow"/>
                <a:ea typeface="+mj-ea"/>
                <a:cs typeface="Arial Narrow"/>
              </a:rPr>
              <a:t>	</a:t>
            </a:r>
            <a:r>
              <a:rPr lang="fr-CA" sz="2000" dirty="0" smtClean="0">
                <a:latin typeface="Arial Narrow"/>
                <a:ea typeface="+mj-ea"/>
                <a:cs typeface="Arial Narrow"/>
              </a:rPr>
              <a:t>	-L’Entrepreneuriat </a:t>
            </a:r>
            <a:r>
              <a:rPr lang="fr-CA" sz="2000" dirty="0">
                <a:latin typeface="Arial Narrow"/>
                <a:ea typeface="+mj-ea"/>
                <a:cs typeface="Arial Narrow"/>
              </a:rPr>
              <a:t>est une priorité stratégique pour leur </a:t>
            </a:r>
            <a:r>
              <a:rPr lang="fr-CA" sz="2000" dirty="0" smtClean="0">
                <a:latin typeface="Arial Narrow"/>
                <a:ea typeface="+mj-ea"/>
                <a:cs typeface="Arial Narrow"/>
              </a:rPr>
              <a:t>établissement</a:t>
            </a:r>
          </a:p>
          <a:p>
            <a:r>
              <a:rPr lang="fr-CA" sz="2000" dirty="0">
                <a:latin typeface="Arial Narrow"/>
                <a:ea typeface="+mj-ea"/>
                <a:cs typeface="Arial Narrow"/>
              </a:rPr>
              <a:t>	</a:t>
            </a:r>
            <a:r>
              <a:rPr lang="fr-CA" sz="2000" dirty="0" smtClean="0">
                <a:latin typeface="Arial Narrow"/>
                <a:ea typeface="+mj-ea"/>
                <a:cs typeface="Arial Narrow"/>
              </a:rPr>
              <a:t>		… pour 83% des répondants</a:t>
            </a:r>
          </a:p>
          <a:p>
            <a:endParaRPr lang="fr-CA" sz="2000" dirty="0" smtClean="0">
              <a:latin typeface="Arial Narrow"/>
              <a:ea typeface="+mj-ea"/>
              <a:cs typeface="Arial Narrow"/>
            </a:endParaRPr>
          </a:p>
          <a:p>
            <a:r>
              <a:rPr lang="fr-CA" sz="2000" dirty="0" smtClean="0">
                <a:latin typeface="Arial Narrow"/>
                <a:cs typeface="Arial Narrow"/>
              </a:rPr>
              <a:t>		-Préoccupation </a:t>
            </a:r>
            <a:r>
              <a:rPr lang="fr-CA" sz="2000" dirty="0">
                <a:latin typeface="Arial Narrow"/>
                <a:cs typeface="Arial Narrow"/>
              </a:rPr>
              <a:t>première: </a:t>
            </a:r>
            <a:r>
              <a:rPr lang="fr-CA" sz="2000" b="1" dirty="0">
                <a:latin typeface="Arial Narrow"/>
                <a:cs typeface="Arial Narrow"/>
              </a:rPr>
              <a:t>licences</a:t>
            </a:r>
            <a:r>
              <a:rPr lang="fr-CA" sz="2000" dirty="0">
                <a:latin typeface="Arial Narrow"/>
                <a:cs typeface="Arial Narrow"/>
              </a:rPr>
              <a:t> </a:t>
            </a:r>
            <a:r>
              <a:rPr lang="fr-CA" sz="2000" dirty="0" smtClean="0">
                <a:latin typeface="Arial Narrow"/>
                <a:cs typeface="Arial Narrow"/>
              </a:rPr>
              <a:t>restrictives des </a:t>
            </a:r>
            <a:r>
              <a:rPr lang="fr-CA" sz="2000" dirty="0">
                <a:latin typeface="Arial Narrow"/>
                <a:cs typeface="Arial Narrow"/>
              </a:rPr>
              <a:t>bases de </a:t>
            </a:r>
            <a:r>
              <a:rPr lang="fr-CA" sz="2000" dirty="0" smtClean="0">
                <a:latin typeface="Arial Narrow"/>
                <a:cs typeface="Arial Narrow"/>
              </a:rPr>
              <a:t>données</a:t>
            </a:r>
          </a:p>
          <a:p>
            <a:r>
              <a:rPr lang="fr-CA" sz="2000" dirty="0">
                <a:latin typeface="Arial Narrow"/>
                <a:cs typeface="Arial Narrow"/>
              </a:rPr>
              <a:t>	</a:t>
            </a:r>
            <a:r>
              <a:rPr lang="fr-CA" sz="2000" dirty="0" smtClean="0">
                <a:latin typeface="Arial Narrow"/>
                <a:cs typeface="Arial Narrow"/>
              </a:rPr>
              <a:t>		...25% des répondants les ont révisées</a:t>
            </a:r>
          </a:p>
          <a:p>
            <a:r>
              <a:rPr lang="fr-CA" sz="2000" dirty="0">
                <a:latin typeface="Arial Narrow"/>
                <a:cs typeface="Arial Narrow"/>
              </a:rPr>
              <a:t>	</a:t>
            </a:r>
            <a:r>
              <a:rPr lang="fr-CA" sz="2000" dirty="0" smtClean="0">
                <a:latin typeface="Arial Narrow"/>
                <a:cs typeface="Arial Narrow"/>
              </a:rPr>
              <a:t>			(-Tabler sur le curriculum – en enseignement)</a:t>
            </a:r>
          </a:p>
          <a:p>
            <a:r>
              <a:rPr lang="fr-CA" sz="2000" dirty="0">
                <a:solidFill>
                  <a:srgbClr val="E7021A"/>
                </a:solidFill>
                <a:latin typeface="Arial Narrow"/>
                <a:ea typeface="+mj-ea"/>
                <a:cs typeface="Arial Narrow"/>
              </a:rPr>
              <a:t>	</a:t>
            </a:r>
            <a:r>
              <a:rPr lang="fr-CA" sz="2000" dirty="0" smtClean="0">
                <a:solidFill>
                  <a:srgbClr val="E7021A"/>
                </a:solidFill>
                <a:latin typeface="Arial Narrow"/>
                <a:ea typeface="+mj-ea"/>
                <a:cs typeface="Arial Narrow"/>
              </a:rPr>
              <a:t>			</a:t>
            </a:r>
            <a:r>
              <a:rPr lang="fr-CA" sz="2000" dirty="0" smtClean="0">
                <a:latin typeface="Arial Narrow"/>
                <a:ea typeface="+mj-ea"/>
                <a:cs typeface="Arial Narrow"/>
              </a:rPr>
              <a:t>(</a:t>
            </a:r>
            <a:r>
              <a:rPr lang="fr-CA" sz="2000" dirty="0" smtClean="0">
                <a:latin typeface="Arial Narrow"/>
                <a:cs typeface="Arial Narrow"/>
              </a:rPr>
              <a:t>- Utilisation équitable – en recherche)</a:t>
            </a:r>
            <a:r>
              <a:rPr lang="fr-CA" sz="2000" dirty="0">
                <a:solidFill>
                  <a:srgbClr val="E7021A"/>
                </a:solidFill>
                <a:latin typeface="Arial Narrow"/>
                <a:ea typeface="+mj-ea"/>
                <a:cs typeface="Arial Narrow"/>
              </a:rPr>
              <a:t/>
            </a:r>
            <a:br>
              <a:rPr lang="fr-CA" sz="2000" dirty="0">
                <a:solidFill>
                  <a:srgbClr val="E7021A"/>
                </a:solidFill>
                <a:latin typeface="Arial Narrow"/>
                <a:ea typeface="+mj-ea"/>
                <a:cs typeface="Arial Narrow"/>
              </a:rPr>
            </a:br>
            <a:r>
              <a:rPr lang="fr-CA" sz="2000" dirty="0">
                <a:solidFill>
                  <a:srgbClr val="E7021A"/>
                </a:solidFill>
                <a:latin typeface="Arial Narrow"/>
                <a:ea typeface="+mj-ea"/>
                <a:cs typeface="Arial Narrow"/>
              </a:rPr>
              <a:t>	</a:t>
            </a:r>
          </a:p>
        </p:txBody>
      </p:sp>
    </p:spTree>
    <p:extLst>
      <p:ext uri="{BB962C8B-B14F-4D97-AF65-F5344CB8AC3E}">
        <p14:creationId xmlns:p14="http://schemas.microsoft.com/office/powerpoint/2010/main" val="429270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5"/>
            <a:ext cx="8229600" cy="1297156"/>
          </a:xfrm>
        </p:spPr>
        <p:txBody>
          <a:bodyPr anchor="t"/>
          <a:lstStyle/>
          <a:p>
            <a:pPr lvl="0"/>
            <a:r>
              <a:rPr lang="fr-FR" sz="3600" dirty="0">
                <a:latin typeface="Minion Pro" panose="02040503050306020203" pitchFamily="18" charset="0"/>
              </a:rPr>
              <a:t>4. L’entrepreneuriat dans les bibliothèques universitaires</a:t>
            </a:r>
            <a:br>
              <a:rPr lang="fr-FR" sz="3600" dirty="0">
                <a:latin typeface="Minion Pro" panose="02040503050306020203" pitchFamily="18" charset="0"/>
              </a:rPr>
            </a:br>
            <a:r>
              <a:rPr lang="fr-FR" sz="1800" dirty="0">
                <a:latin typeface="Minion Pro" panose="02040503050306020203" pitchFamily="18" charset="0"/>
              </a:rPr>
              <a:t>	</a:t>
            </a:r>
            <a:endParaRPr lang="fr-FR" sz="32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41</a:t>
            </a:fld>
            <a:endParaRPr lang="fr-FR" sz="1100" dirty="0">
              <a:solidFill>
                <a:srgbClr val="5E5E5E"/>
              </a:solidFill>
              <a:latin typeface="Arial Narrow"/>
              <a:cs typeface="Arial Narrow"/>
            </a:endParaRPr>
          </a:p>
        </p:txBody>
      </p:sp>
      <p:pic>
        <p:nvPicPr>
          <p:cNvPr id="8" name="Image 7"/>
          <p:cNvPicPr>
            <a:picLocks noChangeAspect="1"/>
          </p:cNvPicPr>
          <p:nvPr>
            <p:custDataLst>
              <p:tags r:id="rId4"/>
            </p:custDataLst>
          </p:nvPr>
        </p:nvPicPr>
        <p:blipFill rotWithShape="1">
          <a:blip r:embed="rId7">
            <a:extLst>
              <a:ext uri="{28A0092B-C50C-407E-A947-70E740481C1C}">
                <a14:useLocalDpi xmlns:a14="http://schemas.microsoft.com/office/drawing/2010/main" val="0"/>
              </a:ext>
            </a:extLst>
          </a:blip>
          <a:srcRect/>
          <a:stretch/>
        </p:blipFill>
        <p:spPr>
          <a:xfrm>
            <a:off x="6373273" y="5118440"/>
            <a:ext cx="2424290" cy="1285874"/>
          </a:xfrm>
          <a:prstGeom prst="rect">
            <a:avLst/>
          </a:prstGeom>
        </p:spPr>
      </p:pic>
      <p:sp>
        <p:nvSpPr>
          <p:cNvPr id="2" name="ZoneTexte 1"/>
          <p:cNvSpPr txBox="1"/>
          <p:nvPr/>
        </p:nvSpPr>
        <p:spPr>
          <a:xfrm>
            <a:off x="778947" y="2366447"/>
            <a:ext cx="7664014" cy="4401205"/>
          </a:xfrm>
          <a:prstGeom prst="rect">
            <a:avLst/>
          </a:prstGeom>
          <a:noFill/>
        </p:spPr>
        <p:txBody>
          <a:bodyPr wrap="square" rtlCol="0">
            <a:spAutoFit/>
          </a:bodyPr>
          <a:lstStyle/>
          <a:p>
            <a:pPr>
              <a:lnSpc>
                <a:spcPct val="150000"/>
              </a:lnSpc>
            </a:pPr>
            <a:r>
              <a:rPr lang="fr-CA" sz="2000" dirty="0">
                <a:solidFill>
                  <a:srgbClr val="E7021A"/>
                </a:solidFill>
                <a:latin typeface="Arial Narrow"/>
                <a:ea typeface="+mj-ea"/>
                <a:cs typeface="Arial Narrow"/>
              </a:rPr>
              <a:t> 4.2 Sondage </a:t>
            </a:r>
            <a:r>
              <a:rPr lang="fr-CA" sz="2000" dirty="0" smtClean="0">
                <a:solidFill>
                  <a:srgbClr val="E7021A"/>
                </a:solidFill>
                <a:latin typeface="Arial Narrow"/>
                <a:ea typeface="+mj-ea"/>
                <a:cs typeface="Arial Narrow"/>
              </a:rPr>
              <a:t>ARL</a:t>
            </a:r>
            <a:r>
              <a:rPr lang="fr-CA" sz="2000" dirty="0">
                <a:solidFill>
                  <a:srgbClr val="E7021A"/>
                </a:solidFill>
                <a:latin typeface="Arial Narrow"/>
                <a:cs typeface="Arial Narrow"/>
              </a:rPr>
              <a:t> (</a:t>
            </a:r>
            <a:r>
              <a:rPr lang="fr-CA" sz="2000" dirty="0" err="1">
                <a:solidFill>
                  <a:srgbClr val="E7021A"/>
                </a:solidFill>
                <a:latin typeface="Arial Narrow"/>
                <a:cs typeface="Arial Narrow"/>
              </a:rPr>
              <a:t>Ass</a:t>
            </a:r>
            <a:r>
              <a:rPr lang="fr-CA" sz="2000" dirty="0">
                <a:solidFill>
                  <a:srgbClr val="E7021A"/>
                </a:solidFill>
                <a:latin typeface="Arial Narrow"/>
                <a:cs typeface="Arial Narrow"/>
              </a:rPr>
              <a:t>. of </a:t>
            </a:r>
            <a:r>
              <a:rPr lang="fr-CA" sz="2000" dirty="0" err="1">
                <a:solidFill>
                  <a:srgbClr val="E7021A"/>
                </a:solidFill>
                <a:latin typeface="Arial Narrow"/>
                <a:cs typeface="Arial Narrow"/>
              </a:rPr>
              <a:t>Research</a:t>
            </a:r>
            <a:r>
              <a:rPr lang="fr-CA" sz="2000" dirty="0">
                <a:solidFill>
                  <a:srgbClr val="E7021A"/>
                </a:solidFill>
                <a:latin typeface="Arial Narrow"/>
                <a:cs typeface="Arial Narrow"/>
              </a:rPr>
              <a:t> </a:t>
            </a:r>
            <a:r>
              <a:rPr lang="fr-CA" sz="2000" dirty="0" err="1">
                <a:solidFill>
                  <a:srgbClr val="E7021A"/>
                </a:solidFill>
                <a:latin typeface="Arial Narrow"/>
                <a:cs typeface="Arial Narrow"/>
              </a:rPr>
              <a:t>Libr</a:t>
            </a:r>
            <a:r>
              <a:rPr lang="fr-CA" sz="2000" dirty="0">
                <a:solidFill>
                  <a:srgbClr val="E7021A"/>
                </a:solidFill>
                <a:latin typeface="Arial Narrow"/>
                <a:cs typeface="Arial Narrow"/>
              </a:rPr>
              <a:t>.): </a:t>
            </a:r>
            <a:r>
              <a:rPr lang="fr-CA" sz="2000" dirty="0" smtClean="0">
                <a:solidFill>
                  <a:srgbClr val="E7021A"/>
                </a:solidFill>
                <a:latin typeface="Arial Narrow"/>
                <a:ea typeface="+mj-ea"/>
                <a:cs typeface="Arial Narrow"/>
              </a:rPr>
              <a:t>SPEC </a:t>
            </a:r>
            <a:r>
              <a:rPr lang="fr-CA" sz="2000" dirty="0">
                <a:solidFill>
                  <a:srgbClr val="E7021A"/>
                </a:solidFill>
                <a:latin typeface="Arial Narrow"/>
                <a:ea typeface="+mj-ea"/>
                <a:cs typeface="Arial Narrow"/>
              </a:rPr>
              <a:t>KIT – Entrepreneurship (2017) </a:t>
            </a:r>
            <a:br>
              <a:rPr lang="fr-CA" sz="2000" dirty="0">
                <a:solidFill>
                  <a:srgbClr val="E7021A"/>
                </a:solidFill>
                <a:latin typeface="Arial Narrow"/>
                <a:ea typeface="+mj-ea"/>
                <a:cs typeface="Arial Narrow"/>
              </a:rPr>
            </a:br>
            <a:r>
              <a:rPr lang="fr-CA" sz="2000" dirty="0">
                <a:solidFill>
                  <a:srgbClr val="E7021A"/>
                </a:solidFill>
                <a:latin typeface="Arial Narrow"/>
                <a:ea typeface="+mj-ea"/>
                <a:cs typeface="Arial Narrow"/>
              </a:rPr>
              <a:t>	</a:t>
            </a:r>
            <a:r>
              <a:rPr lang="fr-CA" sz="2000" dirty="0" smtClean="0">
                <a:latin typeface="Arial Narrow"/>
                <a:ea typeface="+mj-ea"/>
                <a:cs typeface="Arial Narrow"/>
              </a:rPr>
              <a:t>-  </a:t>
            </a:r>
            <a:r>
              <a:rPr lang="fr-CA" sz="2000" dirty="0">
                <a:latin typeface="Arial Narrow"/>
                <a:ea typeface="+mj-ea"/>
                <a:cs typeface="Arial Narrow"/>
              </a:rPr>
              <a:t>Interventions principales : </a:t>
            </a:r>
            <a:endParaRPr lang="fr-CA" sz="2000" dirty="0" smtClean="0">
              <a:latin typeface="Arial Narrow"/>
              <a:ea typeface="+mj-ea"/>
              <a:cs typeface="Arial Narrow"/>
            </a:endParaRPr>
          </a:p>
          <a:p>
            <a:r>
              <a:rPr lang="fr-CA" sz="2000" dirty="0">
                <a:latin typeface="Arial Narrow"/>
                <a:ea typeface="+mj-ea"/>
                <a:cs typeface="Arial Narrow"/>
              </a:rPr>
              <a:t>	</a:t>
            </a:r>
            <a:r>
              <a:rPr lang="fr-CA" sz="2000" dirty="0" smtClean="0">
                <a:latin typeface="Arial Narrow"/>
                <a:ea typeface="+mj-ea"/>
                <a:cs typeface="Arial Narrow"/>
              </a:rPr>
              <a:t>	- Formations (études de marché...)</a:t>
            </a:r>
          </a:p>
          <a:p>
            <a:r>
              <a:rPr lang="fr-CA" sz="2000" dirty="0">
                <a:latin typeface="Arial Narrow"/>
                <a:ea typeface="+mj-ea"/>
                <a:cs typeface="Arial Narrow"/>
              </a:rPr>
              <a:t>	</a:t>
            </a:r>
            <a:r>
              <a:rPr lang="fr-CA" sz="2000" dirty="0" smtClean="0">
                <a:latin typeface="Arial Narrow"/>
                <a:ea typeface="+mj-ea"/>
                <a:cs typeface="Arial Narrow"/>
              </a:rPr>
              <a:t>	- Rencontres individuelles (entretiens approfondis)</a:t>
            </a:r>
          </a:p>
          <a:p>
            <a:endParaRPr lang="fr-CA" sz="2000" dirty="0" smtClean="0">
              <a:latin typeface="Arial Narrow"/>
              <a:ea typeface="+mj-ea"/>
              <a:cs typeface="Arial Narrow"/>
            </a:endParaRPr>
          </a:p>
          <a:p>
            <a:pPr>
              <a:lnSpc>
                <a:spcPct val="150000"/>
              </a:lnSpc>
            </a:pPr>
            <a:r>
              <a:rPr lang="fr-CA" sz="2000" dirty="0">
                <a:latin typeface="Arial Narrow"/>
                <a:ea typeface="+mj-ea"/>
                <a:cs typeface="Arial Narrow"/>
              </a:rPr>
              <a:t>	</a:t>
            </a:r>
            <a:r>
              <a:rPr lang="fr-CA" sz="2000" dirty="0" smtClean="0">
                <a:latin typeface="Arial Narrow"/>
                <a:ea typeface="+mj-ea"/>
                <a:cs typeface="Arial Narrow"/>
              </a:rPr>
              <a:t>-  </a:t>
            </a:r>
            <a:r>
              <a:rPr lang="fr-CA" sz="2000" dirty="0">
                <a:latin typeface="Arial Narrow"/>
                <a:ea typeface="+mj-ea"/>
                <a:cs typeface="Arial Narrow"/>
              </a:rPr>
              <a:t>Interventions </a:t>
            </a:r>
            <a:r>
              <a:rPr lang="fr-CA" sz="2000" dirty="0" smtClean="0">
                <a:latin typeface="Arial Narrow"/>
                <a:ea typeface="+mj-ea"/>
                <a:cs typeface="Arial Narrow"/>
              </a:rPr>
              <a:t>émergentes</a:t>
            </a:r>
            <a:r>
              <a:rPr lang="fr-CA" sz="2000" dirty="0">
                <a:latin typeface="Arial Narrow"/>
                <a:ea typeface="+mj-ea"/>
                <a:cs typeface="Arial Narrow"/>
              </a:rPr>
              <a:t> : </a:t>
            </a:r>
            <a:endParaRPr lang="fr-CA" sz="2000" dirty="0" smtClean="0">
              <a:latin typeface="Arial Narrow"/>
              <a:ea typeface="+mj-ea"/>
              <a:cs typeface="Arial Narrow"/>
            </a:endParaRPr>
          </a:p>
          <a:p>
            <a:r>
              <a:rPr lang="fr-CA" sz="2000" dirty="0">
                <a:latin typeface="Arial Narrow"/>
                <a:ea typeface="+mj-ea"/>
                <a:cs typeface="Arial Narrow"/>
              </a:rPr>
              <a:t>	</a:t>
            </a:r>
            <a:r>
              <a:rPr lang="fr-CA" sz="2000" dirty="0" smtClean="0">
                <a:latin typeface="Arial Narrow"/>
                <a:ea typeface="+mj-ea"/>
                <a:cs typeface="Arial Narrow"/>
              </a:rPr>
              <a:t>	- Brevets (commercialisation)</a:t>
            </a:r>
          </a:p>
          <a:p>
            <a:r>
              <a:rPr lang="fr-CA" sz="2000" dirty="0">
                <a:latin typeface="Arial Narrow"/>
                <a:ea typeface="+mj-ea"/>
                <a:cs typeface="Arial Narrow"/>
              </a:rPr>
              <a:t>	</a:t>
            </a:r>
            <a:r>
              <a:rPr lang="fr-CA" sz="2000" dirty="0" smtClean="0">
                <a:latin typeface="Arial Narrow"/>
                <a:ea typeface="+mj-ea"/>
                <a:cs typeface="Arial Narrow"/>
              </a:rPr>
              <a:t>	- Recherche (chaires, groupes de recherche)</a:t>
            </a:r>
            <a:endParaRPr lang="fr-CA" sz="2000" dirty="0">
              <a:latin typeface="Arial Narrow"/>
              <a:ea typeface="+mj-ea"/>
              <a:cs typeface="Arial Narrow"/>
            </a:endParaRPr>
          </a:p>
          <a:p>
            <a:pPr>
              <a:lnSpc>
                <a:spcPct val="150000"/>
              </a:lnSpc>
            </a:pPr>
            <a:r>
              <a:rPr lang="fr-CA" sz="2000" dirty="0">
                <a:solidFill>
                  <a:srgbClr val="E7021A"/>
                </a:solidFill>
                <a:latin typeface="Arial Narrow"/>
                <a:ea typeface="+mj-ea"/>
                <a:cs typeface="Arial Narrow"/>
              </a:rPr>
              <a:t/>
            </a:r>
            <a:br>
              <a:rPr lang="fr-CA" sz="2000" dirty="0">
                <a:solidFill>
                  <a:srgbClr val="E7021A"/>
                </a:solidFill>
                <a:latin typeface="Arial Narrow"/>
                <a:ea typeface="+mj-ea"/>
                <a:cs typeface="Arial Narrow"/>
              </a:rPr>
            </a:br>
            <a:r>
              <a:rPr lang="fr-CA" sz="2000" dirty="0">
                <a:solidFill>
                  <a:srgbClr val="E7021A"/>
                </a:solidFill>
                <a:latin typeface="Arial Narrow"/>
                <a:ea typeface="+mj-ea"/>
                <a:cs typeface="Arial Narrow"/>
              </a:rPr>
              <a:t>	</a:t>
            </a:r>
            <a:br>
              <a:rPr lang="fr-CA" sz="2000" dirty="0">
                <a:solidFill>
                  <a:srgbClr val="E7021A"/>
                </a:solidFill>
                <a:latin typeface="Arial Narrow"/>
                <a:ea typeface="+mj-ea"/>
                <a:cs typeface="Arial Narrow"/>
              </a:rPr>
            </a:br>
            <a:r>
              <a:rPr lang="fr-CA" sz="2000" dirty="0">
                <a:solidFill>
                  <a:srgbClr val="E7021A"/>
                </a:solidFill>
                <a:latin typeface="Arial Narrow"/>
                <a:ea typeface="+mj-ea"/>
                <a:cs typeface="Arial Narrow"/>
              </a:rPr>
              <a:t>	</a:t>
            </a:r>
          </a:p>
        </p:txBody>
      </p:sp>
    </p:spTree>
    <p:extLst>
      <p:ext uri="{BB962C8B-B14F-4D97-AF65-F5344CB8AC3E}">
        <p14:creationId xmlns:p14="http://schemas.microsoft.com/office/powerpoint/2010/main" val="172431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5"/>
            <a:ext cx="8229600" cy="1297156"/>
          </a:xfrm>
        </p:spPr>
        <p:txBody>
          <a:bodyPr anchor="t"/>
          <a:lstStyle/>
          <a:p>
            <a:pPr lvl="0"/>
            <a:r>
              <a:rPr lang="fr-FR" sz="3600" dirty="0">
                <a:latin typeface="Minion Pro" panose="02040503050306020203" pitchFamily="18" charset="0"/>
              </a:rPr>
              <a:t>4. L’entrepreneuriat dans les bibliothèques universitaires</a:t>
            </a:r>
            <a:br>
              <a:rPr lang="fr-FR" sz="3600" dirty="0">
                <a:latin typeface="Minion Pro" panose="02040503050306020203" pitchFamily="18" charset="0"/>
              </a:rPr>
            </a:br>
            <a:r>
              <a:rPr lang="fr-FR" sz="1800" dirty="0">
                <a:latin typeface="Minion Pro" panose="02040503050306020203" pitchFamily="18" charset="0"/>
              </a:rPr>
              <a:t>	</a:t>
            </a:r>
            <a:endParaRPr lang="fr-FR" sz="32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42</a:t>
            </a:fld>
            <a:endParaRPr lang="fr-FR" sz="1100" dirty="0">
              <a:solidFill>
                <a:srgbClr val="5E5E5E"/>
              </a:solidFill>
              <a:latin typeface="Arial Narrow"/>
              <a:cs typeface="Arial Narrow"/>
            </a:endParaRPr>
          </a:p>
        </p:txBody>
      </p:sp>
      <p:pic>
        <p:nvPicPr>
          <p:cNvPr id="8" name="Image 7"/>
          <p:cNvPicPr>
            <a:picLocks noChangeAspect="1"/>
          </p:cNvPicPr>
          <p:nvPr>
            <p:custDataLst>
              <p:tags r:id="rId4"/>
            </p:custDataLst>
          </p:nvPr>
        </p:nvPicPr>
        <p:blipFill rotWithShape="1">
          <a:blip r:embed="rId7">
            <a:extLst>
              <a:ext uri="{28A0092B-C50C-407E-A947-70E740481C1C}">
                <a14:useLocalDpi xmlns:a14="http://schemas.microsoft.com/office/drawing/2010/main" val="0"/>
              </a:ext>
            </a:extLst>
          </a:blip>
          <a:srcRect/>
          <a:stretch/>
        </p:blipFill>
        <p:spPr>
          <a:xfrm>
            <a:off x="6373273" y="5118440"/>
            <a:ext cx="2424290" cy="1285874"/>
          </a:xfrm>
          <a:prstGeom prst="rect">
            <a:avLst/>
          </a:prstGeom>
        </p:spPr>
      </p:pic>
      <p:sp>
        <p:nvSpPr>
          <p:cNvPr id="2" name="ZoneTexte 1"/>
          <p:cNvSpPr txBox="1"/>
          <p:nvPr/>
        </p:nvSpPr>
        <p:spPr>
          <a:xfrm>
            <a:off x="778947" y="2366447"/>
            <a:ext cx="7664014" cy="4862870"/>
          </a:xfrm>
          <a:prstGeom prst="rect">
            <a:avLst/>
          </a:prstGeom>
          <a:noFill/>
        </p:spPr>
        <p:txBody>
          <a:bodyPr wrap="square" rtlCol="0">
            <a:spAutoFit/>
          </a:bodyPr>
          <a:lstStyle/>
          <a:p>
            <a:pPr>
              <a:lnSpc>
                <a:spcPct val="150000"/>
              </a:lnSpc>
            </a:pPr>
            <a:r>
              <a:rPr lang="fr-CA" sz="2000" dirty="0">
                <a:solidFill>
                  <a:srgbClr val="E7021A"/>
                </a:solidFill>
                <a:latin typeface="Arial Narrow"/>
                <a:ea typeface="+mj-ea"/>
                <a:cs typeface="Arial Narrow"/>
              </a:rPr>
              <a:t> 4.2 Sondage </a:t>
            </a:r>
            <a:r>
              <a:rPr lang="fr-CA" sz="2000" dirty="0" smtClean="0">
                <a:solidFill>
                  <a:srgbClr val="E7021A"/>
                </a:solidFill>
                <a:latin typeface="Arial Narrow"/>
                <a:ea typeface="+mj-ea"/>
                <a:cs typeface="Arial Narrow"/>
              </a:rPr>
              <a:t>ARL (</a:t>
            </a:r>
            <a:r>
              <a:rPr lang="fr-CA" sz="2000" dirty="0" err="1" smtClean="0">
                <a:solidFill>
                  <a:srgbClr val="E7021A"/>
                </a:solidFill>
                <a:latin typeface="Arial Narrow"/>
                <a:ea typeface="+mj-ea"/>
                <a:cs typeface="Arial Narrow"/>
              </a:rPr>
              <a:t>Ass</a:t>
            </a:r>
            <a:r>
              <a:rPr lang="fr-CA" sz="2000" dirty="0" smtClean="0">
                <a:solidFill>
                  <a:srgbClr val="E7021A"/>
                </a:solidFill>
                <a:latin typeface="Arial Narrow"/>
                <a:ea typeface="+mj-ea"/>
                <a:cs typeface="Arial Narrow"/>
              </a:rPr>
              <a:t>. of </a:t>
            </a:r>
            <a:r>
              <a:rPr lang="fr-CA" sz="2000" dirty="0" err="1" smtClean="0">
                <a:solidFill>
                  <a:srgbClr val="E7021A"/>
                </a:solidFill>
                <a:latin typeface="Arial Narrow"/>
                <a:ea typeface="+mj-ea"/>
                <a:cs typeface="Arial Narrow"/>
              </a:rPr>
              <a:t>Research</a:t>
            </a:r>
            <a:r>
              <a:rPr lang="fr-CA" sz="2000" dirty="0" smtClean="0">
                <a:solidFill>
                  <a:srgbClr val="E7021A"/>
                </a:solidFill>
                <a:latin typeface="Arial Narrow"/>
                <a:ea typeface="+mj-ea"/>
                <a:cs typeface="Arial Narrow"/>
              </a:rPr>
              <a:t> </a:t>
            </a:r>
            <a:r>
              <a:rPr lang="fr-CA" sz="2000" dirty="0" err="1" smtClean="0">
                <a:solidFill>
                  <a:srgbClr val="E7021A"/>
                </a:solidFill>
                <a:latin typeface="Arial Narrow"/>
                <a:ea typeface="+mj-ea"/>
                <a:cs typeface="Arial Narrow"/>
              </a:rPr>
              <a:t>Libr</a:t>
            </a:r>
            <a:r>
              <a:rPr lang="fr-CA" sz="2000" dirty="0" smtClean="0">
                <a:solidFill>
                  <a:srgbClr val="E7021A"/>
                </a:solidFill>
                <a:latin typeface="Arial Narrow"/>
                <a:ea typeface="+mj-ea"/>
                <a:cs typeface="Arial Narrow"/>
              </a:rPr>
              <a:t>.): </a:t>
            </a:r>
            <a:r>
              <a:rPr lang="fr-CA" sz="2000" dirty="0">
                <a:solidFill>
                  <a:srgbClr val="E7021A"/>
                </a:solidFill>
                <a:latin typeface="Arial Narrow"/>
                <a:ea typeface="+mj-ea"/>
                <a:cs typeface="Arial Narrow"/>
              </a:rPr>
              <a:t>SPEC KIT – Entrepreneurship (2017) </a:t>
            </a:r>
            <a:endParaRPr lang="fr-CA" sz="2000" dirty="0" smtClean="0">
              <a:solidFill>
                <a:srgbClr val="E7021A"/>
              </a:solidFill>
              <a:latin typeface="Arial Narrow"/>
              <a:ea typeface="+mj-ea"/>
              <a:cs typeface="Arial Narrow"/>
            </a:endParaRPr>
          </a:p>
          <a:p>
            <a:r>
              <a:rPr lang="fr-CA" sz="2000" dirty="0">
                <a:solidFill>
                  <a:srgbClr val="E7021A"/>
                </a:solidFill>
                <a:latin typeface="Arial Narrow"/>
                <a:ea typeface="+mj-ea"/>
                <a:cs typeface="Arial Narrow"/>
              </a:rPr>
              <a:t>	</a:t>
            </a:r>
            <a:endParaRPr lang="fr-CA" sz="2000" dirty="0" smtClean="0">
              <a:solidFill>
                <a:srgbClr val="E7021A"/>
              </a:solidFill>
              <a:latin typeface="Arial Narrow"/>
              <a:ea typeface="+mj-ea"/>
              <a:cs typeface="Arial Narrow"/>
            </a:endParaRPr>
          </a:p>
          <a:p>
            <a:r>
              <a:rPr lang="fr-CA" sz="2000" dirty="0" smtClean="0">
                <a:latin typeface="Arial Narrow"/>
                <a:ea typeface="+mj-ea"/>
                <a:cs typeface="Arial Narrow"/>
              </a:rPr>
              <a:t>	-  À considérer:</a:t>
            </a:r>
          </a:p>
          <a:p>
            <a:r>
              <a:rPr lang="fr-CA" sz="2000" dirty="0">
                <a:latin typeface="Arial Narrow"/>
                <a:ea typeface="+mj-ea"/>
                <a:cs typeface="Arial Narrow"/>
              </a:rPr>
              <a:t>	</a:t>
            </a:r>
            <a:r>
              <a:rPr lang="fr-CA" sz="2000" dirty="0" smtClean="0">
                <a:latin typeface="Arial Narrow"/>
                <a:ea typeface="+mj-ea"/>
                <a:cs typeface="Arial Narrow"/>
              </a:rPr>
              <a:t>	</a:t>
            </a:r>
            <a:r>
              <a:rPr lang="fr-CA" sz="2000" dirty="0" smtClean="0">
                <a:latin typeface="Arial Narrow"/>
                <a:cs typeface="Arial Narrow"/>
              </a:rPr>
              <a:t>- Collaboration </a:t>
            </a:r>
            <a:r>
              <a:rPr lang="fr-CA" sz="2000" dirty="0">
                <a:latin typeface="Arial Narrow"/>
                <a:cs typeface="Arial Narrow"/>
              </a:rPr>
              <a:t>accrue avec les </a:t>
            </a:r>
            <a:r>
              <a:rPr lang="fr-CA" sz="2000" dirty="0" smtClean="0">
                <a:latin typeface="Arial Narrow"/>
                <a:cs typeface="Arial Narrow"/>
              </a:rPr>
              <a:t>autres bibliothécaires (</a:t>
            </a:r>
            <a:r>
              <a:rPr lang="fr-CA" sz="2000" u="sng" dirty="0">
                <a:latin typeface="Arial Narrow"/>
                <a:cs typeface="Arial Narrow"/>
              </a:rPr>
              <a:t>e</a:t>
            </a:r>
            <a:r>
              <a:rPr lang="fr-CA" sz="2000" u="sng" dirty="0" smtClean="0">
                <a:latin typeface="Arial Narrow"/>
                <a:cs typeface="Arial Narrow"/>
              </a:rPr>
              <a:t>x</a:t>
            </a:r>
            <a:r>
              <a:rPr lang="fr-CA" sz="2000" dirty="0" smtClean="0">
                <a:latin typeface="Arial Narrow"/>
                <a:cs typeface="Arial Narrow"/>
              </a:rPr>
              <a:t>. </a:t>
            </a:r>
            <a:r>
              <a:rPr lang="fr-CA" sz="2000" b="1" dirty="0" smtClean="0">
                <a:latin typeface="Arial Narrow"/>
                <a:cs typeface="Arial Narrow"/>
              </a:rPr>
              <a:t>design</a:t>
            </a:r>
            <a:r>
              <a:rPr lang="fr-CA" sz="2000" dirty="0" smtClean="0">
                <a:latin typeface="Arial Narrow"/>
                <a:cs typeface="Arial Narrow"/>
              </a:rPr>
              <a:t>?)</a:t>
            </a:r>
          </a:p>
          <a:p>
            <a:r>
              <a:rPr lang="fr-CA" sz="2000" dirty="0">
                <a:latin typeface="Arial Narrow"/>
                <a:cs typeface="Arial Narrow"/>
              </a:rPr>
              <a:t>	</a:t>
            </a:r>
            <a:r>
              <a:rPr lang="fr-CA" sz="2000" dirty="0" smtClean="0">
                <a:latin typeface="Arial Narrow"/>
                <a:cs typeface="Arial Narrow"/>
              </a:rPr>
              <a:t>	+ </a:t>
            </a:r>
            <a:r>
              <a:rPr lang="fr-CA" sz="2000" dirty="0">
                <a:latin typeface="Arial Narrow"/>
                <a:cs typeface="Arial Narrow"/>
              </a:rPr>
              <a:t>autres </a:t>
            </a:r>
            <a:r>
              <a:rPr lang="fr-CA" sz="2000" dirty="0" smtClean="0">
                <a:latin typeface="Arial Narrow"/>
                <a:cs typeface="Arial Narrow"/>
              </a:rPr>
              <a:t>services du campus (</a:t>
            </a:r>
            <a:r>
              <a:rPr lang="fr-CA" sz="2000" u="sng" dirty="0">
                <a:latin typeface="Arial Narrow"/>
                <a:cs typeface="Arial Narrow"/>
              </a:rPr>
              <a:t>e</a:t>
            </a:r>
            <a:r>
              <a:rPr lang="fr-CA" sz="2000" u="sng" dirty="0" smtClean="0">
                <a:latin typeface="Arial Narrow"/>
                <a:cs typeface="Arial Narrow"/>
              </a:rPr>
              <a:t>x</a:t>
            </a:r>
            <a:r>
              <a:rPr lang="fr-CA" sz="2000" dirty="0" smtClean="0">
                <a:latin typeface="Arial Narrow"/>
                <a:cs typeface="Arial Narrow"/>
              </a:rPr>
              <a:t>. EL, la Centrale, compétitions…)</a:t>
            </a:r>
          </a:p>
          <a:p>
            <a:endParaRPr lang="fr-CA" sz="2000" dirty="0" smtClean="0">
              <a:latin typeface="Arial Narrow"/>
              <a:cs typeface="Arial Narrow"/>
            </a:endParaRPr>
          </a:p>
          <a:p>
            <a:r>
              <a:rPr lang="fr-CA" sz="2000" dirty="0" smtClean="0">
                <a:latin typeface="Arial Narrow"/>
                <a:cs typeface="Arial Narrow"/>
              </a:rPr>
              <a:t>  		</a:t>
            </a:r>
            <a:r>
              <a:rPr lang="fr-CA" sz="2000" dirty="0" smtClean="0">
                <a:latin typeface="Arial Narrow"/>
                <a:ea typeface="+mj-ea"/>
                <a:cs typeface="Arial Narrow"/>
              </a:rPr>
              <a:t>- </a:t>
            </a:r>
            <a:r>
              <a:rPr lang="fr-CA" sz="2000" dirty="0" smtClean="0">
                <a:latin typeface="Arial Narrow"/>
                <a:cs typeface="Arial Narrow"/>
              </a:rPr>
              <a:t>Diversification </a:t>
            </a:r>
            <a:r>
              <a:rPr lang="fr-CA" sz="2000" dirty="0">
                <a:latin typeface="Arial Narrow"/>
                <a:cs typeface="Arial Narrow"/>
              </a:rPr>
              <a:t>accrue des usagers sur le campus </a:t>
            </a:r>
            <a:r>
              <a:rPr lang="fr-CA" sz="2000" dirty="0" smtClean="0">
                <a:latin typeface="Arial Narrow"/>
                <a:cs typeface="Arial Narrow"/>
              </a:rPr>
              <a:t>(ex. </a:t>
            </a:r>
            <a:r>
              <a:rPr lang="fr-CA" sz="2000" b="1" dirty="0" smtClean="0">
                <a:latin typeface="Arial Narrow"/>
                <a:cs typeface="Arial Narrow"/>
              </a:rPr>
              <a:t>personnel</a:t>
            </a:r>
            <a:r>
              <a:rPr lang="fr-CA" sz="2000" dirty="0" smtClean="0">
                <a:latin typeface="Arial Narrow"/>
                <a:cs typeface="Arial Narrow"/>
              </a:rPr>
              <a:t>)</a:t>
            </a:r>
            <a:endParaRPr lang="fr-CA" sz="2000" dirty="0">
              <a:latin typeface="Arial Narrow"/>
              <a:cs typeface="Arial Narrow"/>
            </a:endParaRPr>
          </a:p>
          <a:p>
            <a:r>
              <a:rPr lang="fr-CA" sz="2000" dirty="0">
                <a:latin typeface="Arial Narrow"/>
                <a:cs typeface="Arial Narrow"/>
              </a:rPr>
              <a:t>		+ </a:t>
            </a:r>
            <a:r>
              <a:rPr lang="fr-CA" sz="2000" dirty="0" err="1" smtClean="0">
                <a:latin typeface="Arial Narrow"/>
                <a:cs typeface="Arial Narrow"/>
              </a:rPr>
              <a:t>hors-campus</a:t>
            </a:r>
            <a:r>
              <a:rPr lang="fr-CA" sz="2000" dirty="0" smtClean="0">
                <a:latin typeface="Arial Narrow"/>
                <a:cs typeface="Arial Narrow"/>
              </a:rPr>
              <a:t> (</a:t>
            </a:r>
            <a:r>
              <a:rPr lang="fr-CA" sz="2000" u="sng" dirty="0">
                <a:latin typeface="Arial Narrow"/>
                <a:cs typeface="Arial Narrow"/>
              </a:rPr>
              <a:t>e</a:t>
            </a:r>
            <a:r>
              <a:rPr lang="fr-CA" sz="2000" u="sng" dirty="0" smtClean="0">
                <a:latin typeface="Arial Narrow"/>
                <a:cs typeface="Arial Narrow"/>
              </a:rPr>
              <a:t>x</a:t>
            </a:r>
            <a:r>
              <a:rPr lang="fr-CA" sz="2000" dirty="0" smtClean="0">
                <a:latin typeface="Arial Narrow"/>
                <a:cs typeface="Arial Narrow"/>
              </a:rPr>
              <a:t>. diplômés, public local, communauté d’affaires)</a:t>
            </a:r>
          </a:p>
          <a:p>
            <a:endParaRPr lang="fr-CA" sz="2000" dirty="0" smtClean="0">
              <a:latin typeface="Arial Narrow"/>
              <a:cs typeface="Arial Narrow"/>
            </a:endParaRPr>
          </a:p>
          <a:p>
            <a:r>
              <a:rPr lang="fr-CA" sz="2000" dirty="0" smtClean="0">
                <a:latin typeface="Arial Narrow"/>
                <a:cs typeface="Arial Narrow"/>
              </a:rPr>
              <a:t>		- Ressources additionnelles???  (</a:t>
            </a:r>
            <a:r>
              <a:rPr lang="fr-CA" sz="2000" u="sng" dirty="0" smtClean="0">
                <a:latin typeface="Arial Narrow"/>
                <a:cs typeface="Arial Narrow"/>
              </a:rPr>
              <a:t>ex</a:t>
            </a:r>
            <a:r>
              <a:rPr lang="fr-CA" sz="2000" dirty="0" smtClean="0">
                <a:latin typeface="Arial Narrow"/>
                <a:cs typeface="Arial Narrow"/>
              </a:rPr>
              <a:t>. </a:t>
            </a:r>
            <a:r>
              <a:rPr lang="fr-CA" sz="2000" b="1" dirty="0" smtClean="0">
                <a:latin typeface="Arial Narrow"/>
                <a:cs typeface="Arial Narrow"/>
              </a:rPr>
              <a:t>McGill</a:t>
            </a:r>
            <a:r>
              <a:rPr lang="fr-CA" sz="2000" dirty="0" smtClean="0">
                <a:latin typeface="Arial Narrow"/>
                <a:cs typeface="Arial Narrow"/>
              </a:rPr>
              <a:t>)</a:t>
            </a:r>
          </a:p>
          <a:p>
            <a:endParaRPr lang="fr-CA" sz="2000" dirty="0" smtClean="0">
              <a:latin typeface="Arial Narrow"/>
              <a:cs typeface="Arial Narrow"/>
            </a:endParaRPr>
          </a:p>
          <a:p>
            <a:r>
              <a:rPr lang="fr-CA" sz="2000" dirty="0">
                <a:latin typeface="Arial Narrow"/>
                <a:cs typeface="Arial Narrow"/>
              </a:rPr>
              <a:t>	</a:t>
            </a:r>
            <a:r>
              <a:rPr lang="fr-CA" sz="2000" dirty="0" smtClean="0">
                <a:latin typeface="Arial Narrow"/>
                <a:cs typeface="Arial Narrow"/>
              </a:rPr>
              <a:t>	- Perfectionnement (servir un éventail d’entrepreneurs)</a:t>
            </a:r>
            <a:endParaRPr lang="fr-CA" sz="2000" dirty="0">
              <a:latin typeface="Arial Narrow"/>
              <a:cs typeface="Arial Narrow"/>
            </a:endParaRPr>
          </a:p>
          <a:p>
            <a:pPr>
              <a:lnSpc>
                <a:spcPct val="150000"/>
              </a:lnSpc>
            </a:pPr>
            <a:r>
              <a:rPr lang="fr-CA" sz="2000" dirty="0" smtClean="0">
                <a:solidFill>
                  <a:srgbClr val="E7021A"/>
                </a:solidFill>
                <a:latin typeface="Arial Narrow"/>
                <a:cs typeface="Arial Narrow"/>
              </a:rPr>
              <a:t>  		</a:t>
            </a:r>
            <a:r>
              <a:rPr lang="fr-CA" sz="2000" dirty="0">
                <a:solidFill>
                  <a:srgbClr val="E7021A"/>
                </a:solidFill>
                <a:latin typeface="Arial Narrow"/>
                <a:ea typeface="+mj-ea"/>
                <a:cs typeface="Arial Narrow"/>
              </a:rPr>
              <a:t/>
            </a:r>
            <a:br>
              <a:rPr lang="fr-CA" sz="2000" dirty="0">
                <a:solidFill>
                  <a:srgbClr val="E7021A"/>
                </a:solidFill>
                <a:latin typeface="Arial Narrow"/>
                <a:ea typeface="+mj-ea"/>
                <a:cs typeface="Arial Narrow"/>
              </a:rPr>
            </a:br>
            <a:r>
              <a:rPr lang="fr-CA" sz="2000" dirty="0">
                <a:solidFill>
                  <a:srgbClr val="E7021A"/>
                </a:solidFill>
                <a:latin typeface="Arial Narrow"/>
                <a:ea typeface="+mj-ea"/>
                <a:cs typeface="Arial Narrow"/>
              </a:rPr>
              <a:t>	</a:t>
            </a:r>
          </a:p>
        </p:txBody>
      </p:sp>
    </p:spTree>
    <p:extLst>
      <p:ext uri="{BB962C8B-B14F-4D97-AF65-F5344CB8AC3E}">
        <p14:creationId xmlns:p14="http://schemas.microsoft.com/office/powerpoint/2010/main" val="345916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262322"/>
          </a:xfrm>
        </p:spPr>
        <p:txBody>
          <a:bodyPr anchor="t"/>
          <a:lstStyle/>
          <a:p>
            <a:pPr lvl="0"/>
            <a:r>
              <a:rPr lang="fr-FR" sz="3600" dirty="0">
                <a:latin typeface="Minion Pro" panose="02040503050306020203" pitchFamily="18" charset="0"/>
              </a:rPr>
              <a:t>4. L’entrepreneuriat dans les </a:t>
            </a:r>
            <a:br>
              <a:rPr lang="fr-FR" sz="3600" dirty="0">
                <a:latin typeface="Minion Pro" panose="02040503050306020203" pitchFamily="18" charset="0"/>
              </a:rPr>
            </a:br>
            <a:r>
              <a:rPr lang="fr-FR" sz="3600" dirty="0">
                <a:latin typeface="Minion Pro" panose="02040503050306020203" pitchFamily="18" charset="0"/>
              </a:rPr>
              <a:t>bibliothèques universitaires</a:t>
            </a:r>
            <a:r>
              <a:rPr lang="fr-FR" sz="4600" dirty="0">
                <a:latin typeface="Minion Pro" panose="02040503050306020203" pitchFamily="18" charset="0"/>
              </a:rPr>
              <a:t/>
            </a:r>
            <a:br>
              <a:rPr lang="fr-FR" sz="4600" dirty="0">
                <a:latin typeface="Minion Pro" panose="02040503050306020203" pitchFamily="18" charset="0"/>
              </a:rPr>
            </a:br>
            <a:r>
              <a:rPr lang="fr-FR" sz="1200" dirty="0">
                <a:latin typeface="Minion Pro" panose="02040503050306020203" pitchFamily="18" charset="0"/>
              </a:rPr>
              <a:t>	</a:t>
            </a:r>
            <a:r>
              <a:rPr lang="fr-CA" sz="1200" dirty="0"/>
              <a:t/>
            </a:r>
            <a:br>
              <a:rPr lang="fr-CA" sz="1200" dirty="0"/>
            </a:br>
            <a:r>
              <a:rPr lang="fr-CA" sz="1200" dirty="0"/>
              <a:t>  </a:t>
            </a:r>
            <a:r>
              <a:rPr lang="fr-CA" sz="2000" dirty="0"/>
              <a:t/>
            </a:r>
            <a:br>
              <a:rPr lang="fr-CA" sz="2000" dirty="0"/>
            </a:br>
            <a:r>
              <a:rPr lang="fr-CA" sz="2000" dirty="0"/>
              <a:t/>
            </a:r>
            <a:br>
              <a:rPr lang="fr-CA" sz="2000" dirty="0"/>
            </a:br>
            <a:r>
              <a:rPr lang="fr-CA" sz="2000" dirty="0"/>
              <a:t/>
            </a:r>
            <a:br>
              <a:rPr lang="fr-CA" sz="2000" dirty="0"/>
            </a:br>
            <a:r>
              <a:rPr lang="fr-CA" sz="2000" dirty="0"/>
              <a:t>	</a:t>
            </a:r>
            <a:r>
              <a:rPr lang="fr-CA" dirty="0"/>
              <a:t/>
            </a:r>
            <a:br>
              <a:rPr lang="fr-CA" dirty="0"/>
            </a:br>
            <a:r>
              <a:rPr lang="fr-CA" dirty="0"/>
              <a:t/>
            </a:r>
            <a:br>
              <a:rPr lang="fr-CA" dirty="0"/>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43</a:t>
            </a:fld>
            <a:endParaRPr lang="fr-FR" sz="1100" dirty="0">
              <a:solidFill>
                <a:srgbClr val="5E5E5E"/>
              </a:solidFill>
              <a:latin typeface="Arial Narrow"/>
              <a:cs typeface="Arial Narrow"/>
            </a:endParaRPr>
          </a:p>
        </p:txBody>
      </p:sp>
      <p:pic>
        <p:nvPicPr>
          <p:cNvPr id="8" name="Image 7"/>
          <p:cNvPicPr>
            <a:picLocks noChangeAspect="1"/>
          </p:cNvPicPr>
          <p:nvPr>
            <p:custDataLst>
              <p:tags r:id="rId4"/>
            </p:custDataLst>
          </p:nvPr>
        </p:nvPicPr>
        <p:blipFill rotWithShape="1">
          <a:blip r:embed="rId8">
            <a:extLst>
              <a:ext uri="{28A0092B-C50C-407E-A947-70E740481C1C}">
                <a14:useLocalDpi xmlns:a14="http://schemas.microsoft.com/office/drawing/2010/main" val="0"/>
              </a:ext>
            </a:extLst>
          </a:blip>
          <a:srcRect/>
          <a:stretch/>
        </p:blipFill>
        <p:spPr>
          <a:xfrm>
            <a:off x="6592388" y="5195443"/>
            <a:ext cx="2416158" cy="1281560"/>
          </a:xfrm>
          <a:prstGeom prst="rect">
            <a:avLst/>
          </a:prstGeom>
        </p:spPr>
      </p:pic>
      <p:sp>
        <p:nvSpPr>
          <p:cNvPr id="6" name="Titre 19"/>
          <p:cNvSpPr txBox="1">
            <a:spLocks/>
          </p:cNvSpPr>
          <p:nvPr>
            <p:custDataLst>
              <p:tags r:id="rId5"/>
            </p:custDataLst>
          </p:nvPr>
        </p:nvSpPr>
        <p:spPr>
          <a:xfrm>
            <a:off x="778946" y="2445419"/>
            <a:ext cx="8229600" cy="4066903"/>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0" i="0" kern="1200">
                <a:solidFill>
                  <a:srgbClr val="E7021A"/>
                </a:solidFill>
                <a:latin typeface="Arial Narrow"/>
                <a:ea typeface="+mj-ea"/>
                <a:cs typeface="Arial Narrow"/>
              </a:defRPr>
            </a:lvl1pPr>
          </a:lstStyle>
          <a:p>
            <a:r>
              <a:rPr lang="fr-CA" sz="2000" dirty="0"/>
              <a:t> 4.3 Enquête sur les compétences des bibliothécaires en entrepreneuriat  </a:t>
            </a:r>
          </a:p>
          <a:p>
            <a:r>
              <a:rPr lang="fr-CA" sz="2000" dirty="0"/>
              <a:t>       (</a:t>
            </a:r>
            <a:r>
              <a:rPr lang="fr-CA" sz="2000" dirty="0" err="1"/>
              <a:t>Toane</a:t>
            </a:r>
            <a:r>
              <a:rPr lang="fr-CA" sz="2000" dirty="0"/>
              <a:t> &amp; Figueiredo, 2018)</a:t>
            </a:r>
            <a:br>
              <a:rPr lang="fr-CA" sz="2000" dirty="0"/>
            </a:br>
            <a:r>
              <a:rPr lang="fr-CA" sz="2000" dirty="0"/>
              <a:t/>
            </a:r>
            <a:br>
              <a:rPr lang="fr-CA" sz="2000" dirty="0"/>
            </a:br>
            <a:r>
              <a:rPr lang="fr-CA" sz="2000" dirty="0" smtClean="0"/>
              <a:t>	</a:t>
            </a:r>
            <a:r>
              <a:rPr lang="fr-CA" sz="2000" dirty="0" smtClean="0">
                <a:solidFill>
                  <a:schemeClr val="tx1"/>
                </a:solidFill>
              </a:rPr>
              <a:t>Rejoindre </a:t>
            </a:r>
            <a:r>
              <a:rPr lang="fr-CA" sz="2000" dirty="0">
                <a:solidFill>
                  <a:schemeClr val="tx1"/>
                </a:solidFill>
              </a:rPr>
              <a:t>les </a:t>
            </a:r>
            <a:r>
              <a:rPr lang="fr-CA" sz="2000" dirty="0" err="1">
                <a:solidFill>
                  <a:schemeClr val="tx1"/>
                </a:solidFill>
              </a:rPr>
              <a:t>non-usagers</a:t>
            </a:r>
            <a:r>
              <a:rPr lang="fr-CA" sz="2000" dirty="0">
                <a:solidFill>
                  <a:schemeClr val="tx1"/>
                </a:solidFill>
              </a:rPr>
              <a:t> («</a:t>
            </a:r>
            <a:r>
              <a:rPr lang="fr-CA" sz="2000" dirty="0" err="1">
                <a:solidFill>
                  <a:schemeClr val="tx1"/>
                </a:solidFill>
              </a:rPr>
              <a:t>Outreach</a:t>
            </a:r>
            <a:r>
              <a:rPr lang="fr-CA" sz="2000" dirty="0">
                <a:solidFill>
                  <a:schemeClr val="tx1"/>
                </a:solidFill>
              </a:rPr>
              <a:t>» : l’activité clé):</a:t>
            </a:r>
            <a:br>
              <a:rPr lang="fr-CA" sz="2000" dirty="0">
                <a:solidFill>
                  <a:schemeClr val="tx1"/>
                </a:solidFill>
              </a:rPr>
            </a:br>
            <a:r>
              <a:rPr lang="fr-CA" sz="2000" dirty="0">
                <a:solidFill>
                  <a:schemeClr val="tx1"/>
                </a:solidFill>
              </a:rPr>
              <a:t>		- Développer et maintenir de nouvelles </a:t>
            </a:r>
            <a:r>
              <a:rPr lang="fr-CA" sz="2000" dirty="0" smtClean="0">
                <a:solidFill>
                  <a:schemeClr val="tx1"/>
                </a:solidFill>
              </a:rPr>
              <a:t>relations (</a:t>
            </a:r>
            <a:r>
              <a:rPr lang="fr-CA" sz="2000" b="1" dirty="0" err="1" smtClean="0">
                <a:solidFill>
                  <a:schemeClr val="tx1"/>
                </a:solidFill>
              </a:rPr>
              <a:t>réseauter</a:t>
            </a:r>
            <a:r>
              <a:rPr lang="fr-CA" sz="2000" dirty="0" smtClean="0">
                <a:solidFill>
                  <a:schemeClr val="tx1"/>
                </a:solidFill>
              </a:rPr>
              <a:t>)</a:t>
            </a:r>
            <a:r>
              <a:rPr lang="fr-CA" sz="2000" dirty="0">
                <a:solidFill>
                  <a:schemeClr val="tx1"/>
                </a:solidFill>
              </a:rPr>
              <a:t/>
            </a:r>
            <a:br>
              <a:rPr lang="fr-CA" sz="2000" dirty="0">
                <a:solidFill>
                  <a:schemeClr val="tx1"/>
                </a:solidFill>
              </a:rPr>
            </a:br>
            <a:r>
              <a:rPr lang="fr-CA" sz="2000" dirty="0">
                <a:solidFill>
                  <a:schemeClr val="tx1"/>
                </a:solidFill>
              </a:rPr>
              <a:t>		- Positionner la bibliothèque comme partenaire de </a:t>
            </a:r>
            <a:r>
              <a:rPr lang="fr-CA" sz="2000" dirty="0" smtClean="0">
                <a:solidFill>
                  <a:schemeClr val="tx1"/>
                </a:solidFill>
              </a:rPr>
              <a:t>choix</a:t>
            </a:r>
          </a:p>
          <a:p>
            <a:r>
              <a:rPr lang="fr-CA" sz="2000" dirty="0">
                <a:solidFill>
                  <a:schemeClr val="tx1"/>
                </a:solidFill>
              </a:rPr>
              <a:t>	</a:t>
            </a:r>
            <a:r>
              <a:rPr lang="fr-CA" sz="2000" dirty="0" smtClean="0">
                <a:solidFill>
                  <a:schemeClr val="tx1"/>
                </a:solidFill>
              </a:rPr>
              <a:t>	</a:t>
            </a:r>
          </a:p>
          <a:p>
            <a:r>
              <a:rPr lang="fr-CA" sz="2000" dirty="0" smtClean="0">
                <a:solidFill>
                  <a:schemeClr val="tx1"/>
                </a:solidFill>
              </a:rPr>
              <a:t>	 «</a:t>
            </a:r>
            <a:r>
              <a:rPr lang="fr-CA" sz="2000" dirty="0">
                <a:solidFill>
                  <a:schemeClr val="tx1"/>
                </a:solidFill>
              </a:rPr>
              <a:t> L’audace d’agir différemment » (innover):</a:t>
            </a:r>
            <a:br>
              <a:rPr lang="fr-CA" sz="2000" dirty="0">
                <a:solidFill>
                  <a:schemeClr val="tx1"/>
                </a:solidFill>
              </a:rPr>
            </a:br>
            <a:r>
              <a:rPr lang="fr-CA" sz="2000" dirty="0">
                <a:solidFill>
                  <a:schemeClr val="tx1"/>
                </a:solidFill>
              </a:rPr>
              <a:t>		-  Intervenir à la grandeur du </a:t>
            </a:r>
            <a:r>
              <a:rPr lang="fr-CA" sz="2000" dirty="0" smtClean="0">
                <a:solidFill>
                  <a:schemeClr val="tx1"/>
                </a:solidFill>
              </a:rPr>
              <a:t>campus (et au-delà…) </a:t>
            </a:r>
            <a:r>
              <a:rPr lang="fr-CA" sz="2000" dirty="0">
                <a:solidFill>
                  <a:schemeClr val="tx1"/>
                </a:solidFill>
              </a:rPr>
              <a:t/>
            </a:r>
            <a:br>
              <a:rPr lang="fr-CA" sz="2000" dirty="0">
                <a:solidFill>
                  <a:schemeClr val="tx1"/>
                </a:solidFill>
              </a:rPr>
            </a:br>
            <a:r>
              <a:rPr lang="fr-CA" sz="2000" dirty="0">
                <a:solidFill>
                  <a:schemeClr val="tx1"/>
                </a:solidFill>
              </a:rPr>
              <a:t>		-  Répondre aux nouveaux besoins, nombreux et variés</a:t>
            </a:r>
          </a:p>
          <a:p>
            <a:r>
              <a:rPr lang="fr-CA" sz="2000" dirty="0" smtClean="0">
                <a:solidFill>
                  <a:schemeClr val="tx1"/>
                </a:solidFill>
              </a:rPr>
              <a:t>		    (recherche sur les </a:t>
            </a:r>
            <a:r>
              <a:rPr lang="fr-CA" sz="2000" dirty="0" smtClean="0">
                <a:solidFill>
                  <a:schemeClr val="tx1"/>
                </a:solidFill>
              </a:rPr>
              <a:t>industries, créativité…)</a:t>
            </a:r>
            <a:endParaRPr lang="fr-CA" sz="2000" dirty="0">
              <a:solidFill>
                <a:schemeClr val="tx1"/>
              </a:solidFill>
            </a:endParaRPr>
          </a:p>
        </p:txBody>
      </p:sp>
      <p:pic>
        <p:nvPicPr>
          <p:cNvPr id="2" name="Image 1"/>
          <p:cNvPicPr>
            <a:picLocks noChangeAspect="1"/>
          </p:cNvPicPr>
          <p:nvPr/>
        </p:nvPicPr>
        <p:blipFill>
          <a:blip r:embed="rId9"/>
          <a:stretch>
            <a:fillRect/>
          </a:stretch>
        </p:blipFill>
        <p:spPr>
          <a:xfrm>
            <a:off x="1069657" y="3428999"/>
            <a:ext cx="238125" cy="219075"/>
          </a:xfrm>
          <a:prstGeom prst="rect">
            <a:avLst/>
          </a:prstGeom>
        </p:spPr>
      </p:pic>
      <p:pic>
        <p:nvPicPr>
          <p:cNvPr id="9" name="Image 8"/>
          <p:cNvPicPr>
            <a:picLocks noChangeAspect="1"/>
          </p:cNvPicPr>
          <p:nvPr/>
        </p:nvPicPr>
        <p:blipFill>
          <a:blip r:embed="rId9"/>
          <a:stretch>
            <a:fillRect/>
          </a:stretch>
        </p:blipFill>
        <p:spPr>
          <a:xfrm>
            <a:off x="1069657" y="4631654"/>
            <a:ext cx="238125" cy="219075"/>
          </a:xfrm>
          <a:prstGeom prst="rect">
            <a:avLst/>
          </a:prstGeom>
        </p:spPr>
      </p:pic>
    </p:spTree>
    <p:extLst>
      <p:ext uri="{BB962C8B-B14F-4D97-AF65-F5344CB8AC3E}">
        <p14:creationId xmlns:p14="http://schemas.microsoft.com/office/powerpoint/2010/main" val="318708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ce réservé du pied de page 3"/>
          <p:cNvSpPr>
            <a:spLocks noGrp="1"/>
          </p:cNvSpPr>
          <p:nvPr>
            <p:ph type="ftr" sz="quarter" idx="4294967295"/>
            <p:custDataLst>
              <p:tags r:id="rId1"/>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2"/>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44</a:t>
            </a:fld>
            <a:endParaRPr lang="fr-FR" sz="1100" dirty="0">
              <a:solidFill>
                <a:srgbClr val="5E5E5E"/>
              </a:solidFill>
              <a:latin typeface="Arial Narrow"/>
              <a:cs typeface="Arial Narrow"/>
            </a:endParaRPr>
          </a:p>
        </p:txBody>
      </p:sp>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2353" y="5180853"/>
            <a:ext cx="2039253" cy="1296149"/>
          </a:xfrm>
          <a:prstGeom prst="rect">
            <a:avLst/>
          </a:prstGeom>
        </p:spPr>
      </p:pic>
      <p:graphicFrame>
        <p:nvGraphicFramePr>
          <p:cNvPr id="5" name="Graphique 4"/>
          <p:cNvGraphicFramePr/>
          <p:nvPr>
            <p:extLst>
              <p:ext uri="{D42A27DB-BD31-4B8C-83A1-F6EECF244321}">
                <p14:modId xmlns:p14="http://schemas.microsoft.com/office/powerpoint/2010/main" val="1530497233"/>
              </p:ext>
            </p:extLst>
          </p:nvPr>
        </p:nvGraphicFramePr>
        <p:xfrm>
          <a:off x="1414013" y="2203269"/>
          <a:ext cx="5448340" cy="3735977"/>
        </p:xfrm>
        <a:graphic>
          <a:graphicData uri="http://schemas.openxmlformats.org/drawingml/2006/chart">
            <c:chart xmlns:c="http://schemas.openxmlformats.org/drawingml/2006/chart" xmlns:r="http://schemas.openxmlformats.org/officeDocument/2006/relationships" r:id="rId7"/>
          </a:graphicData>
        </a:graphic>
      </p:graphicFrame>
      <p:sp>
        <p:nvSpPr>
          <p:cNvPr id="9" name="Titre 19"/>
          <p:cNvSpPr>
            <a:spLocks noGrp="1"/>
          </p:cNvSpPr>
          <p:nvPr>
            <p:ph type="title"/>
            <p:custDataLst>
              <p:tags r:id="rId3"/>
            </p:custDataLst>
          </p:nvPr>
        </p:nvSpPr>
        <p:spPr>
          <a:xfrm>
            <a:off x="778946" y="897404"/>
            <a:ext cx="8229600" cy="972036"/>
          </a:xfrm>
        </p:spPr>
        <p:txBody>
          <a:bodyPr anchor="t"/>
          <a:lstStyle/>
          <a:p>
            <a:r>
              <a:rPr lang="fr-FR" sz="3600" dirty="0">
                <a:latin typeface="Minion Pro" panose="02040503050306020203" pitchFamily="18" charset="0"/>
              </a:rPr>
              <a:t>5</a:t>
            </a:r>
            <a:r>
              <a:rPr lang="fr-FR" sz="3600" dirty="0" smtClean="0">
                <a:latin typeface="Minion Pro" panose="02040503050306020203" pitchFamily="18" charset="0"/>
              </a:rPr>
              <a:t>. </a:t>
            </a:r>
            <a:r>
              <a:rPr lang="fr-FR" sz="3600" dirty="0">
                <a:latin typeface="Minion Pro" panose="02040503050306020203" pitchFamily="18" charset="0"/>
              </a:rPr>
              <a:t>L’entrepreneuriat à la </a:t>
            </a:r>
            <a:r>
              <a:rPr lang="fr-FR" sz="3600" dirty="0" smtClean="0">
                <a:latin typeface="Minion Pro" panose="02040503050306020203" pitchFamily="18" charset="0"/>
              </a:rPr>
              <a:t>BUL</a:t>
            </a:r>
            <a:r>
              <a:rPr lang="fr-FR" sz="4600" dirty="0">
                <a:latin typeface="Minion Pro" panose="02040503050306020203" pitchFamily="18" charset="0"/>
              </a:rPr>
              <a:t/>
            </a:r>
            <a:br>
              <a:rPr lang="fr-FR" sz="4600" dirty="0">
                <a:latin typeface="Minion Pro" panose="02040503050306020203" pitchFamily="18" charset="0"/>
              </a:rPr>
            </a:br>
            <a:r>
              <a:rPr lang="fr-FR" sz="4600" dirty="0">
                <a:latin typeface="Minion Pro" panose="02040503050306020203" pitchFamily="18" charset="0"/>
              </a:rPr>
              <a:t>	</a:t>
            </a:r>
            <a:r>
              <a:rPr lang="fr-CA" sz="2000" dirty="0"/>
              <a:t/>
            </a:r>
            <a:br>
              <a:rPr lang="fr-CA" sz="2000" dirty="0"/>
            </a:br>
            <a:r>
              <a:rPr lang="fr-CA" sz="2000" dirty="0"/>
              <a:t>	</a:t>
            </a:r>
            <a:br>
              <a:rPr lang="fr-CA" sz="2000" dirty="0"/>
            </a:br>
            <a:r>
              <a:rPr lang="fr-CA" dirty="0"/>
              <a:t/>
            </a:r>
            <a:br>
              <a:rPr lang="fr-CA" dirty="0"/>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pic>
        <p:nvPicPr>
          <p:cNvPr id="4" name="Image 3"/>
          <p:cNvPicPr>
            <a:picLocks noChangeAspect="1"/>
          </p:cNvPicPr>
          <p:nvPr/>
        </p:nvPicPr>
        <p:blipFill>
          <a:blip r:embed="rId8"/>
          <a:stretch>
            <a:fillRect/>
          </a:stretch>
        </p:blipFill>
        <p:spPr>
          <a:xfrm>
            <a:off x="5823359" y="2656205"/>
            <a:ext cx="179522" cy="198756"/>
          </a:xfrm>
          <a:prstGeom prst="rect">
            <a:avLst/>
          </a:prstGeom>
        </p:spPr>
      </p:pic>
    </p:spTree>
    <p:extLst>
      <p:ext uri="{BB962C8B-B14F-4D97-AF65-F5344CB8AC3E}">
        <p14:creationId xmlns:p14="http://schemas.microsoft.com/office/powerpoint/2010/main" val="193339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073636"/>
          </a:xfrm>
        </p:spPr>
        <p:txBody>
          <a:bodyPr anchor="t"/>
          <a:lstStyle/>
          <a:p>
            <a:r>
              <a:rPr lang="fr-FR" sz="3600" dirty="0">
                <a:latin typeface="Minion Pro" panose="02040503050306020203" pitchFamily="18" charset="0"/>
              </a:rPr>
              <a:t>5</a:t>
            </a:r>
            <a:r>
              <a:rPr lang="fr-FR" sz="3600" dirty="0" smtClean="0">
                <a:latin typeface="Minion Pro" panose="02040503050306020203" pitchFamily="18" charset="0"/>
              </a:rPr>
              <a:t>. </a:t>
            </a:r>
            <a:r>
              <a:rPr lang="fr-FR" sz="3600" dirty="0">
                <a:latin typeface="Minion Pro" panose="02040503050306020203" pitchFamily="18" charset="0"/>
              </a:rPr>
              <a:t>L’entrepreneuriat à la </a:t>
            </a:r>
            <a:r>
              <a:rPr lang="fr-FR" sz="3600" dirty="0" smtClean="0">
                <a:latin typeface="Minion Pro" panose="02040503050306020203" pitchFamily="18" charset="0"/>
              </a:rPr>
              <a:t>BUL</a:t>
            </a:r>
            <a:r>
              <a:rPr lang="fr-FR" sz="4600" dirty="0">
                <a:latin typeface="Minion Pro" panose="02040503050306020203" pitchFamily="18" charset="0"/>
              </a:rPr>
              <a:t/>
            </a:r>
            <a:br>
              <a:rPr lang="fr-FR" sz="4600" dirty="0">
                <a:latin typeface="Minion Pro" panose="02040503050306020203" pitchFamily="18" charset="0"/>
              </a:rPr>
            </a:br>
            <a:r>
              <a:rPr lang="fr-FR" sz="4600" dirty="0">
                <a:latin typeface="Minion Pro" panose="02040503050306020203" pitchFamily="18" charset="0"/>
              </a:rPr>
              <a:t>	</a:t>
            </a:r>
            <a:r>
              <a:rPr lang="fr-CA" sz="2000" dirty="0"/>
              <a:t/>
            </a:r>
            <a:br>
              <a:rPr lang="fr-CA" sz="2000" dirty="0"/>
            </a:br>
            <a:r>
              <a:rPr lang="fr-CA" sz="2000" dirty="0"/>
              <a:t>	</a:t>
            </a:r>
            <a:br>
              <a:rPr lang="fr-CA" sz="2000" dirty="0"/>
            </a:br>
            <a:r>
              <a:rPr lang="fr-CA" dirty="0"/>
              <a:t/>
            </a:r>
            <a:br>
              <a:rPr lang="fr-CA" dirty="0"/>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45</a:t>
            </a:fld>
            <a:endParaRPr lang="fr-FR" sz="1100" dirty="0">
              <a:solidFill>
                <a:srgbClr val="5E5E5E"/>
              </a:solidFill>
              <a:latin typeface="Arial Narrow"/>
              <a:cs typeface="Arial Narrow"/>
            </a:endParaRPr>
          </a:p>
        </p:txBody>
      </p:sp>
      <p:sp>
        <p:nvSpPr>
          <p:cNvPr id="5" name="Titre 19"/>
          <p:cNvSpPr txBox="1">
            <a:spLocks/>
          </p:cNvSpPr>
          <p:nvPr>
            <p:custDataLst>
              <p:tags r:id="rId4"/>
            </p:custDataLst>
          </p:nvPr>
        </p:nvSpPr>
        <p:spPr>
          <a:xfrm>
            <a:off x="778946" y="1971040"/>
            <a:ext cx="8229600" cy="3143793"/>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0" i="0" kern="1200">
                <a:solidFill>
                  <a:srgbClr val="E7021A"/>
                </a:solidFill>
                <a:latin typeface="Arial Narrow"/>
                <a:ea typeface="+mj-ea"/>
                <a:cs typeface="Arial Narrow"/>
              </a:defRPr>
            </a:lvl1pPr>
          </a:lstStyle>
          <a:p>
            <a:r>
              <a:rPr lang="fr-CA" sz="2000" dirty="0">
                <a:solidFill>
                  <a:schemeClr val="tx1"/>
                </a:solidFill>
              </a:rPr>
              <a:t>Atelier </a:t>
            </a:r>
            <a:r>
              <a:rPr lang="fr-CA" sz="2000" dirty="0" smtClean="0">
                <a:solidFill>
                  <a:schemeClr val="tx1"/>
                </a:solidFill>
              </a:rPr>
              <a:t>: Trouver </a:t>
            </a:r>
            <a:r>
              <a:rPr lang="fr-CA" sz="2000" dirty="0">
                <a:solidFill>
                  <a:schemeClr val="tx1"/>
                </a:solidFill>
              </a:rPr>
              <a:t>des données pour votre étude de </a:t>
            </a:r>
            <a:r>
              <a:rPr lang="fr-CA" sz="2000" dirty="0" smtClean="0">
                <a:solidFill>
                  <a:schemeClr val="tx1"/>
                </a:solidFill>
              </a:rPr>
              <a:t>marché </a:t>
            </a:r>
          </a:p>
          <a:p>
            <a:r>
              <a:rPr lang="fr-CA" sz="2000" b="1" dirty="0">
                <a:solidFill>
                  <a:schemeClr val="tx1"/>
                </a:solidFill>
              </a:rPr>
              <a:t>	 </a:t>
            </a:r>
            <a:r>
              <a:rPr lang="fr-CA" sz="2000" b="1" dirty="0" smtClean="0">
                <a:solidFill>
                  <a:schemeClr val="tx1"/>
                </a:solidFill>
              </a:rPr>
              <a:t>    (« données crédibles et objectives »)</a:t>
            </a:r>
          </a:p>
          <a:p>
            <a:r>
              <a:rPr lang="fr-CA" sz="2000" dirty="0">
                <a:solidFill>
                  <a:schemeClr val="tx1"/>
                </a:solidFill>
              </a:rPr>
              <a:t>	 </a:t>
            </a:r>
            <a:r>
              <a:rPr lang="fr-CA" sz="2000" dirty="0" smtClean="0">
                <a:solidFill>
                  <a:schemeClr val="tx1"/>
                </a:solidFill>
              </a:rPr>
              <a:t>  </a:t>
            </a:r>
            <a:endParaRPr lang="fr-CA" sz="2000" dirty="0">
              <a:solidFill>
                <a:schemeClr val="tx1"/>
              </a:solidFill>
            </a:endParaRPr>
          </a:p>
          <a:p>
            <a:r>
              <a:rPr lang="fr-CA" sz="2000" dirty="0">
                <a:solidFill>
                  <a:schemeClr val="tx1"/>
                </a:solidFill>
              </a:rPr>
              <a:t>	Fréquence: </a:t>
            </a:r>
            <a:br>
              <a:rPr lang="fr-CA" sz="2000" dirty="0">
                <a:solidFill>
                  <a:schemeClr val="tx1"/>
                </a:solidFill>
              </a:rPr>
            </a:br>
            <a:r>
              <a:rPr lang="fr-CA" sz="2000" dirty="0">
                <a:solidFill>
                  <a:schemeClr val="tx1"/>
                </a:solidFill>
              </a:rPr>
              <a:t>		- 2 fois/an (2x 2½hrs)</a:t>
            </a:r>
            <a:br>
              <a:rPr lang="fr-CA" sz="2000" dirty="0">
                <a:solidFill>
                  <a:schemeClr val="tx1"/>
                </a:solidFill>
              </a:rPr>
            </a:br>
            <a:r>
              <a:rPr lang="fr-CA" sz="2000" dirty="0">
                <a:solidFill>
                  <a:schemeClr val="tx1"/>
                </a:solidFill>
              </a:rPr>
              <a:t/>
            </a:r>
            <a:br>
              <a:rPr lang="fr-CA" sz="2000" dirty="0">
                <a:solidFill>
                  <a:schemeClr val="tx1"/>
                </a:solidFill>
              </a:rPr>
            </a:br>
            <a:r>
              <a:rPr lang="fr-CA" sz="2000" dirty="0">
                <a:solidFill>
                  <a:schemeClr val="tx1"/>
                </a:solidFill>
              </a:rPr>
              <a:t>	Contenu: bases de </a:t>
            </a:r>
            <a:r>
              <a:rPr lang="fr-CA" sz="2000" dirty="0" smtClean="0">
                <a:solidFill>
                  <a:schemeClr val="tx1"/>
                </a:solidFill>
              </a:rPr>
              <a:t>données</a:t>
            </a:r>
            <a:r>
              <a:rPr lang="fr-CA" sz="2000" dirty="0">
                <a:solidFill>
                  <a:schemeClr val="tx1"/>
                </a:solidFill>
              </a:rPr>
              <a:t/>
            </a:r>
            <a:br>
              <a:rPr lang="fr-CA" sz="2000" dirty="0">
                <a:solidFill>
                  <a:schemeClr val="tx1"/>
                </a:solidFill>
              </a:rPr>
            </a:br>
            <a:r>
              <a:rPr lang="fr-CA" sz="2000" dirty="0">
                <a:solidFill>
                  <a:schemeClr val="tx1"/>
                </a:solidFill>
              </a:rPr>
              <a:t>		- d’entreprises</a:t>
            </a:r>
            <a:br>
              <a:rPr lang="fr-CA" sz="2000" dirty="0">
                <a:solidFill>
                  <a:schemeClr val="tx1"/>
                </a:solidFill>
              </a:rPr>
            </a:br>
            <a:r>
              <a:rPr lang="fr-CA" sz="2000" dirty="0">
                <a:solidFill>
                  <a:schemeClr val="tx1"/>
                </a:solidFill>
              </a:rPr>
              <a:t>		- d’industries</a:t>
            </a:r>
            <a:br>
              <a:rPr lang="fr-CA" sz="2000" dirty="0">
                <a:solidFill>
                  <a:schemeClr val="tx1"/>
                </a:solidFill>
              </a:rPr>
            </a:br>
            <a:r>
              <a:rPr lang="fr-CA" sz="2000" dirty="0">
                <a:solidFill>
                  <a:schemeClr val="tx1"/>
                </a:solidFill>
              </a:rPr>
              <a:t>		- de consommateurs</a:t>
            </a:r>
            <a:r>
              <a:rPr lang="fr-CA" sz="2000" dirty="0"/>
              <a:t/>
            </a:r>
            <a:br>
              <a:rPr lang="fr-CA" sz="2000" dirty="0"/>
            </a:br>
            <a:r>
              <a:rPr lang="fr-CA" sz="2000" dirty="0"/>
              <a:t>		</a:t>
            </a:r>
            <a:r>
              <a:rPr lang="fr-FR" sz="4600" dirty="0">
                <a:latin typeface="Minion Pro" panose="02040503050306020203" pitchFamily="18" charset="0"/>
              </a:rPr>
              <a:t/>
            </a:r>
            <a:br>
              <a:rPr lang="fr-FR" sz="4600" dirty="0">
                <a:latin typeface="Minion Pro" panose="02040503050306020203" pitchFamily="18" charset="0"/>
              </a:rPr>
            </a:br>
            <a:r>
              <a:rPr lang="fr-FR" sz="4600" dirty="0">
                <a:latin typeface="Minion Pro" panose="02040503050306020203" pitchFamily="18" charset="0"/>
              </a:rPr>
              <a:t>	</a:t>
            </a:r>
            <a:r>
              <a:rPr lang="fr-CA" sz="2000" dirty="0"/>
              <a:t/>
            </a:r>
            <a:br>
              <a:rPr lang="fr-CA" sz="2000" dirty="0"/>
            </a:br>
            <a:r>
              <a:rPr lang="fr-CA" sz="2000" dirty="0"/>
              <a:t>	</a:t>
            </a:r>
            <a:br>
              <a:rPr lang="fr-CA" sz="2000" dirty="0"/>
            </a:br>
            <a:r>
              <a:rPr lang="fr-CA" dirty="0"/>
              <a:t/>
            </a:r>
            <a:br>
              <a:rPr lang="fr-CA" dirty="0"/>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1760" y="4237749"/>
            <a:ext cx="2676496" cy="1685563"/>
          </a:xfrm>
          <a:prstGeom prst="rect">
            <a:avLst/>
          </a:prstGeom>
        </p:spPr>
      </p:pic>
      <p:pic>
        <p:nvPicPr>
          <p:cNvPr id="3" name="Image 2"/>
          <p:cNvPicPr>
            <a:picLocks noChangeAspect="1"/>
          </p:cNvPicPr>
          <p:nvPr/>
        </p:nvPicPr>
        <p:blipFill>
          <a:blip r:embed="rId8"/>
          <a:stretch>
            <a:fillRect/>
          </a:stretch>
        </p:blipFill>
        <p:spPr>
          <a:xfrm>
            <a:off x="5151324" y="3737279"/>
            <a:ext cx="2352675" cy="2038350"/>
          </a:xfrm>
          <a:prstGeom prst="rect">
            <a:avLst/>
          </a:prstGeom>
        </p:spPr>
      </p:pic>
      <p:pic>
        <p:nvPicPr>
          <p:cNvPr id="4" name="Image 3"/>
          <p:cNvPicPr>
            <a:picLocks noChangeAspect="1"/>
          </p:cNvPicPr>
          <p:nvPr/>
        </p:nvPicPr>
        <p:blipFill>
          <a:blip r:embed="rId9"/>
          <a:stretch>
            <a:fillRect/>
          </a:stretch>
        </p:blipFill>
        <p:spPr>
          <a:xfrm>
            <a:off x="1018855" y="4140244"/>
            <a:ext cx="238125" cy="219075"/>
          </a:xfrm>
          <a:prstGeom prst="rect">
            <a:avLst/>
          </a:prstGeom>
        </p:spPr>
      </p:pic>
      <p:pic>
        <p:nvPicPr>
          <p:cNvPr id="6" name="Image 5"/>
          <p:cNvPicPr>
            <a:picLocks noChangeAspect="1"/>
          </p:cNvPicPr>
          <p:nvPr/>
        </p:nvPicPr>
        <p:blipFill>
          <a:blip r:embed="rId9"/>
          <a:stretch>
            <a:fillRect/>
          </a:stretch>
        </p:blipFill>
        <p:spPr>
          <a:xfrm>
            <a:off x="1008691" y="3232378"/>
            <a:ext cx="238125" cy="219075"/>
          </a:xfrm>
          <a:prstGeom prst="rect">
            <a:avLst/>
          </a:prstGeom>
        </p:spPr>
      </p:pic>
    </p:spTree>
    <p:extLst>
      <p:ext uri="{BB962C8B-B14F-4D97-AF65-F5344CB8AC3E}">
        <p14:creationId xmlns:p14="http://schemas.microsoft.com/office/powerpoint/2010/main" val="88582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323282"/>
          </a:xfrm>
        </p:spPr>
        <p:txBody>
          <a:bodyPr anchor="t"/>
          <a:lstStyle/>
          <a:p>
            <a:r>
              <a:rPr lang="fr-FR" sz="3600" dirty="0">
                <a:latin typeface="Minion Pro" panose="02040503050306020203" pitchFamily="18" charset="0"/>
              </a:rPr>
              <a:t>5</a:t>
            </a:r>
            <a:r>
              <a:rPr lang="fr-FR" sz="3600" dirty="0" smtClean="0">
                <a:latin typeface="Minion Pro" panose="02040503050306020203" pitchFamily="18" charset="0"/>
              </a:rPr>
              <a:t>. </a:t>
            </a:r>
            <a:r>
              <a:rPr lang="fr-FR" sz="3600" dirty="0">
                <a:latin typeface="Minion Pro" panose="02040503050306020203" pitchFamily="18" charset="0"/>
              </a:rPr>
              <a:t>L’entrepreneuriat à la </a:t>
            </a:r>
            <a:r>
              <a:rPr lang="fr-FR" sz="3600" dirty="0" smtClean="0">
                <a:latin typeface="Minion Pro" panose="02040503050306020203" pitchFamily="18" charset="0"/>
              </a:rPr>
              <a:t>BUL</a:t>
            </a:r>
            <a:r>
              <a:rPr lang="fr-FR" sz="4600" dirty="0">
                <a:latin typeface="Minion Pro" panose="02040503050306020203" pitchFamily="18" charset="0"/>
              </a:rPr>
              <a:t/>
            </a:r>
            <a:br>
              <a:rPr lang="fr-FR" sz="4600" dirty="0">
                <a:latin typeface="Minion Pro" panose="02040503050306020203" pitchFamily="18" charset="0"/>
              </a:rPr>
            </a:br>
            <a:r>
              <a:rPr lang="fr-FR" sz="4600" dirty="0">
                <a:latin typeface="Minion Pro" panose="02040503050306020203" pitchFamily="18" charset="0"/>
              </a:rPr>
              <a:t>	</a:t>
            </a:r>
            <a:r>
              <a:rPr lang="fr-CA" sz="2000" dirty="0"/>
              <a:t/>
            </a:r>
            <a:br>
              <a:rPr lang="fr-CA" sz="2000" dirty="0"/>
            </a:br>
            <a:r>
              <a:rPr lang="fr-CA" sz="2000" dirty="0"/>
              <a:t>	</a:t>
            </a:r>
            <a:r>
              <a:rPr lang="fr-CA" sz="2000" dirty="0" smtClean="0">
                <a:solidFill>
                  <a:schemeClr val="tx1"/>
                </a:solidFill>
              </a:rPr>
              <a:t>- Diversité de l’auditoire (notions)</a:t>
            </a:r>
            <a:br>
              <a:rPr lang="fr-CA" sz="2000" dirty="0" smtClean="0">
                <a:solidFill>
                  <a:schemeClr val="tx1"/>
                </a:solidFill>
              </a:rPr>
            </a:br>
            <a:r>
              <a:rPr lang="fr-CA" sz="2000" dirty="0">
                <a:solidFill>
                  <a:schemeClr val="tx1"/>
                </a:solidFill>
              </a:rPr>
              <a:t>	- Variété des </a:t>
            </a:r>
            <a:r>
              <a:rPr lang="fr-CA" sz="2000" dirty="0" smtClean="0">
                <a:solidFill>
                  <a:schemeClr val="tx1"/>
                </a:solidFill>
              </a:rPr>
              <a:t>projets (disciplines)</a:t>
            </a:r>
            <a:br>
              <a:rPr lang="fr-CA" sz="2000" dirty="0" smtClean="0">
                <a:solidFill>
                  <a:schemeClr val="tx1"/>
                </a:solidFill>
              </a:rPr>
            </a:br>
            <a:r>
              <a:rPr lang="fr-CA" sz="2000" dirty="0" smtClean="0">
                <a:solidFill>
                  <a:schemeClr val="tx1"/>
                </a:solidFill>
              </a:rPr>
              <a:t>	- Complexité des besoins (spécificités)</a:t>
            </a:r>
            <a:r>
              <a:rPr lang="fr-CA" sz="2000" dirty="0" smtClean="0"/>
              <a:t/>
            </a:r>
            <a:br>
              <a:rPr lang="fr-CA" sz="2000" dirty="0" smtClean="0"/>
            </a:br>
            <a:r>
              <a:rPr lang="fr-CA" sz="2000" dirty="0"/>
              <a:t>	</a:t>
            </a:r>
            <a:br>
              <a:rPr lang="fr-CA" sz="2000" dirty="0"/>
            </a:br>
            <a:r>
              <a:rPr lang="fr-CA" dirty="0"/>
              <a:t/>
            </a:r>
            <a:br>
              <a:rPr lang="fr-CA" dirty="0"/>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46</a:t>
            </a:fld>
            <a:endParaRPr lang="fr-FR" sz="1100" dirty="0">
              <a:solidFill>
                <a:srgbClr val="5E5E5E"/>
              </a:solidFill>
              <a:latin typeface="Arial Narrow"/>
              <a:cs typeface="Arial Narrow"/>
            </a:endParaRP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6977" y="4176184"/>
            <a:ext cx="3001609" cy="1843473"/>
          </a:xfrm>
          <a:prstGeom prst="rect">
            <a:avLst/>
          </a:prstGeom>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699" y="3650536"/>
            <a:ext cx="4063180" cy="2743389"/>
          </a:xfrm>
          <a:prstGeom prst="rect">
            <a:avLst/>
          </a:prstGeom>
        </p:spPr>
      </p:pic>
      <p:pic>
        <p:nvPicPr>
          <p:cNvPr id="4" name="Image 3"/>
          <p:cNvPicPr>
            <a:picLocks noChangeAspect="1"/>
          </p:cNvPicPr>
          <p:nvPr/>
        </p:nvPicPr>
        <p:blipFill>
          <a:blip r:embed="rId8"/>
          <a:stretch>
            <a:fillRect/>
          </a:stretch>
        </p:blipFill>
        <p:spPr>
          <a:xfrm>
            <a:off x="4903480" y="3650536"/>
            <a:ext cx="2555106" cy="2322824"/>
          </a:xfrm>
          <a:prstGeom prst="rect">
            <a:avLst/>
          </a:prstGeom>
        </p:spPr>
      </p:pic>
    </p:spTree>
    <p:extLst>
      <p:ext uri="{BB962C8B-B14F-4D97-AF65-F5344CB8AC3E}">
        <p14:creationId xmlns:p14="http://schemas.microsoft.com/office/powerpoint/2010/main" val="358874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279739"/>
          </a:xfrm>
        </p:spPr>
        <p:txBody>
          <a:bodyPr anchor="t"/>
          <a:lstStyle/>
          <a:p>
            <a:r>
              <a:rPr lang="fr-FR" sz="3600" dirty="0">
                <a:latin typeface="Minion Pro" panose="02040503050306020203" pitchFamily="18" charset="0"/>
              </a:rPr>
              <a:t>5. L’entrepreneuriat à la </a:t>
            </a:r>
            <a:r>
              <a:rPr lang="fr-FR" sz="3600" dirty="0" smtClean="0">
                <a:latin typeface="Minion Pro" panose="02040503050306020203" pitchFamily="18" charset="0"/>
              </a:rPr>
              <a:t>BUL</a:t>
            </a:r>
            <a:r>
              <a:rPr lang="fr-FR" sz="4600" dirty="0">
                <a:latin typeface="Minion Pro" panose="02040503050306020203" pitchFamily="18" charset="0"/>
              </a:rPr>
              <a:t/>
            </a:r>
            <a:br>
              <a:rPr lang="fr-FR" sz="4600" dirty="0">
                <a:latin typeface="Minion Pro" panose="02040503050306020203" pitchFamily="18" charset="0"/>
              </a:rPr>
            </a:br>
            <a:r>
              <a:rPr lang="fr-FR" sz="4600" dirty="0">
                <a:latin typeface="Minion Pro" panose="02040503050306020203" pitchFamily="18" charset="0"/>
              </a:rPr>
              <a:t>	</a:t>
            </a:r>
            <a:endParaRPr lang="fr-FR" sz="32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47</a:t>
            </a:fld>
            <a:endParaRPr lang="fr-FR" sz="1100" dirty="0">
              <a:solidFill>
                <a:srgbClr val="5E5E5E"/>
              </a:solidFill>
              <a:latin typeface="Arial Narrow"/>
              <a:cs typeface="Arial Narrow"/>
            </a:endParaRPr>
          </a:p>
        </p:txBody>
      </p:sp>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3746" y="1391369"/>
            <a:ext cx="3734998" cy="2757964"/>
          </a:xfrm>
          <a:prstGeom prst="rect">
            <a:avLst/>
          </a:prstGeom>
        </p:spPr>
      </p:pic>
      <p:sp>
        <p:nvSpPr>
          <p:cNvPr id="2" name="ZoneTexte 1"/>
          <p:cNvSpPr txBox="1"/>
          <p:nvPr/>
        </p:nvSpPr>
        <p:spPr>
          <a:xfrm>
            <a:off x="1043576" y="2177143"/>
            <a:ext cx="7341325" cy="3170099"/>
          </a:xfrm>
          <a:prstGeom prst="rect">
            <a:avLst/>
          </a:prstGeom>
          <a:noFill/>
        </p:spPr>
        <p:txBody>
          <a:bodyPr wrap="square" rtlCol="0">
            <a:spAutoFit/>
          </a:bodyPr>
          <a:lstStyle/>
          <a:p>
            <a:pPr marL="342900" indent="-342900">
              <a:buFont typeface="Arial" panose="020B0604020202020204" pitchFamily="34" charset="0"/>
              <a:buChar char="•"/>
            </a:pPr>
            <a:r>
              <a:rPr lang="fr-FR" sz="2000" dirty="0">
                <a:latin typeface="Arial Narrow" panose="020B0606020202030204" pitchFamily="34" charset="0"/>
              </a:rPr>
              <a:t>Statistiques et données d’enquêtes + collaboration</a:t>
            </a:r>
          </a:p>
          <a:p>
            <a:r>
              <a:rPr lang="fr-FR" sz="2000" dirty="0">
                <a:latin typeface="Arial Narrow" panose="020B0606020202030204" pitchFamily="34" charset="0"/>
              </a:rPr>
              <a:t>     </a:t>
            </a:r>
            <a:r>
              <a:rPr lang="fr-FR" sz="2000" dirty="0" smtClean="0">
                <a:latin typeface="Arial Narrow" panose="020B0606020202030204" pitchFamily="34" charset="0"/>
              </a:rPr>
              <a:t>	 </a:t>
            </a:r>
            <a:r>
              <a:rPr lang="fr-FR" sz="2000" dirty="0">
                <a:latin typeface="Arial Narrow" panose="020B0606020202030204" pitchFamily="34" charset="0"/>
              </a:rPr>
              <a:t>- Résolution de problèmes</a:t>
            </a:r>
          </a:p>
          <a:p>
            <a:r>
              <a:rPr lang="fr-FR" sz="2000" dirty="0" smtClean="0">
                <a:latin typeface="Arial Narrow" panose="020B0606020202030204" pitchFamily="34" charset="0"/>
              </a:rPr>
              <a:t> 	 - </a:t>
            </a:r>
            <a:r>
              <a:rPr lang="fr-FR" sz="2000" dirty="0">
                <a:latin typeface="Arial Narrow" panose="020B0606020202030204" pitchFamily="34" charset="0"/>
              </a:rPr>
              <a:t>Esprit critique</a:t>
            </a:r>
          </a:p>
          <a:p>
            <a:r>
              <a:rPr lang="fr-FR" sz="2000" dirty="0" smtClean="0">
                <a:latin typeface="Arial Narrow" panose="020B0606020202030204" pitchFamily="34" charset="0"/>
              </a:rPr>
              <a:t>	 - </a:t>
            </a:r>
            <a:r>
              <a:rPr lang="fr-FR" sz="2000" dirty="0">
                <a:latin typeface="Arial Narrow" panose="020B0606020202030204" pitchFamily="34" charset="0"/>
              </a:rPr>
              <a:t>Prise de décision </a:t>
            </a:r>
          </a:p>
          <a:p>
            <a:endParaRPr lang="fr-CA" sz="2000" dirty="0">
              <a:latin typeface="Arial Narrow" panose="020B0606020202030204" pitchFamily="34" charset="0"/>
            </a:endParaRPr>
          </a:p>
          <a:p>
            <a:pPr marL="342900" indent="-342900">
              <a:buFont typeface="Arial" panose="020B0604020202020204" pitchFamily="34" charset="0"/>
              <a:buChar char="•"/>
            </a:pPr>
            <a:r>
              <a:rPr lang="fr-FR" sz="2000" dirty="0">
                <a:latin typeface="Arial Narrow" panose="020B0606020202030204" pitchFamily="34" charset="0"/>
              </a:rPr>
              <a:t> Compétences informationnelles</a:t>
            </a:r>
          </a:p>
          <a:p>
            <a:pPr lvl="1"/>
            <a:r>
              <a:rPr lang="fr-FR" sz="2000" dirty="0">
                <a:latin typeface="Arial Narrow" panose="020B0606020202030204" pitchFamily="34" charset="0"/>
              </a:rPr>
              <a:t>-  </a:t>
            </a:r>
            <a:r>
              <a:rPr lang="fr-FR" sz="2000" dirty="0" smtClean="0">
                <a:latin typeface="Arial Narrow" panose="020B0606020202030204" pitchFamily="34" charset="0"/>
              </a:rPr>
              <a:t>AACSB (</a:t>
            </a:r>
            <a:r>
              <a:rPr lang="fr-CA" dirty="0" smtClean="0">
                <a:latin typeface="Arial Narrow" panose="020B0606020202030204" pitchFamily="34" charset="0"/>
              </a:rPr>
              <a:t>Association </a:t>
            </a:r>
            <a:r>
              <a:rPr lang="fr-CA" dirty="0">
                <a:latin typeface="Arial Narrow" panose="020B0606020202030204" pitchFamily="34" charset="0"/>
              </a:rPr>
              <a:t>to Advance </a:t>
            </a:r>
            <a:r>
              <a:rPr lang="fr-CA" dirty="0" err="1">
                <a:latin typeface="Arial Narrow" panose="020B0606020202030204" pitchFamily="34" charset="0"/>
              </a:rPr>
              <a:t>Collegiate</a:t>
            </a:r>
            <a:r>
              <a:rPr lang="fr-CA" dirty="0">
                <a:latin typeface="Arial Narrow" panose="020B0606020202030204" pitchFamily="34" charset="0"/>
              </a:rPr>
              <a:t> </a:t>
            </a:r>
            <a:r>
              <a:rPr lang="fr-CA" dirty="0" err="1">
                <a:latin typeface="Arial Narrow" panose="020B0606020202030204" pitchFamily="34" charset="0"/>
              </a:rPr>
              <a:t>Schools</a:t>
            </a:r>
            <a:r>
              <a:rPr lang="fr-CA" dirty="0">
                <a:latin typeface="Arial Narrow" panose="020B0606020202030204" pitchFamily="34" charset="0"/>
              </a:rPr>
              <a:t> of Business</a:t>
            </a:r>
            <a:r>
              <a:rPr lang="fr-CA" dirty="0" smtClean="0">
                <a:latin typeface="Arial Narrow" panose="020B0606020202030204" pitchFamily="34" charset="0"/>
              </a:rPr>
              <a:t>) </a:t>
            </a:r>
            <a:endParaRPr lang="fr-FR" dirty="0">
              <a:latin typeface="Arial Narrow" panose="020B0606020202030204" pitchFamily="34" charset="0"/>
            </a:endParaRPr>
          </a:p>
          <a:p>
            <a:pPr lvl="1"/>
            <a:r>
              <a:rPr lang="fr-FR" sz="2000" dirty="0">
                <a:latin typeface="Arial Narrow" panose="020B0606020202030204" pitchFamily="34" charset="0"/>
              </a:rPr>
              <a:t>- </a:t>
            </a:r>
            <a:r>
              <a:rPr lang="fr-FR" sz="2000" dirty="0" smtClean="0">
                <a:latin typeface="Arial Narrow" panose="020B0606020202030204" pitchFamily="34" charset="0"/>
              </a:rPr>
              <a:t> ACRL (</a:t>
            </a:r>
            <a:r>
              <a:rPr lang="fr-CA" dirty="0" smtClean="0">
                <a:latin typeface="Arial Narrow" panose="020B0606020202030204" pitchFamily="34" charset="0"/>
              </a:rPr>
              <a:t>Association of </a:t>
            </a:r>
            <a:r>
              <a:rPr lang="fr-CA" dirty="0" err="1" smtClean="0">
                <a:latin typeface="Arial Narrow" panose="020B0606020202030204" pitchFamily="34" charset="0"/>
              </a:rPr>
              <a:t>College</a:t>
            </a:r>
            <a:r>
              <a:rPr lang="fr-CA" dirty="0" smtClean="0">
                <a:latin typeface="Arial Narrow" panose="020B0606020202030204" pitchFamily="34" charset="0"/>
              </a:rPr>
              <a:t> &amp; </a:t>
            </a:r>
            <a:r>
              <a:rPr lang="fr-CA" dirty="0" err="1" smtClean="0">
                <a:latin typeface="Arial Narrow" panose="020B0606020202030204" pitchFamily="34" charset="0"/>
              </a:rPr>
              <a:t>Research</a:t>
            </a:r>
            <a:r>
              <a:rPr lang="fr-CA" dirty="0" smtClean="0">
                <a:latin typeface="Arial Narrow" panose="020B0606020202030204" pitchFamily="34" charset="0"/>
              </a:rPr>
              <a:t> </a:t>
            </a:r>
            <a:r>
              <a:rPr lang="fr-CA" dirty="0" err="1" smtClean="0">
                <a:latin typeface="Arial Narrow" panose="020B0606020202030204" pitchFamily="34" charset="0"/>
              </a:rPr>
              <a:t>Libraries</a:t>
            </a:r>
            <a:r>
              <a:rPr lang="fr-CA" dirty="0" smtClean="0">
                <a:latin typeface="Arial Narrow" panose="020B0606020202030204" pitchFamily="34" charset="0"/>
              </a:rPr>
              <a:t>)</a:t>
            </a:r>
            <a:endParaRPr lang="en-US" dirty="0">
              <a:latin typeface="Arial Narrow" panose="020B0606020202030204" pitchFamily="34" charset="0"/>
              <a:hlinkClick r:id="rId7"/>
            </a:endParaRPr>
          </a:p>
          <a:p>
            <a:pPr lvl="1"/>
            <a:endParaRPr lang="fr-FR" sz="2000" dirty="0">
              <a:latin typeface="Arial Narrow" panose="020B0606020202030204" pitchFamily="34" charset="0"/>
            </a:endParaRPr>
          </a:p>
          <a:p>
            <a:pPr marL="342900" indent="-342900">
              <a:buFont typeface="Arial" panose="020B0604020202020204" pitchFamily="34" charset="0"/>
              <a:buChar char="•"/>
            </a:pPr>
            <a:r>
              <a:rPr lang="fr-FR" sz="2000" dirty="0">
                <a:latin typeface="Arial Narrow" panose="020B0606020202030204" pitchFamily="34" charset="0"/>
              </a:rPr>
              <a:t> Document-synthèse </a:t>
            </a:r>
            <a:endParaRPr lang="fr-CA" sz="2000" dirty="0"/>
          </a:p>
        </p:txBody>
      </p:sp>
    </p:spTree>
    <p:extLst>
      <p:ext uri="{BB962C8B-B14F-4D97-AF65-F5344CB8AC3E}">
        <p14:creationId xmlns:p14="http://schemas.microsoft.com/office/powerpoint/2010/main" val="311906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ce réservé du pied de page 3"/>
          <p:cNvSpPr>
            <a:spLocks noGrp="1"/>
          </p:cNvSpPr>
          <p:nvPr>
            <p:ph type="ftr" sz="quarter" idx="4294967295"/>
            <p:custDataLst>
              <p:tags r:id="rId1"/>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2"/>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48</a:t>
            </a:fld>
            <a:endParaRPr lang="fr-FR" sz="1100" dirty="0">
              <a:solidFill>
                <a:srgbClr val="5E5E5E"/>
              </a:solidFill>
              <a:latin typeface="Arial Narrow"/>
              <a:cs typeface="Arial Narrow"/>
            </a:endParaRPr>
          </a:p>
        </p:txBody>
      </p:sp>
      <p:pic>
        <p:nvPicPr>
          <p:cNvPr id="2" name="Image 1">
            <a:hlinkClick r:id="rId5"/>
          </p:cNvPr>
          <p:cNvPicPr>
            <a:picLocks noChangeAspect="1"/>
          </p:cNvPicPr>
          <p:nvPr/>
        </p:nvPicPr>
        <p:blipFill>
          <a:blip r:embed="rId6"/>
          <a:stretch>
            <a:fillRect/>
          </a:stretch>
        </p:blipFill>
        <p:spPr>
          <a:xfrm>
            <a:off x="707016" y="1046481"/>
            <a:ext cx="8080688" cy="4953852"/>
          </a:xfrm>
          <a:prstGeom prst="rect">
            <a:avLst/>
          </a:prstGeom>
        </p:spPr>
      </p:pic>
    </p:spTree>
    <p:extLst>
      <p:ext uri="{BB962C8B-B14F-4D97-AF65-F5344CB8AC3E}">
        <p14:creationId xmlns:p14="http://schemas.microsoft.com/office/powerpoint/2010/main" val="55142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p:txBody>
          <a:bodyPr anchor="t"/>
          <a:lstStyle/>
          <a:p>
            <a:r>
              <a:rPr lang="fr-FR" sz="3600" dirty="0">
                <a:latin typeface="Minion Pro" panose="02040503050306020203" pitchFamily="18" charset="0"/>
              </a:rPr>
              <a:t>4. L’entrepreneuriat à la bibliothèque de l’Université Laval</a:t>
            </a:r>
            <a:r>
              <a:rPr lang="fr-FR" sz="4600" dirty="0">
                <a:latin typeface="Minion Pro" panose="02040503050306020203" pitchFamily="18" charset="0"/>
              </a:rPr>
              <a:t/>
            </a:r>
            <a:br>
              <a:rPr lang="fr-FR" sz="4600" dirty="0">
                <a:latin typeface="Minion Pro" panose="02040503050306020203" pitchFamily="18" charset="0"/>
              </a:rPr>
            </a:br>
            <a:r>
              <a:rPr lang="fr-FR" sz="4600" dirty="0">
                <a:latin typeface="Minion Pro" panose="02040503050306020203" pitchFamily="18" charset="0"/>
              </a:rPr>
              <a:t>	</a:t>
            </a:r>
            <a:r>
              <a:rPr lang="fr-CA" sz="2000" dirty="0"/>
              <a:t/>
            </a:r>
            <a:br>
              <a:rPr lang="fr-CA" sz="2000" dirty="0"/>
            </a:br>
            <a:r>
              <a:rPr lang="fr-CA" sz="2000" dirty="0"/>
              <a:t/>
            </a:r>
            <a:br>
              <a:rPr lang="fr-CA" sz="2000" dirty="0"/>
            </a:br>
            <a:r>
              <a:rPr lang="fr-CA" sz="2000" dirty="0"/>
              <a:t>	</a:t>
            </a:r>
            <a:br>
              <a:rPr lang="fr-CA" sz="2000" dirty="0"/>
            </a:br>
            <a:r>
              <a:rPr lang="fr-CA" sz="2000" dirty="0"/>
              <a:t>		</a:t>
            </a:r>
            <a:br>
              <a:rPr lang="fr-CA" sz="2000" dirty="0"/>
            </a:br>
            <a:r>
              <a:rPr lang="fr-CA" sz="2000" dirty="0"/>
              <a:t>	</a:t>
            </a:r>
            <a:br>
              <a:rPr lang="fr-CA" sz="2000" dirty="0"/>
            </a:br>
            <a:r>
              <a:rPr lang="fr-CA" sz="2000" dirty="0"/>
              <a:t>	</a:t>
            </a:r>
            <a:br>
              <a:rPr lang="fr-CA" sz="2000" dirty="0"/>
            </a:br>
            <a:r>
              <a:rPr lang="fr-CA" dirty="0"/>
              <a:t/>
            </a:r>
            <a:br>
              <a:rPr lang="fr-CA" dirty="0"/>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49</a:t>
            </a:fld>
            <a:endParaRPr lang="fr-FR" sz="1100" dirty="0">
              <a:solidFill>
                <a:srgbClr val="5E5E5E"/>
              </a:solidFill>
              <a:latin typeface="Arial Narrow"/>
              <a:cs typeface="Arial Narrow"/>
            </a:endParaRPr>
          </a:p>
        </p:txBody>
      </p:sp>
      <p:pic>
        <p:nvPicPr>
          <p:cNvPr id="4" name="Image 3">
            <a:extLst>
              <a:ext uri="{FF2B5EF4-FFF2-40B4-BE49-F238E27FC236}">
                <a16:creationId xmlns:a16="http://schemas.microsoft.com/office/drawing/2014/main" id="{DE572E77-6401-4178-97E1-43F5485F07D8}"/>
              </a:ext>
            </a:extLst>
          </p:cNvPr>
          <p:cNvPicPr>
            <a:picLocks noChangeAspect="1"/>
          </p:cNvPicPr>
          <p:nvPr/>
        </p:nvPicPr>
        <p:blipFill>
          <a:blip r:embed="rId6"/>
          <a:stretch>
            <a:fillRect/>
          </a:stretch>
        </p:blipFill>
        <p:spPr>
          <a:xfrm>
            <a:off x="0" y="792934"/>
            <a:ext cx="9144000" cy="5272131"/>
          </a:xfrm>
          <a:prstGeom prst="rect">
            <a:avLst/>
          </a:prstGeom>
        </p:spPr>
      </p:pic>
    </p:spTree>
    <p:extLst>
      <p:ext uri="{BB962C8B-B14F-4D97-AF65-F5344CB8AC3E}">
        <p14:creationId xmlns:p14="http://schemas.microsoft.com/office/powerpoint/2010/main" val="426235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rotWithShape="1">
          <a:blip r:embed="rId2" cstate="print">
            <a:extLst>
              <a:ext uri="{28A0092B-C50C-407E-A947-70E740481C1C}">
                <a14:useLocalDpi xmlns:a14="http://schemas.microsoft.com/office/drawing/2010/main" val="0"/>
              </a:ext>
            </a:extLst>
          </a:blip>
          <a:srcRect b="32065"/>
          <a:stretch/>
        </p:blipFill>
        <p:spPr>
          <a:xfrm>
            <a:off x="0" y="4329850"/>
            <a:ext cx="9144000" cy="1552073"/>
          </a:xfrm>
          <a:prstGeom prst="rect">
            <a:avLst/>
          </a:prstGeom>
        </p:spPr>
      </p:pic>
      <p:sp>
        <p:nvSpPr>
          <p:cNvPr id="8" name="ZoneTexte 7"/>
          <p:cNvSpPr txBox="1"/>
          <p:nvPr/>
        </p:nvSpPr>
        <p:spPr>
          <a:xfrm>
            <a:off x="420983" y="1148796"/>
            <a:ext cx="8338245" cy="438582"/>
          </a:xfrm>
          <a:prstGeom prst="rect">
            <a:avLst/>
          </a:prstGeom>
          <a:noFill/>
        </p:spPr>
        <p:txBody>
          <a:bodyPr wrap="square" rtlCol="0">
            <a:spAutoFit/>
          </a:bodyPr>
          <a:lstStyle/>
          <a:p>
            <a:r>
              <a:rPr lang="fr-CA" sz="2250" b="1" dirty="0">
                <a:solidFill>
                  <a:srgbClr val="FF0000"/>
                </a:solidFill>
                <a:latin typeface="Arial Narrow" panose="020B0606020202030204" pitchFamily="34" charset="0"/>
              </a:rPr>
              <a:t> Vision institutionnelle en entrepreneuriat</a:t>
            </a:r>
          </a:p>
        </p:txBody>
      </p:sp>
      <p:sp>
        <p:nvSpPr>
          <p:cNvPr id="6" name="Zone de texte 2"/>
          <p:cNvSpPr txBox="1">
            <a:spLocks noChangeArrowheads="1"/>
          </p:cNvSpPr>
          <p:nvPr/>
        </p:nvSpPr>
        <p:spPr bwMode="auto">
          <a:xfrm>
            <a:off x="480429" y="1736154"/>
            <a:ext cx="8597397" cy="2608406"/>
          </a:xfrm>
          <a:prstGeom prst="rect">
            <a:avLst/>
          </a:prstGeom>
          <a:noFill/>
          <a:ln w="9525">
            <a:noFill/>
            <a:miter lim="800000"/>
            <a:headEnd/>
            <a:tailEnd/>
          </a:ln>
        </p:spPr>
        <p:txBody>
          <a:bodyPr rot="0" vert="horz" wrap="square" lIns="68580" tIns="34290" rIns="68580" bIns="34290" anchor="t" anchorCtr="0">
            <a:spAutoFit/>
          </a:bodyPr>
          <a:lstStyle/>
          <a:p>
            <a:pPr marL="214313" indent="-214313">
              <a:buFont typeface="Arial" panose="020B0604020202020204" pitchFamily="34" charset="0"/>
              <a:buChar char="•"/>
            </a:pPr>
            <a:r>
              <a:rPr lang="fr-CA" sz="1500" dirty="0">
                <a:latin typeface="Arial Narrow" panose="020B0606020202030204" pitchFamily="34" charset="0"/>
                <a:ea typeface="Calibri" panose="020F0502020204030204" pitchFamily="34" charset="0"/>
                <a:cs typeface="Times New Roman" panose="02020603050405020304" pitchFamily="18" charset="0"/>
              </a:rPr>
              <a:t>L’Université Laval souhaite appuyer une citoyenneté engagée d’où découleront des idées d’entreprise contribuant au développement durable, à l’épanouissement des sociétés.</a:t>
            </a:r>
          </a:p>
          <a:p>
            <a:endParaRPr lang="fr-CA" sz="1500" dirty="0">
              <a:latin typeface="Arial Narrow" panose="020B0606020202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fr-CA" sz="1500" dirty="0">
                <a:latin typeface="Arial Narrow" panose="020B0606020202030204" pitchFamily="34" charset="0"/>
                <a:ea typeface="Calibri" panose="020F0502020204030204" pitchFamily="34" charset="0"/>
                <a:cs typeface="Times New Roman" panose="02020603050405020304" pitchFamily="18" charset="0"/>
              </a:rPr>
              <a:t>Ainsi, une des actions proposées dans le cadre de sa planification stratégique 2017-2022 est de se positionner en entrepreneuriat responsable en affirmant son leadership et en réunissant les acteurs en entrepreneuriat et en développement durable. </a:t>
            </a:r>
          </a:p>
          <a:p>
            <a:endParaRPr lang="fr-CA" sz="1500" b="1" dirty="0">
              <a:latin typeface="Arial Narrow" panose="020B0606020202030204" pitchFamily="34" charset="0"/>
              <a:ea typeface="Calibri" panose="020F0502020204030204" pitchFamily="34" charset="0"/>
              <a:cs typeface="Times New Roman" panose="02020603050405020304" pitchFamily="18" charset="0"/>
            </a:endParaRPr>
          </a:p>
          <a:p>
            <a:r>
              <a:rPr lang="fr-CA" sz="1500" b="1" dirty="0">
                <a:latin typeface="Arial Narrow" panose="020B0606020202030204" pitchFamily="34" charset="0"/>
                <a:ea typeface="Calibri" panose="020F0502020204030204" pitchFamily="34" charset="0"/>
                <a:cs typeface="Times New Roman" panose="02020603050405020304" pitchFamily="18" charset="0"/>
              </a:rPr>
              <a:t>L’entrepreneuriat: une approche expérientielle au cœur de la planification stratégique!</a:t>
            </a:r>
          </a:p>
          <a:p>
            <a:endParaRPr lang="fr-CA" sz="1500" b="1" dirty="0">
              <a:latin typeface="Arial Narrow" panose="020B0606020202030204" pitchFamily="34" charset="0"/>
              <a:ea typeface="Calibri" panose="020F0502020204030204" pitchFamily="34" charset="0"/>
              <a:cs typeface="Times New Roman" panose="02020603050405020304" pitchFamily="18" charset="0"/>
            </a:endParaRPr>
          </a:p>
          <a:p>
            <a:endParaRPr lang="fr-CA" sz="1500" dirty="0">
              <a:latin typeface="Arial Narrow" panose="020B0606020202030204" pitchFamily="34" charset="0"/>
              <a:ea typeface="Calibri" panose="020F0502020204030204" pitchFamily="34" charset="0"/>
              <a:cs typeface="Times New Roman" panose="02020603050405020304" pitchFamily="18" charset="0"/>
            </a:endParaRPr>
          </a:p>
          <a:p>
            <a:r>
              <a:rPr lang="fr-CA" sz="1500" dirty="0">
                <a:latin typeface="Arial Narrow" panose="020B0606020202030204" pitchFamily="34" charset="0"/>
                <a:ea typeface="Calibri" panose="020F0502020204030204" pitchFamily="34" charset="0"/>
                <a:cs typeface="Times New Roman" panose="02020603050405020304" pitchFamily="18" charset="0"/>
              </a:rPr>
              <a:t>Référence: planification stratégique 2017-2022</a:t>
            </a:r>
          </a:p>
        </p:txBody>
      </p:sp>
    </p:spTree>
    <p:extLst>
      <p:ext uri="{BB962C8B-B14F-4D97-AF65-F5344CB8AC3E}">
        <p14:creationId xmlns:p14="http://schemas.microsoft.com/office/powerpoint/2010/main" val="15568284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201362"/>
          </a:xfrm>
        </p:spPr>
        <p:txBody>
          <a:bodyPr anchor="t"/>
          <a:lstStyle/>
          <a:p>
            <a:r>
              <a:rPr lang="fr-FR" sz="3600" dirty="0">
                <a:latin typeface="Minion Pro" panose="02040503050306020203" pitchFamily="18" charset="0"/>
              </a:rPr>
              <a:t>5. L’entrepreneuriat à la </a:t>
            </a:r>
            <a:r>
              <a:rPr lang="fr-FR" sz="3600" dirty="0" smtClean="0">
                <a:latin typeface="Minion Pro" panose="02040503050306020203" pitchFamily="18" charset="0"/>
              </a:rPr>
              <a:t>BUL</a:t>
            </a:r>
            <a:r>
              <a:rPr lang="fr-FR" sz="4600" dirty="0">
                <a:latin typeface="Minion Pro" panose="02040503050306020203" pitchFamily="18" charset="0"/>
              </a:rPr>
              <a:t/>
            </a:r>
            <a:br>
              <a:rPr lang="fr-FR" sz="4600" dirty="0">
                <a:latin typeface="Minion Pro" panose="02040503050306020203" pitchFamily="18" charset="0"/>
              </a:rPr>
            </a:br>
            <a:r>
              <a:rPr lang="fr-FR" sz="4600" dirty="0">
                <a:latin typeface="Minion Pro" panose="02040503050306020203" pitchFamily="18" charset="0"/>
              </a:rPr>
              <a:t>	</a:t>
            </a:r>
            <a:r>
              <a:rPr lang="fr-CA" sz="2000" dirty="0"/>
              <a:t/>
            </a:r>
            <a:br>
              <a:rPr lang="fr-CA" sz="2000" dirty="0"/>
            </a:br>
            <a:r>
              <a:rPr lang="fr-CA" sz="2000" dirty="0"/>
              <a:t>	</a:t>
            </a:r>
            <a:br>
              <a:rPr lang="fr-CA" sz="2000" dirty="0"/>
            </a:br>
            <a:r>
              <a:rPr lang="fr-CA" sz="2000" dirty="0"/>
              <a:t/>
            </a:r>
            <a:br>
              <a:rPr lang="fr-CA" sz="2000" dirty="0"/>
            </a:br>
            <a:r>
              <a:rPr lang="fr-CA" sz="2000" dirty="0"/>
              <a:t/>
            </a:r>
            <a:br>
              <a:rPr lang="fr-CA" sz="2000" dirty="0"/>
            </a:br>
            <a:r>
              <a:rPr lang="fr-CA" sz="2000" dirty="0"/>
              <a:t>	</a:t>
            </a:r>
            <a:br>
              <a:rPr lang="fr-CA" sz="2000" dirty="0"/>
            </a:br>
            <a:r>
              <a:rPr lang="fr-CA" dirty="0"/>
              <a:t/>
            </a:r>
            <a:br>
              <a:rPr lang="fr-CA" dirty="0"/>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50</a:t>
            </a:fld>
            <a:endParaRPr lang="fr-FR" sz="1100" dirty="0">
              <a:solidFill>
                <a:srgbClr val="5E5E5E"/>
              </a:solidFill>
              <a:latin typeface="Arial Narrow"/>
              <a:cs typeface="Arial Narrow"/>
            </a:endParaRP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2800" y="4001815"/>
            <a:ext cx="4242527" cy="2997701"/>
          </a:xfrm>
          <a:prstGeom prst="rect">
            <a:avLst/>
          </a:prstGeom>
        </p:spPr>
      </p:pic>
      <p:sp>
        <p:nvSpPr>
          <p:cNvPr id="6" name="Titre 19"/>
          <p:cNvSpPr txBox="1">
            <a:spLocks/>
          </p:cNvSpPr>
          <p:nvPr>
            <p:custDataLst>
              <p:tags r:id="rId4"/>
            </p:custDataLst>
          </p:nvPr>
        </p:nvSpPr>
        <p:spPr>
          <a:xfrm>
            <a:off x="778946" y="2143520"/>
            <a:ext cx="8229600" cy="4165840"/>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0" i="0" kern="1200">
                <a:solidFill>
                  <a:srgbClr val="E7021A"/>
                </a:solidFill>
                <a:latin typeface="Arial Narrow"/>
                <a:ea typeface="+mj-ea"/>
                <a:cs typeface="Arial Narrow"/>
              </a:defRPr>
            </a:lvl1pPr>
          </a:lstStyle>
          <a:p>
            <a:r>
              <a:rPr lang="fr-CA" sz="2000" dirty="0"/>
              <a:t>	</a:t>
            </a:r>
          </a:p>
          <a:p>
            <a:pPr marL="342900" indent="-342900">
              <a:buFont typeface="Arial" panose="020B0604020202020204" pitchFamily="34" charset="0"/>
              <a:buChar char="•"/>
            </a:pPr>
            <a:r>
              <a:rPr lang="fr-CA" sz="2000" dirty="0" smtClean="0">
                <a:solidFill>
                  <a:schemeClr val="tx1"/>
                </a:solidFill>
              </a:rPr>
              <a:t>Bases </a:t>
            </a:r>
            <a:r>
              <a:rPr lang="fr-CA" sz="2000" dirty="0">
                <a:solidFill>
                  <a:schemeClr val="tx1"/>
                </a:solidFill>
              </a:rPr>
              <a:t>de données </a:t>
            </a:r>
            <a:r>
              <a:rPr lang="fr-CA" sz="2000" dirty="0" smtClean="0">
                <a:solidFill>
                  <a:schemeClr val="tx1"/>
                </a:solidFill>
              </a:rPr>
              <a:t>nouvelles:</a:t>
            </a:r>
          </a:p>
          <a:p>
            <a:r>
              <a:rPr lang="fr-CA" sz="2000" dirty="0" smtClean="0">
                <a:solidFill>
                  <a:schemeClr val="tx1"/>
                </a:solidFill>
              </a:rPr>
              <a:t>	-  </a:t>
            </a:r>
            <a:r>
              <a:rPr lang="fr-CA" sz="2000" dirty="0" err="1" smtClean="0">
                <a:solidFill>
                  <a:schemeClr val="tx1"/>
                </a:solidFill>
              </a:rPr>
              <a:t>IBISWorld</a:t>
            </a:r>
            <a:r>
              <a:rPr lang="fr-CA" sz="2000" dirty="0" smtClean="0">
                <a:solidFill>
                  <a:schemeClr val="tx1"/>
                </a:solidFill>
              </a:rPr>
              <a:t> Canada (</a:t>
            </a:r>
            <a:r>
              <a:rPr lang="fr-CA" sz="2000" u="sng" dirty="0" smtClean="0">
                <a:solidFill>
                  <a:schemeClr val="tx1"/>
                </a:solidFill>
              </a:rPr>
              <a:t>Ex</a:t>
            </a:r>
            <a:r>
              <a:rPr lang="fr-CA" sz="2000" dirty="0" smtClean="0">
                <a:solidFill>
                  <a:schemeClr val="tx1"/>
                </a:solidFill>
              </a:rPr>
              <a:t>. Industrie du cannabis)</a:t>
            </a:r>
          </a:p>
          <a:p>
            <a:r>
              <a:rPr lang="fr-CA" sz="2000" dirty="0" smtClean="0">
                <a:solidFill>
                  <a:schemeClr val="tx1"/>
                </a:solidFill>
              </a:rPr>
              <a:t>	</a:t>
            </a:r>
            <a:r>
              <a:rPr lang="fr-CA" sz="2000" dirty="0">
                <a:solidFill>
                  <a:schemeClr val="tx1"/>
                </a:solidFill>
              </a:rPr>
              <a:t>	</a:t>
            </a:r>
            <a:endParaRPr lang="fr-CA" sz="2000" dirty="0" smtClean="0">
              <a:solidFill>
                <a:schemeClr val="tx1"/>
              </a:solidFill>
            </a:endParaRPr>
          </a:p>
          <a:p>
            <a:pPr marL="342900" indent="-342900">
              <a:buFont typeface="Arial" panose="020B0604020202020204" pitchFamily="34" charset="0"/>
              <a:buChar char="•"/>
            </a:pPr>
            <a:r>
              <a:rPr lang="fr-CA" sz="2000" dirty="0" smtClean="0">
                <a:solidFill>
                  <a:schemeClr val="tx1"/>
                </a:solidFill>
              </a:rPr>
              <a:t>Bases </a:t>
            </a:r>
            <a:r>
              <a:rPr lang="fr-CA" sz="2000" dirty="0">
                <a:solidFill>
                  <a:schemeClr val="tx1"/>
                </a:solidFill>
              </a:rPr>
              <a:t>de données </a:t>
            </a:r>
            <a:r>
              <a:rPr lang="fr-CA" sz="2000" dirty="0" smtClean="0">
                <a:solidFill>
                  <a:schemeClr val="tx1"/>
                </a:solidFill>
              </a:rPr>
              <a:t>améliorées:</a:t>
            </a:r>
          </a:p>
          <a:p>
            <a:r>
              <a:rPr lang="fr-CA" sz="2000" dirty="0">
                <a:solidFill>
                  <a:schemeClr val="tx1"/>
                </a:solidFill>
              </a:rPr>
              <a:t>	-  </a:t>
            </a:r>
            <a:r>
              <a:rPr lang="fr-CA" sz="2000" dirty="0" smtClean="0">
                <a:solidFill>
                  <a:schemeClr val="tx1"/>
                </a:solidFill>
              </a:rPr>
              <a:t>*</a:t>
            </a:r>
            <a:r>
              <a:rPr lang="fr-CA" sz="2000" dirty="0" err="1" smtClean="0">
                <a:solidFill>
                  <a:schemeClr val="tx1"/>
                </a:solidFill>
              </a:rPr>
              <a:t>Vividata</a:t>
            </a:r>
            <a:r>
              <a:rPr lang="fr-CA" sz="2000" dirty="0" smtClean="0">
                <a:solidFill>
                  <a:schemeClr val="tx1"/>
                </a:solidFill>
              </a:rPr>
              <a:t> </a:t>
            </a:r>
            <a:r>
              <a:rPr lang="fr-CA" sz="2000" dirty="0">
                <a:solidFill>
                  <a:schemeClr val="tx1"/>
                </a:solidFill>
              </a:rPr>
              <a:t>(sondages)</a:t>
            </a:r>
          </a:p>
          <a:p>
            <a:r>
              <a:rPr lang="fr-CA" sz="2000" dirty="0">
                <a:solidFill>
                  <a:schemeClr val="tx1"/>
                </a:solidFill>
              </a:rPr>
              <a:t>	- </a:t>
            </a:r>
            <a:r>
              <a:rPr lang="fr-CA" sz="2000" dirty="0" smtClean="0">
                <a:solidFill>
                  <a:schemeClr val="tx1"/>
                </a:solidFill>
              </a:rPr>
              <a:t> </a:t>
            </a:r>
            <a:r>
              <a:rPr lang="fr-CA" sz="2000" dirty="0" err="1" smtClean="0">
                <a:solidFill>
                  <a:schemeClr val="tx1"/>
                </a:solidFill>
              </a:rPr>
              <a:t>Mergent</a:t>
            </a:r>
            <a:r>
              <a:rPr lang="fr-CA" sz="2000" dirty="0" smtClean="0">
                <a:solidFill>
                  <a:schemeClr val="tx1"/>
                </a:solidFill>
              </a:rPr>
              <a:t> </a:t>
            </a:r>
            <a:r>
              <a:rPr lang="fr-CA" sz="2000" dirty="0">
                <a:solidFill>
                  <a:schemeClr val="tx1"/>
                </a:solidFill>
              </a:rPr>
              <a:t>Intellect </a:t>
            </a:r>
            <a:r>
              <a:rPr lang="fr-CA" sz="2000" dirty="0" smtClean="0">
                <a:solidFill>
                  <a:schemeClr val="tx1"/>
                </a:solidFill>
              </a:rPr>
              <a:t>(Concurrents/cartographie)</a:t>
            </a:r>
            <a:endParaRPr lang="fr-CA" sz="2000" dirty="0">
              <a:solidFill>
                <a:schemeClr val="tx1"/>
              </a:solidFill>
            </a:endParaRPr>
          </a:p>
          <a:p>
            <a:r>
              <a:rPr lang="fr-CA" sz="2000" dirty="0"/>
              <a:t>	</a:t>
            </a:r>
            <a:endParaRPr lang="fr-CA" sz="2000" dirty="0" smtClean="0"/>
          </a:p>
          <a:p>
            <a:r>
              <a:rPr lang="fr-CA" sz="2000" dirty="0"/>
              <a:t>		</a:t>
            </a:r>
          </a:p>
          <a:p>
            <a:endParaRPr lang="fr-CA" sz="2000" dirty="0"/>
          </a:p>
          <a:p>
            <a:endParaRPr lang="fr-CA" sz="2000" dirty="0"/>
          </a:p>
          <a:p>
            <a:r>
              <a:rPr lang="fr-CA" sz="2000" dirty="0"/>
              <a:t>	</a:t>
            </a:r>
            <a:br>
              <a:rPr lang="fr-CA" sz="2000" dirty="0"/>
            </a:br>
            <a:endParaRPr lang="fr-CA" sz="2000" dirty="0"/>
          </a:p>
          <a:p>
            <a:r>
              <a:rPr lang="fr-CA" sz="2000" dirty="0"/>
              <a:t>	</a:t>
            </a:r>
          </a:p>
          <a:p>
            <a:r>
              <a:rPr lang="fr-FR" sz="4600" dirty="0">
                <a:latin typeface="Minion Pro" panose="02040503050306020203" pitchFamily="18" charset="0"/>
              </a:rPr>
              <a:t/>
            </a:r>
            <a:br>
              <a:rPr lang="fr-FR" sz="4600" dirty="0">
                <a:latin typeface="Minion Pro" panose="02040503050306020203" pitchFamily="18" charset="0"/>
              </a:rPr>
            </a:br>
            <a:r>
              <a:rPr lang="fr-FR" sz="4600" dirty="0">
                <a:latin typeface="Minion Pro" panose="02040503050306020203" pitchFamily="18" charset="0"/>
              </a:rPr>
              <a:t>	</a:t>
            </a:r>
            <a:r>
              <a:rPr lang="fr-CA" sz="2000" dirty="0"/>
              <a:t/>
            </a:r>
            <a:br>
              <a:rPr lang="fr-CA" sz="2000" dirty="0"/>
            </a:br>
            <a:r>
              <a:rPr lang="fr-CA" sz="2000" dirty="0"/>
              <a:t>	</a:t>
            </a: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spTree>
    <p:extLst>
      <p:ext uri="{BB962C8B-B14F-4D97-AF65-F5344CB8AC3E}">
        <p14:creationId xmlns:p14="http://schemas.microsoft.com/office/powerpoint/2010/main" val="164822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201362"/>
          </a:xfrm>
        </p:spPr>
        <p:txBody>
          <a:bodyPr anchor="t"/>
          <a:lstStyle/>
          <a:p>
            <a:r>
              <a:rPr lang="fr-FR" sz="3600" dirty="0">
                <a:latin typeface="Minion Pro" panose="02040503050306020203" pitchFamily="18" charset="0"/>
              </a:rPr>
              <a:t>5. L’entrepreneuriat à la </a:t>
            </a:r>
            <a:r>
              <a:rPr lang="fr-FR" sz="3600" dirty="0" smtClean="0">
                <a:latin typeface="Minion Pro" panose="02040503050306020203" pitchFamily="18" charset="0"/>
              </a:rPr>
              <a:t>BUL</a:t>
            </a:r>
            <a:r>
              <a:rPr lang="fr-FR" sz="4600" dirty="0">
                <a:latin typeface="Minion Pro" panose="02040503050306020203" pitchFamily="18" charset="0"/>
              </a:rPr>
              <a:t/>
            </a:r>
            <a:br>
              <a:rPr lang="fr-FR" sz="4600" dirty="0">
                <a:latin typeface="Minion Pro" panose="02040503050306020203" pitchFamily="18" charset="0"/>
              </a:rPr>
            </a:br>
            <a:r>
              <a:rPr lang="fr-FR" sz="4600" dirty="0">
                <a:latin typeface="Minion Pro" panose="02040503050306020203" pitchFamily="18" charset="0"/>
              </a:rPr>
              <a:t>	</a:t>
            </a:r>
            <a:r>
              <a:rPr lang="fr-CA" sz="2000" dirty="0"/>
              <a:t/>
            </a:r>
            <a:br>
              <a:rPr lang="fr-CA" sz="2000" dirty="0"/>
            </a:br>
            <a:r>
              <a:rPr lang="fr-CA" sz="2000" dirty="0"/>
              <a:t>	</a:t>
            </a:r>
            <a:br>
              <a:rPr lang="fr-CA" sz="2000" dirty="0"/>
            </a:br>
            <a:r>
              <a:rPr lang="fr-CA" sz="2000" dirty="0"/>
              <a:t/>
            </a:r>
            <a:br>
              <a:rPr lang="fr-CA" sz="2000" dirty="0"/>
            </a:br>
            <a:r>
              <a:rPr lang="fr-CA" sz="2000" dirty="0"/>
              <a:t/>
            </a:r>
            <a:br>
              <a:rPr lang="fr-CA" sz="2000" dirty="0"/>
            </a:br>
            <a:r>
              <a:rPr lang="fr-CA" sz="2000" dirty="0"/>
              <a:t>	</a:t>
            </a:r>
            <a:r>
              <a:rPr lang="fr-CA" sz="2000" dirty="0" smtClean="0"/>
              <a:t/>
            </a:r>
            <a:br>
              <a:rPr lang="fr-CA" sz="2000" dirty="0" smtClean="0"/>
            </a:br>
            <a:r>
              <a:rPr lang="fr-CA" sz="2000" dirty="0"/>
              <a:t/>
            </a:r>
            <a:br>
              <a:rPr lang="fr-CA" sz="2000" dirty="0"/>
            </a:br>
            <a:r>
              <a:rPr lang="fr-CA" sz="2000" dirty="0"/>
              <a:t/>
            </a:r>
            <a:br>
              <a:rPr lang="fr-CA" sz="2000" dirty="0"/>
            </a:br>
            <a:r>
              <a:rPr lang="fr-CA" dirty="0"/>
              <a:t/>
            </a:r>
            <a:br>
              <a:rPr lang="fr-CA" dirty="0"/>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51</a:t>
            </a:fld>
            <a:endParaRPr lang="fr-FR" sz="1100" dirty="0">
              <a:solidFill>
                <a:srgbClr val="5E5E5E"/>
              </a:solidFill>
              <a:latin typeface="Arial Narrow"/>
              <a:cs typeface="Arial Narrow"/>
            </a:endParaRP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9440" y="3851058"/>
            <a:ext cx="4455887" cy="3148458"/>
          </a:xfrm>
          <a:prstGeom prst="rect">
            <a:avLst/>
          </a:prstGeom>
        </p:spPr>
      </p:pic>
      <p:sp>
        <p:nvSpPr>
          <p:cNvPr id="6" name="Titre 19"/>
          <p:cNvSpPr txBox="1">
            <a:spLocks/>
          </p:cNvSpPr>
          <p:nvPr>
            <p:custDataLst>
              <p:tags r:id="rId4"/>
            </p:custDataLst>
          </p:nvPr>
        </p:nvSpPr>
        <p:spPr>
          <a:xfrm>
            <a:off x="778946" y="2143520"/>
            <a:ext cx="8229600" cy="4165840"/>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0" i="0" kern="1200">
                <a:solidFill>
                  <a:srgbClr val="E7021A"/>
                </a:solidFill>
                <a:latin typeface="Arial Narrow"/>
                <a:ea typeface="+mj-ea"/>
                <a:cs typeface="Arial Narrow"/>
              </a:defRPr>
            </a:lvl1pPr>
          </a:lstStyle>
          <a:p>
            <a:r>
              <a:rPr lang="fr-CA" sz="2000" dirty="0"/>
              <a:t>	</a:t>
            </a:r>
          </a:p>
          <a:p>
            <a:pPr marL="342900" indent="-342900">
              <a:buFont typeface="Arial" panose="020B0604020202020204" pitchFamily="34" charset="0"/>
              <a:buChar char="•"/>
            </a:pPr>
            <a:r>
              <a:rPr lang="fr-CA" sz="2000" dirty="0" smtClean="0">
                <a:solidFill>
                  <a:schemeClr val="tx1"/>
                </a:solidFill>
              </a:rPr>
              <a:t>Base de données insoupçonnée:</a:t>
            </a:r>
          </a:p>
          <a:p>
            <a:r>
              <a:rPr lang="fr-CA" sz="2000" dirty="0" smtClean="0">
                <a:solidFill>
                  <a:schemeClr val="tx1"/>
                </a:solidFill>
              </a:rPr>
              <a:t>	</a:t>
            </a:r>
            <a:r>
              <a:rPr lang="fr-CA" sz="2000" dirty="0">
                <a:solidFill>
                  <a:schemeClr val="tx1"/>
                </a:solidFill>
              </a:rPr>
              <a:t>-  </a:t>
            </a:r>
            <a:r>
              <a:rPr lang="fr-CA" sz="2000" dirty="0" err="1" smtClean="0">
                <a:solidFill>
                  <a:schemeClr val="tx1"/>
                </a:solidFill>
              </a:rPr>
              <a:t>Odesi</a:t>
            </a:r>
            <a:r>
              <a:rPr lang="fr-CA" sz="2000" dirty="0" smtClean="0">
                <a:solidFill>
                  <a:schemeClr val="tx1"/>
                </a:solidFill>
              </a:rPr>
              <a:t> (données d’enquêtes)</a:t>
            </a:r>
            <a:endParaRPr lang="fr-CA" sz="2000" dirty="0">
              <a:solidFill>
                <a:schemeClr val="tx1"/>
              </a:solidFill>
            </a:endParaRPr>
          </a:p>
          <a:p>
            <a:r>
              <a:rPr lang="fr-CA" sz="2000" dirty="0" smtClean="0">
                <a:solidFill>
                  <a:schemeClr val="tx1"/>
                </a:solidFill>
              </a:rPr>
              <a:t>		</a:t>
            </a:r>
          </a:p>
          <a:p>
            <a:pPr marL="342900" indent="-342900">
              <a:buFont typeface="Arial" panose="020B0604020202020204" pitchFamily="34" charset="0"/>
              <a:buChar char="•"/>
            </a:pPr>
            <a:r>
              <a:rPr lang="fr-CA" sz="2000" dirty="0" smtClean="0">
                <a:solidFill>
                  <a:schemeClr val="tx1"/>
                </a:solidFill>
              </a:rPr>
              <a:t>Base </a:t>
            </a:r>
            <a:r>
              <a:rPr lang="fr-CA" sz="2000" dirty="0">
                <a:solidFill>
                  <a:schemeClr val="tx1"/>
                </a:solidFill>
              </a:rPr>
              <a:t>de </a:t>
            </a:r>
            <a:r>
              <a:rPr lang="fr-CA" sz="2000" dirty="0" smtClean="0">
                <a:solidFill>
                  <a:schemeClr val="tx1"/>
                </a:solidFill>
              </a:rPr>
              <a:t>donnée $</a:t>
            </a:r>
            <a:r>
              <a:rPr lang="fr-CA" sz="2000" dirty="0" err="1" smtClean="0">
                <a:solidFill>
                  <a:schemeClr val="tx1"/>
                </a:solidFill>
              </a:rPr>
              <a:t>ouhaitée</a:t>
            </a:r>
            <a:r>
              <a:rPr lang="fr-CA" sz="2000" dirty="0" smtClean="0">
                <a:solidFill>
                  <a:schemeClr val="tx1"/>
                </a:solidFill>
              </a:rPr>
              <a:t>:</a:t>
            </a:r>
          </a:p>
          <a:p>
            <a:r>
              <a:rPr lang="fr-CA" sz="2000" dirty="0">
                <a:solidFill>
                  <a:schemeClr val="tx1"/>
                </a:solidFill>
              </a:rPr>
              <a:t>	-  </a:t>
            </a:r>
            <a:r>
              <a:rPr lang="fr-CA" sz="2000" dirty="0" smtClean="0">
                <a:solidFill>
                  <a:schemeClr val="tx1"/>
                </a:solidFill>
              </a:rPr>
              <a:t>BCC </a:t>
            </a:r>
            <a:r>
              <a:rPr lang="fr-CA" sz="2000" dirty="0" err="1" smtClean="0">
                <a:solidFill>
                  <a:schemeClr val="tx1"/>
                </a:solidFill>
              </a:rPr>
              <a:t>Research</a:t>
            </a:r>
            <a:r>
              <a:rPr lang="fr-CA" sz="2000" dirty="0">
                <a:solidFill>
                  <a:schemeClr val="tx1"/>
                </a:solidFill>
              </a:rPr>
              <a:t> </a:t>
            </a:r>
            <a:r>
              <a:rPr lang="fr-CA" sz="2000" dirty="0" smtClean="0">
                <a:solidFill>
                  <a:schemeClr val="tx1"/>
                </a:solidFill>
              </a:rPr>
              <a:t>(santé et génie)</a:t>
            </a:r>
          </a:p>
          <a:p>
            <a:r>
              <a:rPr lang="fr-CA" sz="2000" dirty="0">
                <a:solidFill>
                  <a:schemeClr val="tx1"/>
                </a:solidFill>
              </a:rPr>
              <a:t>		</a:t>
            </a:r>
          </a:p>
          <a:p>
            <a:pPr marL="342900" indent="-342900">
              <a:buFont typeface="Arial" panose="020B0604020202020204" pitchFamily="34" charset="0"/>
              <a:buChar char="•"/>
            </a:pPr>
            <a:r>
              <a:rPr lang="fr-CA" sz="2000" dirty="0" smtClean="0">
                <a:solidFill>
                  <a:schemeClr val="tx1"/>
                </a:solidFill>
              </a:rPr>
              <a:t>Bases </a:t>
            </a:r>
            <a:r>
              <a:rPr lang="fr-CA" sz="2000" dirty="0">
                <a:solidFill>
                  <a:schemeClr val="tx1"/>
                </a:solidFill>
              </a:rPr>
              <a:t>de données </a:t>
            </a:r>
            <a:r>
              <a:rPr lang="fr-CA" sz="2000" dirty="0" smtClean="0">
                <a:solidFill>
                  <a:schemeClr val="tx1"/>
                </a:solidFill>
              </a:rPr>
              <a:t>gratuites (et données ouvertes)</a:t>
            </a:r>
            <a:endParaRPr lang="fr-CA" sz="2000" dirty="0">
              <a:solidFill>
                <a:schemeClr val="tx1"/>
              </a:solidFill>
            </a:endParaRPr>
          </a:p>
          <a:p>
            <a:r>
              <a:rPr lang="fr-CA" sz="2000" dirty="0">
                <a:solidFill>
                  <a:schemeClr val="tx1"/>
                </a:solidFill>
              </a:rPr>
              <a:t>	</a:t>
            </a:r>
          </a:p>
          <a:p>
            <a:r>
              <a:rPr lang="fr-CA" sz="2000" dirty="0">
                <a:solidFill>
                  <a:schemeClr val="tx1"/>
                </a:solidFill>
              </a:rPr>
              <a:t>	</a:t>
            </a:r>
          </a:p>
          <a:p>
            <a:endParaRPr lang="fr-CA" sz="2000" dirty="0"/>
          </a:p>
          <a:p>
            <a:endParaRPr lang="fr-CA" sz="2000" dirty="0"/>
          </a:p>
          <a:p>
            <a:r>
              <a:rPr lang="fr-CA" sz="2000" dirty="0"/>
              <a:t>	</a:t>
            </a:r>
            <a:br>
              <a:rPr lang="fr-CA" sz="2000" dirty="0"/>
            </a:br>
            <a:endParaRPr lang="fr-CA" sz="2000" dirty="0"/>
          </a:p>
          <a:p>
            <a:r>
              <a:rPr lang="fr-CA" sz="2000" dirty="0"/>
              <a:t>	</a:t>
            </a:r>
          </a:p>
          <a:p>
            <a:r>
              <a:rPr lang="fr-FR" sz="4600" dirty="0">
                <a:latin typeface="Minion Pro" panose="02040503050306020203" pitchFamily="18" charset="0"/>
              </a:rPr>
              <a:t/>
            </a:r>
            <a:br>
              <a:rPr lang="fr-FR" sz="4600" dirty="0">
                <a:latin typeface="Minion Pro" panose="02040503050306020203" pitchFamily="18" charset="0"/>
              </a:rPr>
            </a:br>
            <a:r>
              <a:rPr lang="fr-FR" sz="4600" dirty="0">
                <a:latin typeface="Minion Pro" panose="02040503050306020203" pitchFamily="18" charset="0"/>
              </a:rPr>
              <a:t>	</a:t>
            </a:r>
            <a:r>
              <a:rPr lang="fr-CA" sz="2000" dirty="0"/>
              <a:t/>
            </a:r>
            <a:br>
              <a:rPr lang="fr-CA" sz="2000" dirty="0"/>
            </a:br>
            <a:r>
              <a:rPr lang="fr-CA" sz="2000" dirty="0"/>
              <a:t>	</a:t>
            </a: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spTree>
    <p:extLst>
      <p:ext uri="{BB962C8B-B14F-4D97-AF65-F5344CB8AC3E}">
        <p14:creationId xmlns:p14="http://schemas.microsoft.com/office/powerpoint/2010/main" val="14303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201362"/>
          </a:xfrm>
        </p:spPr>
        <p:txBody>
          <a:bodyPr anchor="t"/>
          <a:lstStyle/>
          <a:p>
            <a:r>
              <a:rPr lang="fr-FR" sz="3600" dirty="0">
                <a:latin typeface="Minion Pro" panose="02040503050306020203" pitchFamily="18" charset="0"/>
              </a:rPr>
              <a:t>5. L’entrepreneuriat à la </a:t>
            </a:r>
            <a:r>
              <a:rPr lang="fr-FR" sz="3600" dirty="0" smtClean="0">
                <a:latin typeface="Minion Pro" panose="02040503050306020203" pitchFamily="18" charset="0"/>
              </a:rPr>
              <a:t>BUL</a:t>
            </a:r>
            <a:r>
              <a:rPr lang="fr-FR" sz="4600" dirty="0">
                <a:latin typeface="Minion Pro" panose="02040503050306020203" pitchFamily="18" charset="0"/>
              </a:rPr>
              <a:t/>
            </a:r>
            <a:br>
              <a:rPr lang="fr-FR" sz="4600" dirty="0">
                <a:latin typeface="Minion Pro" panose="02040503050306020203" pitchFamily="18" charset="0"/>
              </a:rPr>
            </a:br>
            <a:r>
              <a:rPr lang="fr-FR" sz="4600" dirty="0">
                <a:latin typeface="Minion Pro" panose="02040503050306020203" pitchFamily="18" charset="0"/>
              </a:rPr>
              <a:t>	</a:t>
            </a:r>
            <a:r>
              <a:rPr lang="fr-CA" sz="2000" dirty="0"/>
              <a:t/>
            </a:r>
            <a:br>
              <a:rPr lang="fr-CA" sz="2000" dirty="0"/>
            </a:br>
            <a:r>
              <a:rPr lang="fr-CA" sz="2000" dirty="0"/>
              <a:t>	</a:t>
            </a:r>
            <a:br>
              <a:rPr lang="fr-CA" sz="2000" dirty="0"/>
            </a:br>
            <a:r>
              <a:rPr lang="fr-CA" sz="2000" dirty="0"/>
              <a:t/>
            </a:r>
            <a:br>
              <a:rPr lang="fr-CA" sz="2000" dirty="0"/>
            </a:br>
            <a:r>
              <a:rPr lang="fr-CA" sz="2000" dirty="0"/>
              <a:t/>
            </a:r>
            <a:br>
              <a:rPr lang="fr-CA" sz="2000" dirty="0"/>
            </a:br>
            <a:r>
              <a:rPr lang="fr-CA" sz="2000" dirty="0"/>
              <a:t>	</a:t>
            </a:r>
            <a:br>
              <a:rPr lang="fr-CA" sz="2000" dirty="0"/>
            </a:br>
            <a:r>
              <a:rPr lang="fr-CA" dirty="0"/>
              <a:t/>
            </a:r>
            <a:br>
              <a:rPr lang="fr-CA" dirty="0"/>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52</a:t>
            </a:fld>
            <a:endParaRPr lang="fr-FR" sz="1100" dirty="0">
              <a:solidFill>
                <a:srgbClr val="5E5E5E"/>
              </a:solidFill>
              <a:latin typeface="Arial Narrow"/>
              <a:cs typeface="Arial Narrow"/>
            </a:endParaRP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4972" y="5412142"/>
            <a:ext cx="2290355" cy="1618328"/>
          </a:xfrm>
          <a:prstGeom prst="rect">
            <a:avLst/>
          </a:prstGeom>
        </p:spPr>
      </p:pic>
      <p:sp>
        <p:nvSpPr>
          <p:cNvPr id="6" name="Titre 19"/>
          <p:cNvSpPr txBox="1">
            <a:spLocks/>
          </p:cNvSpPr>
          <p:nvPr>
            <p:custDataLst>
              <p:tags r:id="rId4"/>
            </p:custDataLst>
          </p:nvPr>
        </p:nvSpPr>
        <p:spPr>
          <a:xfrm>
            <a:off x="778946" y="2098766"/>
            <a:ext cx="8229600" cy="3866846"/>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0" i="0" kern="1200">
                <a:solidFill>
                  <a:srgbClr val="E7021A"/>
                </a:solidFill>
                <a:latin typeface="Arial Narrow"/>
                <a:ea typeface="+mj-ea"/>
                <a:cs typeface="Arial Narrow"/>
              </a:defRPr>
            </a:lvl1pPr>
          </a:lstStyle>
          <a:p>
            <a:endParaRPr lang="fr-CA" sz="2000" dirty="0"/>
          </a:p>
          <a:p>
            <a:pPr marL="342900" indent="-342900">
              <a:buFont typeface="Arial" panose="020B0604020202020204" pitchFamily="34" charset="0"/>
              <a:buChar char="•"/>
            </a:pPr>
            <a:r>
              <a:rPr lang="fr-CA" sz="2000" dirty="0">
                <a:solidFill>
                  <a:schemeClr val="tx1"/>
                </a:solidFill>
              </a:rPr>
              <a:t>Accompli (outre l’atelier):</a:t>
            </a:r>
          </a:p>
          <a:p>
            <a:r>
              <a:rPr lang="fr-CA" sz="2000" dirty="0">
                <a:solidFill>
                  <a:schemeClr val="tx1"/>
                </a:solidFill>
              </a:rPr>
              <a:t>	- Bibliothécaire en administration… et entrepreneuriat (ajout) 2016- </a:t>
            </a:r>
            <a:br>
              <a:rPr lang="fr-CA" sz="2000" dirty="0">
                <a:solidFill>
                  <a:schemeClr val="tx1"/>
                </a:solidFill>
              </a:rPr>
            </a:br>
            <a:r>
              <a:rPr lang="fr-CA" sz="2000" dirty="0">
                <a:solidFill>
                  <a:schemeClr val="tx1"/>
                </a:solidFill>
              </a:rPr>
              <a:t>	- </a:t>
            </a:r>
            <a:r>
              <a:rPr lang="fr-CA" sz="2000" dirty="0">
                <a:solidFill>
                  <a:schemeClr val="tx1"/>
                </a:solidFill>
                <a:hlinkClick r:id="rId8"/>
              </a:rPr>
              <a:t>Site web en Entrepreneuriat</a:t>
            </a:r>
            <a:endParaRPr lang="fr-CA" sz="2000" dirty="0">
              <a:solidFill>
                <a:schemeClr val="tx1"/>
              </a:solidFill>
            </a:endParaRPr>
          </a:p>
          <a:p>
            <a:r>
              <a:rPr lang="fr-CA" sz="2000" dirty="0">
                <a:solidFill>
                  <a:schemeClr val="tx1"/>
                </a:solidFill>
              </a:rPr>
              <a:t>	- </a:t>
            </a:r>
            <a:r>
              <a:rPr lang="fr-CA" sz="2000" dirty="0" smtClean="0">
                <a:solidFill>
                  <a:schemeClr val="tx1"/>
                </a:solidFill>
              </a:rPr>
              <a:t>Proto 10</a:t>
            </a:r>
          </a:p>
          <a:p>
            <a:r>
              <a:rPr lang="fr-CA" sz="2000" dirty="0">
                <a:solidFill>
                  <a:schemeClr val="tx1"/>
                </a:solidFill>
              </a:rPr>
              <a:t>	</a:t>
            </a:r>
            <a:r>
              <a:rPr lang="fr-CA" sz="2000" dirty="0" smtClean="0">
                <a:solidFill>
                  <a:schemeClr val="tx1"/>
                </a:solidFill>
              </a:rPr>
              <a:t>- Concours</a:t>
            </a:r>
          </a:p>
          <a:p>
            <a:r>
              <a:rPr lang="fr-CA" sz="2000" dirty="0">
                <a:solidFill>
                  <a:schemeClr val="tx1"/>
                </a:solidFill>
              </a:rPr>
              <a:t>	</a:t>
            </a:r>
            <a:r>
              <a:rPr lang="fr-CA" sz="2000" dirty="0" smtClean="0">
                <a:solidFill>
                  <a:schemeClr val="tx1"/>
                </a:solidFill>
              </a:rPr>
              <a:t>- Rencontres individuelles</a:t>
            </a:r>
            <a:r>
              <a:rPr lang="fr-CA" sz="2000" dirty="0">
                <a:solidFill>
                  <a:schemeClr val="tx1"/>
                </a:solidFill>
              </a:rPr>
              <a:t/>
            </a:r>
            <a:br>
              <a:rPr lang="fr-CA" sz="2000" dirty="0">
                <a:solidFill>
                  <a:schemeClr val="tx1"/>
                </a:solidFill>
              </a:rPr>
            </a:br>
            <a:r>
              <a:rPr lang="fr-CA" sz="2000" dirty="0">
                <a:solidFill>
                  <a:schemeClr val="tx1"/>
                </a:solidFill>
              </a:rPr>
              <a:t>	- Semaine mondiale de l’entrepreneuriat (Exposition de </a:t>
            </a:r>
            <a:r>
              <a:rPr lang="fr-CA" sz="2000" dirty="0" smtClean="0">
                <a:solidFill>
                  <a:schemeClr val="tx1"/>
                </a:solidFill>
              </a:rPr>
              <a:t>livres à la BUL)</a:t>
            </a:r>
            <a:r>
              <a:rPr lang="fr-CA" sz="2000" dirty="0">
                <a:solidFill>
                  <a:schemeClr val="tx1"/>
                </a:solidFill>
              </a:rPr>
              <a:t/>
            </a:r>
            <a:br>
              <a:rPr lang="fr-CA" sz="2000" dirty="0">
                <a:solidFill>
                  <a:schemeClr val="tx1"/>
                </a:solidFill>
              </a:rPr>
            </a:br>
            <a:endParaRPr lang="fr-CA" sz="2000" dirty="0">
              <a:solidFill>
                <a:schemeClr val="tx1"/>
              </a:solidFill>
            </a:endParaRPr>
          </a:p>
          <a:p>
            <a:r>
              <a:rPr lang="fr-CA" sz="2000" dirty="0"/>
              <a:t>	</a:t>
            </a:r>
          </a:p>
          <a:p>
            <a:r>
              <a:rPr lang="fr-FR" sz="4600" dirty="0">
                <a:latin typeface="Minion Pro" panose="02040503050306020203" pitchFamily="18" charset="0"/>
              </a:rPr>
              <a:t/>
            </a:r>
            <a:br>
              <a:rPr lang="fr-FR" sz="4600" dirty="0">
                <a:latin typeface="Minion Pro" panose="02040503050306020203" pitchFamily="18" charset="0"/>
              </a:rPr>
            </a:br>
            <a:r>
              <a:rPr lang="fr-FR" sz="4600" dirty="0">
                <a:latin typeface="Minion Pro" panose="02040503050306020203" pitchFamily="18" charset="0"/>
              </a:rPr>
              <a:t>	</a:t>
            </a:r>
            <a:r>
              <a:rPr lang="fr-CA" sz="2000" dirty="0"/>
              <a:t/>
            </a:r>
            <a:br>
              <a:rPr lang="fr-CA" sz="2000" dirty="0"/>
            </a:br>
            <a:r>
              <a:rPr lang="fr-CA" sz="2000" dirty="0"/>
              <a:t>	</a:t>
            </a: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spTree>
    <p:extLst>
      <p:ext uri="{BB962C8B-B14F-4D97-AF65-F5344CB8AC3E}">
        <p14:creationId xmlns:p14="http://schemas.microsoft.com/office/powerpoint/2010/main" val="296483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201362"/>
          </a:xfrm>
        </p:spPr>
        <p:txBody>
          <a:bodyPr anchor="t"/>
          <a:lstStyle/>
          <a:p>
            <a:r>
              <a:rPr lang="fr-FR" sz="3600" dirty="0">
                <a:latin typeface="Minion Pro" panose="02040503050306020203" pitchFamily="18" charset="0"/>
              </a:rPr>
              <a:t>5. L’entrepreneuriat à la </a:t>
            </a:r>
            <a:r>
              <a:rPr lang="fr-FR" sz="3600" dirty="0" smtClean="0">
                <a:latin typeface="Minion Pro" panose="02040503050306020203" pitchFamily="18" charset="0"/>
              </a:rPr>
              <a:t>BUL</a:t>
            </a:r>
            <a:r>
              <a:rPr lang="fr-FR" sz="4600" dirty="0">
                <a:latin typeface="Minion Pro" panose="02040503050306020203" pitchFamily="18" charset="0"/>
              </a:rPr>
              <a:t/>
            </a:r>
            <a:br>
              <a:rPr lang="fr-FR" sz="4600" dirty="0">
                <a:latin typeface="Minion Pro" panose="02040503050306020203" pitchFamily="18" charset="0"/>
              </a:rPr>
            </a:br>
            <a:r>
              <a:rPr lang="fr-FR" sz="4600" dirty="0">
                <a:latin typeface="Minion Pro" panose="02040503050306020203" pitchFamily="18" charset="0"/>
              </a:rPr>
              <a:t>	</a:t>
            </a:r>
            <a:r>
              <a:rPr lang="fr-CA" sz="2000" dirty="0"/>
              <a:t/>
            </a:r>
            <a:br>
              <a:rPr lang="fr-CA" sz="2000" dirty="0"/>
            </a:br>
            <a:r>
              <a:rPr lang="fr-CA" sz="2000" dirty="0"/>
              <a:t>	</a:t>
            </a:r>
            <a:br>
              <a:rPr lang="fr-CA" sz="2000" dirty="0"/>
            </a:br>
            <a:r>
              <a:rPr lang="fr-CA" sz="2000" dirty="0"/>
              <a:t/>
            </a:r>
            <a:br>
              <a:rPr lang="fr-CA" sz="2000" dirty="0"/>
            </a:br>
            <a:r>
              <a:rPr lang="fr-CA" sz="2000" dirty="0"/>
              <a:t/>
            </a:r>
            <a:br>
              <a:rPr lang="fr-CA" sz="2000" dirty="0"/>
            </a:br>
            <a:r>
              <a:rPr lang="fr-CA" sz="2000" dirty="0"/>
              <a:t>	</a:t>
            </a:r>
            <a:br>
              <a:rPr lang="fr-CA" sz="2000" dirty="0"/>
            </a:br>
            <a:r>
              <a:rPr lang="fr-CA" dirty="0"/>
              <a:t/>
            </a:r>
            <a:br>
              <a:rPr lang="fr-CA" dirty="0"/>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53</a:t>
            </a:fld>
            <a:endParaRPr lang="fr-FR" sz="1100" dirty="0">
              <a:solidFill>
                <a:srgbClr val="5E5E5E"/>
              </a:solidFill>
              <a:latin typeface="Arial Narrow"/>
              <a:cs typeface="Arial Narrow"/>
            </a:endParaRP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4972" y="5381188"/>
            <a:ext cx="2290355" cy="1618328"/>
          </a:xfrm>
          <a:prstGeom prst="rect">
            <a:avLst/>
          </a:prstGeom>
        </p:spPr>
      </p:pic>
      <p:sp>
        <p:nvSpPr>
          <p:cNvPr id="6" name="Titre 19"/>
          <p:cNvSpPr txBox="1">
            <a:spLocks/>
          </p:cNvSpPr>
          <p:nvPr>
            <p:custDataLst>
              <p:tags r:id="rId4"/>
            </p:custDataLst>
          </p:nvPr>
        </p:nvSpPr>
        <p:spPr>
          <a:xfrm>
            <a:off x="778946" y="2098766"/>
            <a:ext cx="8229600" cy="3866846"/>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0" i="0" kern="1200">
                <a:solidFill>
                  <a:srgbClr val="E7021A"/>
                </a:solidFill>
                <a:latin typeface="Arial Narrow"/>
                <a:ea typeface="+mj-ea"/>
                <a:cs typeface="Arial Narrow"/>
              </a:defRPr>
            </a:lvl1pPr>
          </a:lstStyle>
          <a:p>
            <a:endParaRPr lang="fr-CA" sz="2000" dirty="0"/>
          </a:p>
          <a:p>
            <a:endParaRPr lang="fr-CA" sz="2000" dirty="0"/>
          </a:p>
          <a:p>
            <a:pPr marL="342900" indent="-342900">
              <a:buFont typeface="Arial" panose="020B0604020202020204" pitchFamily="34" charset="0"/>
              <a:buChar char="•"/>
            </a:pPr>
            <a:r>
              <a:rPr lang="fr-CA" sz="2000" dirty="0">
                <a:solidFill>
                  <a:schemeClr val="tx1"/>
                </a:solidFill>
              </a:rPr>
              <a:t>À venir:</a:t>
            </a:r>
          </a:p>
          <a:p>
            <a:r>
              <a:rPr lang="fr-CA" sz="2000" dirty="0">
                <a:solidFill>
                  <a:schemeClr val="tx1"/>
                </a:solidFill>
              </a:rPr>
              <a:t>	- «Experts en résidence</a:t>
            </a:r>
            <a:r>
              <a:rPr lang="fr-CA" sz="2000" dirty="0" smtClean="0">
                <a:solidFill>
                  <a:schemeClr val="tx1"/>
                </a:solidFill>
              </a:rPr>
              <a:t>» à la Centrale entrepreneuriale?  </a:t>
            </a:r>
          </a:p>
          <a:p>
            <a:r>
              <a:rPr lang="fr-CA" sz="2000" dirty="0">
                <a:solidFill>
                  <a:schemeClr val="tx1"/>
                </a:solidFill>
              </a:rPr>
              <a:t>	</a:t>
            </a:r>
            <a:r>
              <a:rPr lang="fr-CA" sz="2000" dirty="0" smtClean="0">
                <a:solidFill>
                  <a:schemeClr val="tx1"/>
                </a:solidFill>
              </a:rPr>
              <a:t>-  </a:t>
            </a:r>
            <a:r>
              <a:rPr lang="fr-CA" sz="2000" dirty="0">
                <a:solidFill>
                  <a:schemeClr val="tx1"/>
                </a:solidFill>
              </a:rPr>
              <a:t>Implication </a:t>
            </a:r>
            <a:r>
              <a:rPr lang="fr-CA" sz="2000" dirty="0" smtClean="0">
                <a:solidFill>
                  <a:schemeClr val="tx1"/>
                </a:solidFill>
              </a:rPr>
              <a:t>dans la semaine mondiale de l’entrepreneuriat?</a:t>
            </a:r>
          </a:p>
          <a:p>
            <a:r>
              <a:rPr lang="fr-CA" sz="2000" dirty="0">
                <a:solidFill>
                  <a:schemeClr val="tx1"/>
                </a:solidFill>
              </a:rPr>
              <a:t>	</a:t>
            </a:r>
            <a:r>
              <a:rPr lang="fr-CA" sz="2000" dirty="0" smtClean="0">
                <a:solidFill>
                  <a:schemeClr val="tx1"/>
                </a:solidFill>
              </a:rPr>
              <a:t>-  Implication dans des cours en </a:t>
            </a:r>
            <a:r>
              <a:rPr lang="fr-CA" sz="2000" dirty="0" err="1" smtClean="0">
                <a:solidFill>
                  <a:schemeClr val="tx1"/>
                </a:solidFill>
              </a:rPr>
              <a:t>collab</a:t>
            </a:r>
            <a:r>
              <a:rPr lang="fr-CA" sz="2000" dirty="0" smtClean="0">
                <a:solidFill>
                  <a:schemeClr val="tx1"/>
                </a:solidFill>
              </a:rPr>
              <a:t>. avec d’autres bibliothécaires?</a:t>
            </a:r>
            <a:endParaRPr lang="fr-CA" sz="2000" dirty="0">
              <a:solidFill>
                <a:schemeClr val="tx1"/>
              </a:solidFill>
            </a:endParaRPr>
          </a:p>
          <a:p>
            <a:r>
              <a:rPr lang="fr-CA" sz="2000" dirty="0">
                <a:solidFill>
                  <a:schemeClr val="tx1"/>
                </a:solidFill>
              </a:rPr>
              <a:t>	-  Implication auprès d’autres unités de l’Université?  Lesquelles?</a:t>
            </a:r>
          </a:p>
          <a:p>
            <a:r>
              <a:rPr lang="fr-CA" sz="2000" dirty="0">
                <a:solidFill>
                  <a:schemeClr val="tx1"/>
                </a:solidFill>
              </a:rPr>
              <a:t>	-  Implication locale?  Comment</a:t>
            </a:r>
            <a:r>
              <a:rPr lang="fr-CA" sz="2000" dirty="0" smtClean="0">
                <a:solidFill>
                  <a:schemeClr val="tx1"/>
                </a:solidFill>
              </a:rPr>
              <a:t>?</a:t>
            </a:r>
          </a:p>
          <a:p>
            <a:r>
              <a:rPr lang="fr-CA" sz="2000" dirty="0"/>
              <a:t>	</a:t>
            </a:r>
          </a:p>
          <a:p>
            <a:r>
              <a:rPr lang="fr-FR" sz="4600" dirty="0">
                <a:latin typeface="Minion Pro" panose="02040503050306020203" pitchFamily="18" charset="0"/>
              </a:rPr>
              <a:t/>
            </a:r>
            <a:br>
              <a:rPr lang="fr-FR" sz="4600" dirty="0">
                <a:latin typeface="Minion Pro" panose="02040503050306020203" pitchFamily="18" charset="0"/>
              </a:rPr>
            </a:br>
            <a:r>
              <a:rPr lang="fr-FR" sz="4600" dirty="0">
                <a:latin typeface="Minion Pro" panose="02040503050306020203" pitchFamily="18" charset="0"/>
              </a:rPr>
              <a:t>	</a:t>
            </a:r>
            <a:r>
              <a:rPr lang="fr-CA" sz="2000" dirty="0"/>
              <a:t/>
            </a:r>
            <a:br>
              <a:rPr lang="fr-CA" sz="2000" dirty="0"/>
            </a:br>
            <a:r>
              <a:rPr lang="fr-CA" sz="2000" dirty="0"/>
              <a:t>	</a:t>
            </a:r>
            <a:r>
              <a:rPr lang="fr-FR" sz="3200" dirty="0">
                <a:latin typeface="Minion Pro" panose="02040503050306020203" pitchFamily="18" charset="0"/>
              </a:rPr>
              <a:t/>
            </a:r>
            <a:br>
              <a:rPr lang="fr-FR" sz="3200" dirty="0">
                <a:latin typeface="Minion Pro" panose="02040503050306020203" pitchFamily="18" charset="0"/>
              </a:rPr>
            </a:br>
            <a:endParaRPr lang="fr-FR" sz="3200" dirty="0">
              <a:latin typeface="Minion Pro" panose="02040503050306020203" pitchFamily="18" charset="0"/>
            </a:endParaRPr>
          </a:p>
        </p:txBody>
      </p:sp>
    </p:spTree>
    <p:extLst>
      <p:ext uri="{BB962C8B-B14F-4D97-AF65-F5344CB8AC3E}">
        <p14:creationId xmlns:p14="http://schemas.microsoft.com/office/powerpoint/2010/main" val="338235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149605"/>
          </a:xfrm>
        </p:spPr>
        <p:txBody>
          <a:bodyPr anchor="t"/>
          <a:lstStyle/>
          <a:p>
            <a:r>
              <a:rPr lang="fr-CA" dirty="0">
                <a:latin typeface="Minion Pro" panose="02040503050306020203" pitchFamily="18" charset="0"/>
              </a:rPr>
              <a:t>6.  </a:t>
            </a:r>
            <a:r>
              <a:rPr lang="fr-CA" sz="3600" dirty="0">
                <a:latin typeface="Minion Pro" panose="02040503050306020203" pitchFamily="18" charset="0"/>
              </a:rPr>
              <a:t>Enjeux et perspectives</a:t>
            </a:r>
            <a:r>
              <a:rPr lang="fr-CA" sz="4800" b="1" i="1" dirty="0">
                <a:solidFill>
                  <a:srgbClr val="FF0000"/>
                </a:solidFill>
              </a:rPr>
              <a:t/>
            </a:r>
            <a:br>
              <a:rPr lang="fr-CA" sz="4800" b="1" i="1" dirty="0">
                <a:solidFill>
                  <a:srgbClr val="FF0000"/>
                </a:solidFill>
              </a:rPr>
            </a:br>
            <a:r>
              <a:rPr lang="fr-CA" sz="4800" b="1" i="1" dirty="0">
                <a:solidFill>
                  <a:srgbClr val="FF0000"/>
                </a:solidFill>
              </a:rPr>
              <a:t>	</a:t>
            </a:r>
            <a:endParaRPr lang="fr-FR" sz="23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54</a:t>
            </a:fld>
            <a:endParaRPr lang="fr-FR" sz="1100" dirty="0">
              <a:solidFill>
                <a:srgbClr val="5E5E5E"/>
              </a:solidFill>
              <a:latin typeface="Arial Narrow"/>
              <a:cs typeface="Arial Narrow"/>
            </a:endParaRP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4424" y="4642394"/>
            <a:ext cx="2703627" cy="2198914"/>
          </a:xfrm>
          <a:prstGeom prst="rect">
            <a:avLst/>
          </a:prstGeom>
        </p:spPr>
      </p:pic>
      <p:pic>
        <p:nvPicPr>
          <p:cNvPr id="10" name="Image 9"/>
          <p:cNvPicPr>
            <a:picLocks noChangeAspect="1"/>
          </p:cNvPicPr>
          <p:nvPr/>
        </p:nvPicPr>
        <p:blipFill>
          <a:blip r:embed="rId7"/>
          <a:stretch>
            <a:fillRect/>
          </a:stretch>
        </p:blipFill>
        <p:spPr>
          <a:xfrm>
            <a:off x="778946" y="1738176"/>
            <a:ext cx="7486247" cy="3086372"/>
          </a:xfrm>
          <a:prstGeom prst="rect">
            <a:avLst/>
          </a:prstGeom>
        </p:spPr>
      </p:pic>
    </p:spTree>
    <p:extLst>
      <p:ext uri="{BB962C8B-B14F-4D97-AF65-F5344CB8AC3E}">
        <p14:creationId xmlns:p14="http://schemas.microsoft.com/office/powerpoint/2010/main" val="354152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149605"/>
          </a:xfrm>
        </p:spPr>
        <p:txBody>
          <a:bodyPr anchor="t"/>
          <a:lstStyle/>
          <a:p>
            <a:r>
              <a:rPr lang="fr-CA" dirty="0">
                <a:latin typeface="Minion Pro" panose="02040503050306020203" pitchFamily="18" charset="0"/>
              </a:rPr>
              <a:t>6. </a:t>
            </a:r>
            <a:r>
              <a:rPr lang="fr-CA" sz="3600" dirty="0">
                <a:latin typeface="Minion Pro" panose="02040503050306020203" pitchFamily="18" charset="0"/>
              </a:rPr>
              <a:t>Enjeux et perspectives</a:t>
            </a:r>
            <a:r>
              <a:rPr lang="fr-CA" sz="4800" b="1" i="1" dirty="0">
                <a:solidFill>
                  <a:srgbClr val="FF0000"/>
                </a:solidFill>
              </a:rPr>
              <a:t/>
            </a:r>
            <a:br>
              <a:rPr lang="fr-CA" sz="4800" b="1" i="1" dirty="0">
                <a:solidFill>
                  <a:srgbClr val="FF0000"/>
                </a:solidFill>
              </a:rPr>
            </a:br>
            <a:r>
              <a:rPr lang="fr-CA" sz="4800" b="1" i="1" dirty="0">
                <a:solidFill>
                  <a:srgbClr val="FF0000"/>
                </a:solidFill>
              </a:rPr>
              <a:t>	</a:t>
            </a:r>
            <a:endParaRPr lang="fr-FR" sz="23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55</a:t>
            </a:fld>
            <a:endParaRPr lang="fr-FR" sz="1100" dirty="0">
              <a:solidFill>
                <a:srgbClr val="5E5E5E"/>
              </a:solidFill>
              <a:latin typeface="Arial Narrow"/>
              <a:cs typeface="Arial Narrow"/>
            </a:endParaRPr>
          </a:p>
        </p:txBody>
      </p:sp>
      <p:sp>
        <p:nvSpPr>
          <p:cNvPr id="4" name="Espace réservé du contenu 3"/>
          <p:cNvSpPr>
            <a:spLocks noGrp="1"/>
          </p:cNvSpPr>
          <p:nvPr>
            <p:ph idx="1"/>
          </p:nvPr>
        </p:nvSpPr>
        <p:spPr>
          <a:xfrm>
            <a:off x="914400" y="1940561"/>
            <a:ext cx="7650480" cy="3136536"/>
          </a:xfrm>
        </p:spPr>
        <p:txBody>
          <a:bodyPr>
            <a:normAutofit/>
          </a:bodyPr>
          <a:lstStyle/>
          <a:p>
            <a:pPr lvl="0"/>
            <a:r>
              <a:rPr lang="fr-CA" b="1" dirty="0">
                <a:solidFill>
                  <a:schemeClr val="tx1"/>
                </a:solidFill>
                <a:ea typeface="+mj-ea"/>
              </a:rPr>
              <a:t>Pôle stratégique </a:t>
            </a:r>
            <a:r>
              <a:rPr lang="fr-CA" dirty="0">
                <a:solidFill>
                  <a:schemeClr val="tx1"/>
                </a:solidFill>
                <a:ea typeface="+mj-ea"/>
              </a:rPr>
              <a:t>de l’Université Laval sur le campus et dans la communauté</a:t>
            </a:r>
          </a:p>
          <a:p>
            <a:pPr lvl="0"/>
            <a:r>
              <a:rPr lang="fr-CA" dirty="0">
                <a:solidFill>
                  <a:schemeClr val="tx1"/>
                </a:solidFill>
                <a:ea typeface="+mj-ea"/>
              </a:rPr>
              <a:t>Pôle stratégique de la B</a:t>
            </a:r>
            <a:r>
              <a:rPr lang="fr-CA" dirty="0">
                <a:solidFill>
                  <a:schemeClr val="tx1"/>
                </a:solidFill>
              </a:rPr>
              <a:t>ibliothèque</a:t>
            </a:r>
          </a:p>
          <a:p>
            <a:pPr lvl="0"/>
            <a:r>
              <a:rPr lang="fr-CA" b="1" dirty="0">
                <a:solidFill>
                  <a:schemeClr val="tx1"/>
                </a:solidFill>
                <a:ea typeface="+mj-ea"/>
              </a:rPr>
              <a:t>Partenariat </a:t>
            </a:r>
            <a:r>
              <a:rPr lang="fr-CA" dirty="0">
                <a:solidFill>
                  <a:schemeClr val="tx1"/>
                </a:solidFill>
                <a:ea typeface="+mj-ea"/>
              </a:rPr>
              <a:t>entre la Bibliothèque et Entrepreneuriat Laval via le bibliothécaire-conseil en administration et entrepreneuriat</a:t>
            </a:r>
          </a:p>
          <a:p>
            <a:pPr lvl="0"/>
            <a:r>
              <a:rPr lang="fr-CA" dirty="0">
                <a:solidFill>
                  <a:schemeClr val="tx1"/>
                </a:solidFill>
                <a:ea typeface="+mj-ea"/>
              </a:rPr>
              <a:t>Nouveaux</a:t>
            </a:r>
            <a:r>
              <a:rPr lang="fr-CA" b="1" dirty="0">
                <a:solidFill>
                  <a:schemeClr val="tx1"/>
                </a:solidFill>
                <a:ea typeface="+mj-ea"/>
              </a:rPr>
              <a:t> usagers </a:t>
            </a:r>
            <a:r>
              <a:rPr lang="fr-CA" dirty="0">
                <a:solidFill>
                  <a:schemeClr val="tx1"/>
                </a:solidFill>
                <a:ea typeface="+mj-ea"/>
              </a:rPr>
              <a:t>de toutes les disciplines</a:t>
            </a:r>
          </a:p>
          <a:p>
            <a:pPr lvl="0"/>
            <a:r>
              <a:rPr lang="fr-CA" dirty="0">
                <a:solidFill>
                  <a:schemeClr val="tx1"/>
                </a:solidFill>
                <a:ea typeface="+mj-ea"/>
              </a:rPr>
              <a:t>Implication grandissante des </a:t>
            </a:r>
            <a:r>
              <a:rPr lang="fr-CA" b="1" dirty="0">
                <a:solidFill>
                  <a:schemeClr val="tx1"/>
                </a:solidFill>
                <a:ea typeface="+mj-ea"/>
              </a:rPr>
              <a:t>bibliothécaires-conseils</a:t>
            </a:r>
          </a:p>
          <a:p>
            <a:r>
              <a:rPr lang="fr-CA" b="1" dirty="0">
                <a:solidFill>
                  <a:schemeClr val="tx1"/>
                </a:solidFill>
                <a:ea typeface="+mj-ea"/>
              </a:rPr>
              <a:t>Compétences</a:t>
            </a:r>
            <a:r>
              <a:rPr lang="fr-CA" dirty="0">
                <a:solidFill>
                  <a:schemeClr val="tx1"/>
                </a:solidFill>
                <a:ea typeface="+mj-ea"/>
              </a:rPr>
              <a:t> à développer par </a:t>
            </a:r>
            <a:r>
              <a:rPr lang="fr-CA" dirty="0" smtClean="0">
                <a:solidFill>
                  <a:schemeClr val="tx1"/>
                </a:solidFill>
                <a:ea typeface="+mj-ea"/>
              </a:rPr>
              <a:t>les </a:t>
            </a:r>
            <a:r>
              <a:rPr lang="fr-CA" dirty="0">
                <a:solidFill>
                  <a:schemeClr val="tx1"/>
                </a:solidFill>
                <a:ea typeface="+mj-ea"/>
              </a:rPr>
              <a:t>bibliothécaires en entrepreneuriat</a:t>
            </a:r>
          </a:p>
          <a:p>
            <a:pPr lvl="0"/>
            <a:r>
              <a:rPr lang="fr-CA" b="1" dirty="0">
                <a:solidFill>
                  <a:schemeClr val="tx1"/>
                </a:solidFill>
                <a:ea typeface="+mj-ea"/>
              </a:rPr>
              <a:t>Ressources</a:t>
            </a:r>
            <a:r>
              <a:rPr lang="fr-CA" dirty="0">
                <a:solidFill>
                  <a:schemeClr val="tx1"/>
                </a:solidFill>
                <a:ea typeface="+mj-ea"/>
              </a:rPr>
              <a:t> humaines et financières limitées</a:t>
            </a: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5772" y="4940202"/>
            <a:ext cx="2269108" cy="1673694"/>
          </a:xfrm>
          <a:prstGeom prst="rect">
            <a:avLst/>
          </a:prstGeom>
        </p:spPr>
      </p:pic>
    </p:spTree>
    <p:extLst>
      <p:ext uri="{BB962C8B-B14F-4D97-AF65-F5344CB8AC3E}">
        <p14:creationId xmlns:p14="http://schemas.microsoft.com/office/powerpoint/2010/main" val="275862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149605"/>
          </a:xfrm>
        </p:spPr>
        <p:txBody>
          <a:bodyPr anchor="t"/>
          <a:lstStyle/>
          <a:p>
            <a:r>
              <a:rPr lang="fr-CA" dirty="0">
                <a:latin typeface="Minion Pro" panose="02040503050306020203" pitchFamily="18" charset="0"/>
              </a:rPr>
              <a:t>6. </a:t>
            </a:r>
            <a:r>
              <a:rPr lang="fr-CA" sz="3600" dirty="0">
                <a:latin typeface="Minion Pro" panose="02040503050306020203" pitchFamily="18" charset="0"/>
              </a:rPr>
              <a:t>Enjeux et perspectives</a:t>
            </a:r>
            <a:r>
              <a:rPr lang="fr-CA" sz="4800" b="1" i="1" dirty="0">
                <a:solidFill>
                  <a:srgbClr val="FF0000"/>
                </a:solidFill>
              </a:rPr>
              <a:t/>
            </a:r>
            <a:br>
              <a:rPr lang="fr-CA" sz="4800" b="1" i="1" dirty="0">
                <a:solidFill>
                  <a:srgbClr val="FF0000"/>
                </a:solidFill>
              </a:rPr>
            </a:br>
            <a:r>
              <a:rPr lang="fr-CA" sz="4800" b="1" i="1" dirty="0">
                <a:solidFill>
                  <a:srgbClr val="FF0000"/>
                </a:solidFill>
              </a:rPr>
              <a:t>	</a:t>
            </a:r>
            <a:endParaRPr lang="fr-FR" sz="23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56</a:t>
            </a:fld>
            <a:endParaRPr lang="fr-FR" sz="1100" dirty="0">
              <a:solidFill>
                <a:srgbClr val="5E5E5E"/>
              </a:solidFill>
              <a:latin typeface="Arial Narrow"/>
              <a:cs typeface="Arial Narrow"/>
            </a:endParaRPr>
          </a:p>
        </p:txBody>
      </p:sp>
      <p:sp>
        <p:nvSpPr>
          <p:cNvPr id="4" name="Espace réservé du contenu 3"/>
          <p:cNvSpPr>
            <a:spLocks noGrp="1"/>
          </p:cNvSpPr>
          <p:nvPr>
            <p:ph idx="1"/>
          </p:nvPr>
        </p:nvSpPr>
        <p:spPr>
          <a:xfrm>
            <a:off x="914400" y="3118412"/>
            <a:ext cx="8229600" cy="2917298"/>
          </a:xfrm>
        </p:spPr>
        <p:txBody>
          <a:bodyPr>
            <a:normAutofit/>
          </a:bodyPr>
          <a:lstStyle/>
          <a:p>
            <a:r>
              <a:rPr lang="fr-CA" dirty="0">
                <a:solidFill>
                  <a:schemeClr val="tx1"/>
                </a:solidFill>
              </a:rPr>
              <a:t>	Rejoindre les </a:t>
            </a:r>
            <a:r>
              <a:rPr lang="fr-CA" dirty="0" err="1">
                <a:solidFill>
                  <a:schemeClr val="tx1"/>
                </a:solidFill>
              </a:rPr>
              <a:t>non-usagers</a:t>
            </a:r>
            <a:r>
              <a:rPr lang="fr-CA" dirty="0">
                <a:solidFill>
                  <a:schemeClr val="tx1"/>
                </a:solidFill>
              </a:rPr>
              <a:t> («</a:t>
            </a:r>
            <a:r>
              <a:rPr lang="fr-CA" dirty="0" err="1">
                <a:solidFill>
                  <a:schemeClr val="tx1"/>
                </a:solidFill>
              </a:rPr>
              <a:t>Outreach</a:t>
            </a:r>
            <a:r>
              <a:rPr lang="fr-CA" dirty="0">
                <a:solidFill>
                  <a:schemeClr val="tx1"/>
                </a:solidFill>
              </a:rPr>
              <a:t>» : </a:t>
            </a:r>
            <a:r>
              <a:rPr lang="fr-CA" u="sng" dirty="0">
                <a:solidFill>
                  <a:schemeClr val="tx1"/>
                </a:solidFill>
              </a:rPr>
              <a:t>l’activité clé</a:t>
            </a:r>
            <a:r>
              <a:rPr lang="fr-CA" dirty="0">
                <a:solidFill>
                  <a:schemeClr val="tx1"/>
                </a:solidFill>
              </a:rPr>
              <a:t>):</a:t>
            </a:r>
            <a:br>
              <a:rPr lang="fr-CA" dirty="0">
                <a:solidFill>
                  <a:schemeClr val="tx1"/>
                </a:solidFill>
              </a:rPr>
            </a:br>
            <a:r>
              <a:rPr lang="fr-CA" dirty="0">
                <a:solidFill>
                  <a:schemeClr val="tx1"/>
                </a:solidFill>
              </a:rPr>
              <a:t>		- Développer et maintenir de nouvelles relations</a:t>
            </a:r>
          </a:p>
          <a:p>
            <a:pPr marL="0" indent="0">
              <a:buNone/>
            </a:pPr>
            <a:r>
              <a:rPr lang="fr-CA" dirty="0">
                <a:solidFill>
                  <a:schemeClr val="tx1"/>
                </a:solidFill>
              </a:rPr>
              <a:t> 		- Positionner la bibliothèque comme partenaire de choix</a:t>
            </a:r>
            <a:br>
              <a:rPr lang="fr-CA" dirty="0">
                <a:solidFill>
                  <a:schemeClr val="tx1"/>
                </a:solidFill>
              </a:rPr>
            </a:br>
            <a:r>
              <a:rPr lang="fr-CA" dirty="0">
                <a:solidFill>
                  <a:schemeClr val="tx1"/>
                </a:solidFill>
              </a:rPr>
              <a:t/>
            </a:r>
            <a:br>
              <a:rPr lang="fr-CA" dirty="0">
                <a:solidFill>
                  <a:schemeClr val="tx1"/>
                </a:solidFill>
              </a:rPr>
            </a:br>
            <a:r>
              <a:rPr lang="fr-CA" dirty="0">
                <a:solidFill>
                  <a:schemeClr val="tx1"/>
                </a:solidFill>
              </a:rPr>
              <a:t> 	L’audace d’agir différemment (innover):</a:t>
            </a:r>
            <a:br>
              <a:rPr lang="fr-CA" dirty="0">
                <a:solidFill>
                  <a:schemeClr val="tx1"/>
                </a:solidFill>
              </a:rPr>
            </a:br>
            <a:r>
              <a:rPr lang="fr-CA" dirty="0">
                <a:solidFill>
                  <a:schemeClr val="tx1"/>
                </a:solidFill>
              </a:rPr>
              <a:t>		-  Intervenir à la grandeur du campus </a:t>
            </a:r>
            <a:br>
              <a:rPr lang="fr-CA" dirty="0">
                <a:solidFill>
                  <a:schemeClr val="tx1"/>
                </a:solidFill>
              </a:rPr>
            </a:br>
            <a:r>
              <a:rPr lang="fr-CA" dirty="0">
                <a:solidFill>
                  <a:schemeClr val="tx1"/>
                </a:solidFill>
              </a:rPr>
              <a:t>		-  Répondre aux </a:t>
            </a:r>
            <a:r>
              <a:rPr lang="fr-CA" dirty="0" smtClean="0">
                <a:solidFill>
                  <a:schemeClr val="tx1"/>
                </a:solidFill>
              </a:rPr>
              <a:t>nouveaux besoins, nombreux et variés </a:t>
            </a:r>
            <a:r>
              <a:rPr lang="fr-CA" dirty="0">
                <a:solidFill>
                  <a:schemeClr val="tx1"/>
                </a:solidFill>
              </a:rPr>
              <a:t>variés</a:t>
            </a:r>
            <a:r>
              <a:rPr lang="fr-CA" dirty="0"/>
              <a:t/>
            </a:r>
            <a:br>
              <a:rPr lang="fr-CA" dirty="0"/>
            </a:br>
            <a:r>
              <a:rPr lang="fr-CA" dirty="0"/>
              <a:t/>
            </a:r>
            <a:br>
              <a:rPr lang="fr-CA" dirty="0"/>
            </a:br>
            <a:endParaRPr lang="fr-CA" dirty="0"/>
          </a:p>
        </p:txBody>
      </p:sp>
      <p:sp>
        <p:nvSpPr>
          <p:cNvPr id="3" name="Rectangle 2"/>
          <p:cNvSpPr/>
          <p:nvPr/>
        </p:nvSpPr>
        <p:spPr>
          <a:xfrm>
            <a:off x="930699" y="1811383"/>
            <a:ext cx="6837347" cy="830997"/>
          </a:xfrm>
          <a:prstGeom prst="rect">
            <a:avLst/>
          </a:prstGeom>
        </p:spPr>
        <p:txBody>
          <a:bodyPr wrap="square">
            <a:spAutoFit/>
          </a:bodyPr>
          <a:lstStyle/>
          <a:p>
            <a:r>
              <a:rPr lang="fr-CA" sz="2400" b="1" dirty="0">
                <a:solidFill>
                  <a:srgbClr val="FF0000"/>
                </a:solidFill>
                <a:latin typeface="Minion Pro" panose="02040503050306020203"/>
              </a:rPr>
              <a:t>Le bibliothécaire-</a:t>
            </a:r>
            <a:r>
              <a:rPr lang="fr-CA" sz="2400" b="1" dirty="0" err="1">
                <a:solidFill>
                  <a:srgbClr val="FF0000"/>
                </a:solidFill>
                <a:latin typeface="Minion Pro" panose="02040503050306020203"/>
              </a:rPr>
              <a:t>intrapreneur</a:t>
            </a:r>
            <a:r>
              <a:rPr lang="fr-CA" sz="2400" b="1" dirty="0">
                <a:solidFill>
                  <a:srgbClr val="FF0000"/>
                </a:solidFill>
                <a:latin typeface="Minion Pro" panose="02040503050306020203"/>
              </a:rPr>
              <a:t>: </a:t>
            </a:r>
            <a:r>
              <a:rPr lang="fr-CA" sz="2400" b="1" dirty="0" smtClean="0">
                <a:solidFill>
                  <a:srgbClr val="FF0000"/>
                </a:solidFill>
                <a:latin typeface="Minion Pro" panose="02040503050306020203"/>
              </a:rPr>
              <a:t>un </a:t>
            </a:r>
            <a:r>
              <a:rPr lang="fr-CA" sz="2400" b="1" dirty="0">
                <a:solidFill>
                  <a:srgbClr val="FF0000"/>
                </a:solidFill>
                <a:latin typeface="Minion Pro" panose="02040503050306020203"/>
              </a:rPr>
              <a:t>agent de changement dans l’écosystème entrepreneurial</a:t>
            </a:r>
            <a:endParaRPr lang="fr-CA" sz="2400" dirty="0"/>
          </a:p>
        </p:txBody>
      </p:sp>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6719" y="5279157"/>
            <a:ext cx="2051393" cy="1513107"/>
          </a:xfrm>
          <a:prstGeom prst="rect">
            <a:avLst/>
          </a:prstGeom>
        </p:spPr>
      </p:pic>
      <p:pic>
        <p:nvPicPr>
          <p:cNvPr id="2" name="Image 1"/>
          <p:cNvPicPr>
            <a:picLocks noChangeAspect="1"/>
          </p:cNvPicPr>
          <p:nvPr/>
        </p:nvPicPr>
        <p:blipFill>
          <a:blip r:embed="rId7"/>
          <a:stretch>
            <a:fillRect/>
          </a:stretch>
        </p:blipFill>
        <p:spPr>
          <a:xfrm>
            <a:off x="930699" y="4310099"/>
            <a:ext cx="238125" cy="219075"/>
          </a:xfrm>
          <a:prstGeom prst="rect">
            <a:avLst/>
          </a:prstGeom>
        </p:spPr>
      </p:pic>
    </p:spTree>
    <p:extLst>
      <p:ext uri="{BB962C8B-B14F-4D97-AF65-F5344CB8AC3E}">
        <p14:creationId xmlns:p14="http://schemas.microsoft.com/office/powerpoint/2010/main" val="163439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149605"/>
          </a:xfrm>
        </p:spPr>
        <p:txBody>
          <a:bodyPr anchor="t"/>
          <a:lstStyle/>
          <a:p>
            <a:r>
              <a:rPr lang="fr-CA" dirty="0">
                <a:latin typeface="Minion Pro" panose="02040503050306020203" pitchFamily="18" charset="0"/>
              </a:rPr>
              <a:t>6. </a:t>
            </a:r>
            <a:r>
              <a:rPr lang="fr-CA" sz="3600" dirty="0">
                <a:latin typeface="Minion Pro" panose="02040503050306020203" pitchFamily="18" charset="0"/>
              </a:rPr>
              <a:t>Enjeux et perspectives</a:t>
            </a:r>
            <a:r>
              <a:rPr lang="fr-CA" sz="4800" b="1" i="1" dirty="0">
                <a:solidFill>
                  <a:srgbClr val="FF0000"/>
                </a:solidFill>
              </a:rPr>
              <a:t/>
            </a:r>
            <a:br>
              <a:rPr lang="fr-CA" sz="4800" b="1" i="1" dirty="0">
                <a:solidFill>
                  <a:srgbClr val="FF0000"/>
                </a:solidFill>
              </a:rPr>
            </a:br>
            <a:r>
              <a:rPr lang="fr-CA" sz="4800" b="1" i="1" dirty="0">
                <a:solidFill>
                  <a:srgbClr val="FF0000"/>
                </a:solidFill>
              </a:rPr>
              <a:t>	</a:t>
            </a:r>
            <a:endParaRPr lang="fr-FR" sz="23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57</a:t>
            </a:fld>
            <a:endParaRPr lang="fr-FR" sz="1100" dirty="0">
              <a:solidFill>
                <a:srgbClr val="5E5E5E"/>
              </a:solidFill>
              <a:latin typeface="Arial Narrow"/>
              <a:cs typeface="Arial Narrow"/>
            </a:endParaRPr>
          </a:p>
        </p:txBody>
      </p:sp>
      <p:sp>
        <p:nvSpPr>
          <p:cNvPr id="4" name="Espace réservé du contenu 3"/>
          <p:cNvSpPr>
            <a:spLocks noGrp="1"/>
          </p:cNvSpPr>
          <p:nvPr>
            <p:ph idx="1"/>
          </p:nvPr>
        </p:nvSpPr>
        <p:spPr>
          <a:xfrm>
            <a:off x="1032207" y="3108962"/>
            <a:ext cx="6674879" cy="2812868"/>
          </a:xfrm>
        </p:spPr>
        <p:txBody>
          <a:bodyPr>
            <a:normAutofit/>
          </a:bodyPr>
          <a:lstStyle/>
          <a:p>
            <a:r>
              <a:rPr lang="fr-CA" dirty="0">
                <a:solidFill>
                  <a:schemeClr val="tx1"/>
                </a:solidFill>
              </a:rPr>
              <a:t>Proposer des initiatives</a:t>
            </a:r>
          </a:p>
          <a:p>
            <a:r>
              <a:rPr lang="fr-CA" dirty="0">
                <a:solidFill>
                  <a:schemeClr val="tx1"/>
                </a:solidFill>
              </a:rPr>
              <a:t>Organiser des activités avec les collègues</a:t>
            </a:r>
          </a:p>
          <a:p>
            <a:r>
              <a:rPr lang="fr-CA" dirty="0">
                <a:solidFill>
                  <a:schemeClr val="tx1"/>
                </a:solidFill>
              </a:rPr>
              <a:t>Faire preuve de créativité</a:t>
            </a:r>
          </a:p>
          <a:p>
            <a:r>
              <a:rPr lang="fr-CA" dirty="0">
                <a:solidFill>
                  <a:schemeClr val="tx1"/>
                </a:solidFill>
              </a:rPr>
              <a:t>Partager avec la communauté</a:t>
            </a:r>
          </a:p>
          <a:p>
            <a:r>
              <a:rPr lang="fr-CA" dirty="0">
                <a:solidFill>
                  <a:schemeClr val="tx1"/>
                </a:solidFill>
              </a:rPr>
              <a:t>Établir des partenariats</a:t>
            </a:r>
          </a:p>
          <a:p>
            <a:r>
              <a:rPr lang="fr-CA" dirty="0">
                <a:solidFill>
                  <a:schemeClr val="tx1"/>
                </a:solidFill>
              </a:rPr>
              <a:t>S’intégrer et innover</a:t>
            </a:r>
          </a:p>
          <a:p>
            <a:r>
              <a:rPr lang="fr-CA" dirty="0">
                <a:solidFill>
                  <a:schemeClr val="tx1"/>
                </a:solidFill>
              </a:rPr>
              <a:t>Se faire porteur de projets</a:t>
            </a:r>
          </a:p>
        </p:txBody>
      </p:sp>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5005" y="4925543"/>
            <a:ext cx="2269108" cy="1673694"/>
          </a:xfrm>
          <a:prstGeom prst="rect">
            <a:avLst/>
          </a:prstGeom>
        </p:spPr>
      </p:pic>
      <p:sp>
        <p:nvSpPr>
          <p:cNvPr id="9" name="Rectangle 8"/>
          <p:cNvSpPr/>
          <p:nvPr/>
        </p:nvSpPr>
        <p:spPr>
          <a:xfrm>
            <a:off x="930699" y="1811383"/>
            <a:ext cx="6837347" cy="830997"/>
          </a:xfrm>
          <a:prstGeom prst="rect">
            <a:avLst/>
          </a:prstGeom>
        </p:spPr>
        <p:txBody>
          <a:bodyPr wrap="square">
            <a:spAutoFit/>
          </a:bodyPr>
          <a:lstStyle/>
          <a:p>
            <a:r>
              <a:rPr lang="fr-CA" sz="2400" b="1" dirty="0">
                <a:solidFill>
                  <a:srgbClr val="FF0000"/>
                </a:solidFill>
                <a:latin typeface="Minion Pro" panose="02040503050306020203"/>
              </a:rPr>
              <a:t>Le bibliothécaire-</a:t>
            </a:r>
            <a:r>
              <a:rPr lang="fr-CA" sz="2400" b="1" dirty="0" err="1">
                <a:solidFill>
                  <a:srgbClr val="FF0000"/>
                </a:solidFill>
                <a:latin typeface="Minion Pro" panose="02040503050306020203"/>
              </a:rPr>
              <a:t>intrapreneur</a:t>
            </a:r>
            <a:r>
              <a:rPr lang="fr-CA" sz="2400" b="1" dirty="0">
                <a:solidFill>
                  <a:srgbClr val="FF0000"/>
                </a:solidFill>
                <a:latin typeface="Minion Pro" panose="02040503050306020203"/>
              </a:rPr>
              <a:t>: </a:t>
            </a:r>
            <a:r>
              <a:rPr lang="fr-CA" sz="2400" b="1" dirty="0" smtClean="0">
                <a:solidFill>
                  <a:srgbClr val="FF0000"/>
                </a:solidFill>
                <a:latin typeface="Minion Pro" panose="02040503050306020203"/>
              </a:rPr>
              <a:t>un </a:t>
            </a:r>
            <a:r>
              <a:rPr lang="fr-CA" sz="2400" b="1" dirty="0">
                <a:solidFill>
                  <a:srgbClr val="FF0000"/>
                </a:solidFill>
                <a:latin typeface="Minion Pro" panose="02040503050306020203"/>
              </a:rPr>
              <a:t>agent de changement dans l’écosystème entrepreneurial</a:t>
            </a:r>
            <a:endParaRPr lang="fr-CA" sz="2400" dirty="0"/>
          </a:p>
        </p:txBody>
      </p:sp>
    </p:spTree>
    <p:extLst>
      <p:ext uri="{BB962C8B-B14F-4D97-AF65-F5344CB8AC3E}">
        <p14:creationId xmlns:p14="http://schemas.microsoft.com/office/powerpoint/2010/main" val="416071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778946" y="897404"/>
            <a:ext cx="8229600" cy="1149605"/>
          </a:xfrm>
        </p:spPr>
        <p:txBody>
          <a:bodyPr anchor="t"/>
          <a:lstStyle/>
          <a:p>
            <a:r>
              <a:rPr lang="fr-CA" dirty="0">
                <a:latin typeface="Minion Pro" panose="02040503050306020203" pitchFamily="18" charset="0"/>
              </a:rPr>
              <a:t>6.  </a:t>
            </a:r>
            <a:r>
              <a:rPr lang="fr-CA" sz="3600" dirty="0">
                <a:latin typeface="Minion Pro" panose="02040503050306020203" pitchFamily="18" charset="0"/>
              </a:rPr>
              <a:t>Enjeux et perspectives</a:t>
            </a:r>
            <a:r>
              <a:rPr lang="fr-CA" sz="4800" b="1" i="1" dirty="0">
                <a:solidFill>
                  <a:srgbClr val="FF0000"/>
                </a:solidFill>
              </a:rPr>
              <a:t/>
            </a:r>
            <a:br>
              <a:rPr lang="fr-CA" sz="4800" b="1" i="1" dirty="0">
                <a:solidFill>
                  <a:srgbClr val="FF0000"/>
                </a:solidFill>
              </a:rPr>
            </a:br>
            <a:r>
              <a:rPr lang="fr-CA" sz="4800" b="1" i="1" dirty="0">
                <a:solidFill>
                  <a:srgbClr val="FF0000"/>
                </a:solidFill>
              </a:rPr>
              <a:t>	</a:t>
            </a:r>
            <a:r>
              <a:rPr lang="fr-FR" sz="4600" dirty="0">
                <a:latin typeface="Minion Pro" panose="02040503050306020203" pitchFamily="18" charset="0"/>
              </a:rPr>
              <a:t/>
            </a:r>
            <a:br>
              <a:rPr lang="fr-FR" sz="4600" dirty="0">
                <a:latin typeface="Minion Pro" panose="02040503050306020203" pitchFamily="18" charset="0"/>
              </a:rPr>
            </a:br>
            <a:endParaRPr lang="fr-FR" sz="2300" dirty="0">
              <a:latin typeface="Minion Pro" panose="02040503050306020203" pitchFamily="18" charset="0"/>
            </a:endParaRPr>
          </a:p>
        </p:txBody>
      </p:sp>
      <p:sp>
        <p:nvSpPr>
          <p:cNvPr id="23" name="Espace réservé du pied de page 3"/>
          <p:cNvSpPr>
            <a:spLocks noGrp="1"/>
          </p:cNvSpPr>
          <p:nvPr>
            <p:ph type="ftr" sz="quarter" idx="4294967295"/>
            <p:custDataLst>
              <p:tags r:id="rId2"/>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3"/>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58</a:t>
            </a:fld>
            <a:endParaRPr lang="fr-FR" sz="1100" dirty="0">
              <a:solidFill>
                <a:srgbClr val="5E5E5E"/>
              </a:solidFill>
              <a:latin typeface="Arial Narrow"/>
              <a:cs typeface="Arial Narrow"/>
            </a:endParaRPr>
          </a:p>
        </p:txBody>
      </p:sp>
      <p:sp>
        <p:nvSpPr>
          <p:cNvPr id="4" name="Espace réservé du contenu 3"/>
          <p:cNvSpPr>
            <a:spLocks noGrp="1"/>
          </p:cNvSpPr>
          <p:nvPr>
            <p:ph idx="1"/>
          </p:nvPr>
        </p:nvSpPr>
        <p:spPr>
          <a:xfrm>
            <a:off x="448733" y="2047009"/>
            <a:ext cx="8229600" cy="2870200"/>
          </a:xfrm>
        </p:spPr>
        <p:txBody>
          <a:bodyPr>
            <a:normAutofit/>
          </a:bodyPr>
          <a:lstStyle/>
          <a:p>
            <a:pPr marL="0" indent="0">
              <a:buNone/>
            </a:pPr>
            <a:r>
              <a:rPr lang="fr-CA" dirty="0">
                <a:solidFill>
                  <a:srgbClr val="E7021A"/>
                </a:solidFill>
                <a:ea typeface="+mj-ea"/>
              </a:rPr>
              <a:t>	</a:t>
            </a:r>
            <a:r>
              <a:rPr lang="fr-CA" dirty="0">
                <a:solidFill>
                  <a:schemeClr val="tx1"/>
                </a:solidFill>
                <a:ea typeface="+mj-ea"/>
              </a:rPr>
              <a:t>À l’instar de nos collègues ontariens: </a:t>
            </a:r>
          </a:p>
          <a:p>
            <a:endParaRPr lang="fr-CA" dirty="0">
              <a:solidFill>
                <a:schemeClr val="tx1"/>
              </a:solidFill>
              <a:ea typeface="+mj-ea"/>
            </a:endParaRPr>
          </a:p>
          <a:p>
            <a:pPr marL="0" indent="0">
              <a:buNone/>
            </a:pPr>
            <a:r>
              <a:rPr lang="fr-CA" dirty="0">
                <a:solidFill>
                  <a:schemeClr val="tx1"/>
                </a:solidFill>
                <a:ea typeface="+mj-ea"/>
              </a:rPr>
              <a:t>      	</a:t>
            </a:r>
            <a:r>
              <a:rPr lang="fr-CA" sz="2400" dirty="0">
                <a:solidFill>
                  <a:schemeClr val="tx1"/>
                </a:solidFill>
                <a:ea typeface="+mj-ea"/>
              </a:rPr>
              <a:t>Vers la création d’une table-ronde des bibliothécaires impliqués en           	entrepreneuriat dans les bibliothèques universitaires québécoises?</a:t>
            </a:r>
          </a:p>
          <a:p>
            <a:pPr marL="0" indent="0">
              <a:buNone/>
            </a:pPr>
            <a:r>
              <a:rPr lang="fr-CA" sz="4000" dirty="0">
                <a:solidFill>
                  <a:srgbClr val="FF0000"/>
                </a:solidFill>
              </a:rPr>
              <a:t>    </a:t>
            </a:r>
            <a:r>
              <a:rPr lang="fr-CA" sz="2400" b="1" dirty="0">
                <a:solidFill>
                  <a:schemeClr val="tx1"/>
                </a:solidFill>
              </a:rPr>
              <a:t>Invitation lancée au CPI à Montréal</a:t>
            </a:r>
          </a:p>
          <a:p>
            <a:pPr marL="0" indent="0">
              <a:buNone/>
            </a:pPr>
            <a:r>
              <a:rPr lang="fr-CA" sz="2400" b="1" dirty="0">
                <a:solidFill>
                  <a:schemeClr val="tx1"/>
                </a:solidFill>
              </a:rPr>
              <a:t>	tenu le 12 novembre dernier !</a:t>
            </a:r>
          </a:p>
        </p:txBody>
      </p:sp>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1416" y="3594984"/>
            <a:ext cx="3502024" cy="3098074"/>
          </a:xfrm>
          <a:prstGeom prst="rect">
            <a:avLst/>
          </a:prstGeom>
        </p:spPr>
      </p:pic>
    </p:spTree>
    <p:extLst>
      <p:ext uri="{BB962C8B-B14F-4D97-AF65-F5344CB8AC3E}">
        <p14:creationId xmlns:p14="http://schemas.microsoft.com/office/powerpoint/2010/main" val="315109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custDataLst>
              <p:tags r:id="rId1"/>
            </p:custDataLst>
          </p:nvPr>
        </p:nvSpPr>
        <p:spPr>
          <a:xfrm>
            <a:off x="448733" y="897404"/>
            <a:ext cx="8229600" cy="1525122"/>
          </a:xfrm>
        </p:spPr>
        <p:txBody>
          <a:bodyPr anchor="t"/>
          <a:lstStyle/>
          <a:p>
            <a:r>
              <a:rPr lang="fr-FR" sz="3600" dirty="0">
                <a:latin typeface="Minion Pro" panose="02040503050306020203" pitchFamily="18" charset="0"/>
              </a:rPr>
              <a:t>Références</a:t>
            </a:r>
          </a:p>
        </p:txBody>
      </p:sp>
      <p:sp>
        <p:nvSpPr>
          <p:cNvPr id="21" name="Espace réservé du contenu 20"/>
          <p:cNvSpPr>
            <a:spLocks noGrp="1"/>
          </p:cNvSpPr>
          <p:nvPr>
            <p:ph idx="1"/>
            <p:custDataLst>
              <p:tags r:id="rId2"/>
            </p:custDataLst>
          </p:nvPr>
        </p:nvSpPr>
        <p:spPr>
          <a:xfrm>
            <a:off x="448733" y="1781885"/>
            <a:ext cx="7641530" cy="3780971"/>
          </a:xfrm>
        </p:spPr>
        <p:txBody>
          <a:bodyPr>
            <a:normAutofit fontScale="85000" lnSpcReduction="20000"/>
          </a:bodyPr>
          <a:lstStyle/>
          <a:p>
            <a:pPr marL="0" indent="0" fontAlgn="t">
              <a:spcBef>
                <a:spcPts val="0"/>
              </a:spcBef>
              <a:buNone/>
            </a:pPr>
            <a:r>
              <a:rPr lang="fr-CA" dirty="0"/>
              <a:t>Association of </a:t>
            </a:r>
            <a:r>
              <a:rPr lang="fr-CA" dirty="0" err="1"/>
              <a:t>Research</a:t>
            </a:r>
            <a:r>
              <a:rPr lang="fr-CA" dirty="0"/>
              <a:t> </a:t>
            </a:r>
            <a:r>
              <a:rPr lang="fr-CA" dirty="0" err="1"/>
              <a:t>Libraries</a:t>
            </a:r>
            <a:r>
              <a:rPr lang="fr-CA" dirty="0"/>
              <a:t> (2017).  </a:t>
            </a:r>
            <a:r>
              <a:rPr lang="fr-CA" u="sng" dirty="0"/>
              <a:t>SPEC Kit 355 : campus-</a:t>
            </a:r>
            <a:r>
              <a:rPr lang="fr-CA" u="sng" dirty="0" err="1"/>
              <a:t>wide</a:t>
            </a:r>
            <a:r>
              <a:rPr lang="fr-CA" u="sng" dirty="0"/>
              <a:t> </a:t>
            </a:r>
            <a:r>
              <a:rPr lang="fr-CA" u="sng" dirty="0" err="1"/>
              <a:t>entrepreneurship</a:t>
            </a:r>
            <a:r>
              <a:rPr lang="fr-CA" dirty="0"/>
              <a:t>. </a:t>
            </a:r>
            <a:r>
              <a:rPr lang="fr-CA" dirty="0">
                <a:hlinkClick r:id="rId7"/>
              </a:rPr>
              <a:t>https://publications.arl.org/Campus-wide-Entrepreneurship-SPEC-Kit-355/</a:t>
            </a:r>
            <a:r>
              <a:rPr lang="fr-CA" dirty="0"/>
              <a:t> </a:t>
            </a:r>
            <a:endParaRPr lang="fr-CA" sz="1800" dirty="0"/>
          </a:p>
          <a:p>
            <a:pPr marL="0" indent="0" fontAlgn="t">
              <a:spcBef>
                <a:spcPts val="0"/>
              </a:spcBef>
              <a:buNone/>
            </a:pPr>
            <a:endParaRPr lang="fr-CA" sz="1800" dirty="0"/>
          </a:p>
          <a:p>
            <a:pPr marL="0" indent="0" fontAlgn="t">
              <a:spcBef>
                <a:spcPts val="0"/>
              </a:spcBef>
              <a:buNone/>
            </a:pPr>
            <a:r>
              <a:rPr lang="fr-CA" dirty="0"/>
              <a:t>Global Entrepreneurship Monitor (2018).  </a:t>
            </a:r>
            <a:r>
              <a:rPr lang="fr-CA" u="sng" dirty="0"/>
              <a:t>Global report. </a:t>
            </a:r>
            <a:r>
              <a:rPr lang="fr-CA" u="sng" dirty="0">
                <a:hlinkClick r:id="rId8"/>
              </a:rPr>
              <a:t>https://www.gemconsortium.org/report/50012</a:t>
            </a:r>
            <a:r>
              <a:rPr lang="fr-CA" u="sng" dirty="0"/>
              <a:t> </a:t>
            </a:r>
            <a:endParaRPr lang="fr-CA" sz="1800" dirty="0"/>
          </a:p>
          <a:p>
            <a:pPr marL="0" indent="0" fontAlgn="t">
              <a:spcBef>
                <a:spcPts val="0"/>
              </a:spcBef>
              <a:buNone/>
            </a:pPr>
            <a:endParaRPr lang="fr-CA" sz="1800" dirty="0"/>
          </a:p>
          <a:p>
            <a:pPr marL="0" indent="0" fontAlgn="t">
              <a:spcBef>
                <a:spcPts val="0"/>
              </a:spcBef>
              <a:buNone/>
            </a:pPr>
            <a:r>
              <a:rPr lang="fr-CA" dirty="0" err="1"/>
              <a:t>Toane</a:t>
            </a:r>
            <a:r>
              <a:rPr lang="fr-CA" dirty="0"/>
              <a:t>, C. &amp; Figueiredo  R. (2018).  </a:t>
            </a:r>
            <a:r>
              <a:rPr lang="fr-CA" dirty="0" err="1"/>
              <a:t>Toward</a:t>
            </a:r>
            <a:r>
              <a:rPr lang="fr-CA" dirty="0"/>
              <a:t> </a:t>
            </a:r>
            <a:r>
              <a:rPr lang="fr-CA" dirty="0" err="1"/>
              <a:t>core</a:t>
            </a:r>
            <a:r>
              <a:rPr lang="fr-CA" dirty="0"/>
              <a:t> </a:t>
            </a:r>
            <a:r>
              <a:rPr lang="fr-CA" dirty="0" err="1"/>
              <a:t>competencies</a:t>
            </a:r>
            <a:r>
              <a:rPr lang="fr-CA" dirty="0"/>
              <a:t> for </a:t>
            </a:r>
            <a:r>
              <a:rPr lang="fr-CA" dirty="0" err="1"/>
              <a:t>entrepreneurship</a:t>
            </a:r>
            <a:r>
              <a:rPr lang="fr-CA" dirty="0"/>
              <a:t> </a:t>
            </a:r>
            <a:r>
              <a:rPr lang="fr-CA" dirty="0" err="1"/>
              <a:t>librarians</a:t>
            </a:r>
            <a:r>
              <a:rPr lang="fr-CA" dirty="0"/>
              <a:t>.  </a:t>
            </a:r>
            <a:r>
              <a:rPr lang="fr-CA" u="sng" dirty="0"/>
              <a:t>Journal of Business &amp; Finance </a:t>
            </a:r>
            <a:r>
              <a:rPr lang="fr-CA" u="sng" dirty="0" err="1"/>
              <a:t>Librarianship</a:t>
            </a:r>
            <a:r>
              <a:rPr lang="fr-CA" dirty="0"/>
              <a:t>. </a:t>
            </a:r>
            <a:r>
              <a:rPr lang="fr-CA" dirty="0">
                <a:hlinkClick r:id="rId9"/>
              </a:rPr>
              <a:t>https://doi.org/10.1080/08963568.2018.1448675</a:t>
            </a:r>
            <a:endParaRPr lang="fr-CA" dirty="0"/>
          </a:p>
          <a:p>
            <a:pPr marL="0" indent="0" fontAlgn="t">
              <a:spcBef>
                <a:spcPts val="0"/>
              </a:spcBef>
              <a:buNone/>
            </a:pPr>
            <a:r>
              <a:rPr lang="fr-CA" dirty="0"/>
              <a:t>  </a:t>
            </a:r>
            <a:endParaRPr lang="fr-CA" sz="1800" dirty="0"/>
          </a:p>
          <a:p>
            <a:pPr marL="0" indent="0" fontAlgn="t">
              <a:spcBef>
                <a:spcPts val="0"/>
              </a:spcBef>
              <a:buNone/>
            </a:pPr>
            <a:r>
              <a:rPr lang="fr-CA" dirty="0"/>
              <a:t>UBI Global (2018).  </a:t>
            </a:r>
            <a:r>
              <a:rPr lang="fr-CA" u="sng" dirty="0"/>
              <a:t>World </a:t>
            </a:r>
            <a:r>
              <a:rPr lang="fr-CA" u="sng" dirty="0" err="1"/>
              <a:t>Rankings</a:t>
            </a:r>
            <a:r>
              <a:rPr lang="fr-CA" u="sng" dirty="0"/>
              <a:t> Report. </a:t>
            </a:r>
            <a:r>
              <a:rPr lang="fr-CA" u="sng" dirty="0">
                <a:hlinkClick r:id="rId10"/>
              </a:rPr>
              <a:t>http://ubi-global.com/rankings/</a:t>
            </a:r>
            <a:endParaRPr lang="fr-CA" u="sng" dirty="0"/>
          </a:p>
          <a:p>
            <a:pPr marL="0" indent="0" fontAlgn="t">
              <a:spcBef>
                <a:spcPts val="0"/>
              </a:spcBef>
              <a:buNone/>
            </a:pPr>
            <a:endParaRPr lang="fr-CA" u="sng" dirty="0"/>
          </a:p>
          <a:p>
            <a:pPr marL="0" indent="0" fontAlgn="t">
              <a:spcBef>
                <a:spcPts val="0"/>
              </a:spcBef>
              <a:buNone/>
            </a:pPr>
            <a:r>
              <a:rPr lang="fr-CA" dirty="0"/>
              <a:t>Université Laval.  </a:t>
            </a:r>
            <a:r>
              <a:rPr lang="fr-CA" u="sng" dirty="0"/>
              <a:t>Entrepreneuriat Laval</a:t>
            </a:r>
            <a:r>
              <a:rPr lang="fr-CA" dirty="0"/>
              <a:t>. </a:t>
            </a:r>
            <a:r>
              <a:rPr lang="fr-CA" u="sng" dirty="0">
                <a:hlinkClick r:id="rId11"/>
              </a:rPr>
              <a:t>https://www.el.ulaval.ca/</a:t>
            </a:r>
            <a:r>
              <a:rPr lang="fr-CA" u="sng" dirty="0"/>
              <a:t> </a:t>
            </a:r>
          </a:p>
          <a:p>
            <a:pPr marL="0" indent="0" fontAlgn="t">
              <a:spcBef>
                <a:spcPts val="0"/>
              </a:spcBef>
              <a:buNone/>
            </a:pPr>
            <a:endParaRPr lang="fr-CA" u="sng" dirty="0"/>
          </a:p>
          <a:p>
            <a:pPr marL="0" indent="0" fontAlgn="t">
              <a:spcBef>
                <a:spcPts val="0"/>
              </a:spcBef>
              <a:buNone/>
            </a:pPr>
            <a:r>
              <a:rPr lang="fr-CA" dirty="0"/>
              <a:t>Université Laval.  </a:t>
            </a:r>
            <a:r>
              <a:rPr lang="fr-CA" u="sng" dirty="0"/>
              <a:t>Entrepreneuriat responsable</a:t>
            </a:r>
            <a:r>
              <a:rPr lang="fr-CA" dirty="0"/>
              <a:t>. </a:t>
            </a:r>
            <a:r>
              <a:rPr lang="fr-CA" u="sng" dirty="0">
                <a:hlinkClick r:id="rId12"/>
              </a:rPr>
              <a:t>https://www.ulaval.ca/entrepreneuriat-responsable.html</a:t>
            </a:r>
            <a:r>
              <a:rPr lang="fr-CA" u="sng" dirty="0"/>
              <a:t>  </a:t>
            </a:r>
          </a:p>
          <a:p>
            <a:pPr marL="0" indent="0" fontAlgn="t">
              <a:spcBef>
                <a:spcPts val="0"/>
              </a:spcBef>
              <a:buNone/>
            </a:pPr>
            <a:endParaRPr lang="fr-CA" u="sng" dirty="0"/>
          </a:p>
          <a:p>
            <a:pPr marL="0" indent="0" fontAlgn="t">
              <a:spcBef>
                <a:spcPts val="0"/>
              </a:spcBef>
              <a:buNone/>
            </a:pPr>
            <a:r>
              <a:rPr lang="fr-CA" dirty="0"/>
              <a:t>Université Laval.  Bibliothèque.  </a:t>
            </a:r>
            <a:r>
              <a:rPr lang="fr-CA" u="sng" dirty="0"/>
              <a:t>Entrepreneuriat</a:t>
            </a:r>
            <a:r>
              <a:rPr lang="fr-CA" dirty="0"/>
              <a:t>. </a:t>
            </a:r>
            <a:r>
              <a:rPr lang="fr-CA" u="sng" dirty="0">
                <a:hlinkClick r:id="rId13"/>
              </a:rPr>
              <a:t>https://www.bibl.ulaval.ca/web/entrepreneuriat</a:t>
            </a:r>
            <a:r>
              <a:rPr lang="fr-CA" u="sng" dirty="0"/>
              <a:t> </a:t>
            </a:r>
          </a:p>
        </p:txBody>
      </p:sp>
      <p:sp>
        <p:nvSpPr>
          <p:cNvPr id="23" name="Espace réservé du pied de page 3"/>
          <p:cNvSpPr>
            <a:spLocks noGrp="1"/>
          </p:cNvSpPr>
          <p:nvPr>
            <p:ph type="ftr" sz="quarter" idx="4294967295"/>
            <p:custDataLst>
              <p:tags r:id="rId3"/>
            </p:custDataLst>
          </p:nvPr>
        </p:nvSpPr>
        <p:spPr>
          <a:xfrm>
            <a:off x="930699" y="6477000"/>
            <a:ext cx="2267117" cy="244475"/>
          </a:xfrm>
          <a:ln>
            <a:miter lim="800000"/>
            <a:headEnd/>
            <a:tailEnd/>
          </a:ln>
        </p:spPr>
        <p:txBody>
          <a:bodyPr/>
          <a:lstStyle/>
          <a:p>
            <a:pPr algn="l">
              <a:defRPr/>
            </a:pPr>
            <a:r>
              <a:rPr lang="fr-FR" sz="1000" b="1" cap="all" dirty="0">
                <a:solidFill>
                  <a:srgbClr val="E7021A"/>
                </a:solidFill>
                <a:latin typeface="Arial Narrow"/>
                <a:cs typeface="Arial Narrow"/>
              </a:rPr>
              <a:t>Bibliothèque de l'Université Laval</a:t>
            </a:r>
          </a:p>
        </p:txBody>
      </p:sp>
      <p:sp>
        <p:nvSpPr>
          <p:cNvPr id="25" name="Espace réservé du numéro de diapositive 4"/>
          <p:cNvSpPr txBox="1">
            <a:spLocks/>
          </p:cNvSpPr>
          <p:nvPr>
            <p:custDataLst>
              <p:tags r:id="rId4"/>
            </p:custDataLst>
          </p:nvPr>
        </p:nvSpPr>
        <p:spPr>
          <a:xfrm>
            <a:off x="3197816" y="6477002"/>
            <a:ext cx="457200" cy="244475"/>
          </a:xfrm>
          <a:prstGeom prst="rect">
            <a:avLst/>
          </a:prstGeom>
          <a:noFill/>
          <a:ln>
            <a:miter lim="800000"/>
            <a:headEnd/>
            <a:tailEnd/>
          </a:ln>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5DA820-774F-E546-87E5-DDAFA0F806A9}" type="slidenum">
              <a:rPr lang="fr-FR" sz="1100" smtClean="0">
                <a:solidFill>
                  <a:srgbClr val="5E5E5E"/>
                </a:solidFill>
                <a:latin typeface="Arial Narrow"/>
                <a:cs typeface="Arial Narrow"/>
              </a:rPr>
              <a:pPr/>
              <a:t>59</a:t>
            </a:fld>
            <a:endParaRPr lang="fr-FR" sz="1100" dirty="0">
              <a:solidFill>
                <a:srgbClr val="5E5E5E"/>
              </a:solidFill>
              <a:latin typeface="Arial Narrow"/>
              <a:cs typeface="Arial Narrow"/>
            </a:endParaRPr>
          </a:p>
        </p:txBody>
      </p:sp>
      <p:pic>
        <p:nvPicPr>
          <p:cNvPr id="2" name="Imag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18380" y="5319432"/>
            <a:ext cx="1224214" cy="1279072"/>
          </a:xfrm>
          <a:prstGeom prst="rect">
            <a:avLst/>
          </a:prstGeom>
        </p:spPr>
      </p:pic>
    </p:spTree>
    <p:extLst>
      <p:ext uri="{BB962C8B-B14F-4D97-AF65-F5344CB8AC3E}">
        <p14:creationId xmlns:p14="http://schemas.microsoft.com/office/powerpoint/2010/main" val="82902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rotWithShape="1">
          <a:blip r:embed="rId2" cstate="print">
            <a:extLst>
              <a:ext uri="{28A0092B-C50C-407E-A947-70E740481C1C}">
                <a14:useLocalDpi xmlns:a14="http://schemas.microsoft.com/office/drawing/2010/main" val="0"/>
              </a:ext>
            </a:extLst>
          </a:blip>
          <a:srcRect b="32065"/>
          <a:stretch/>
        </p:blipFill>
        <p:spPr>
          <a:xfrm>
            <a:off x="0" y="4332067"/>
            <a:ext cx="9144000" cy="1552073"/>
          </a:xfrm>
          <a:prstGeom prst="rect">
            <a:avLst/>
          </a:prstGeom>
        </p:spPr>
      </p:pic>
      <p:sp>
        <p:nvSpPr>
          <p:cNvPr id="8" name="ZoneTexte 7"/>
          <p:cNvSpPr txBox="1"/>
          <p:nvPr/>
        </p:nvSpPr>
        <p:spPr>
          <a:xfrm>
            <a:off x="420983" y="1148796"/>
            <a:ext cx="8338245" cy="438582"/>
          </a:xfrm>
          <a:prstGeom prst="rect">
            <a:avLst/>
          </a:prstGeom>
          <a:noFill/>
        </p:spPr>
        <p:txBody>
          <a:bodyPr wrap="square" rtlCol="0">
            <a:spAutoFit/>
          </a:bodyPr>
          <a:lstStyle/>
          <a:p>
            <a:r>
              <a:rPr lang="fr-CA" sz="2250" b="1" dirty="0">
                <a:solidFill>
                  <a:srgbClr val="FF0000"/>
                </a:solidFill>
                <a:latin typeface="Arial Narrow" panose="020B0606020202030204" pitchFamily="34" charset="0"/>
              </a:rPr>
              <a:t>Comité d’action sur l’entrepreneuriat et l’engagement responsables</a:t>
            </a:r>
          </a:p>
        </p:txBody>
      </p:sp>
      <p:sp>
        <p:nvSpPr>
          <p:cNvPr id="6" name="Zone de texte 2"/>
          <p:cNvSpPr txBox="1">
            <a:spLocks noChangeArrowheads="1"/>
          </p:cNvSpPr>
          <p:nvPr/>
        </p:nvSpPr>
        <p:spPr bwMode="auto">
          <a:xfrm>
            <a:off x="502920" y="1698498"/>
            <a:ext cx="8641080" cy="2377574"/>
          </a:xfrm>
          <a:prstGeom prst="rect">
            <a:avLst/>
          </a:prstGeom>
          <a:noFill/>
          <a:ln w="9525">
            <a:noFill/>
            <a:miter lim="800000"/>
            <a:headEnd/>
            <a:tailEnd/>
          </a:ln>
        </p:spPr>
        <p:txBody>
          <a:bodyPr rot="0" vert="horz" wrap="square" lIns="68580" tIns="34290" rIns="68580" bIns="34290" anchor="t" anchorCtr="0">
            <a:spAutoFit/>
          </a:bodyPr>
          <a:lstStyle/>
          <a:p>
            <a:pPr marL="214313" indent="-214313">
              <a:buFont typeface="Arial" panose="020B0604020202020204" pitchFamily="34" charset="0"/>
              <a:buChar char="•"/>
            </a:pPr>
            <a:r>
              <a:rPr lang="fr-CA" sz="1500" dirty="0">
                <a:latin typeface="Arial Narrow" panose="020B0606020202030204" pitchFamily="34" charset="0"/>
              </a:rPr>
              <a:t>Proposer à la direction de l’Université les bases d’une vision et d’un positionnement institutionnels en matière d’entrepreneuriat;</a:t>
            </a:r>
            <a:br>
              <a:rPr lang="fr-CA" sz="1500" dirty="0">
                <a:latin typeface="Arial Narrow" panose="020B0606020202030204" pitchFamily="34" charset="0"/>
              </a:rPr>
            </a:br>
            <a:endParaRPr lang="fr-CA" sz="1500" dirty="0">
              <a:latin typeface="Arial Narrow" panose="020B0606020202030204" pitchFamily="34" charset="0"/>
            </a:endParaRPr>
          </a:p>
          <a:p>
            <a:pPr marL="214313" indent="-214313">
              <a:buFont typeface="Arial" panose="020B0604020202020204" pitchFamily="34" charset="0"/>
              <a:buChar char="•"/>
            </a:pPr>
            <a:r>
              <a:rPr lang="fr-CA" sz="1500" dirty="0">
                <a:latin typeface="Arial Narrow" panose="020B0606020202030204" pitchFamily="34" charset="0"/>
              </a:rPr>
              <a:t>Assurer la concertation des intervenants en entrepreneuriat;</a:t>
            </a:r>
            <a:br>
              <a:rPr lang="fr-CA" sz="1500" dirty="0">
                <a:latin typeface="Arial Narrow" panose="020B0606020202030204" pitchFamily="34" charset="0"/>
              </a:rPr>
            </a:br>
            <a:endParaRPr lang="fr-CA" sz="1500" dirty="0">
              <a:latin typeface="Arial Narrow" panose="020B0606020202030204" pitchFamily="34" charset="0"/>
            </a:endParaRPr>
          </a:p>
          <a:p>
            <a:pPr marL="214313" indent="-214313">
              <a:buFont typeface="Arial" panose="020B0604020202020204" pitchFamily="34" charset="0"/>
              <a:buChar char="•"/>
            </a:pPr>
            <a:r>
              <a:rPr lang="fr-CA" sz="1500" dirty="0">
                <a:latin typeface="Arial Narrow" panose="020B0606020202030204" pitchFamily="34" charset="0"/>
              </a:rPr>
              <a:t>Contribuer à positionner l'Université Laval comme un acteur de changement et de développement économique qui favorise et stimule la participation des membres de la communauté universitaire dans des projets qui contribuent positivement à l’avancement de la société;</a:t>
            </a:r>
            <a:br>
              <a:rPr lang="fr-CA" sz="1500" dirty="0">
                <a:latin typeface="Arial Narrow" panose="020B0606020202030204" pitchFamily="34" charset="0"/>
              </a:rPr>
            </a:br>
            <a:endParaRPr lang="fr-CA" sz="1500" dirty="0">
              <a:latin typeface="Arial Narrow" panose="020B0606020202030204" pitchFamily="34" charset="0"/>
            </a:endParaRPr>
          </a:p>
          <a:p>
            <a:pPr marL="214313" indent="-214313">
              <a:buFont typeface="Arial" panose="020B0604020202020204" pitchFamily="34" charset="0"/>
              <a:buChar char="•"/>
            </a:pPr>
            <a:r>
              <a:rPr lang="fr-CA" sz="1500" dirty="0">
                <a:latin typeface="Arial Narrow" panose="020B0606020202030204" pitchFamily="34" charset="0"/>
              </a:rPr>
              <a:t>Veiller à l’élaboration et à la mise en œuvre d’un plan d’action (Plan d’action 2019-2021 en cours de rédaction).</a:t>
            </a:r>
          </a:p>
        </p:txBody>
      </p:sp>
    </p:spTree>
    <p:extLst>
      <p:ext uri="{BB962C8B-B14F-4D97-AF65-F5344CB8AC3E}">
        <p14:creationId xmlns:p14="http://schemas.microsoft.com/office/powerpoint/2010/main" val="15094279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15" name="Rectangle 2"/>
          <p:cNvSpPr>
            <a:spLocks noGrp="1" noChangeArrowheads="1"/>
          </p:cNvSpPr>
          <p:nvPr>
            <p:ph type="title"/>
            <p:custDataLst>
              <p:tags r:id="rId1"/>
            </p:custDataLst>
          </p:nvPr>
        </p:nvSpPr>
        <p:spPr>
          <a:xfrm>
            <a:off x="682895" y="613779"/>
            <a:ext cx="3238865" cy="1776130"/>
          </a:xfrm>
        </p:spPr>
        <p:txBody>
          <a:bodyPr anchor="t" anchorCtr="0">
            <a:noAutofit/>
          </a:bodyPr>
          <a:lstStyle/>
          <a:p>
            <a:pPr algn="l"/>
            <a:r>
              <a:rPr lang="fr-FR" sz="8000" b="0" dirty="0" smtClean="0">
                <a:solidFill>
                  <a:srgbClr val="E7021A"/>
                </a:solidFill>
                <a:latin typeface="Minion Pro" panose="02040503050306020203" pitchFamily="18" charset="0"/>
                <a:cs typeface="Arial Narrow"/>
              </a:rPr>
              <a:t>Merci</a:t>
            </a:r>
            <a:br>
              <a:rPr lang="fr-FR" sz="8000" b="0" dirty="0" smtClean="0">
                <a:solidFill>
                  <a:srgbClr val="E7021A"/>
                </a:solidFill>
                <a:latin typeface="Minion Pro" panose="02040503050306020203" pitchFamily="18" charset="0"/>
                <a:cs typeface="Arial Narrow"/>
              </a:rPr>
            </a:br>
            <a:r>
              <a:rPr lang="fr-FR" sz="8000" b="0" dirty="0" smtClean="0">
                <a:solidFill>
                  <a:srgbClr val="E7021A"/>
                </a:solidFill>
                <a:latin typeface="Minion Pro" panose="02040503050306020203" pitchFamily="18" charset="0"/>
                <a:cs typeface="Arial Narrow"/>
              </a:rPr>
              <a:t/>
            </a:r>
            <a:br>
              <a:rPr lang="fr-FR" sz="8000" b="0" dirty="0" smtClean="0">
                <a:solidFill>
                  <a:srgbClr val="E7021A"/>
                </a:solidFill>
                <a:latin typeface="Minion Pro" panose="02040503050306020203" pitchFamily="18" charset="0"/>
                <a:cs typeface="Arial Narrow"/>
              </a:rPr>
            </a:br>
            <a:r>
              <a:rPr lang="fr-FR" sz="4000" dirty="0" smtClean="0">
                <a:solidFill>
                  <a:srgbClr val="E7021A"/>
                </a:solidFill>
                <a:latin typeface="Minion Pro" panose="02040503050306020203" pitchFamily="18" charset="0"/>
                <a:cs typeface="Arial Narrow"/>
              </a:rPr>
              <a:t>Des questions?</a:t>
            </a:r>
            <a:r>
              <a:rPr lang="fr-FR" sz="4000" b="0" dirty="0">
                <a:solidFill>
                  <a:srgbClr val="E7021A"/>
                </a:solidFill>
                <a:latin typeface="Minion Pro" panose="02040503050306020203" pitchFamily="18" charset="0"/>
                <a:cs typeface="Arial Narrow"/>
              </a:rPr>
              <a:t/>
            </a:r>
            <a:br>
              <a:rPr lang="fr-FR" sz="4000" b="0" dirty="0">
                <a:solidFill>
                  <a:srgbClr val="E7021A"/>
                </a:solidFill>
                <a:latin typeface="Minion Pro" panose="02040503050306020203" pitchFamily="18" charset="0"/>
                <a:cs typeface="Arial Narrow"/>
              </a:rPr>
            </a:br>
            <a:r>
              <a:rPr lang="fr-FR" sz="4000" b="0" dirty="0">
                <a:solidFill>
                  <a:srgbClr val="E7021A"/>
                </a:solidFill>
                <a:latin typeface="Minion Pro" panose="02040503050306020203" pitchFamily="18" charset="0"/>
                <a:cs typeface="Arial Narrow"/>
              </a:rPr>
              <a:t/>
            </a:r>
            <a:br>
              <a:rPr lang="fr-FR" sz="4000" b="0" dirty="0">
                <a:solidFill>
                  <a:srgbClr val="E7021A"/>
                </a:solidFill>
                <a:latin typeface="Minion Pro" panose="02040503050306020203" pitchFamily="18" charset="0"/>
                <a:cs typeface="Arial Narrow"/>
              </a:rPr>
            </a:br>
            <a:r>
              <a:rPr lang="fr-CA" sz="1400" dirty="0">
                <a:solidFill>
                  <a:schemeClr val="tx1">
                    <a:lumMod val="75000"/>
                    <a:lumOff val="25000"/>
                  </a:schemeClr>
                </a:solidFill>
                <a:latin typeface="Arial Narrow"/>
                <a:ea typeface="ヒラギノ角ゴ Pro W3" pitchFamily="1" charset="-128"/>
                <a:cs typeface="ヒラギノ角ゴ Pro W3" pitchFamily="1" charset="-128"/>
              </a:rPr>
              <a:t/>
            </a:r>
            <a:br>
              <a:rPr lang="fr-CA" sz="1400" dirty="0">
                <a:solidFill>
                  <a:schemeClr val="tx1">
                    <a:lumMod val="75000"/>
                    <a:lumOff val="25000"/>
                  </a:schemeClr>
                </a:solidFill>
                <a:latin typeface="Arial Narrow"/>
                <a:ea typeface="ヒラギノ角ゴ Pro W3" pitchFamily="1" charset="-128"/>
                <a:cs typeface="ヒラギノ角ゴ Pro W3" pitchFamily="1" charset="-128"/>
              </a:rPr>
            </a:br>
            <a:r>
              <a:rPr lang="fr-FR" sz="1400" b="0" dirty="0">
                <a:solidFill>
                  <a:srgbClr val="E7021A"/>
                </a:solidFill>
                <a:latin typeface="Minion Pro" panose="02040503050306020203" pitchFamily="18" charset="0"/>
                <a:cs typeface="Arial Narrow"/>
              </a:rPr>
              <a:t> </a:t>
            </a:r>
            <a:endParaRPr lang="fr-FR" sz="1400" dirty="0">
              <a:solidFill>
                <a:srgbClr val="E7021A"/>
              </a:solidFill>
              <a:latin typeface="Minion Pro" panose="02040503050306020203" pitchFamily="18" charset="0"/>
              <a:cs typeface="Arial Narrow"/>
            </a:endParaRPr>
          </a:p>
        </p:txBody>
      </p:sp>
      <p:pic>
        <p:nvPicPr>
          <p:cNvPr id="4" name="Image 3" descr="ULBIBLIO-Gabarit-Bibl-VF-3.jpg"/>
          <p:cNvPicPr>
            <a:picLocks noChangeAspect="1"/>
          </p:cNvPicPr>
          <p:nvPr>
            <p:custDataLst>
              <p:tags r:id="rId2"/>
            </p:custDataLst>
          </p:nvPr>
        </p:nvPicPr>
        <p:blipFill rotWithShape="1">
          <a:blip r:embed="rId6"/>
          <a:srcRect b="86949"/>
          <a:stretch/>
        </p:blipFill>
        <p:spPr bwMode="auto">
          <a:xfrm>
            <a:off x="0" y="0"/>
            <a:ext cx="9144000" cy="895050"/>
          </a:xfrm>
          <a:prstGeom prst="rect">
            <a:avLst/>
          </a:prstGeom>
          <a:noFill/>
          <a:ln w="9525">
            <a:noFill/>
            <a:miter lim="800000"/>
            <a:headEnd/>
            <a:tailEnd/>
          </a:ln>
        </p:spPr>
      </p:pic>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4560" y="1508829"/>
            <a:ext cx="4464971" cy="4665050"/>
          </a:xfrm>
          <a:prstGeom prst="rect">
            <a:avLst/>
          </a:prstGeom>
        </p:spPr>
      </p:pic>
    </p:spTree>
    <p:extLst>
      <p:ext uri="{BB962C8B-B14F-4D97-AF65-F5344CB8AC3E}">
        <p14:creationId xmlns:p14="http://schemas.microsoft.com/office/powerpoint/2010/main" val="143166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rotWithShape="1">
          <a:blip r:embed="rId2" cstate="print">
            <a:extLst>
              <a:ext uri="{28A0092B-C50C-407E-A947-70E740481C1C}">
                <a14:useLocalDpi xmlns:a14="http://schemas.microsoft.com/office/drawing/2010/main" val="0"/>
              </a:ext>
            </a:extLst>
          </a:blip>
          <a:srcRect b="32065"/>
          <a:stretch/>
        </p:blipFill>
        <p:spPr>
          <a:xfrm>
            <a:off x="0" y="4329850"/>
            <a:ext cx="9144000" cy="1552073"/>
          </a:xfrm>
          <a:prstGeom prst="rect">
            <a:avLst/>
          </a:prstGeom>
        </p:spPr>
      </p:pic>
      <p:sp>
        <p:nvSpPr>
          <p:cNvPr id="8" name="ZoneTexte 7"/>
          <p:cNvSpPr txBox="1"/>
          <p:nvPr/>
        </p:nvSpPr>
        <p:spPr>
          <a:xfrm>
            <a:off x="420983" y="1148796"/>
            <a:ext cx="8338245" cy="438582"/>
          </a:xfrm>
          <a:prstGeom prst="rect">
            <a:avLst/>
          </a:prstGeom>
          <a:noFill/>
        </p:spPr>
        <p:txBody>
          <a:bodyPr wrap="square" rtlCol="0">
            <a:spAutoFit/>
          </a:bodyPr>
          <a:lstStyle/>
          <a:p>
            <a:r>
              <a:rPr lang="fr-CA" sz="2250" b="1" dirty="0">
                <a:solidFill>
                  <a:srgbClr val="FF0000"/>
                </a:solidFill>
                <a:latin typeface="Arial Narrow" panose="020B0606020202030204" pitchFamily="34" charset="0"/>
              </a:rPr>
              <a:t>Actions portées par le CASEER</a:t>
            </a:r>
          </a:p>
        </p:txBody>
      </p:sp>
      <p:sp>
        <p:nvSpPr>
          <p:cNvPr id="6" name="Zone de texte 2"/>
          <p:cNvSpPr txBox="1">
            <a:spLocks noChangeArrowheads="1"/>
          </p:cNvSpPr>
          <p:nvPr/>
        </p:nvSpPr>
        <p:spPr bwMode="auto">
          <a:xfrm>
            <a:off x="228600" y="1793423"/>
            <a:ext cx="8648265" cy="2292166"/>
          </a:xfrm>
          <a:prstGeom prst="rect">
            <a:avLst/>
          </a:prstGeom>
          <a:noFill/>
          <a:ln w="9525">
            <a:noFill/>
            <a:miter lim="800000"/>
            <a:headEnd/>
            <a:tailEnd/>
          </a:ln>
        </p:spPr>
        <p:txBody>
          <a:bodyPr rot="0" vert="horz" wrap="square" lIns="68580" tIns="34290" rIns="68580" bIns="34290" anchor="t" anchorCtr="0">
            <a:spAutoFit/>
          </a:bodyPr>
          <a:lstStyle/>
          <a:p>
            <a:pPr marL="214313" indent="-214313">
              <a:lnSpc>
                <a:spcPct val="107000"/>
              </a:lnSpc>
              <a:buFont typeface="Arial" panose="020B0604020202020204" pitchFamily="34" charset="0"/>
              <a:buChar char="•"/>
            </a:pPr>
            <a:r>
              <a:rPr lang="fr-CA" sz="1500" dirty="0">
                <a:latin typeface="Arial Narrow" panose="020B0606020202030204" pitchFamily="34" charset="0"/>
              </a:rPr>
              <a:t>Inventaire de l’offre de formation et l’offre de services:</a:t>
            </a:r>
          </a:p>
          <a:p>
            <a:pPr marL="557213" lvl="1" indent="-214313">
              <a:lnSpc>
                <a:spcPct val="107000"/>
              </a:lnSpc>
              <a:buFont typeface="Arial" panose="020B0604020202020204" pitchFamily="34" charset="0"/>
              <a:buChar char="•"/>
            </a:pPr>
            <a:r>
              <a:rPr lang="fr-CA" sz="1500" dirty="0">
                <a:latin typeface="Arial Narrow" panose="020B0606020202030204" pitchFamily="34" charset="0"/>
              </a:rPr>
              <a:t>Une vingtaine d’intervenants clés qui composent notre écosystème entrepreneurial;</a:t>
            </a:r>
          </a:p>
          <a:p>
            <a:pPr marL="557213" lvl="1" indent="-214313">
              <a:lnSpc>
                <a:spcPct val="107000"/>
              </a:lnSpc>
              <a:buFont typeface="Arial" panose="020B0604020202020204" pitchFamily="34" charset="0"/>
              <a:buChar char="•"/>
            </a:pPr>
            <a:r>
              <a:rPr lang="fr-CA" sz="1500" dirty="0">
                <a:latin typeface="Arial Narrow" panose="020B0606020202030204" pitchFamily="34" charset="0"/>
              </a:rPr>
              <a:t>L’an passé, 7000 inscriptions à des cours en entrepreneuriat;</a:t>
            </a:r>
          </a:p>
          <a:p>
            <a:pPr marL="557213" lvl="1" indent="-214313">
              <a:lnSpc>
                <a:spcPct val="107000"/>
              </a:lnSpc>
              <a:buFont typeface="Arial" panose="020B0604020202020204" pitchFamily="34" charset="0"/>
              <a:buChar char="•"/>
            </a:pPr>
            <a:r>
              <a:rPr lang="fr-CA" sz="1500" dirty="0">
                <a:latin typeface="Arial Narrow" panose="020B0606020202030204" pitchFamily="34" charset="0"/>
              </a:rPr>
              <a:t>Le profil entrepreneurial offert au premier cycle dans 50 programmes d’études;</a:t>
            </a:r>
          </a:p>
          <a:p>
            <a:pPr marL="557213" lvl="1" indent="-214313">
              <a:lnSpc>
                <a:spcPct val="107000"/>
              </a:lnSpc>
              <a:buFont typeface="Arial" panose="020B0604020202020204" pitchFamily="34" charset="0"/>
              <a:buChar char="•"/>
            </a:pPr>
            <a:endParaRPr lang="fr-CA" sz="1500" dirty="0">
              <a:latin typeface="Arial Narrow" panose="020B0606020202030204" pitchFamily="34" charset="0"/>
            </a:endParaRPr>
          </a:p>
          <a:p>
            <a:pPr marL="0" lvl="1" indent="196454">
              <a:lnSpc>
                <a:spcPct val="107000"/>
              </a:lnSpc>
              <a:buFont typeface="Arial" panose="020B0604020202020204" pitchFamily="34" charset="0"/>
              <a:buChar char="•"/>
            </a:pPr>
            <a:r>
              <a:rPr lang="fr-CA" sz="1500" dirty="0">
                <a:latin typeface="Arial Narrow" panose="020B0606020202030204" pitchFamily="34" charset="0"/>
              </a:rPr>
              <a:t>Lexique entrepreneurial afin de se doter d’un langage commun;</a:t>
            </a:r>
          </a:p>
          <a:p>
            <a:pPr marL="0" lvl="1">
              <a:lnSpc>
                <a:spcPct val="107000"/>
              </a:lnSpc>
            </a:pPr>
            <a:endParaRPr lang="fr-CA" sz="1500" dirty="0">
              <a:latin typeface="Arial Narrow" panose="020B0606020202030204" pitchFamily="34" charset="0"/>
            </a:endParaRPr>
          </a:p>
          <a:p>
            <a:pPr marL="214313" lvl="1" indent="-214313">
              <a:lnSpc>
                <a:spcPct val="107000"/>
              </a:lnSpc>
              <a:buFont typeface="Arial" panose="020B0604020202020204" pitchFamily="34" charset="0"/>
              <a:buChar char="•"/>
            </a:pPr>
            <a:r>
              <a:rPr lang="fr-CA" sz="1500" dirty="0">
                <a:latin typeface="Arial Narrow" panose="020B0606020202030204" pitchFamily="34" charset="0"/>
              </a:rPr>
              <a:t>Mise en place du circuit entrepreneurial pour mieux orienter l’étudiant/diplômé à travers la multitude de ressources qui existent sur le campus: offrir le bon service au bon moment.</a:t>
            </a:r>
          </a:p>
        </p:txBody>
      </p:sp>
    </p:spTree>
    <p:extLst>
      <p:ext uri="{BB962C8B-B14F-4D97-AF65-F5344CB8AC3E}">
        <p14:creationId xmlns:p14="http://schemas.microsoft.com/office/powerpoint/2010/main" val="10714279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853" y="857250"/>
            <a:ext cx="6656294" cy="5143500"/>
          </a:xfrm>
          <a:prstGeom prst="rect">
            <a:avLst/>
          </a:prstGeom>
        </p:spPr>
      </p:pic>
    </p:spTree>
    <p:extLst>
      <p:ext uri="{BB962C8B-B14F-4D97-AF65-F5344CB8AC3E}">
        <p14:creationId xmlns:p14="http://schemas.microsoft.com/office/powerpoint/2010/main" val="3162046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rotWithShape="1">
          <a:blip r:embed="rId2" cstate="print">
            <a:extLst>
              <a:ext uri="{28A0092B-C50C-407E-A947-70E740481C1C}">
                <a14:useLocalDpi xmlns:a14="http://schemas.microsoft.com/office/drawing/2010/main" val="0"/>
              </a:ext>
            </a:extLst>
          </a:blip>
          <a:srcRect b="32065"/>
          <a:stretch/>
        </p:blipFill>
        <p:spPr>
          <a:xfrm>
            <a:off x="0" y="4329850"/>
            <a:ext cx="9144000" cy="1552073"/>
          </a:xfrm>
          <a:prstGeom prst="rect">
            <a:avLst/>
          </a:prstGeom>
        </p:spPr>
      </p:pic>
      <p:sp>
        <p:nvSpPr>
          <p:cNvPr id="8" name="ZoneTexte 7"/>
          <p:cNvSpPr txBox="1"/>
          <p:nvPr/>
        </p:nvSpPr>
        <p:spPr>
          <a:xfrm>
            <a:off x="420983" y="1148796"/>
            <a:ext cx="8338245" cy="438582"/>
          </a:xfrm>
          <a:prstGeom prst="rect">
            <a:avLst/>
          </a:prstGeom>
          <a:noFill/>
        </p:spPr>
        <p:txBody>
          <a:bodyPr wrap="square" rtlCol="0">
            <a:spAutoFit/>
          </a:bodyPr>
          <a:lstStyle/>
          <a:p>
            <a:r>
              <a:rPr lang="fr-CA" sz="2250" b="1" dirty="0">
                <a:solidFill>
                  <a:srgbClr val="FF0000"/>
                </a:solidFill>
                <a:latin typeface="Arial Narrow" panose="020B0606020202030204" pitchFamily="34" charset="0"/>
              </a:rPr>
              <a:t>Actions portées par le CASEER</a:t>
            </a:r>
          </a:p>
        </p:txBody>
      </p:sp>
      <p:sp>
        <p:nvSpPr>
          <p:cNvPr id="6" name="Zone de texte 2"/>
          <p:cNvSpPr txBox="1">
            <a:spLocks noChangeArrowheads="1"/>
          </p:cNvSpPr>
          <p:nvPr/>
        </p:nvSpPr>
        <p:spPr bwMode="auto">
          <a:xfrm>
            <a:off x="228600" y="1793423"/>
            <a:ext cx="8648265" cy="2306016"/>
          </a:xfrm>
          <a:prstGeom prst="rect">
            <a:avLst/>
          </a:prstGeom>
          <a:noFill/>
          <a:ln w="9525">
            <a:noFill/>
            <a:miter lim="800000"/>
            <a:headEnd/>
            <a:tailEnd/>
          </a:ln>
        </p:spPr>
        <p:txBody>
          <a:bodyPr rot="0" vert="horz" wrap="square" lIns="68580" tIns="34290" rIns="68580" bIns="34290" anchor="t" anchorCtr="0">
            <a:spAutoFit/>
          </a:bodyPr>
          <a:lstStyle/>
          <a:p>
            <a:pPr marL="272654" indent="-141685">
              <a:lnSpc>
                <a:spcPct val="107000"/>
              </a:lnSpc>
              <a:buFont typeface="Wingdings" panose="05000000000000000000" pitchFamily="2" charset="2"/>
              <a:buChar char="§"/>
            </a:pPr>
            <a:r>
              <a:rPr lang="fr-CA" sz="1500" dirty="0"/>
              <a:t> </a:t>
            </a:r>
            <a:r>
              <a:rPr lang="fr-CA" sz="1500" dirty="0">
                <a:latin typeface="Arial Narrow" panose="020B0606020202030204" pitchFamily="34" charset="0"/>
              </a:rPr>
              <a:t>Créer un guichet unique en entrepreneuriat:</a:t>
            </a:r>
          </a:p>
          <a:p>
            <a:pPr marL="336947">
              <a:lnSpc>
                <a:spcPct val="107000"/>
              </a:lnSpc>
            </a:pPr>
            <a:r>
              <a:rPr lang="fr-CA" sz="1500" dirty="0" smtClean="0">
                <a:latin typeface="Arial Narrow" panose="020B0606020202030204" pitchFamily="34" charset="0"/>
                <a:hlinkClick r:id="rId3"/>
              </a:rPr>
              <a:t>https</a:t>
            </a:r>
            <a:r>
              <a:rPr lang="fr-CA" sz="1500" dirty="0">
                <a:latin typeface="Arial Narrow" panose="020B0606020202030204" pitchFamily="34" charset="0"/>
                <a:hlinkClick r:id="rId3"/>
              </a:rPr>
              <a:t>://www.ulaval.ca/entrepreneuriat-responsable.html</a:t>
            </a:r>
            <a:endParaRPr lang="fr-CA" sz="1500" dirty="0">
              <a:latin typeface="Arial Narrow" panose="020B0606020202030204" pitchFamily="34" charset="0"/>
            </a:endParaRPr>
          </a:p>
          <a:p>
            <a:pPr>
              <a:lnSpc>
                <a:spcPct val="107000"/>
              </a:lnSpc>
            </a:pPr>
            <a:endParaRPr lang="fr-CA" sz="1500" dirty="0">
              <a:latin typeface="Arial Narrow" panose="020B0606020202030204" pitchFamily="34" charset="0"/>
            </a:endParaRPr>
          </a:p>
          <a:p>
            <a:pPr marL="336947" indent="-205979">
              <a:lnSpc>
                <a:spcPct val="107000"/>
              </a:lnSpc>
              <a:buFont typeface="Wingdings" panose="05000000000000000000" pitchFamily="2" charset="2"/>
              <a:buChar char="§"/>
            </a:pPr>
            <a:r>
              <a:rPr lang="fr-CA" sz="1500" dirty="0">
                <a:latin typeface="Arial Narrow" panose="020B0606020202030204" pitchFamily="34" charset="0"/>
              </a:rPr>
              <a:t>Mettre en place un espace physique (incubateur) pour le développement des projets </a:t>
            </a:r>
            <a:r>
              <a:rPr lang="fr-CA" sz="1500" dirty="0" smtClean="0">
                <a:latin typeface="Arial Narrow" panose="020B0606020202030204" pitchFamily="34" charset="0"/>
              </a:rPr>
              <a:t>entrepreneuriaux</a:t>
            </a:r>
          </a:p>
          <a:p>
            <a:pPr marL="336947" indent="-205979">
              <a:lnSpc>
                <a:spcPct val="107000"/>
              </a:lnSpc>
              <a:buFont typeface="Wingdings" panose="05000000000000000000" pitchFamily="2" charset="2"/>
              <a:buChar char="§"/>
            </a:pPr>
            <a:endParaRPr lang="fr-CA" sz="1500" dirty="0">
              <a:latin typeface="Arial Narrow" panose="020B0606020202030204" pitchFamily="34" charset="0"/>
            </a:endParaRPr>
          </a:p>
          <a:p>
            <a:pPr marL="285750" indent="-285750">
              <a:buFont typeface="Wingdings" panose="05000000000000000000" pitchFamily="2" charset="2"/>
              <a:buChar char="§"/>
            </a:pPr>
            <a:r>
              <a:rPr lang="fr-CA" sz="1500" smtClean="0">
                <a:latin typeface="Arial Narrow" panose="020B0606020202030204" pitchFamily="34" charset="0"/>
              </a:rPr>
              <a:t>Page </a:t>
            </a:r>
            <a:r>
              <a:rPr lang="fr-CA" sz="1500" dirty="0">
                <a:latin typeface="Arial Narrow" panose="020B0606020202030204" pitchFamily="34" charset="0"/>
              </a:rPr>
              <a:t>Facebook :</a:t>
            </a:r>
          </a:p>
          <a:p>
            <a:r>
              <a:rPr lang="fr-CA" dirty="0"/>
              <a:t> </a:t>
            </a:r>
            <a:r>
              <a:rPr lang="fr-CA" dirty="0" smtClean="0"/>
              <a:t>      </a:t>
            </a:r>
            <a:r>
              <a:rPr lang="fr-CA" sz="1500" dirty="0" smtClean="0">
                <a:latin typeface="Arial Narrow" panose="020B0606020202030204" pitchFamily="34" charset="0"/>
                <a:hlinkClick r:id="rId4"/>
              </a:rPr>
              <a:t>https</a:t>
            </a:r>
            <a:r>
              <a:rPr lang="fr-CA" sz="1500" dirty="0">
                <a:latin typeface="Arial Narrow" panose="020B0606020202030204" pitchFamily="34" charset="0"/>
                <a:hlinkClick r:id="rId4"/>
              </a:rPr>
              <a:t>://www.facebook.com/entrepreneuriatengagementUL</a:t>
            </a:r>
            <a:endParaRPr lang="fr-CA" sz="1500" dirty="0">
              <a:latin typeface="Arial Narrow" panose="020B0606020202030204" pitchFamily="34" charset="0"/>
            </a:endParaRPr>
          </a:p>
          <a:p>
            <a:pPr marL="130968">
              <a:lnSpc>
                <a:spcPct val="107000"/>
              </a:lnSpc>
            </a:pPr>
            <a:endParaRPr lang="fr-CA" sz="1500" dirty="0" smtClean="0">
              <a:latin typeface="Arial Narrow" panose="020B0606020202030204" pitchFamily="34" charset="0"/>
            </a:endParaRPr>
          </a:p>
          <a:p>
            <a:pPr lvl="1">
              <a:lnSpc>
                <a:spcPct val="107000"/>
              </a:lnSpc>
            </a:pPr>
            <a:endParaRPr lang="fr-CA" sz="1500" dirty="0">
              <a:latin typeface="Arial Narrow" panose="020B0606020202030204" pitchFamily="34" charset="0"/>
            </a:endParaRPr>
          </a:p>
        </p:txBody>
      </p:sp>
    </p:spTree>
    <p:extLst>
      <p:ext uri="{BB962C8B-B14F-4D97-AF65-F5344CB8AC3E}">
        <p14:creationId xmlns:p14="http://schemas.microsoft.com/office/powerpoint/2010/main" val="23324875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5"/>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4"/>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4"/>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5"/>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ags/tag90.xml><?xml version="1.0" encoding="utf-8"?>
<p:tagLst xmlns:a="http://schemas.openxmlformats.org/drawingml/2006/main" xmlns:r="http://schemas.openxmlformats.org/officeDocument/2006/relationships" xmlns:p="http://schemas.openxmlformats.org/presentationml/2006/main">
  <p:tag name="NUM" val="4"/>
</p:tagLst>
</file>

<file path=ppt/tags/tag91.xml><?xml version="1.0" encoding="utf-8"?>
<p:tagLst xmlns:a="http://schemas.openxmlformats.org/drawingml/2006/main" xmlns:r="http://schemas.openxmlformats.org/officeDocument/2006/relationships" xmlns:p="http://schemas.openxmlformats.org/presentationml/2006/main">
  <p:tag name="NUM" val="5"/>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5"/>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21221</TotalTime>
  <Words>2092</Words>
  <Application>Microsoft Office PowerPoint</Application>
  <PresentationFormat>Affichage à l'écran (4:3)</PresentationFormat>
  <Paragraphs>583</Paragraphs>
  <Slides>60</Slides>
  <Notes>50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60</vt:i4>
      </vt:variant>
    </vt:vector>
  </HeadingPairs>
  <TitlesOfParts>
    <vt:vector size="71" baseType="lpstr">
      <vt:lpstr>Arial</vt:lpstr>
      <vt:lpstr>Arial Narrow</vt:lpstr>
      <vt:lpstr>Calibri</vt:lpstr>
      <vt:lpstr>Minion Pro</vt:lpstr>
      <vt:lpstr>Montserrat</vt:lpstr>
      <vt:lpstr>Montserrat Light</vt:lpstr>
      <vt:lpstr>Montserrat SemiBold</vt:lpstr>
      <vt:lpstr>Times New Roman</vt:lpstr>
      <vt:lpstr>Wingdings</vt:lpstr>
      <vt:lpstr>ヒラギノ角ゴ Pro W3</vt:lpstr>
      <vt:lpstr>Thème Office</vt:lpstr>
      <vt:lpstr>Présentation PowerPoint</vt:lpstr>
      <vt:lpstr>Plan de la présentation </vt:lpstr>
      <vt:lpstr>1. Mise en contexte      </vt:lpstr>
      <vt:lpstr>2. L’entrepreneuriat à l’Université Laval :  un écosystème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Entrepreneuriat Laval :  un accélérateur d’entreprises       </vt:lpstr>
      <vt:lpstr>ENTREPRENEURAIT LAVAL , C’EST </vt:lpstr>
      <vt:lpstr>NOS SERVICES</vt:lpstr>
      <vt:lpstr>ACCOMPAGNEMENT</vt:lpstr>
      <vt:lpstr>ATELIERS</vt:lpstr>
      <vt:lpstr>CONCOURS d’idées d’entreprises</vt:lpstr>
      <vt:lpstr>CONCOURS Bourses Pierre-Péladeau</vt:lpstr>
      <vt:lpstr>CONCOURS Défi OSEntreprendre 2018</vt:lpstr>
      <vt:lpstr>MENTORAT</vt:lpstr>
      <vt:lpstr>ACTIVITÉS ET RÉSEAUTAGE</vt:lpstr>
      <vt:lpstr>CONFÉRENCIERS 2017-2018</vt:lpstr>
      <vt:lpstr>PROGRAMMES D’ACCOMPAGNEMENT</vt:lpstr>
      <vt:lpstr>Programmes et structure des services</vt:lpstr>
      <vt:lpstr>Programmes et structure des services</vt:lpstr>
      <vt:lpstr>Canevas modèle d’affaires</vt:lpstr>
      <vt:lpstr>Canevas du modèle d’affaires</vt:lpstr>
      <vt:lpstr>Canevas de la proposition de valeur</vt:lpstr>
      <vt:lpstr>Rencontres express EL</vt:lpstr>
      <vt:lpstr>RENCONTRES EXPRESS</vt:lpstr>
      <vt:lpstr>PROTO10 – PROGRAMME D’ÉTÉ POUR ENTREPRENEURS</vt:lpstr>
      <vt:lpstr>PROTO10 – PROGRAMME D’ÉTÉ POUR ENTREPRENEURS</vt:lpstr>
      <vt:lpstr>PROTO10 – PROGRAMME D’ÉTÉ POUR ENTREPRENEURS</vt:lpstr>
      <vt:lpstr>Soyez les premiers informés!</vt:lpstr>
      <vt:lpstr>4. L’entrepreneuriat dans les  bibliothèques universitaires  </vt:lpstr>
      <vt:lpstr>4. L’entrepreneuriat dans les  bibliothèques universitaires  </vt:lpstr>
      <vt:lpstr>4. L’entrepreneuriat dans les  bibliothèques universitaires  </vt:lpstr>
      <vt:lpstr>4. L’entrepreneuriat dans les bibliothèques universitaires  </vt:lpstr>
      <vt:lpstr>4. L’entrepreneuriat dans les bibliothèques universitaires  </vt:lpstr>
      <vt:lpstr>4. L’entrepreneuriat dans les bibliothèques universitaires  </vt:lpstr>
      <vt:lpstr>4. L’entrepreneuriat dans les  bibliothèques universitaires              </vt:lpstr>
      <vt:lpstr>5. L’entrepreneuriat à la BUL         </vt:lpstr>
      <vt:lpstr>5. L’entrepreneuriat à la BUL         </vt:lpstr>
      <vt:lpstr>5. L’entrepreneuriat à la BUL    - Diversité de l’auditoire (notions)  - Variété des projets (disciplines)  - Complexité des besoins (spécificités)       </vt:lpstr>
      <vt:lpstr>5. L’entrepreneuriat à la BUL  </vt:lpstr>
      <vt:lpstr>Présentation PowerPoint</vt:lpstr>
      <vt:lpstr>4. L’entrepreneuriat à la bibliothèque de l’Université Laval                 </vt:lpstr>
      <vt:lpstr>5. L’entrepreneuriat à la BUL             </vt:lpstr>
      <vt:lpstr>5. L’entrepreneuriat à la BUL               </vt:lpstr>
      <vt:lpstr>5. L’entrepreneuriat à la BUL             </vt:lpstr>
      <vt:lpstr>5. L’entrepreneuriat à la BUL             </vt:lpstr>
      <vt:lpstr>6.  Enjeux et perspectives  </vt:lpstr>
      <vt:lpstr>6. Enjeux et perspectives  </vt:lpstr>
      <vt:lpstr>6. Enjeux et perspectives  </vt:lpstr>
      <vt:lpstr>6. Enjeux et perspectives  </vt:lpstr>
      <vt:lpstr>6.  Enjeux et perspectives   </vt:lpstr>
      <vt:lpstr>Références</vt:lpstr>
      <vt:lpstr>Merci  Des questions?    </vt:lpstr>
    </vt:vector>
  </TitlesOfParts>
  <Company>Entreprise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Administrateur Administrateur</dc:creator>
  <cp:lastModifiedBy>Normand Pelletier</cp:lastModifiedBy>
  <cp:revision>585</cp:revision>
  <cp:lastPrinted>2018-12-12T13:39:22Z</cp:lastPrinted>
  <dcterms:created xsi:type="dcterms:W3CDTF">2012-08-03T15:47:38Z</dcterms:created>
  <dcterms:modified xsi:type="dcterms:W3CDTF">2018-12-12T15:02:23Z</dcterms:modified>
</cp:coreProperties>
</file>