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06" r:id="rId2"/>
    <p:sldId id="257" r:id="rId3"/>
    <p:sldId id="258" r:id="rId4"/>
    <p:sldId id="329" r:id="rId5"/>
    <p:sldId id="328" r:id="rId6"/>
    <p:sldId id="307" r:id="rId7"/>
    <p:sldId id="330" r:id="rId8"/>
    <p:sldId id="331" r:id="rId9"/>
    <p:sldId id="308" r:id="rId10"/>
    <p:sldId id="309" r:id="rId11"/>
    <p:sldId id="310" r:id="rId12"/>
    <p:sldId id="311" r:id="rId13"/>
    <p:sldId id="312" r:id="rId14"/>
    <p:sldId id="314" r:id="rId15"/>
    <p:sldId id="333" r:id="rId16"/>
    <p:sldId id="335" r:id="rId17"/>
    <p:sldId id="336" r:id="rId18"/>
    <p:sldId id="315" r:id="rId19"/>
    <p:sldId id="316" r:id="rId20"/>
    <p:sldId id="300" r:id="rId21"/>
    <p:sldId id="304" r:id="rId22"/>
    <p:sldId id="301" r:id="rId23"/>
    <p:sldId id="261" r:id="rId24"/>
    <p:sldId id="281" r:id="rId25"/>
    <p:sldId id="262" r:id="rId26"/>
    <p:sldId id="282" r:id="rId27"/>
    <p:sldId id="317" r:id="rId28"/>
    <p:sldId id="263" r:id="rId29"/>
    <p:sldId id="264" r:id="rId30"/>
    <p:sldId id="265" r:id="rId31"/>
    <p:sldId id="286" r:id="rId32"/>
    <p:sldId id="318" r:id="rId33"/>
    <p:sldId id="319" r:id="rId34"/>
    <p:sldId id="320" r:id="rId35"/>
    <p:sldId id="266" r:id="rId36"/>
    <p:sldId id="267" r:id="rId37"/>
    <p:sldId id="269" r:id="rId38"/>
    <p:sldId id="268" r:id="rId39"/>
    <p:sldId id="278" r:id="rId40"/>
    <p:sldId id="270" r:id="rId41"/>
    <p:sldId id="321" r:id="rId42"/>
    <p:sldId id="271" r:id="rId43"/>
    <p:sldId id="272" r:id="rId44"/>
    <p:sldId id="302" r:id="rId45"/>
    <p:sldId id="288" r:id="rId46"/>
    <p:sldId id="305" r:id="rId47"/>
    <p:sldId id="273" r:id="rId48"/>
    <p:sldId id="274" r:id="rId49"/>
    <p:sldId id="275" r:id="rId50"/>
    <p:sldId id="276" r:id="rId51"/>
    <p:sldId id="322" r:id="rId52"/>
    <p:sldId id="323" r:id="rId53"/>
    <p:sldId id="327" r:id="rId5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8"/>
  </p:normalViewPr>
  <p:slideViewPr>
    <p:cSldViewPr snapToGrid="0" snapToObjects="1">
      <p:cViewPr varScale="1">
        <p:scale>
          <a:sx n="84" d="100"/>
          <a:sy n="84" d="100"/>
        </p:scale>
        <p:origin x="18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AFDA7-47B1-C249-AB8F-DBC5E1421DD5}" type="datetimeFigureOut">
              <a:rPr lang="fr-FR" smtClean="0"/>
              <a:pPr/>
              <a:t>06/11/2018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751EC-C02D-014F-BB4B-A57E72F5007A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elpslab.net/writing/" TargetMode="External"/><Relationship Id="rId2" Type="http://schemas.openxmlformats.org/officeDocument/2006/relationships/hyperlink" Target="http://explorationsofstyl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59532" y="247553"/>
            <a:ext cx="9084468" cy="1288269"/>
          </a:xfrm>
        </p:spPr>
        <p:txBody>
          <a:bodyPr>
            <a:normAutofit fontScale="90000"/>
          </a:bodyPr>
          <a:lstStyle/>
          <a:p>
            <a:r>
              <a:rPr lang="en-CA" dirty="0"/>
              <a:t>Les </a:t>
            </a:r>
            <a:r>
              <a:rPr lang="en-CA" dirty="0" err="1"/>
              <a:t>scientifiques</a:t>
            </a:r>
            <a:r>
              <a:rPr lang="en-CA" dirty="0"/>
              <a:t> </a:t>
            </a:r>
            <a:r>
              <a:rPr lang="en-CA" dirty="0" err="1"/>
              <a:t>sont</a:t>
            </a:r>
            <a:r>
              <a:rPr lang="en-CA" dirty="0"/>
              <a:t> des </a:t>
            </a:r>
            <a:r>
              <a:rPr lang="en-CA" dirty="0" err="1"/>
              <a:t>écrivains</a:t>
            </a:r>
            <a:r>
              <a:rPr lang="en-CA" dirty="0"/>
              <a:t>:</a:t>
            </a:r>
            <a:br>
              <a:rPr lang="en-CA" dirty="0"/>
            </a:br>
            <a:r>
              <a:rPr lang="fr-CA" sz="3600" dirty="0"/>
              <a:t>L’écriture comme partie intégrante de la démarche scientifique </a:t>
            </a:r>
            <a:endParaRPr lang="en-CA" sz="3600" dirty="0"/>
          </a:p>
        </p:txBody>
      </p:sp>
      <p:pic>
        <p:nvPicPr>
          <p:cNvPr id="8" name="Image 7" descr="Leonid_Pasternak_-_The_Passion_of_cre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4" y="1821632"/>
            <a:ext cx="2871305" cy="2215898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54000" y="4234055"/>
            <a:ext cx="8692444" cy="2174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Dr. Nadia Aubin-Horth</a:t>
            </a:r>
          </a:p>
          <a:p>
            <a:r>
              <a:rPr lang="fr-FR" sz="3200" dirty="0"/>
              <a:t>Professeur titulaire</a:t>
            </a:r>
          </a:p>
          <a:p>
            <a:r>
              <a:rPr lang="fr-FR" sz="2400" dirty="0"/>
              <a:t>Département de Biologie &amp; </a:t>
            </a:r>
          </a:p>
          <a:p>
            <a:r>
              <a:rPr lang="fr-FR" sz="2400" dirty="0"/>
              <a:t>Institut de Biologie Intégrative et des Systèmes</a:t>
            </a:r>
          </a:p>
          <a:p>
            <a:r>
              <a:rPr lang="fr-FR" sz="2400" dirty="0"/>
              <a:t>Université Laval</a:t>
            </a:r>
          </a:p>
          <a:p>
            <a:r>
              <a:rPr lang="fr-FR" sz="2400" dirty="0" err="1"/>
              <a:t>Twitter</a:t>
            </a:r>
            <a:r>
              <a:rPr lang="fr-FR" sz="2400" dirty="0"/>
              <a:t>: @</a:t>
            </a:r>
            <a:r>
              <a:rPr lang="fr-FR" sz="2400" dirty="0" err="1"/>
              <a:t>naubinhorth</a:t>
            </a:r>
            <a:endParaRPr lang="fr-FR" sz="2400" dirty="0"/>
          </a:p>
        </p:txBody>
      </p:sp>
      <p:pic>
        <p:nvPicPr>
          <p:cNvPr id="10" name="Image 9" descr="IMG_28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47" y="1821631"/>
            <a:ext cx="2968893" cy="2226670"/>
          </a:xfrm>
          <a:prstGeom prst="rect">
            <a:avLst/>
          </a:prstGeom>
        </p:spPr>
      </p:pic>
      <p:pic>
        <p:nvPicPr>
          <p:cNvPr id="11" name="Image 10" descr="IMG_60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8" y="1841473"/>
            <a:ext cx="2929083" cy="2196812"/>
          </a:xfrm>
          <a:prstGeom prst="rect">
            <a:avLst/>
          </a:prstGeom>
        </p:spPr>
      </p:pic>
      <p:pic>
        <p:nvPicPr>
          <p:cNvPr id="12" name="Image 11" descr="Ibis_process_H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56" y="5803878"/>
            <a:ext cx="1993085" cy="994596"/>
          </a:xfrm>
          <a:prstGeom prst="rect">
            <a:avLst/>
          </a:prstGeom>
        </p:spPr>
      </p:pic>
      <p:pic>
        <p:nvPicPr>
          <p:cNvPr id="13" name="Image 12" descr="LogoLAV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" y="5863405"/>
            <a:ext cx="2217530" cy="9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Commençons!</a:t>
            </a:r>
            <a:endParaRPr lang="fr-C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565" y="1587033"/>
            <a:ext cx="8565660" cy="4879525"/>
          </a:xfrm>
        </p:spPr>
        <p:txBody>
          <a:bodyPr>
            <a:noAutofit/>
          </a:bodyPr>
          <a:lstStyle/>
          <a:p>
            <a:r>
              <a:rPr lang="fr-CA" dirty="0"/>
              <a:t>Quel est le sujet de ce papier?</a:t>
            </a:r>
          </a:p>
          <a:p>
            <a:endParaRPr lang="fr-CA" dirty="0"/>
          </a:p>
          <a:p>
            <a:pPr marL="400050" lvl="1" indent="0">
              <a:buNone/>
            </a:pPr>
            <a:r>
              <a:rPr lang="fr-CA" dirty="0"/>
              <a:t>3. Regroupez vos figures qui sont reliées 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/>
              <a:t>Pas besoin d’être dans l’ordre dans lequel les données ont été récoltées.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/>
              <a:t>Essayez différents regroupements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/>
              <a:t>Trouvez les données et expériences manquantes au besoin</a:t>
            </a:r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77273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Commençons!</a:t>
            </a:r>
            <a:endParaRPr lang="en-CA" dirty="0">
              <a:solidFill>
                <a:srgbClr val="558ED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565" y="2001136"/>
            <a:ext cx="8565660" cy="37686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dirty="0"/>
              <a:t>Si vous faites ces 3 étapes…</a:t>
            </a:r>
          </a:p>
          <a:p>
            <a:r>
              <a:rPr lang="fr-CA" sz="2400" dirty="0"/>
              <a:t>Vous pouvez présenter à votre </a:t>
            </a:r>
            <a:r>
              <a:rPr lang="fr-CA" sz="2400" dirty="0" err="1"/>
              <a:t>lab</a:t>
            </a:r>
            <a:r>
              <a:rPr lang="fr-CA" sz="2400" dirty="0"/>
              <a:t> meeting</a:t>
            </a:r>
          </a:p>
          <a:p>
            <a:r>
              <a:rPr lang="fr-CA" sz="2400" dirty="0"/>
              <a:t>Vous pouvez décider si les données sont complètes (assez!)</a:t>
            </a:r>
          </a:p>
          <a:p>
            <a:r>
              <a:rPr lang="fr-CA" sz="2400" dirty="0"/>
              <a:t>Vous pouvez expliquer ce que vous avez trouvé à un collègue dans l’ascenseur</a:t>
            </a:r>
          </a:p>
          <a:p>
            <a:r>
              <a:rPr lang="fr-CA" sz="2400" dirty="0"/>
              <a:t>Vous pouvez penser à quelle conférence et quel journal sont appropriés pour présenter 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788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0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rgbClr val="558ED5"/>
                </a:solidFill>
              </a:rPr>
              <a:t>Commençons!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565" y="2046072"/>
            <a:ext cx="8565660" cy="3232711"/>
          </a:xfrm>
        </p:spPr>
        <p:txBody>
          <a:bodyPr>
            <a:noAutofit/>
          </a:bodyPr>
          <a:lstStyle/>
          <a:p>
            <a:r>
              <a:rPr lang="fr-CA" dirty="0"/>
              <a:t>Qu’avez-vous trouvé?</a:t>
            </a:r>
          </a:p>
          <a:p>
            <a:pPr marL="914400" lvl="1" indent="-514350"/>
            <a:r>
              <a:rPr lang="fr-CA" u="sng" dirty="0"/>
              <a:t>Écrivez</a:t>
            </a:r>
            <a:r>
              <a:rPr lang="fr-CA" dirty="0"/>
              <a:t> vos résultats </a:t>
            </a:r>
          </a:p>
          <a:p>
            <a:pPr marL="1314450" lvl="2" indent="-514350"/>
            <a:r>
              <a:rPr lang="fr-CA" dirty="0"/>
              <a:t>Expliquez les résultats des figures. </a:t>
            </a:r>
          </a:p>
          <a:p>
            <a:pPr marL="1314450" lvl="2" indent="-514350"/>
            <a:r>
              <a:rPr lang="fr-CA" dirty="0"/>
              <a:t>Expliquez vos résultats dans les tableaux </a:t>
            </a:r>
          </a:p>
          <a:p>
            <a:pPr marL="1314450" lvl="2" indent="-514350"/>
            <a:r>
              <a:rPr lang="fr-CA" dirty="0"/>
              <a:t>Ajouter plus de détails</a:t>
            </a:r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80268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0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rgbClr val="558ED5"/>
                </a:solidFill>
              </a:rPr>
              <a:t>Commençons!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565" y="1670593"/>
            <a:ext cx="8565660" cy="4879525"/>
          </a:xfrm>
        </p:spPr>
        <p:txBody>
          <a:bodyPr>
            <a:noAutofit/>
          </a:bodyPr>
          <a:lstStyle/>
          <a:p>
            <a:r>
              <a:rPr lang="fr-CA" dirty="0"/>
              <a:t>Comment avez-vous fait?</a:t>
            </a:r>
          </a:p>
          <a:p>
            <a:pPr marL="914400" lvl="1" indent="-514350"/>
            <a:r>
              <a:rPr lang="fr-CA" dirty="0"/>
              <a:t>Écrivez vos méthodes</a:t>
            </a:r>
          </a:p>
          <a:p>
            <a:pPr marL="1314450" lvl="2" indent="-514350"/>
            <a:r>
              <a:rPr lang="fr-CA" dirty="0"/>
              <a:t>Dans le même ordre que les données sont présentées, pas dans l’ordre temporel de réalisation</a:t>
            </a:r>
          </a:p>
          <a:p>
            <a:pPr marL="1314450" lvl="2" indent="-514350"/>
            <a:r>
              <a:rPr lang="fr-CA" dirty="0"/>
              <a:t>Incluez vos statistiques</a:t>
            </a:r>
          </a:p>
          <a:p>
            <a:pPr marL="1314450" lvl="2" indent="-514350"/>
            <a:r>
              <a:rPr lang="fr-CA" dirty="0"/>
              <a:t>Il est possible de commencer à écrire cette section AVANT d’avoir des résultats</a:t>
            </a:r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5937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rgbClr val="558ED5"/>
                </a:solidFill>
              </a:rPr>
              <a:t>Commençons!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799" y="1989983"/>
            <a:ext cx="8970853" cy="3101070"/>
          </a:xfrm>
        </p:spPr>
        <p:txBody>
          <a:bodyPr>
            <a:noAutofit/>
          </a:bodyPr>
          <a:lstStyle/>
          <a:p>
            <a:r>
              <a:rPr lang="fr-CA" dirty="0"/>
              <a:t>Qu’est-ce que ça veut dire tout ça?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CA" dirty="0"/>
              <a:t>Écrivez votre discussion: faites un plan en sablier</a:t>
            </a:r>
          </a:p>
          <a:p>
            <a:pPr marL="1771650" lvl="3" indent="-514350">
              <a:buFont typeface="+mj-lt"/>
              <a:buAutoNum type="arabicPeriod"/>
            </a:pPr>
            <a:r>
              <a:rPr lang="fr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Illuminez vos résultats et proposez une interprétation</a:t>
            </a:r>
          </a:p>
          <a:p>
            <a:pPr marL="1771650" lvl="3" indent="-514350">
              <a:buFont typeface="+mj-lt"/>
              <a:buAutoNum type="arabicPeriod"/>
            </a:pPr>
            <a:r>
              <a:rPr lang="fr-CA" sz="2400" dirty="0"/>
              <a:t>Paragraphes de discussion XYZ</a:t>
            </a:r>
          </a:p>
          <a:p>
            <a:pPr marL="1771650" lvl="3" indent="-514350">
              <a:buFont typeface="+mj-lt"/>
              <a:buAutoNum type="arabicPeriod"/>
            </a:pPr>
            <a:r>
              <a:rPr lang="fr-CA" sz="2400" dirty="0">
                <a:solidFill>
                  <a:srgbClr val="558ED5"/>
                </a:solidFill>
              </a:rPr>
              <a:t>Connectez vos résultats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6967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rgbClr val="558ED5"/>
                </a:solidFill>
              </a:rPr>
              <a:t>Commençons!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146" y="1570321"/>
            <a:ext cx="8970853" cy="4879525"/>
          </a:xfrm>
        </p:spPr>
        <p:txBody>
          <a:bodyPr>
            <a:noAutofit/>
          </a:bodyPr>
          <a:lstStyle/>
          <a:p>
            <a:r>
              <a:rPr lang="fr-CA" dirty="0"/>
              <a:t>Qu’est-ce que ça veut dire tout ça?</a:t>
            </a:r>
          </a:p>
          <a:p>
            <a:pPr marL="0" indent="0">
              <a:buNone/>
            </a:pPr>
            <a:endParaRPr lang="fr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fr-CA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1-Illuminez vos résultats et proposez une interprétation</a:t>
            </a:r>
          </a:p>
          <a:p>
            <a:pPr marL="625475" lvl="1" indent="-271463">
              <a:buFont typeface="Arial"/>
              <a:buChar char="•"/>
            </a:pPr>
            <a:r>
              <a:rPr lang="fr-CA" sz="2400" dirty="0"/>
              <a:t>Le paragraphe le plus important de la discussion!</a:t>
            </a:r>
          </a:p>
          <a:p>
            <a:pPr marL="625475" lvl="1" indent="-271463">
              <a:buFont typeface="Arial"/>
              <a:buChar char="•"/>
            </a:pPr>
            <a:r>
              <a:rPr lang="fr-CA" sz="2400" dirty="0"/>
              <a:t>Après la rigueur stricte des résultats et des statistiques, vous dites à vos lecteurs « voici nos résultats importants et ce que nous en pensons »</a:t>
            </a:r>
          </a:p>
          <a:p>
            <a:pPr marL="625475" lvl="1" indent="-271463">
              <a:buFont typeface="Arial"/>
              <a:buChar char="•"/>
            </a:pPr>
            <a:r>
              <a:rPr lang="fr-CA" sz="2400" dirty="0"/>
              <a:t>Très important de séparer cette étape des résultats</a:t>
            </a:r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33870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rgbClr val="558ED5"/>
                </a:solidFill>
              </a:rPr>
              <a:t>Commençons!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146" y="1570321"/>
            <a:ext cx="8694767" cy="4879525"/>
          </a:xfrm>
        </p:spPr>
        <p:txBody>
          <a:bodyPr>
            <a:noAutofit/>
          </a:bodyPr>
          <a:lstStyle/>
          <a:p>
            <a:r>
              <a:rPr lang="fr-CA" dirty="0"/>
              <a:t>Qu’est-ce que ça veut dire tout ça?</a:t>
            </a:r>
          </a:p>
          <a:p>
            <a:pPr marL="0" indent="0">
              <a:buNone/>
            </a:pPr>
            <a:endParaRPr lang="fr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fr-CA" sz="2800" dirty="0"/>
              <a:t>2- Paragraphes XYZ pour discuter chacun de vos résultats importants</a:t>
            </a:r>
          </a:p>
          <a:p>
            <a:pPr lvl="1" indent="-342900">
              <a:buFont typeface="Arial"/>
              <a:buChar char="•"/>
            </a:pPr>
            <a:r>
              <a:rPr lang="fr-CA" sz="2400" dirty="0"/>
              <a:t>But: les connecter à la littérature + limitations</a:t>
            </a:r>
          </a:p>
          <a:p>
            <a:pPr lvl="1" indent="-342900">
              <a:buFont typeface="Arial"/>
              <a:buChar char="•"/>
            </a:pPr>
            <a:r>
              <a:rPr lang="fr-CA" sz="2400" dirty="0"/>
              <a:t>Utilisez les courts paragraphes que vous avez écrits sur vos figures</a:t>
            </a:r>
          </a:p>
          <a:p>
            <a:pPr lvl="1" indent="-342900">
              <a:buFont typeface="Arial"/>
              <a:buChar char="•"/>
            </a:pPr>
            <a:r>
              <a:rPr lang="fr-CA" sz="2400" dirty="0"/>
              <a:t>Organisez les dans le même ordre que les figures, résultats et méthodes</a:t>
            </a:r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71404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rgbClr val="558ED5"/>
                </a:solidFill>
              </a:rPr>
              <a:t>Commençons!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146" y="1570321"/>
            <a:ext cx="8970853" cy="4879525"/>
          </a:xfrm>
        </p:spPr>
        <p:txBody>
          <a:bodyPr>
            <a:noAutofit/>
          </a:bodyPr>
          <a:lstStyle/>
          <a:p>
            <a:r>
              <a:rPr lang="fr-CA" dirty="0"/>
              <a:t>Qu’est-ce que ça veut dire tout ça?</a:t>
            </a:r>
          </a:p>
          <a:p>
            <a:pPr marL="0" indent="0">
              <a:buNone/>
            </a:pPr>
            <a:endParaRPr lang="fr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fr-CA" sz="2800" dirty="0">
                <a:solidFill>
                  <a:srgbClr val="558ED5"/>
                </a:solidFill>
              </a:rPr>
              <a:t>3-Reculez d’un pas et connectez vos résultats</a:t>
            </a:r>
          </a:p>
          <a:p>
            <a:pPr lvl="1">
              <a:buFont typeface="Arial"/>
              <a:buChar char="•"/>
            </a:pPr>
            <a:r>
              <a:rPr lang="fr-CA" sz="2400" dirty="0"/>
              <a:t>La finale de votre article</a:t>
            </a:r>
          </a:p>
          <a:p>
            <a:pPr lvl="1">
              <a:buFont typeface="Arial"/>
              <a:buChar char="•"/>
            </a:pPr>
            <a:r>
              <a:rPr lang="fr-CA" sz="2400" dirty="0"/>
              <a:t>Connectez vos résultats ensemble</a:t>
            </a:r>
          </a:p>
          <a:p>
            <a:pPr lvl="1">
              <a:buFont typeface="Arial"/>
              <a:buChar char="•"/>
            </a:pPr>
            <a:r>
              <a:rPr lang="fr-CA" sz="2400" dirty="0"/>
              <a:t>Connectez les avec votre question initiale</a:t>
            </a:r>
          </a:p>
          <a:p>
            <a:pPr lvl="1">
              <a:buFont typeface="Arial"/>
              <a:buChar char="•"/>
            </a:pPr>
            <a:r>
              <a:rPr lang="fr-CA" sz="2400" dirty="0"/>
              <a:t>Connectez les avec votre champ de recherche / la question ultime présentée dans l’introduction</a:t>
            </a:r>
          </a:p>
          <a:p>
            <a:pPr lvl="1">
              <a:buFont typeface="Arial"/>
              <a:buChar char="•"/>
            </a:pPr>
            <a:r>
              <a:rPr lang="fr-CA" sz="2400" dirty="0"/>
              <a:t>Présentez comment votre travail fait progresser les connaissances du champ de recherche à propos de la question ultime</a:t>
            </a:r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07991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Premier </a:t>
            </a:r>
            <a:r>
              <a:rPr lang="en-CA" dirty="0" err="1"/>
              <a:t>brouillon</a:t>
            </a:r>
            <a:r>
              <a:rPr lang="en-CA" dirty="0"/>
              <a:t>: </a:t>
            </a:r>
            <a:br>
              <a:rPr lang="en-CA" dirty="0"/>
            </a:br>
            <a:r>
              <a:rPr lang="en-CA" sz="4000" dirty="0" err="1">
                <a:solidFill>
                  <a:srgbClr val="558ED5"/>
                </a:solidFill>
              </a:rPr>
              <a:t>Commençons</a:t>
            </a:r>
            <a:r>
              <a:rPr lang="en-CA" sz="4000" dirty="0">
                <a:solidFill>
                  <a:srgbClr val="558ED5"/>
                </a:solidFill>
              </a:rPr>
              <a:t>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140" y="1837421"/>
            <a:ext cx="8565660" cy="4435276"/>
          </a:xfrm>
        </p:spPr>
        <p:txBody>
          <a:bodyPr>
            <a:noAutofit/>
          </a:bodyPr>
          <a:lstStyle/>
          <a:p>
            <a:r>
              <a:rPr lang="fr-CA" dirty="0"/>
              <a:t>Pourquoi faites-vous ça?</a:t>
            </a:r>
          </a:p>
          <a:p>
            <a:pPr marL="914400" lvl="1" indent="-514350"/>
            <a:r>
              <a:rPr lang="fr-CA" dirty="0"/>
              <a:t>Enfin, écrivez votre introduction!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>
                <a:solidFill>
                  <a:schemeClr val="accent1"/>
                </a:solidFill>
              </a:rPr>
              <a:t>Présentez la question ultime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/>
              <a:t>Qu’est-ce qu’on sait?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/>
              <a:t>Qu’est-ce qu’on ne sait pas?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/>
              <a:t>Pourquoi c’est important de le savoir? Qu’est-ce qu’on perd à ne pas le savoir?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>
                <a:solidFill>
                  <a:srgbClr val="4F81BD"/>
                </a:solidFill>
              </a:rPr>
              <a:t>DONC, notre objectif / question est de XXX </a:t>
            </a:r>
            <a:r>
              <a:rPr lang="fr-CA" dirty="0"/>
              <a:t>+ hypothèses et prédictions + approche YYY + modèle ZZZ</a:t>
            </a:r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pPr marL="1314450" lvl="2" indent="-514350">
              <a:buFont typeface="+mj-lt"/>
              <a:buAutoNum type="arabicPeriod"/>
            </a:pPr>
            <a:endParaRPr lang="fr-CA" dirty="0"/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pPr marL="914400" lvl="1" indent="-514350">
              <a:buFont typeface="+mj-lt"/>
              <a:buAutoNum type="arabicPeriod"/>
            </a:pPr>
            <a:endParaRPr lang="fr-CA" dirty="0"/>
          </a:p>
          <a:p>
            <a:endParaRPr lang="fr-CA" dirty="0"/>
          </a:p>
        </p:txBody>
      </p:sp>
      <p:pic>
        <p:nvPicPr>
          <p:cNvPr id="4" name="Image 3" descr="hermione granger time tur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2" y="993111"/>
            <a:ext cx="1899284" cy="26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2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rgbClr val="558ED5"/>
                </a:solidFill>
              </a:rPr>
              <a:t>Commençons!</a:t>
            </a:r>
            <a:endParaRPr lang="en-CA" sz="4000" dirty="0">
              <a:solidFill>
                <a:srgbClr val="558ED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565" y="1804290"/>
            <a:ext cx="4311842" cy="2760042"/>
          </a:xfrm>
        </p:spPr>
        <p:txBody>
          <a:bodyPr>
            <a:noAutofit/>
          </a:bodyPr>
          <a:lstStyle/>
          <a:p>
            <a:r>
              <a:rPr lang="en-CA" dirty="0" err="1"/>
              <a:t>Recapitulons</a:t>
            </a:r>
            <a:r>
              <a:rPr lang="en-CA" dirty="0"/>
              <a:t>:</a:t>
            </a:r>
          </a:p>
          <a:p>
            <a:pPr lvl="1"/>
            <a:r>
              <a:rPr lang="en-CA" dirty="0" err="1"/>
              <a:t>Résultats</a:t>
            </a:r>
            <a:endParaRPr lang="en-CA" dirty="0"/>
          </a:p>
          <a:p>
            <a:pPr lvl="1"/>
            <a:r>
              <a:rPr lang="en-CA" dirty="0" err="1"/>
              <a:t>Méthodes</a:t>
            </a:r>
            <a:endParaRPr lang="en-CA" dirty="0"/>
          </a:p>
          <a:p>
            <a:pPr lvl="1"/>
            <a:r>
              <a:rPr lang="en-CA" dirty="0"/>
              <a:t>Discussion</a:t>
            </a:r>
          </a:p>
          <a:p>
            <a:pPr lvl="1"/>
            <a:r>
              <a:rPr lang="en-CA" dirty="0"/>
              <a:t>Introduction</a:t>
            </a:r>
          </a:p>
          <a:p>
            <a:pPr marL="914400" lvl="1" indent="-514350">
              <a:buFont typeface="+mj-lt"/>
              <a:buAutoNum type="arabicPeriod"/>
            </a:pPr>
            <a:endParaRPr lang="en-CA" dirty="0"/>
          </a:p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550591" y="5888696"/>
            <a:ext cx="79356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 algn="ctr">
              <a:buNone/>
            </a:pP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Est-ce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votre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façon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</a:t>
            </a: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rédiger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 </a:t>
            </a:r>
          </a:p>
          <a:p>
            <a:pPr marL="400050" lvl="1" indent="0" algn="ctr">
              <a:buNone/>
            </a:pP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Voyez-vous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des </a:t>
            </a: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avantages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à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le faire </a:t>
            </a: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comme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ça</a:t>
            </a:r>
            <a:r>
              <a:rPr lang="en-C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pic>
        <p:nvPicPr>
          <p:cNvPr id="5" name="Image 4" descr="5paragraph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79" y="1804290"/>
            <a:ext cx="2660749" cy="3549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8407" y="5262003"/>
            <a:ext cx="383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200" dirty="0" err="1"/>
              <a:t>https</a:t>
            </a:r>
            <a:r>
              <a:rPr lang="fr-CA" sz="1200" dirty="0"/>
              <a:t>://</a:t>
            </a:r>
            <a:r>
              <a:rPr lang="fr-CA" sz="1200" dirty="0" err="1"/>
              <a:t>dynamicecology.wordpress.com</a:t>
            </a:r>
            <a:r>
              <a:rPr lang="fr-CA" sz="1200" dirty="0"/>
              <a:t>/2016/02/24/the-5-pivotal-paragraphs-in-a-paper/</a:t>
            </a:r>
          </a:p>
        </p:txBody>
      </p:sp>
      <p:sp>
        <p:nvSpPr>
          <p:cNvPr id="17" name="Flèche en arc 16"/>
          <p:cNvSpPr/>
          <p:nvPr/>
        </p:nvSpPr>
        <p:spPr>
          <a:xfrm rot="5755731">
            <a:off x="2855951" y="3405051"/>
            <a:ext cx="809024" cy="117060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303950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0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Pourquoi</a:t>
            </a:r>
            <a:r>
              <a:rPr lang="en-CA" dirty="0"/>
              <a:t> les </a:t>
            </a:r>
            <a:r>
              <a:rPr lang="en-CA" dirty="0" err="1"/>
              <a:t>scientifiques</a:t>
            </a:r>
            <a:r>
              <a:rPr lang="en-CA" dirty="0"/>
              <a:t> </a:t>
            </a:r>
            <a:r>
              <a:rPr lang="en-CA" dirty="0" err="1"/>
              <a:t>écrivent-ils</a:t>
            </a:r>
            <a:r>
              <a:rPr lang="en-CA" dirty="0"/>
              <a:t>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51021"/>
            <a:ext cx="8229600" cy="862608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err="1"/>
              <a:t>Qu’en</a:t>
            </a:r>
            <a:r>
              <a:rPr lang="en-CA" dirty="0"/>
              <a:t> </a:t>
            </a:r>
            <a:r>
              <a:rPr lang="en-CA" dirty="0" err="1"/>
              <a:t>pensez-vous</a:t>
            </a:r>
            <a:r>
              <a:rPr lang="en-CA" dirty="0"/>
              <a:t>?</a:t>
            </a:r>
          </a:p>
        </p:txBody>
      </p:sp>
      <p:pic>
        <p:nvPicPr>
          <p:cNvPr id="4" name="Image 3" descr="snoopy-wri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67" y="2713629"/>
            <a:ext cx="5939205" cy="37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1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Nous </a:t>
            </a:r>
            <a:r>
              <a:rPr lang="en-CA" dirty="0" err="1"/>
              <a:t>avons</a:t>
            </a:r>
            <a:r>
              <a:rPr lang="en-CA" dirty="0"/>
              <a:t> un </a:t>
            </a:r>
            <a:r>
              <a:rPr lang="en-CA" dirty="0" err="1"/>
              <a:t>brouillon</a:t>
            </a:r>
            <a:r>
              <a:rPr lang="en-CA" dirty="0"/>
              <a:t>!</a:t>
            </a:r>
            <a:endParaRPr lang="en-CA" sz="4000" dirty="0"/>
          </a:p>
        </p:txBody>
      </p:sp>
      <p:pic>
        <p:nvPicPr>
          <p:cNvPr id="7" name="Image 6" descr="phd012903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9" y="1988666"/>
            <a:ext cx="8390843" cy="378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9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Nous </a:t>
            </a:r>
            <a:r>
              <a:rPr lang="en-CA" dirty="0" err="1"/>
              <a:t>avons</a:t>
            </a:r>
            <a:r>
              <a:rPr lang="en-CA" dirty="0"/>
              <a:t> un </a:t>
            </a:r>
            <a:r>
              <a:rPr lang="en-CA" dirty="0" err="1"/>
              <a:t>brouillon</a:t>
            </a:r>
            <a:r>
              <a:rPr lang="en-CA" dirty="0"/>
              <a:t>! </a:t>
            </a:r>
            <a:r>
              <a:rPr lang="en-CA" sz="4000" dirty="0" err="1"/>
              <a:t>Conséquences</a:t>
            </a:r>
            <a:endParaRPr lang="en-CA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75273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CA" b="1" dirty="0"/>
              <a:t>Positive</a:t>
            </a:r>
          </a:p>
          <a:p>
            <a:pPr marL="0" indent="0" algn="ctr">
              <a:buNone/>
            </a:pPr>
            <a:r>
              <a:rPr lang="en-CA" dirty="0"/>
              <a:t>On a un </a:t>
            </a:r>
            <a:r>
              <a:rPr lang="en-CA" dirty="0" err="1"/>
              <a:t>texte</a:t>
            </a:r>
            <a:endParaRPr lang="en-CA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749951" y="1648086"/>
            <a:ext cx="3752737" cy="1761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 err="1"/>
              <a:t>Négative</a:t>
            </a:r>
            <a:endParaRPr lang="en-CA" b="1" dirty="0"/>
          </a:p>
        </p:txBody>
      </p:sp>
      <p:pic>
        <p:nvPicPr>
          <p:cNvPr id="6" name="Image 5" descr="firstdr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455242"/>
            <a:ext cx="4078573" cy="2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95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heming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77" y="3409432"/>
            <a:ext cx="2781010" cy="2781010"/>
          </a:xfrm>
          <a:prstGeom prst="rect">
            <a:avLst/>
          </a:prstGeom>
        </p:spPr>
      </p:pic>
      <p:pic>
        <p:nvPicPr>
          <p:cNvPr id="6" name="Image 5" descr="firstdra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455242"/>
            <a:ext cx="4078573" cy="2716957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Nous </a:t>
            </a:r>
            <a:r>
              <a:rPr lang="en-CA" dirty="0" err="1"/>
              <a:t>avons</a:t>
            </a:r>
            <a:r>
              <a:rPr lang="en-CA" dirty="0"/>
              <a:t> un </a:t>
            </a:r>
            <a:r>
              <a:rPr lang="en-CA" dirty="0" err="1"/>
              <a:t>brouillon</a:t>
            </a:r>
            <a:r>
              <a:rPr lang="en-CA" dirty="0"/>
              <a:t>! </a:t>
            </a:r>
            <a:r>
              <a:rPr lang="en-CA" sz="4000" dirty="0" err="1"/>
              <a:t>Conséquences</a:t>
            </a:r>
            <a:endParaRPr lang="en-CA" sz="4000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75273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CA" b="1" dirty="0"/>
              <a:t>Positive</a:t>
            </a:r>
          </a:p>
          <a:p>
            <a:pPr marL="0" indent="0" algn="ctr">
              <a:buNone/>
            </a:pPr>
            <a:r>
              <a:rPr lang="en-CA" dirty="0"/>
              <a:t>On a un </a:t>
            </a:r>
            <a:r>
              <a:rPr lang="en-CA" dirty="0" err="1"/>
              <a:t>texte</a:t>
            </a:r>
            <a:endParaRPr lang="en-CA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749951" y="1648086"/>
            <a:ext cx="3752737" cy="1761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b="1" dirty="0" err="1"/>
              <a:t>Négative</a:t>
            </a:r>
            <a:endParaRPr lang="en-CA" b="1" dirty="0"/>
          </a:p>
          <a:p>
            <a:pPr marL="0" indent="0" algn="ctr">
              <a:buNone/>
            </a:pPr>
            <a:r>
              <a:rPr lang="en-CA" dirty="0"/>
              <a:t>On a un </a:t>
            </a:r>
            <a:r>
              <a:rPr lang="en-CA" dirty="0" err="1"/>
              <a:t>texte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1057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 </a:t>
            </a:r>
            <a:r>
              <a:rPr lang="en-CA" dirty="0" err="1"/>
              <a:t>texte</a:t>
            </a:r>
            <a:r>
              <a:rPr lang="en-CA" dirty="0"/>
              <a:t> </a:t>
            </a:r>
            <a:r>
              <a:rPr lang="en-CA" i="1" dirty="0" err="1"/>
              <a:t>privé</a:t>
            </a:r>
            <a:endParaRPr lang="en-CA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74440"/>
          </a:xfrm>
        </p:spPr>
        <p:txBody>
          <a:bodyPr>
            <a:normAutofit/>
          </a:bodyPr>
          <a:lstStyle/>
          <a:p>
            <a:r>
              <a:rPr lang="en-CA" dirty="0"/>
              <a:t>Utile pour nous pour </a:t>
            </a:r>
            <a:r>
              <a:rPr lang="en-CA" dirty="0" err="1"/>
              <a:t>apprendre</a:t>
            </a:r>
            <a:r>
              <a:rPr lang="en-CA" dirty="0"/>
              <a:t> = </a:t>
            </a:r>
            <a:r>
              <a:rPr lang="en-CA" dirty="0" err="1"/>
              <a:t>oui</a:t>
            </a:r>
            <a:endParaRPr lang="en-CA" dirty="0"/>
          </a:p>
          <a:p>
            <a:r>
              <a:rPr lang="en-CA" dirty="0"/>
              <a:t>Utile pour les </a:t>
            </a:r>
            <a:r>
              <a:rPr lang="en-CA" dirty="0" err="1"/>
              <a:t>autres</a:t>
            </a:r>
            <a:r>
              <a:rPr lang="en-CA" dirty="0"/>
              <a:t> = non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219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ll_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635309"/>
            <a:ext cx="3788919" cy="2841690"/>
          </a:xfrm>
          <a:prstGeom prst="rect">
            <a:avLst/>
          </a:prstGeom>
        </p:spPr>
      </p:pic>
      <p:pic>
        <p:nvPicPr>
          <p:cNvPr id="5" name="Image 4" descr="in-the-early-days-of-your-career-you-were-writing-a-lot-did-you-think-that-was-something-you-might-have-carried-on-with-as-opposed-to-acting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88" y="4000863"/>
            <a:ext cx="4162411" cy="191603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CA"/>
              <a:t>Le texte </a:t>
            </a:r>
            <a:r>
              <a:rPr lang="fr-CA" i="1"/>
              <a:t>privé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74440"/>
          </a:xfrm>
        </p:spPr>
        <p:txBody>
          <a:bodyPr>
            <a:normAutofit/>
          </a:bodyPr>
          <a:lstStyle/>
          <a:p>
            <a:r>
              <a:rPr lang="fr-CA"/>
              <a:t>Utile pour nous pour apprendre = oui</a:t>
            </a:r>
          </a:p>
          <a:p>
            <a:r>
              <a:rPr lang="fr-CA"/>
              <a:t>Utile pour les autres = non</a:t>
            </a:r>
          </a:p>
          <a:p>
            <a:r>
              <a:rPr lang="fr-CA"/>
              <a:t>Niveau de cohérence … faible</a:t>
            </a:r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2259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/>
              <a:t>Si on reste avec notre première version…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1468" y="2462546"/>
            <a:ext cx="5857705" cy="3140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000" dirty="0"/>
              <a:t>1) Nous fait croire que NOUS sommes un mauvais écrivain</a:t>
            </a:r>
          </a:p>
          <a:p>
            <a:pPr marL="457200" lvl="1" indent="0">
              <a:buNone/>
            </a:pPr>
            <a:r>
              <a:rPr lang="fr-CA" sz="2600" dirty="0"/>
              <a:t>FAUX! C’est tout le monde!</a:t>
            </a:r>
          </a:p>
          <a:p>
            <a:pPr marL="457200" lvl="1" indent="0">
              <a:buNone/>
            </a:pPr>
            <a:r>
              <a:rPr lang="fr-CA" sz="2600" dirty="0"/>
              <a:t>VRAI:  Toutes les formes d’écriture demandent une révision</a:t>
            </a:r>
          </a:p>
          <a:p>
            <a:pPr marL="0" indent="0">
              <a:buNone/>
            </a:pPr>
            <a:endParaRPr lang="fr-CA" dirty="0"/>
          </a:p>
          <a:p>
            <a:pPr marL="457200" lvl="1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 descr="heming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73" y="2418644"/>
            <a:ext cx="2667627" cy="266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84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1468" y="2889096"/>
            <a:ext cx="5857705" cy="1905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800" dirty="0"/>
              <a:t>2) </a:t>
            </a:r>
            <a:r>
              <a:rPr lang="fr-CA" sz="3000" dirty="0"/>
              <a:t>Communiquer vs structurer</a:t>
            </a:r>
          </a:p>
          <a:p>
            <a:pPr marL="457200" lvl="1" indent="0">
              <a:buNone/>
            </a:pPr>
            <a:r>
              <a:rPr lang="fr-CA" sz="2600" dirty="0"/>
              <a:t>Deux objectifs très importants… mais qui ne sont pas compatibles</a:t>
            </a:r>
          </a:p>
          <a:p>
            <a:pPr marL="0" indent="0">
              <a:buNone/>
            </a:pPr>
            <a:endParaRPr lang="fr-CA" sz="2600" dirty="0"/>
          </a:p>
        </p:txBody>
      </p:sp>
      <p:pic>
        <p:nvPicPr>
          <p:cNvPr id="7" name="Image 6" descr="heming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73" y="2418644"/>
            <a:ext cx="2667627" cy="2667627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/>
              <a:t>Si on reste avec notre première version…</a:t>
            </a:r>
          </a:p>
        </p:txBody>
      </p:sp>
    </p:spTree>
    <p:extLst>
      <p:ext uri="{BB962C8B-B14F-4D97-AF65-F5344CB8AC3E}">
        <p14:creationId xmlns:p14="http://schemas.microsoft.com/office/powerpoint/2010/main" val="1827347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/>
              <a:t>Les problèmes liés à une première version…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2290" y="2219667"/>
            <a:ext cx="5857705" cy="3683535"/>
          </a:xfrm>
        </p:spPr>
        <p:txBody>
          <a:bodyPr>
            <a:normAutofit lnSpcReduction="10000"/>
          </a:bodyPr>
          <a:lstStyle/>
          <a:p>
            <a:pPr marL="457200" lvl="1" indent="0" algn="ctr">
              <a:buNone/>
            </a:pPr>
            <a:r>
              <a:rPr lang="fr-CA" sz="3600" i="1" u="sng" dirty="0"/>
              <a:t>Il faut séparer l’objectif de “structurer” </a:t>
            </a:r>
          </a:p>
          <a:p>
            <a:pPr marL="457200" lvl="1" indent="0" algn="ctr">
              <a:buNone/>
            </a:pPr>
            <a:r>
              <a:rPr lang="fr-CA" sz="3600" i="1" u="sng" dirty="0"/>
              <a:t>(texte privé) </a:t>
            </a:r>
          </a:p>
          <a:p>
            <a:pPr marL="457200" lvl="1" indent="0" algn="ctr">
              <a:buNone/>
            </a:pPr>
            <a:r>
              <a:rPr lang="fr-CA" sz="3600" i="1" u="sng" dirty="0"/>
              <a:t>de l’objectif de “communiquer” </a:t>
            </a:r>
          </a:p>
          <a:p>
            <a:pPr marL="457200" lvl="1" indent="0" algn="ctr">
              <a:buNone/>
            </a:pPr>
            <a:r>
              <a:rPr lang="fr-CA" sz="3600" i="1" u="sng" dirty="0"/>
              <a:t>(texte public)</a:t>
            </a:r>
            <a:endParaRPr lang="fr-CA" sz="3600" dirty="0"/>
          </a:p>
          <a:p>
            <a:pPr marL="0" indent="0" algn="ctr">
              <a:buNone/>
            </a:pPr>
            <a:endParaRPr lang="fr-CA" sz="4000" dirty="0"/>
          </a:p>
        </p:txBody>
      </p:sp>
      <p:pic>
        <p:nvPicPr>
          <p:cNvPr id="5" name="Image 4" descr="c3po_judgement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15" y="2176183"/>
            <a:ext cx="2922181" cy="37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45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Du texte privé au texte public</a:t>
            </a:r>
            <a:br>
              <a:rPr lang="fr-CA" dirty="0"/>
            </a:br>
            <a:r>
              <a:rPr lang="fr-CA" sz="3600" i="1" dirty="0">
                <a:solidFill>
                  <a:schemeClr val="accent1"/>
                </a:solidFill>
              </a:rPr>
              <a:t>de la structure à la communication</a:t>
            </a:r>
            <a:endParaRPr lang="fr-CA" i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0636" y="2010641"/>
            <a:ext cx="8843364" cy="3218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/>
              <a:t>-Il faut se mettre dans la peau des lecteurs</a:t>
            </a:r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r>
              <a:rPr lang="fr-CA"/>
              <a:t>-Il faut réviser son texte de fond en comble</a:t>
            </a:r>
          </a:p>
        </p:txBody>
      </p:sp>
      <p:pic>
        <p:nvPicPr>
          <p:cNvPr id="5" name="Image 4" descr="Treasure_Map_Coloring_Pag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95" y="4209603"/>
            <a:ext cx="3316564" cy="25627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09703" y="5376945"/>
            <a:ext cx="1760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>
                <a:solidFill>
                  <a:srgbClr val="800000"/>
                </a:solidFill>
              </a:rPr>
              <a:t>Le trésor caché: le texte public parfait (but: communiquer)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57256" y="4192891"/>
            <a:ext cx="1760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>
                <a:solidFill>
                  <a:srgbClr val="800000"/>
                </a:solidFill>
              </a:rPr>
              <a:t>Le point de départ un peu nébuleux: le texte privé (but: structurer)</a:t>
            </a:r>
          </a:p>
        </p:txBody>
      </p:sp>
    </p:spTree>
    <p:extLst>
      <p:ext uri="{BB962C8B-B14F-4D97-AF65-F5344CB8AC3E}">
        <p14:creationId xmlns:p14="http://schemas.microsoft.com/office/powerpoint/2010/main" val="3888869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/>
              <a:t>1-Se mettre dans la peau du lecteur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5787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500" b="1"/>
              <a:t>Ce que l’on doit écrire dans la première version</a:t>
            </a:r>
          </a:p>
          <a:p>
            <a:r>
              <a:rPr lang="fr-CA" sz="2500"/>
              <a:t>Quels sont les résultats principaux?</a:t>
            </a:r>
          </a:p>
          <a:p>
            <a:r>
              <a:rPr lang="fr-CA" sz="2500"/>
              <a:t>Quelle est la question?</a:t>
            </a:r>
          </a:p>
          <a:p>
            <a:r>
              <a:rPr lang="fr-CA" sz="2500"/>
              <a:t>Qu’est-ce que je pense que ça veut dire tout ça?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941311" y="1600200"/>
            <a:ext cx="3578772" cy="48933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500" b="1"/>
              <a:t>Ce dont nos lecteurs ont besoin</a:t>
            </a:r>
          </a:p>
          <a:p>
            <a:r>
              <a:rPr lang="fr-CA" sz="2500"/>
              <a:t>Une prose scientifique claire</a:t>
            </a:r>
          </a:p>
          <a:p>
            <a:r>
              <a:rPr lang="fr-CA" sz="2500"/>
              <a:t>Qu’on leur parle de ce dont on leur a dit qu’on leur parlerait (plus compliqué qu’on pense!)</a:t>
            </a:r>
          </a:p>
          <a:p>
            <a:r>
              <a:rPr lang="fr-CA" sz="2500"/>
              <a:t>De l’information organisée dans une structure cohérente</a:t>
            </a:r>
          </a:p>
          <a:p>
            <a:endParaRPr lang="fr-CA" sz="2500"/>
          </a:p>
        </p:txBody>
      </p:sp>
    </p:spTree>
    <p:extLst>
      <p:ext uri="{BB962C8B-B14F-4D97-AF65-F5344CB8AC3E}">
        <p14:creationId xmlns:p14="http://schemas.microsoft.com/office/powerpoint/2010/main" val="70146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Pourquoi</a:t>
            </a:r>
            <a:r>
              <a:rPr lang="en-CA" dirty="0"/>
              <a:t> les </a:t>
            </a:r>
            <a:r>
              <a:rPr lang="en-CA" dirty="0" err="1"/>
              <a:t>scientifiques</a:t>
            </a:r>
            <a:r>
              <a:rPr lang="en-CA" dirty="0"/>
              <a:t> </a:t>
            </a:r>
            <a:r>
              <a:rPr lang="en-CA" dirty="0" err="1"/>
              <a:t>écrivent-ils</a:t>
            </a:r>
            <a:r>
              <a:rPr lang="en-CA" dirty="0"/>
              <a:t>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5872"/>
          </a:xfrm>
        </p:spPr>
        <p:txBody>
          <a:bodyPr>
            <a:normAutofit fontScale="92500" lnSpcReduction="20000"/>
          </a:bodyPr>
          <a:lstStyle/>
          <a:p>
            <a:r>
              <a:rPr lang="fr-CA" dirty="0"/>
              <a:t>Pour </a:t>
            </a:r>
            <a:r>
              <a:rPr lang="fr-CA" b="1" dirty="0"/>
              <a:t>communiquer</a:t>
            </a:r>
            <a:r>
              <a:rPr lang="fr-CA" dirty="0"/>
              <a:t> notre recherche et nos idées, pour convaincre les autres</a:t>
            </a:r>
          </a:p>
          <a:p>
            <a:pPr lvl="1"/>
            <a:r>
              <a:rPr lang="fr-CA" dirty="0"/>
              <a:t>Articles &amp; présentations orales(&amp; thèse!)</a:t>
            </a:r>
          </a:p>
          <a:p>
            <a:pPr lvl="1"/>
            <a:r>
              <a:rPr lang="fr-CA" dirty="0"/>
              <a:t>Demandes de subvention et de bourse </a:t>
            </a:r>
          </a:p>
          <a:p>
            <a:pPr lvl="1"/>
            <a:r>
              <a:rPr lang="fr-CA" dirty="0"/>
              <a:t>Matériel d’enseignement</a:t>
            </a:r>
          </a:p>
          <a:p>
            <a:pPr lvl="1"/>
            <a:r>
              <a:rPr lang="fr-CA" dirty="0"/>
              <a:t>Révision du travail d’autres scientifiques</a:t>
            </a:r>
          </a:p>
          <a:p>
            <a:pPr lvl="1"/>
            <a:r>
              <a:rPr lang="fr-CA" dirty="0"/>
              <a:t>Vulgarisation scientifique</a:t>
            </a:r>
          </a:p>
          <a:p>
            <a:r>
              <a:rPr lang="fr-CA" dirty="0"/>
              <a:t>Pour </a:t>
            </a:r>
            <a:r>
              <a:rPr lang="fr-CA" b="1" dirty="0"/>
              <a:t>structurer</a:t>
            </a:r>
            <a:r>
              <a:rPr lang="fr-CA" dirty="0"/>
              <a:t> et mettre de l’ordre dans nos pensées</a:t>
            </a:r>
          </a:p>
          <a:p>
            <a:endParaRPr lang="fr-CA" sz="1500" dirty="0"/>
          </a:p>
          <a:p>
            <a:pPr marL="457200" lvl="1" indent="0" algn="ctr">
              <a:buNone/>
            </a:pPr>
            <a:r>
              <a:rPr lang="fr-CA" sz="3500" i="1" dirty="0"/>
              <a:t>Avez-vous réalisé cela?</a:t>
            </a:r>
          </a:p>
          <a:p>
            <a:pPr marL="457200" lvl="1" indent="0" algn="ctr">
              <a:buNone/>
            </a:pPr>
            <a:r>
              <a:rPr lang="fr-CA" sz="3500" i="1" dirty="0"/>
              <a:t>Est-ce vrai pour vous?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1272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Racontez une histoire au lecteur*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6257"/>
            <a:ext cx="8229600" cy="5095027"/>
          </a:xfrm>
        </p:spPr>
        <p:txBody>
          <a:bodyPr>
            <a:noAutofit/>
          </a:bodyPr>
          <a:lstStyle/>
          <a:p>
            <a:r>
              <a:rPr lang="fr-CA" dirty="0"/>
              <a:t>Nous devons définir l’Histoire que nous voulons présenter (pas 2, pas 3…)</a:t>
            </a:r>
          </a:p>
          <a:p>
            <a:r>
              <a:rPr lang="fr-CA" dirty="0"/>
              <a:t>Cette histoire n’est pas l’histoire de comment on a obtenu nos résultats</a:t>
            </a:r>
          </a:p>
          <a:p>
            <a:pPr lvl="1"/>
            <a:r>
              <a:rPr lang="fr-CA" dirty="0"/>
              <a:t>N’a pas à être linéaire dans le temps</a:t>
            </a:r>
          </a:p>
          <a:p>
            <a:pPr lvl="1"/>
            <a:r>
              <a:rPr lang="fr-CA" dirty="0"/>
              <a:t>N’est pas obligé d’être à propos de notre objectif initial</a:t>
            </a:r>
          </a:p>
          <a:p>
            <a:pPr lvl="1"/>
            <a:endParaRPr lang="fr-CA" sz="1400" dirty="0"/>
          </a:p>
          <a:p>
            <a:pPr marL="0" indent="0">
              <a:buNone/>
            </a:pPr>
            <a:r>
              <a:rPr lang="fr-CA" sz="2000" dirty="0"/>
              <a:t>*L’utilisation « d’histoire » ici veut dire “récit cohérent” et n’implique absolument pas de changer notre hypothèse une fois que nous avons nos résultats </a:t>
            </a:r>
            <a:r>
              <a:rPr lang="fr-CA" sz="2000" i="1" dirty="0"/>
              <a:t>pour avoir une “belle” histoire…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83180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Racontez une histoire au lecteur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310" y="2387293"/>
            <a:ext cx="8229600" cy="2782627"/>
          </a:xfrm>
        </p:spPr>
        <p:txBody>
          <a:bodyPr>
            <a:normAutofit fontScale="85000" lnSpcReduction="10000"/>
          </a:bodyPr>
          <a:lstStyle/>
          <a:p>
            <a:r>
              <a:rPr lang="fr-CA" dirty="0"/>
              <a:t>Comment nous assurer que nous racontons l’histoire de la meilleure façon (ex: ordre des résultats) et qui est la plus claire possible?</a:t>
            </a:r>
          </a:p>
          <a:p>
            <a:endParaRPr lang="fr-CA" dirty="0"/>
          </a:p>
          <a:p>
            <a:r>
              <a:rPr lang="fr-CA" b="1" i="1" dirty="0"/>
              <a:t>Nous devons présenter à nos collègues le plus tôt possible… le faites-vous?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17839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4015"/>
            <a:ext cx="8229600" cy="970926"/>
          </a:xfrm>
        </p:spPr>
        <p:txBody>
          <a:bodyPr>
            <a:normAutofit fontScale="90000"/>
          </a:bodyPr>
          <a:lstStyle/>
          <a:p>
            <a:r>
              <a:rPr lang="en-CA" dirty="0" err="1"/>
              <a:t>Trouver</a:t>
            </a:r>
            <a:r>
              <a:rPr lang="en-CA" dirty="0"/>
              <a:t> </a:t>
            </a:r>
            <a:r>
              <a:rPr lang="en-CA" dirty="0" err="1"/>
              <a:t>votre</a:t>
            </a:r>
            <a:r>
              <a:rPr lang="en-CA" dirty="0"/>
              <a:t> </a:t>
            </a:r>
            <a:r>
              <a:rPr lang="en-CA" dirty="0" err="1"/>
              <a:t>voix</a:t>
            </a:r>
            <a:r>
              <a:rPr lang="en-CA" dirty="0"/>
              <a:t> / </a:t>
            </a:r>
            <a:r>
              <a:rPr lang="en-CA" dirty="0" err="1"/>
              <a:t>voie</a:t>
            </a:r>
            <a:r>
              <a:rPr lang="en-CA" dirty="0"/>
              <a:t> </a:t>
            </a:r>
            <a:r>
              <a:rPr lang="en-CA" dirty="0" err="1"/>
              <a:t>prend</a:t>
            </a:r>
            <a:r>
              <a:rPr lang="en-CA" dirty="0"/>
              <a:t> de la </a:t>
            </a:r>
            <a:r>
              <a:rPr lang="en-CA" dirty="0" err="1"/>
              <a:t>pratique</a:t>
            </a:r>
            <a:r>
              <a:rPr lang="en-CA" dirty="0"/>
              <a:t> et du temps*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052" y="1507652"/>
            <a:ext cx="6438582" cy="44595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600" dirty="0" err="1"/>
              <a:t>Présentez</a:t>
            </a:r>
            <a:r>
              <a:rPr lang="en-CA" sz="2600" dirty="0"/>
              <a:t> </a:t>
            </a:r>
            <a:r>
              <a:rPr lang="en-CA" sz="2600" dirty="0" err="1"/>
              <a:t>souvent</a:t>
            </a:r>
            <a:r>
              <a:rPr lang="en-CA" sz="2600" dirty="0"/>
              <a:t>! </a:t>
            </a:r>
          </a:p>
          <a:p>
            <a:pPr marL="457200" lvl="1" indent="0">
              <a:buNone/>
            </a:pPr>
            <a:r>
              <a:rPr lang="en-CA" sz="2600" dirty="0"/>
              <a:t>Lab meetings</a:t>
            </a:r>
          </a:p>
          <a:p>
            <a:pPr marL="457200" lvl="1" indent="0">
              <a:buNone/>
            </a:pPr>
            <a:r>
              <a:rPr lang="en-CA" sz="2600" dirty="0" err="1"/>
              <a:t>Interlabs</a:t>
            </a:r>
            <a:r>
              <a:rPr lang="en-CA" sz="2600" dirty="0"/>
              <a:t> (IBIS Institute-wide group meeting)</a:t>
            </a:r>
          </a:p>
          <a:p>
            <a:pPr marL="457200" lvl="1" indent="0">
              <a:buNone/>
            </a:pPr>
            <a:r>
              <a:rPr lang="en-CA" sz="2600" dirty="0" err="1"/>
              <a:t>Journée</a:t>
            </a:r>
            <a:r>
              <a:rPr lang="en-CA" sz="2600" dirty="0"/>
              <a:t> de la </a:t>
            </a:r>
            <a:r>
              <a:rPr lang="en-CA" sz="2600" dirty="0" err="1"/>
              <a:t>Recherche</a:t>
            </a:r>
            <a:r>
              <a:rPr lang="en-CA" sz="2600" dirty="0"/>
              <a:t> IBIS</a:t>
            </a:r>
          </a:p>
          <a:p>
            <a:pPr marL="0" indent="0">
              <a:buNone/>
            </a:pPr>
            <a:endParaRPr lang="en-CA" sz="2600" dirty="0"/>
          </a:p>
          <a:p>
            <a:pPr marL="0" indent="0">
              <a:buNone/>
            </a:pPr>
            <a:r>
              <a:rPr lang="en-CA" sz="2600" i="1" dirty="0" err="1"/>
              <a:t>Pratiquez</a:t>
            </a:r>
            <a:r>
              <a:rPr lang="en-CA" sz="2600" i="1" dirty="0"/>
              <a:t> </a:t>
            </a:r>
            <a:r>
              <a:rPr lang="en-CA" sz="2600" i="1" dirty="0" err="1"/>
              <a:t>à</a:t>
            </a:r>
            <a:r>
              <a:rPr lang="en-CA" sz="2600" i="1" dirty="0"/>
              <a:t> </a:t>
            </a:r>
            <a:r>
              <a:rPr lang="en-CA" sz="2600" i="1" dirty="0" err="1"/>
              <a:t>raconter</a:t>
            </a:r>
            <a:r>
              <a:rPr lang="en-CA" sz="2600" i="1" dirty="0"/>
              <a:t> </a:t>
            </a:r>
            <a:r>
              <a:rPr lang="en-CA" sz="2600" i="1" dirty="0" err="1"/>
              <a:t>l’histoire</a:t>
            </a:r>
            <a:r>
              <a:rPr lang="en-CA" sz="2600" i="1" dirty="0"/>
              <a:t> pour les </a:t>
            </a:r>
            <a:r>
              <a:rPr lang="en-CA" sz="2600" i="1" dirty="0" err="1"/>
              <a:t>autres</a:t>
            </a:r>
            <a:r>
              <a:rPr lang="en-CA" sz="2600" i="1" dirty="0"/>
              <a:t> et non pour </a:t>
            </a:r>
            <a:r>
              <a:rPr lang="en-CA" sz="2600" i="1" dirty="0" err="1"/>
              <a:t>vous</a:t>
            </a:r>
            <a:r>
              <a:rPr lang="en-CA" sz="2600" i="1" dirty="0"/>
              <a:t> </a:t>
            </a:r>
          </a:p>
          <a:p>
            <a:pPr marL="0" indent="0">
              <a:buNone/>
            </a:pPr>
            <a:r>
              <a:rPr lang="en-CA" sz="2600" i="1" dirty="0"/>
              <a:t>Bonus: dialogue</a:t>
            </a:r>
          </a:p>
        </p:txBody>
      </p:sp>
      <p:pic>
        <p:nvPicPr>
          <p:cNvPr id="5" name="Image 4" descr="IMG_68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3" y="4803022"/>
            <a:ext cx="2182653" cy="1636990"/>
          </a:xfrm>
          <a:prstGeom prst="ellipse">
            <a:avLst/>
          </a:prstGeom>
          <a:ln w="6350" cap="rnd" cmpd="sng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IMG_6817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32" y="2875565"/>
            <a:ext cx="2262024" cy="1696518"/>
          </a:xfrm>
          <a:prstGeom prst="ellipse">
            <a:avLst/>
          </a:prstGeom>
          <a:ln w="6350" cap="rnd" cmpd="sng">
            <a:solidFill>
              <a:srgbClr val="4F81B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 3" descr="labmeet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80" y="1507652"/>
            <a:ext cx="2368562" cy="1132128"/>
          </a:xfrm>
          <a:prstGeom prst="ellipse">
            <a:avLst/>
          </a:prstGeom>
          <a:ln w="6350" cap="rnd" cmpd="sng">
            <a:solidFill>
              <a:srgbClr val="4F81B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189052" y="6146728"/>
            <a:ext cx="64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*Voir les travaux de Anders Ericsson vulgarisés dans « </a:t>
            </a:r>
            <a:r>
              <a:rPr lang="fr-CA" dirty="0" err="1"/>
              <a:t>Peak</a:t>
            </a:r>
            <a:r>
              <a:rPr lang="fr-CA" dirty="0"/>
              <a:t>: secrets </a:t>
            </a:r>
            <a:r>
              <a:rPr lang="fr-CA" dirty="0" err="1"/>
              <a:t>from</a:t>
            </a:r>
            <a:r>
              <a:rPr lang="fr-CA" dirty="0"/>
              <a:t> the new science of expertise »  </a:t>
            </a:r>
          </a:p>
        </p:txBody>
      </p:sp>
    </p:spTree>
    <p:extLst>
      <p:ext uri="{BB962C8B-B14F-4D97-AF65-F5344CB8AC3E}">
        <p14:creationId xmlns:p14="http://schemas.microsoft.com/office/powerpoint/2010/main" val="2853825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20009"/>
            <a:ext cx="8229600" cy="560325"/>
          </a:xfrm>
        </p:spPr>
        <p:txBody>
          <a:bodyPr>
            <a:normAutofit fontScale="90000"/>
          </a:bodyPr>
          <a:lstStyle/>
          <a:p>
            <a:r>
              <a:rPr lang="en-CA" dirty="0" err="1"/>
              <a:t>D’autres</a:t>
            </a:r>
            <a:r>
              <a:rPr lang="en-CA" dirty="0"/>
              <a:t> </a:t>
            </a:r>
            <a:r>
              <a:rPr lang="en-CA" dirty="0" err="1"/>
              <a:t>façons</a:t>
            </a:r>
            <a:r>
              <a:rPr lang="en-CA" dirty="0"/>
              <a:t> de </a:t>
            </a:r>
            <a:r>
              <a:rPr lang="en-CA" dirty="0" err="1"/>
              <a:t>vous</a:t>
            </a:r>
            <a:r>
              <a:rPr lang="en-CA" dirty="0"/>
              <a:t> </a:t>
            </a:r>
            <a:r>
              <a:rPr lang="en-CA" dirty="0" err="1"/>
              <a:t>améliorer</a:t>
            </a:r>
            <a:endParaRPr lang="en-CA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11748" y="2001823"/>
            <a:ext cx="8497748" cy="3189911"/>
          </a:xfrm>
        </p:spPr>
        <p:txBody>
          <a:bodyPr>
            <a:noAutofit/>
          </a:bodyPr>
          <a:lstStyle/>
          <a:p>
            <a:r>
              <a:rPr lang="en-CA" sz="2600" dirty="0" err="1"/>
              <a:t>Participez</a:t>
            </a:r>
            <a:r>
              <a:rPr lang="en-CA" sz="2600" dirty="0"/>
              <a:t> </a:t>
            </a:r>
            <a:r>
              <a:rPr lang="en-CA" sz="2600" dirty="0" err="1"/>
              <a:t>activement</a:t>
            </a:r>
            <a:r>
              <a:rPr lang="en-CA" sz="2600" dirty="0"/>
              <a:t> aux Journal Clubs </a:t>
            </a:r>
            <a:r>
              <a:rPr lang="en-CA" sz="2600" dirty="0" err="1"/>
              <a:t>ou</a:t>
            </a:r>
            <a:r>
              <a:rPr lang="en-CA" sz="2600" dirty="0"/>
              <a:t> </a:t>
            </a:r>
            <a:r>
              <a:rPr lang="en-CA" sz="2600" dirty="0" err="1"/>
              <a:t>créez</a:t>
            </a:r>
            <a:r>
              <a:rPr lang="en-CA" sz="2600" dirty="0"/>
              <a:t> en un</a:t>
            </a:r>
          </a:p>
          <a:p>
            <a:r>
              <a:rPr lang="en-CA" sz="2600" dirty="0"/>
              <a:t>IBIS: </a:t>
            </a:r>
          </a:p>
          <a:p>
            <a:pPr lvl="1"/>
            <a:r>
              <a:rPr lang="en-CA" sz="2200" dirty="0"/>
              <a:t>Journal Club en </a:t>
            </a:r>
            <a:r>
              <a:rPr lang="en-CA" sz="2200" dirty="0" err="1"/>
              <a:t>génomique</a:t>
            </a:r>
            <a:r>
              <a:rPr lang="en-CA" sz="2200" dirty="0"/>
              <a:t> et </a:t>
            </a:r>
            <a:r>
              <a:rPr lang="en-CA" sz="2200" dirty="0" err="1"/>
              <a:t>biologie</a:t>
            </a:r>
            <a:r>
              <a:rPr lang="en-CA" sz="2200" dirty="0"/>
              <a:t> des </a:t>
            </a:r>
            <a:r>
              <a:rPr lang="en-CA" sz="2200" dirty="0" err="1"/>
              <a:t>systèmes</a:t>
            </a:r>
            <a:endParaRPr lang="en-CA" sz="2200" dirty="0"/>
          </a:p>
          <a:p>
            <a:pPr lvl="1"/>
            <a:r>
              <a:rPr lang="en-CA" sz="2200" dirty="0"/>
              <a:t>Journal club en </a:t>
            </a:r>
            <a:r>
              <a:rPr lang="en-CA" sz="2200" dirty="0" err="1"/>
              <a:t>Biologie</a:t>
            </a:r>
            <a:r>
              <a:rPr lang="en-CA" sz="2200" dirty="0"/>
              <a:t> </a:t>
            </a:r>
            <a:r>
              <a:rPr lang="en-CA" sz="2200" dirty="0" err="1"/>
              <a:t>intégrative</a:t>
            </a:r>
            <a:endParaRPr lang="en-CA" sz="2200" dirty="0"/>
          </a:p>
          <a:p>
            <a:r>
              <a:rPr lang="en-CA" sz="2000" dirty="0" err="1"/>
              <a:t>Trouvez</a:t>
            </a:r>
            <a:r>
              <a:rPr lang="en-CA" sz="2000" dirty="0"/>
              <a:t> </a:t>
            </a:r>
            <a:r>
              <a:rPr lang="en-CA" sz="2000" dirty="0" err="1"/>
              <a:t>ce</a:t>
            </a:r>
            <a:r>
              <a:rPr lang="en-CA" sz="2000" dirty="0"/>
              <a:t> </a:t>
            </a:r>
            <a:r>
              <a:rPr lang="en-CA" sz="2000" dirty="0" err="1"/>
              <a:t>que</a:t>
            </a:r>
            <a:r>
              <a:rPr lang="en-CA" sz="2000" dirty="0"/>
              <a:t> </a:t>
            </a:r>
            <a:r>
              <a:rPr lang="en-CA" sz="2000" dirty="0" err="1"/>
              <a:t>vous</a:t>
            </a:r>
            <a:r>
              <a:rPr lang="en-CA" sz="2000" dirty="0"/>
              <a:t> </a:t>
            </a:r>
            <a:r>
              <a:rPr lang="en-CA" sz="2000" dirty="0" err="1"/>
              <a:t>aimez</a:t>
            </a:r>
            <a:r>
              <a:rPr lang="en-CA" sz="2000" dirty="0"/>
              <a:t> </a:t>
            </a:r>
            <a:r>
              <a:rPr lang="en-CA" sz="2000" dirty="0" err="1"/>
              <a:t>ou</a:t>
            </a:r>
            <a:r>
              <a:rPr lang="en-CA" sz="2000" dirty="0"/>
              <a:t> pas</a:t>
            </a:r>
          </a:p>
          <a:p>
            <a:r>
              <a:rPr lang="en-CA" sz="2000" dirty="0" err="1"/>
              <a:t>Disséquez</a:t>
            </a:r>
            <a:r>
              <a:rPr lang="en-CA" sz="2000" dirty="0"/>
              <a:t> la structure</a:t>
            </a:r>
          </a:p>
          <a:p>
            <a:r>
              <a:rPr lang="en-CA" sz="2000" dirty="0"/>
              <a:t>Cherchez la phrase qui </a:t>
            </a:r>
            <a:r>
              <a:rPr lang="en-CA" sz="2000" dirty="0" err="1"/>
              <a:t>explique</a:t>
            </a:r>
            <a:r>
              <a:rPr lang="en-CA" sz="2000" dirty="0"/>
              <a:t> </a:t>
            </a:r>
            <a:r>
              <a:rPr lang="en-CA" sz="2000" dirty="0" err="1"/>
              <a:t>pourquoi</a:t>
            </a:r>
            <a:r>
              <a:rPr lang="en-CA" sz="2000" dirty="0"/>
              <a:t> </a:t>
            </a:r>
            <a:r>
              <a:rPr lang="en-CA" sz="2000" dirty="0" err="1"/>
              <a:t>c’est</a:t>
            </a:r>
            <a:r>
              <a:rPr lang="en-CA" sz="2000" dirty="0"/>
              <a:t> important de savoir </a:t>
            </a:r>
            <a:r>
              <a:rPr lang="en-CA" sz="2000" dirty="0" err="1"/>
              <a:t>ça</a:t>
            </a:r>
            <a:endParaRPr lang="en-CA" sz="2000" dirty="0"/>
          </a:p>
          <a:p>
            <a:r>
              <a:rPr lang="en-CA" sz="2000" dirty="0" err="1"/>
              <a:t>Votez</a:t>
            </a:r>
            <a:r>
              <a:rPr lang="en-CA" sz="2000" dirty="0"/>
              <a:t> pour </a:t>
            </a:r>
            <a:r>
              <a:rPr lang="en-CA" sz="2000" dirty="0" err="1"/>
              <a:t>votre</a:t>
            </a:r>
            <a:r>
              <a:rPr lang="en-CA" sz="2000" dirty="0"/>
              <a:t> figure </a:t>
            </a:r>
            <a:r>
              <a:rPr lang="en-CA" sz="2000" dirty="0" err="1"/>
              <a:t>préférée</a:t>
            </a:r>
            <a:endParaRPr lang="en-CA" sz="2000" dirty="0"/>
          </a:p>
          <a:p>
            <a:r>
              <a:rPr lang="en-CA" sz="2000" dirty="0"/>
              <a:t>Ne </a:t>
            </a:r>
            <a:r>
              <a:rPr lang="en-CA" sz="2000" dirty="0" err="1"/>
              <a:t>passez</a:t>
            </a:r>
            <a:r>
              <a:rPr lang="en-CA" sz="2000" dirty="0"/>
              <a:t> pas </a:t>
            </a:r>
            <a:r>
              <a:rPr lang="en-CA" sz="2000" dirty="0" err="1"/>
              <a:t>une</a:t>
            </a:r>
            <a:r>
              <a:rPr lang="en-CA" sz="2000" dirty="0"/>
              <a:t> </a:t>
            </a:r>
            <a:r>
              <a:rPr lang="en-CA" sz="2000" dirty="0" err="1"/>
              <a:t>heure</a:t>
            </a:r>
            <a:r>
              <a:rPr lang="en-CA" sz="2000" dirty="0"/>
              <a:t> </a:t>
            </a:r>
            <a:r>
              <a:rPr lang="en-CA" sz="2000" dirty="0" err="1"/>
              <a:t>à</a:t>
            </a:r>
            <a:r>
              <a:rPr lang="en-CA" sz="2000" dirty="0"/>
              <a:t> </a:t>
            </a:r>
            <a:r>
              <a:rPr lang="en-CA" sz="2000" dirty="0" err="1"/>
              <a:t>détruire</a:t>
            </a:r>
            <a:r>
              <a:rPr lang="en-CA" sz="2000" dirty="0"/>
              <a:t> le papier. </a:t>
            </a:r>
            <a:r>
              <a:rPr lang="en-CA" sz="2000" dirty="0" err="1"/>
              <a:t>Ça</a:t>
            </a:r>
            <a:r>
              <a:rPr lang="en-CA" sz="2000" dirty="0"/>
              <a:t> </a:t>
            </a:r>
            <a:r>
              <a:rPr lang="en-CA" sz="2000" dirty="0" err="1"/>
              <a:t>c’est</a:t>
            </a:r>
            <a:r>
              <a:rPr lang="en-CA" sz="2000" dirty="0"/>
              <a:t> la vision </a:t>
            </a:r>
            <a:r>
              <a:rPr lang="en-CA" sz="2000" dirty="0" err="1"/>
              <a:t>vieux</a:t>
            </a:r>
            <a:r>
              <a:rPr lang="en-CA" sz="2000" dirty="0"/>
              <a:t> </a:t>
            </a:r>
            <a:r>
              <a:rPr lang="en-CA" sz="2000" dirty="0" err="1"/>
              <a:t>jeu</a:t>
            </a:r>
            <a:r>
              <a:rPr lang="en-CA" sz="2000" dirty="0"/>
              <a:t>, negative et non productive</a:t>
            </a:r>
          </a:p>
        </p:txBody>
      </p:sp>
    </p:spTree>
    <p:extLst>
      <p:ext uri="{BB962C8B-B14F-4D97-AF65-F5344CB8AC3E}">
        <p14:creationId xmlns:p14="http://schemas.microsoft.com/office/powerpoint/2010/main" val="2592584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9493"/>
            <a:ext cx="8229600" cy="560325"/>
          </a:xfrm>
        </p:spPr>
        <p:txBody>
          <a:bodyPr>
            <a:normAutofit fontScale="90000"/>
          </a:bodyPr>
          <a:lstStyle/>
          <a:p>
            <a:r>
              <a:rPr lang="en-CA" dirty="0" err="1"/>
              <a:t>D’autres</a:t>
            </a:r>
            <a:r>
              <a:rPr lang="en-CA" dirty="0"/>
              <a:t> </a:t>
            </a:r>
            <a:r>
              <a:rPr lang="en-CA" dirty="0" err="1"/>
              <a:t>façons</a:t>
            </a:r>
            <a:r>
              <a:rPr lang="en-CA" dirty="0"/>
              <a:t> de </a:t>
            </a:r>
            <a:r>
              <a:rPr lang="en-CA" dirty="0" err="1"/>
              <a:t>vous</a:t>
            </a:r>
            <a:r>
              <a:rPr lang="en-CA" dirty="0"/>
              <a:t> </a:t>
            </a:r>
            <a:r>
              <a:rPr lang="en-CA" dirty="0" err="1"/>
              <a:t>améliorer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294053"/>
            <a:ext cx="9009528" cy="1178053"/>
          </a:xfrm>
        </p:spPr>
        <p:txBody>
          <a:bodyPr>
            <a:noAutofit/>
          </a:bodyPr>
          <a:lstStyle/>
          <a:p>
            <a:r>
              <a:rPr lang="en-CA" sz="2600" dirty="0" err="1"/>
              <a:t>Lisez</a:t>
            </a:r>
            <a:r>
              <a:rPr lang="en-CA" sz="2600" dirty="0"/>
              <a:t> beaucoup* + </a:t>
            </a:r>
            <a:r>
              <a:rPr lang="en-CA" sz="2600" dirty="0" err="1"/>
              <a:t>Prenez</a:t>
            </a:r>
            <a:r>
              <a:rPr lang="en-CA" sz="2600" dirty="0"/>
              <a:t> des notes + </a:t>
            </a:r>
            <a:r>
              <a:rPr lang="en-CA" sz="2600" dirty="0" err="1"/>
              <a:t>Organisez</a:t>
            </a:r>
            <a:r>
              <a:rPr lang="en-CA" sz="2600" dirty="0"/>
              <a:t> les</a:t>
            </a:r>
          </a:p>
          <a:p>
            <a:pPr lvl="1"/>
            <a:r>
              <a:rPr lang="en-CA" sz="2200" dirty="0" err="1">
                <a:solidFill>
                  <a:srgbClr val="558ED5"/>
                </a:solidFill>
              </a:rPr>
              <a:t>Combien</a:t>
            </a:r>
            <a:r>
              <a:rPr lang="en-CA" sz="2200" dirty="0">
                <a:solidFill>
                  <a:srgbClr val="558ED5"/>
                </a:solidFill>
              </a:rPr>
              <a:t> de </a:t>
            </a:r>
            <a:r>
              <a:rPr lang="en-CA" sz="2200" dirty="0" err="1">
                <a:solidFill>
                  <a:srgbClr val="558ED5"/>
                </a:solidFill>
              </a:rPr>
              <a:t>papiers</a:t>
            </a:r>
            <a:r>
              <a:rPr lang="en-CA" sz="2200" dirty="0">
                <a:solidFill>
                  <a:srgbClr val="558ED5"/>
                </a:solidFill>
              </a:rPr>
              <a:t> </a:t>
            </a:r>
            <a:r>
              <a:rPr lang="en-CA" sz="2200" dirty="0" err="1">
                <a:solidFill>
                  <a:srgbClr val="558ED5"/>
                </a:solidFill>
              </a:rPr>
              <a:t>lisez-vous</a:t>
            </a:r>
            <a:r>
              <a:rPr lang="en-CA" sz="2200" dirty="0">
                <a:solidFill>
                  <a:srgbClr val="558ED5"/>
                </a:solidFill>
              </a:rPr>
              <a:t> </a:t>
            </a:r>
            <a:r>
              <a:rPr lang="en-CA" sz="2200" dirty="0" err="1">
                <a:solidFill>
                  <a:srgbClr val="558ED5"/>
                </a:solidFill>
              </a:rPr>
              <a:t>chaque</a:t>
            </a:r>
            <a:r>
              <a:rPr lang="en-CA" sz="2200" dirty="0">
                <a:solidFill>
                  <a:srgbClr val="558ED5"/>
                </a:solidFill>
              </a:rPr>
              <a:t> </a:t>
            </a:r>
            <a:r>
              <a:rPr lang="en-CA" sz="2200" dirty="0" err="1">
                <a:solidFill>
                  <a:srgbClr val="558ED5"/>
                </a:solidFill>
              </a:rPr>
              <a:t>semaine</a:t>
            </a:r>
            <a:r>
              <a:rPr lang="en-CA" sz="2200" dirty="0">
                <a:solidFill>
                  <a:srgbClr val="558ED5"/>
                </a:solidFill>
              </a:rPr>
              <a:t>? 5? 10?</a:t>
            </a:r>
          </a:p>
        </p:txBody>
      </p:sp>
      <p:pic>
        <p:nvPicPr>
          <p:cNvPr id="4" name="Image 3" descr="IMG_27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97" y="2387140"/>
            <a:ext cx="4041679" cy="3031259"/>
          </a:xfrm>
          <a:prstGeom prst="ellipse">
            <a:avLst/>
          </a:prstGeom>
          <a:ln w="6350" cap="rnd" cmpd="sng">
            <a:solidFill>
              <a:srgbClr val="4F81B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csm_03_Endnote-Kollage_8b6c1f7c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47" y="5456893"/>
            <a:ext cx="1751113" cy="1313335"/>
          </a:xfrm>
          <a:prstGeom prst="rect">
            <a:avLst/>
          </a:prstGeom>
        </p:spPr>
      </p:pic>
      <p:pic>
        <p:nvPicPr>
          <p:cNvPr id="7" name="Image 6" descr="dark-quill-pap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1" y="5412512"/>
            <a:ext cx="1489082" cy="122630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006354" y="5865155"/>
            <a:ext cx="300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*Vous avez plus de temps que vous ne le pensez</a:t>
            </a:r>
          </a:p>
        </p:txBody>
      </p:sp>
    </p:spTree>
    <p:extLst>
      <p:ext uri="{BB962C8B-B14F-4D97-AF65-F5344CB8AC3E}">
        <p14:creationId xmlns:p14="http://schemas.microsoft.com/office/powerpoint/2010/main" val="2757683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2-Révision, révision, révision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8801" y="1807841"/>
            <a:ext cx="5329833" cy="4525963"/>
          </a:xfrm>
        </p:spPr>
        <p:txBody>
          <a:bodyPr>
            <a:normAutofit fontScale="85000" lnSpcReduction="20000"/>
          </a:bodyPr>
          <a:lstStyle/>
          <a:p>
            <a:r>
              <a:rPr lang="fr-CA"/>
              <a:t>L’écriture est un processus *itératif*</a:t>
            </a:r>
          </a:p>
          <a:p>
            <a:r>
              <a:rPr lang="fr-CA"/>
              <a:t>La révision est le processus clé</a:t>
            </a:r>
          </a:p>
          <a:p>
            <a:r>
              <a:rPr lang="fr-CA"/>
              <a:t>La révision ce n’est pas la même chose que corriger l’épreuve</a:t>
            </a:r>
          </a:p>
          <a:p>
            <a:pPr lvl="1"/>
            <a:r>
              <a:rPr lang="fr-CA"/>
              <a:t>Lecture active et restructuration</a:t>
            </a:r>
          </a:p>
          <a:p>
            <a:pPr marL="457200" lvl="1" indent="0" algn="ctr">
              <a:buNone/>
            </a:pPr>
            <a:r>
              <a:rPr lang="fr-CA"/>
              <a:t>vs</a:t>
            </a:r>
          </a:p>
          <a:p>
            <a:pPr lvl="1"/>
            <a:r>
              <a:rPr lang="fr-CA"/>
              <a:t>Faire des corrections pour enlever les fautes</a:t>
            </a:r>
          </a:p>
        </p:txBody>
      </p:sp>
      <p:pic>
        <p:nvPicPr>
          <p:cNvPr id="4" name="Image 3" descr="Un_Cœur_simple_(manuscrito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87" y="1807841"/>
            <a:ext cx="2869913" cy="431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74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5478"/>
            <a:ext cx="8229600" cy="1143000"/>
          </a:xfrm>
        </p:spPr>
        <p:txBody>
          <a:bodyPr/>
          <a:lstStyle/>
          <a:p>
            <a:r>
              <a:rPr lang="fr-CA" dirty="0"/>
              <a:t>Les 5 étapes de la révision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964" y="1600200"/>
            <a:ext cx="8970036" cy="5079501"/>
          </a:xfrm>
        </p:spPr>
        <p:txBody>
          <a:bodyPr>
            <a:normAutofit/>
          </a:bodyPr>
          <a:lstStyle/>
          <a:p>
            <a:r>
              <a:rPr lang="fr-CA" dirty="0"/>
              <a:t>1-Structurer</a:t>
            </a:r>
          </a:p>
          <a:p>
            <a:r>
              <a:rPr lang="fr-CA" dirty="0"/>
              <a:t>2-Clarifier</a:t>
            </a:r>
          </a:p>
          <a:p>
            <a:r>
              <a:rPr lang="fr-CA" dirty="0"/>
              <a:t>3-Les phrases (ponctuation, accord)</a:t>
            </a:r>
          </a:p>
          <a:p>
            <a:r>
              <a:rPr lang="fr-CA" dirty="0"/>
              <a:t>4-Cohésion (pour corriger les erreurs introduites aux étapes 1-2-3)</a:t>
            </a:r>
          </a:p>
          <a:p>
            <a:r>
              <a:rPr lang="fr-CA" dirty="0"/>
              <a:t>5-Corriger l’épreuve (SEULEMENT à cette étape)</a:t>
            </a:r>
          </a:p>
        </p:txBody>
      </p:sp>
    </p:spTree>
    <p:extLst>
      <p:ext uri="{BB962C8B-B14F-4D97-AF65-F5344CB8AC3E}">
        <p14:creationId xmlns:p14="http://schemas.microsoft.com/office/powerpoint/2010/main" val="37098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0170" y="2298173"/>
            <a:ext cx="4401298" cy="353347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fr-CA" sz="4400"/>
              <a:t>Connaissiez-vous ces 5 étapes?</a:t>
            </a:r>
          </a:p>
          <a:p>
            <a:pPr marL="0" indent="0" algn="ctr">
              <a:buNone/>
            </a:pPr>
            <a:endParaRPr lang="fr-CA" sz="4400"/>
          </a:p>
          <a:p>
            <a:pPr marL="0" indent="0" algn="ctr">
              <a:buNone/>
            </a:pPr>
            <a:r>
              <a:rPr lang="fr-CA" sz="4400"/>
              <a:t> Lesquelles faites-vous déjà?</a:t>
            </a:r>
          </a:p>
        </p:txBody>
      </p:sp>
      <p:pic>
        <p:nvPicPr>
          <p:cNvPr id="4" name="Image 3" descr="phd101212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03" y="1539403"/>
            <a:ext cx="3773640" cy="503152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520170" y="135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/>
              <a:t>Les 5 étapes de la révision</a:t>
            </a:r>
          </a:p>
        </p:txBody>
      </p:sp>
    </p:spTree>
    <p:extLst>
      <p:ext uri="{BB962C8B-B14F-4D97-AF65-F5344CB8AC3E}">
        <p14:creationId xmlns:p14="http://schemas.microsoft.com/office/powerpoint/2010/main" val="1872600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0688"/>
            <a:ext cx="8229600" cy="1143000"/>
          </a:xfrm>
        </p:spPr>
        <p:txBody>
          <a:bodyPr/>
          <a:lstStyle/>
          <a:p>
            <a:r>
              <a:rPr lang="en-CA" dirty="0"/>
              <a:t>1-Structurer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8029" y="1159668"/>
            <a:ext cx="8624758" cy="4525963"/>
          </a:xfrm>
        </p:spPr>
        <p:txBody>
          <a:bodyPr>
            <a:normAutofit/>
          </a:bodyPr>
          <a:lstStyle/>
          <a:p>
            <a:r>
              <a:rPr lang="en-CA" b="1" dirty="0"/>
              <a:t>On ne </a:t>
            </a:r>
            <a:r>
              <a:rPr lang="en-CA" b="1" dirty="0" err="1"/>
              <a:t>cherche</a:t>
            </a:r>
            <a:r>
              <a:rPr lang="en-CA" b="1" dirty="0"/>
              <a:t> pas les </a:t>
            </a:r>
            <a:r>
              <a:rPr lang="en-CA" b="1" dirty="0" err="1"/>
              <a:t>fautes</a:t>
            </a:r>
            <a:r>
              <a:rPr lang="en-CA" b="1" dirty="0"/>
              <a:t> de frappe </a:t>
            </a:r>
            <a:r>
              <a:rPr lang="en-CA" b="1" dirty="0" err="1"/>
              <a:t>à</a:t>
            </a:r>
            <a:r>
              <a:rPr lang="en-CA" b="1" dirty="0"/>
              <a:t> </a:t>
            </a:r>
            <a:r>
              <a:rPr lang="en-CA" b="1" dirty="0" err="1"/>
              <a:t>cette</a:t>
            </a:r>
            <a:r>
              <a:rPr lang="en-CA" b="1" dirty="0"/>
              <a:t> </a:t>
            </a:r>
            <a:r>
              <a:rPr lang="en-CA" b="1" dirty="0" err="1"/>
              <a:t>étape</a:t>
            </a:r>
            <a:r>
              <a:rPr lang="en-CA" b="1" dirty="0"/>
              <a:t>!!</a:t>
            </a:r>
            <a:endParaRPr lang="en-CA" dirty="0"/>
          </a:p>
          <a:p>
            <a:r>
              <a:rPr lang="en-CA" dirty="0"/>
              <a:t>Travail </a:t>
            </a:r>
            <a:r>
              <a:rPr lang="en-CA" dirty="0" err="1"/>
              <a:t>sur</a:t>
            </a:r>
            <a:r>
              <a:rPr lang="en-CA" dirty="0"/>
              <a:t> la structure du </a:t>
            </a:r>
            <a:r>
              <a:rPr lang="en-CA" dirty="0" err="1"/>
              <a:t>texte</a:t>
            </a:r>
            <a:endParaRPr lang="en-CA" dirty="0"/>
          </a:p>
          <a:p>
            <a:r>
              <a:rPr lang="en-CA" dirty="0" err="1"/>
              <a:t>Rendre</a:t>
            </a:r>
            <a:r>
              <a:rPr lang="en-CA" dirty="0"/>
              <a:t> les choses plus </a:t>
            </a:r>
            <a:r>
              <a:rPr lang="en-CA" dirty="0" err="1"/>
              <a:t>claires</a:t>
            </a:r>
            <a:r>
              <a:rPr lang="en-CA" dirty="0"/>
              <a:t> et </a:t>
            </a:r>
            <a:r>
              <a:rPr lang="en-CA" dirty="0" err="1"/>
              <a:t>logiques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6389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0688"/>
            <a:ext cx="8229600" cy="1143000"/>
          </a:xfrm>
        </p:spPr>
        <p:txBody>
          <a:bodyPr/>
          <a:lstStyle/>
          <a:p>
            <a:r>
              <a:rPr lang="en-CA" dirty="0"/>
              <a:t>1-Structurer</a:t>
            </a:r>
          </a:p>
        </p:txBody>
      </p:sp>
      <p:pic>
        <p:nvPicPr>
          <p:cNvPr id="4" name="Image 3" descr="giphy-1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74" y="4168018"/>
            <a:ext cx="5307107" cy="2621711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18029" y="1159668"/>
            <a:ext cx="8624758" cy="4525963"/>
          </a:xfrm>
        </p:spPr>
        <p:txBody>
          <a:bodyPr>
            <a:normAutofit/>
          </a:bodyPr>
          <a:lstStyle/>
          <a:p>
            <a:r>
              <a:rPr lang="en-CA" b="1" dirty="0"/>
              <a:t>On ne </a:t>
            </a:r>
            <a:r>
              <a:rPr lang="en-CA" b="1" dirty="0" err="1"/>
              <a:t>cherche</a:t>
            </a:r>
            <a:r>
              <a:rPr lang="en-CA" b="1" dirty="0"/>
              <a:t> pas les </a:t>
            </a:r>
            <a:r>
              <a:rPr lang="en-CA" b="1" dirty="0" err="1"/>
              <a:t>fautes</a:t>
            </a:r>
            <a:r>
              <a:rPr lang="en-CA" b="1" dirty="0"/>
              <a:t> de frappe </a:t>
            </a:r>
            <a:r>
              <a:rPr lang="en-CA" b="1" dirty="0" err="1"/>
              <a:t>à</a:t>
            </a:r>
            <a:r>
              <a:rPr lang="en-CA" b="1" dirty="0"/>
              <a:t> </a:t>
            </a:r>
            <a:r>
              <a:rPr lang="en-CA" b="1" dirty="0" err="1"/>
              <a:t>cette</a:t>
            </a:r>
            <a:r>
              <a:rPr lang="en-CA" b="1" dirty="0"/>
              <a:t> </a:t>
            </a:r>
            <a:r>
              <a:rPr lang="en-CA" b="1" dirty="0" err="1"/>
              <a:t>étape</a:t>
            </a:r>
            <a:r>
              <a:rPr lang="en-CA" b="1" dirty="0"/>
              <a:t>!!</a:t>
            </a:r>
            <a:endParaRPr lang="en-CA" dirty="0"/>
          </a:p>
          <a:p>
            <a:r>
              <a:rPr lang="en-CA" dirty="0"/>
              <a:t>Travail </a:t>
            </a:r>
            <a:r>
              <a:rPr lang="en-CA" dirty="0" err="1"/>
              <a:t>sur</a:t>
            </a:r>
            <a:r>
              <a:rPr lang="en-CA" dirty="0"/>
              <a:t> la structure du </a:t>
            </a:r>
            <a:r>
              <a:rPr lang="en-CA" dirty="0" err="1"/>
              <a:t>texte</a:t>
            </a:r>
            <a:endParaRPr lang="en-CA" dirty="0"/>
          </a:p>
          <a:p>
            <a:r>
              <a:rPr lang="en-CA" dirty="0" err="1"/>
              <a:t>Rendre</a:t>
            </a:r>
            <a:r>
              <a:rPr lang="en-CA" dirty="0"/>
              <a:t> les choses plus </a:t>
            </a:r>
            <a:r>
              <a:rPr lang="en-CA" dirty="0" err="1"/>
              <a:t>claires</a:t>
            </a:r>
            <a:r>
              <a:rPr lang="en-CA" dirty="0"/>
              <a:t> et </a:t>
            </a:r>
            <a:r>
              <a:rPr lang="en-CA" dirty="0" err="1"/>
              <a:t>logiques</a:t>
            </a:r>
            <a:endParaRPr lang="en-CA" dirty="0"/>
          </a:p>
          <a:p>
            <a:r>
              <a:rPr lang="en-CA" dirty="0" err="1">
                <a:solidFill>
                  <a:schemeClr val="accent4">
                    <a:lumMod val="75000"/>
                  </a:schemeClr>
                </a:solidFill>
              </a:rPr>
              <a:t>Faites</a:t>
            </a: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-le </a:t>
            </a:r>
            <a:r>
              <a:rPr lang="en-CA" dirty="0" err="1">
                <a:solidFill>
                  <a:schemeClr val="accent4">
                    <a:lumMod val="75000"/>
                  </a:schemeClr>
                </a:solidFill>
              </a:rPr>
              <a:t>avant</a:t>
            </a: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dirty="0" err="1">
                <a:solidFill>
                  <a:schemeClr val="accent4">
                    <a:lumMod val="75000"/>
                  </a:schemeClr>
                </a:solidFill>
              </a:rPr>
              <a:t>que</a:t>
            </a: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dirty="0" err="1">
                <a:solidFill>
                  <a:schemeClr val="accent4">
                    <a:lumMod val="75000"/>
                  </a:schemeClr>
                </a:solidFill>
              </a:rPr>
              <a:t>ça</a:t>
            </a: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 ne </a:t>
            </a:r>
            <a:r>
              <a:rPr lang="en-CA" dirty="0" err="1">
                <a:solidFill>
                  <a:schemeClr val="accent4">
                    <a:lumMod val="75000"/>
                  </a:schemeClr>
                </a:solidFill>
              </a:rPr>
              <a:t>fasse</a:t>
            </a:r>
            <a:r>
              <a:rPr lang="en-CA" dirty="0">
                <a:solidFill>
                  <a:schemeClr val="accent4">
                    <a:lumMod val="75000"/>
                  </a:schemeClr>
                </a:solidFill>
              </a:rPr>
              <a:t> trop mal</a:t>
            </a:r>
          </a:p>
        </p:txBody>
      </p:sp>
    </p:spTree>
    <p:extLst>
      <p:ext uri="{BB962C8B-B14F-4D97-AF65-F5344CB8AC3E}">
        <p14:creationId xmlns:p14="http://schemas.microsoft.com/office/powerpoint/2010/main" val="9701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/>
              <a:t>Écrire</a:t>
            </a:r>
            <a:r>
              <a:rPr lang="en-CA" dirty="0"/>
              <a:t> nous fait </a:t>
            </a:r>
            <a:r>
              <a:rPr lang="en-CA" dirty="0" err="1"/>
              <a:t>penser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23070"/>
            <a:ext cx="8229600" cy="34936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CA" sz="4400" b="1" dirty="0"/>
              <a:t>Communiquer</a:t>
            </a:r>
          </a:p>
          <a:p>
            <a:pPr marL="0" indent="0" algn="ctr">
              <a:buNone/>
            </a:pPr>
            <a:r>
              <a:rPr lang="fr-CA" sz="4400" dirty="0"/>
              <a:t>Choisir les mots </a:t>
            </a:r>
          </a:p>
          <a:p>
            <a:pPr marL="0" indent="0" algn="ctr">
              <a:buNone/>
            </a:pPr>
            <a:r>
              <a:rPr lang="fr-CA" sz="4400" b="1" dirty="0"/>
              <a:t>&amp;</a:t>
            </a:r>
          </a:p>
          <a:p>
            <a:pPr marL="0" indent="0" algn="ctr">
              <a:buNone/>
            </a:pPr>
            <a:r>
              <a:rPr lang="fr-CA" sz="4400" b="1" dirty="0"/>
              <a:t>Structurer</a:t>
            </a:r>
          </a:p>
          <a:p>
            <a:pPr marL="0" indent="0" algn="ctr">
              <a:buNone/>
            </a:pPr>
            <a:r>
              <a:rPr lang="fr-CA" sz="4400" dirty="0"/>
              <a:t>Définir des connections entre des variables</a:t>
            </a:r>
          </a:p>
          <a:p>
            <a:pPr marL="0" indent="0" algn="ctr">
              <a:buNone/>
            </a:pPr>
            <a:endParaRPr lang="fr-CA" sz="4400" dirty="0"/>
          </a:p>
        </p:txBody>
      </p:sp>
    </p:spTree>
    <p:extLst>
      <p:ext uri="{BB962C8B-B14F-4D97-AF65-F5344CB8AC3E}">
        <p14:creationId xmlns:p14="http://schemas.microsoft.com/office/powerpoint/2010/main" val="956331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Let it gooooooo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43730"/>
            <a:ext cx="8229600" cy="4525963"/>
          </a:xfrm>
        </p:spPr>
        <p:txBody>
          <a:bodyPr>
            <a:normAutofit/>
          </a:bodyPr>
          <a:lstStyle/>
          <a:p>
            <a:r>
              <a:rPr lang="fr-CA" sz="4000"/>
              <a:t>Si ça fait TROP mal…</a:t>
            </a:r>
          </a:p>
          <a:p>
            <a:pPr marL="400050" lvl="1" indent="0">
              <a:buNone/>
            </a:pPr>
            <a:r>
              <a:rPr lang="fr-CA" sz="3600" i="1"/>
              <a:t>Sauvez votre texte avec un nouveau nom. L’ancien texte sur lequel vous avez travaillé existera encore…</a:t>
            </a:r>
          </a:p>
          <a:p>
            <a:endParaRPr lang="fr-CA" sz="4000"/>
          </a:p>
        </p:txBody>
      </p:sp>
    </p:spTree>
    <p:extLst>
      <p:ext uri="{BB962C8B-B14F-4D97-AF65-F5344CB8AC3E}">
        <p14:creationId xmlns:p14="http://schemas.microsoft.com/office/powerpoint/2010/main" val="551557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Let it gooooooo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4373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Comment lire son propre texte comme si c’était un « nouveau » texte?</a:t>
            </a:r>
          </a:p>
          <a:p>
            <a:r>
              <a:rPr lang="fr-CA" dirty="0"/>
              <a:t>Truc magique #1: allez dans un endroit nouveau pour le lire, imprimez le sur papier, changer la police de caractère</a:t>
            </a:r>
          </a:p>
          <a:p>
            <a:r>
              <a:rPr lang="fr-CA" dirty="0"/>
              <a:t>Truc magique #2 : Le plan inversé (“reverse </a:t>
            </a:r>
            <a:r>
              <a:rPr lang="fr-CA" dirty="0" err="1"/>
              <a:t>outline</a:t>
            </a:r>
            <a:r>
              <a:rPr lang="fr-CA" dirty="0"/>
              <a:t>”)</a:t>
            </a:r>
          </a:p>
          <a:p>
            <a:pPr marL="0" indent="0" algn="ctr">
              <a:buNone/>
            </a:pPr>
            <a:r>
              <a:rPr lang="fr-CA" i="1" dirty="0">
                <a:solidFill>
                  <a:srgbClr val="558ED5"/>
                </a:solidFill>
              </a:rPr>
              <a:t>Qu’est-ce que c’est?</a:t>
            </a:r>
          </a:p>
          <a:p>
            <a:pPr marL="0" indent="0" algn="ctr">
              <a:buNone/>
            </a:pPr>
            <a:r>
              <a:rPr lang="fr-CA" i="1" dirty="0">
                <a:solidFill>
                  <a:srgbClr val="558ED5"/>
                </a:solidFill>
              </a:rPr>
              <a:t>Est-ce que vous utilisez cette approche?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66816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Reverse outline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5839" y="1861126"/>
            <a:ext cx="4570369" cy="4525963"/>
          </a:xfrm>
        </p:spPr>
        <p:txBody>
          <a:bodyPr>
            <a:normAutofit fontScale="85000" lnSpcReduction="10000"/>
          </a:bodyPr>
          <a:lstStyle/>
          <a:p>
            <a:r>
              <a:rPr lang="fr-CA" dirty="0"/>
              <a:t>C’est un plan, créé APRÈS que vous ayez écrit le texte</a:t>
            </a:r>
          </a:p>
          <a:p>
            <a:r>
              <a:rPr lang="fr-CA" dirty="0"/>
              <a:t>C’est un rayon X</a:t>
            </a:r>
          </a:p>
          <a:p>
            <a:r>
              <a:rPr lang="fr-CA" i="1" dirty="0">
                <a:solidFill>
                  <a:srgbClr val="000090"/>
                </a:solidFill>
              </a:rPr>
              <a:t>Très efficace pour faire ressortir tout ce qui ne fonctionne pas dans la structure du texte</a:t>
            </a:r>
          </a:p>
          <a:p>
            <a:pPr lvl="1"/>
            <a:r>
              <a:rPr lang="fr-CA" i="1" dirty="0">
                <a:solidFill>
                  <a:srgbClr val="000090"/>
                </a:solidFill>
              </a:rPr>
              <a:t>Ça fait habituellement très mal (histoire vécue)</a:t>
            </a:r>
          </a:p>
        </p:txBody>
      </p:sp>
      <p:pic>
        <p:nvPicPr>
          <p:cNvPr id="4" name="Image 3" descr="xrayvi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34" y="2870183"/>
            <a:ext cx="3709115" cy="25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8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Comment faire un plan inversé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6253" y="1600200"/>
            <a:ext cx="8229600" cy="5163726"/>
          </a:xfrm>
        </p:spPr>
        <p:txBody>
          <a:bodyPr>
            <a:normAutofit/>
          </a:bodyPr>
          <a:lstStyle/>
          <a:p>
            <a:r>
              <a:rPr lang="fr-CA"/>
              <a:t>Identifiez le sujet de chaque paragraphe</a:t>
            </a:r>
          </a:p>
          <a:p>
            <a:pPr lvl="1"/>
            <a:r>
              <a:rPr lang="fr-CA"/>
              <a:t>Y a t’il une phrase-sujet reconnaissable au début du paragraphe?</a:t>
            </a:r>
          </a:p>
          <a:p>
            <a:pPr lvl="1"/>
            <a:r>
              <a:rPr lang="fr-CA"/>
              <a:t>Quelle longueur a le paragraphe?</a:t>
            </a:r>
          </a:p>
          <a:p>
            <a:pPr lvl="2"/>
            <a:r>
              <a:rPr lang="fr-CA"/>
              <a:t>Est-ce que le sujet est assez développé?</a:t>
            </a:r>
          </a:p>
          <a:p>
            <a:pPr lvl="2"/>
            <a:r>
              <a:rPr lang="fr-CA"/>
              <a:t>Y a t’il plus d’un sujet dans chaque paragraphe?</a:t>
            </a:r>
          </a:p>
          <a:p>
            <a:pPr lvl="2"/>
            <a:endParaRPr lang="fr-CA"/>
          </a:p>
          <a:p>
            <a:r>
              <a:rPr lang="fr-CA"/>
              <a:t>Écrivez ces sujets pour former un plan</a:t>
            </a:r>
          </a:p>
        </p:txBody>
      </p:sp>
    </p:spTree>
    <p:extLst>
      <p:ext uri="{BB962C8B-B14F-4D97-AF65-F5344CB8AC3E}">
        <p14:creationId xmlns:p14="http://schemas.microsoft.com/office/powerpoint/2010/main" val="1260458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Comment faire un plan inversé</a:t>
            </a:r>
            <a:endParaRPr lang="en-CA" dirty="0"/>
          </a:p>
        </p:txBody>
      </p:sp>
      <p:pic>
        <p:nvPicPr>
          <p:cNvPr id="5" name="Image 4" descr="Screen Shot 2016-11-07 at 9.1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89960"/>
            <a:ext cx="8406779" cy="54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9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/>
              <a:t>Comment faire un plan inversé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6253" y="1600200"/>
            <a:ext cx="8229600" cy="5163726"/>
          </a:xfrm>
        </p:spPr>
        <p:txBody>
          <a:bodyPr>
            <a:normAutofit/>
          </a:bodyPr>
          <a:lstStyle/>
          <a:p>
            <a:r>
              <a:rPr lang="fr-CA" dirty="0"/>
              <a:t>Analysez ce plan inversé</a:t>
            </a:r>
          </a:p>
          <a:p>
            <a:pPr lvl="1"/>
            <a:r>
              <a:rPr lang="fr-CA" i="1" dirty="0"/>
              <a:t>Logique</a:t>
            </a:r>
            <a:r>
              <a:rPr lang="fr-CA" dirty="0"/>
              <a:t>: où les éléments ont été placés les uns par rapport aux autres</a:t>
            </a:r>
          </a:p>
          <a:p>
            <a:pPr lvl="1"/>
            <a:r>
              <a:rPr lang="fr-CA" i="1" dirty="0"/>
              <a:t>Proportion: </a:t>
            </a:r>
            <a:r>
              <a:rPr lang="fr-CA" dirty="0"/>
              <a:t>Combien d’espace est dévoué à chaque élément</a:t>
            </a:r>
          </a:p>
          <a:p>
            <a:r>
              <a:rPr lang="fr-CA" dirty="0"/>
              <a:t>Réorganisez votre plan inversé pour le rendre parfait</a:t>
            </a:r>
          </a:p>
          <a:p>
            <a:endParaRPr lang="fr-CA" dirty="0"/>
          </a:p>
          <a:p>
            <a:r>
              <a:rPr lang="fr-CA" dirty="0"/>
              <a:t>… Réorganisez votre texte </a:t>
            </a:r>
          </a:p>
        </p:txBody>
      </p:sp>
    </p:spTree>
    <p:extLst>
      <p:ext uri="{BB962C8B-B14F-4D97-AF65-F5344CB8AC3E}">
        <p14:creationId xmlns:p14="http://schemas.microsoft.com/office/powerpoint/2010/main" val="4221544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Ça vaut la peine de faire un plan inversé</a:t>
            </a:r>
          </a:p>
        </p:txBody>
      </p:sp>
      <p:pic>
        <p:nvPicPr>
          <p:cNvPr id="5" name="Image 4" descr="Capture d’écran 2017-11-07 à 11.1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418"/>
            <a:ext cx="9144000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81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2-Clarifier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91546"/>
            <a:ext cx="8229600" cy="2853026"/>
          </a:xfrm>
        </p:spPr>
        <p:txBody>
          <a:bodyPr>
            <a:normAutofit/>
          </a:bodyPr>
          <a:lstStyle/>
          <a:p>
            <a:r>
              <a:rPr lang="fr-CA"/>
              <a:t>Mots de trop?</a:t>
            </a:r>
          </a:p>
          <a:p>
            <a:r>
              <a:rPr lang="fr-CA"/>
              <a:t>Phrases compliquées et vagues</a:t>
            </a:r>
          </a:p>
          <a:p>
            <a:pPr lvl="1"/>
            <a:r>
              <a:rPr lang="fr-CA"/>
              <a:t>Est-ce qu’on s’en sert pour cacher le fait qu’on est pas très sûr de ce qu’on veut dire? </a:t>
            </a:r>
          </a:p>
        </p:txBody>
      </p:sp>
    </p:spTree>
    <p:extLst>
      <p:ext uri="{BB962C8B-B14F-4D97-AF65-F5344CB8AC3E}">
        <p14:creationId xmlns:p14="http://schemas.microsoft.com/office/powerpoint/2010/main" val="3114468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/>
              <a:t>3-Les phrases (ponctuation, accord)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9737"/>
          </a:xfrm>
        </p:spPr>
        <p:txBody>
          <a:bodyPr/>
          <a:lstStyle/>
          <a:p>
            <a:r>
              <a:rPr lang="fr-CA" dirty="0"/>
              <a:t>Accords sujet, singulier-pluriel, masculin-féminin…</a:t>
            </a:r>
          </a:p>
          <a:p>
            <a:r>
              <a:rPr lang="fr-CA" dirty="0"/>
              <a:t>Ponctuation</a:t>
            </a:r>
          </a:p>
        </p:txBody>
      </p:sp>
      <p:pic>
        <p:nvPicPr>
          <p:cNvPr id="4" name="Image 3" descr="Comm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10" y="3264237"/>
            <a:ext cx="4992777" cy="34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33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CA" dirty="0"/>
              <a:t>4-Cohésion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Pour corriger les erreurs introduites aux étapes 1-2-3</a:t>
            </a:r>
            <a:endParaRPr lang="en-CA" dirty="0"/>
          </a:p>
          <a:p>
            <a:endParaRPr lang="en-CA" dirty="0"/>
          </a:p>
          <a:p>
            <a:r>
              <a:rPr lang="en-CA" dirty="0"/>
              <a:t>Re-</a:t>
            </a:r>
            <a:r>
              <a:rPr lang="en-CA" dirty="0" err="1"/>
              <a:t>vérifiez</a:t>
            </a:r>
            <a:endParaRPr lang="en-CA" dirty="0"/>
          </a:p>
        </p:txBody>
      </p:sp>
      <p:pic>
        <p:nvPicPr>
          <p:cNvPr id="4" name="Image 3" descr="mrpotatohe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04" y="2682992"/>
            <a:ext cx="2997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0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Écrire nous fait penser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0706"/>
            <a:ext cx="8229600" cy="40977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CA" dirty="0"/>
              <a:t>Nous voulons connecter des idées</a:t>
            </a:r>
          </a:p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r>
              <a:rPr lang="fr-CA" dirty="0"/>
              <a:t>Poser nos idées sur papier nous force à </a:t>
            </a:r>
            <a:r>
              <a:rPr lang="fr-CA" u="sng" dirty="0"/>
              <a:t>choisir les mots</a:t>
            </a:r>
            <a:r>
              <a:rPr lang="fr-CA" dirty="0"/>
              <a:t> et à </a:t>
            </a:r>
            <a:r>
              <a:rPr lang="fr-CA" u="sng" dirty="0"/>
              <a:t>définir les connections </a:t>
            </a:r>
          </a:p>
          <a:p>
            <a:pPr marL="0" indent="0" algn="ctr">
              <a:buNone/>
            </a:pPr>
            <a:r>
              <a:rPr lang="fr-CA" sz="3000" dirty="0">
                <a:solidFill>
                  <a:schemeClr val="tx2"/>
                </a:solidFill>
              </a:rPr>
              <a:t>Un est associé à l’autre? Un cause l’autre? Les deux sont causés par une troisième variable?</a:t>
            </a:r>
          </a:p>
        </p:txBody>
      </p:sp>
      <p:sp>
        <p:nvSpPr>
          <p:cNvPr id="4" name="Flèche vers le bas 3"/>
          <p:cNvSpPr/>
          <p:nvPr/>
        </p:nvSpPr>
        <p:spPr>
          <a:xfrm>
            <a:off x="4070765" y="2659471"/>
            <a:ext cx="835029" cy="95672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88843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5-Corriger l’épreuve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14742"/>
            <a:ext cx="8229600" cy="765527"/>
          </a:xfrm>
        </p:spPr>
        <p:txBody>
          <a:bodyPr/>
          <a:lstStyle/>
          <a:p>
            <a:pPr marL="0" indent="0" algn="ctr">
              <a:buNone/>
            </a:pPr>
            <a:r>
              <a:rPr lang="fr-FR" i="1" dirty="0"/>
              <a:t>Et finalement…</a:t>
            </a:r>
          </a:p>
        </p:txBody>
      </p:sp>
      <p:pic>
        <p:nvPicPr>
          <p:cNvPr id="4" name="Image 3" descr="148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50" y="2840934"/>
            <a:ext cx="2730979" cy="3641306"/>
          </a:xfrm>
          <a:prstGeom prst="rect">
            <a:avLst/>
          </a:prstGeom>
        </p:spPr>
      </p:pic>
      <p:pic>
        <p:nvPicPr>
          <p:cNvPr id="5" name="Image 4" descr="FRE-SHAVOCA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76" y="2941825"/>
            <a:ext cx="3388731" cy="33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89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Et maintenant?</a:t>
            </a:r>
            <a:br>
              <a:rPr lang="fr-CA" dirty="0"/>
            </a:br>
            <a:r>
              <a:rPr lang="fr-CA" sz="4000" dirty="0"/>
              <a:t>« L’heure de la révision amicale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496" y="1840353"/>
            <a:ext cx="4220747" cy="4525963"/>
          </a:xfrm>
        </p:spPr>
        <p:txBody>
          <a:bodyPr>
            <a:noAutofit/>
          </a:bodyPr>
          <a:lstStyle/>
          <a:p>
            <a:r>
              <a:rPr lang="fr-CA" dirty="0"/>
              <a:t>Faites lire votre texte par d’autres</a:t>
            </a:r>
          </a:p>
          <a:p>
            <a:pPr lvl="1"/>
            <a:r>
              <a:rPr lang="fr-CA" dirty="0"/>
              <a:t>Ça prend de l’humilité</a:t>
            </a:r>
          </a:p>
          <a:p>
            <a:pPr lvl="2"/>
            <a:r>
              <a:rPr lang="fr-CA" sz="2000" dirty="0"/>
              <a:t>Cultivez la en demandant souvent des commentaires</a:t>
            </a:r>
          </a:p>
          <a:p>
            <a:pPr lvl="1"/>
            <a:r>
              <a:rPr lang="fr-CA" dirty="0"/>
              <a:t>Ça prend du temps</a:t>
            </a:r>
          </a:p>
          <a:p>
            <a:pPr lvl="2"/>
            <a:r>
              <a:rPr lang="fr-CA" sz="2000" dirty="0"/>
              <a:t>N’attendez pas à la dernière minute</a:t>
            </a: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 descr="Screen Shot 2017-05-23 at 4.15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8" y="1840353"/>
            <a:ext cx="4487952" cy="37177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28534" y="5579913"/>
            <a:ext cx="4615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Chapitre de doctorat qui a « très bien été », seulement 6 versions principales,  commenté par 2 directeurs et 2 collègues externes au projet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4096" y="4469026"/>
            <a:ext cx="1527643" cy="128832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814096" y="3537744"/>
            <a:ext cx="1527643" cy="128832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647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Tout </a:t>
            </a:r>
            <a:r>
              <a:rPr lang="en-CA" dirty="0" err="1"/>
              <a:t>ceci</a:t>
            </a:r>
            <a:r>
              <a:rPr lang="en-CA" dirty="0"/>
              <a:t> </a:t>
            </a:r>
            <a:r>
              <a:rPr lang="en-CA" u="sng" dirty="0" err="1"/>
              <a:t>prend</a:t>
            </a:r>
            <a:r>
              <a:rPr lang="en-CA" u="sng" dirty="0"/>
              <a:t> du temps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436" y="1504100"/>
            <a:ext cx="8910918" cy="3153229"/>
          </a:xfrm>
        </p:spPr>
        <p:txBody>
          <a:bodyPr>
            <a:normAutofit/>
          </a:bodyPr>
          <a:lstStyle/>
          <a:p>
            <a:r>
              <a:rPr lang="en-CA" dirty="0" err="1"/>
              <a:t>Ce</a:t>
            </a:r>
            <a:r>
              <a:rPr lang="en-CA" dirty="0"/>
              <a:t> </a:t>
            </a:r>
            <a:r>
              <a:rPr lang="en-CA" dirty="0" err="1"/>
              <a:t>n’est</a:t>
            </a:r>
            <a:r>
              <a:rPr lang="en-CA" dirty="0"/>
              <a:t> pas </a:t>
            </a:r>
            <a:r>
              <a:rPr lang="en-CA" dirty="0" err="1"/>
              <a:t>une</a:t>
            </a:r>
            <a:r>
              <a:rPr lang="en-CA" dirty="0"/>
              <a:t> excuse pour en pas le faire. </a:t>
            </a:r>
          </a:p>
          <a:p>
            <a:pPr lvl="1"/>
            <a:r>
              <a:rPr lang="en-CA" sz="3200" dirty="0"/>
              <a:t>Ne </a:t>
            </a:r>
            <a:r>
              <a:rPr lang="en-CA" sz="3200" dirty="0" err="1"/>
              <a:t>vous</a:t>
            </a:r>
            <a:r>
              <a:rPr lang="en-CA" sz="3200" dirty="0"/>
              <a:t> </a:t>
            </a:r>
            <a:r>
              <a:rPr lang="en-CA" sz="3200" dirty="0" err="1"/>
              <a:t>enlevez</a:t>
            </a:r>
            <a:r>
              <a:rPr lang="en-CA" sz="3200" dirty="0"/>
              <a:t> pas la chance de </a:t>
            </a:r>
            <a:r>
              <a:rPr lang="en-CA" sz="3200" dirty="0" err="1"/>
              <a:t>devenir</a:t>
            </a:r>
            <a:r>
              <a:rPr lang="en-CA" sz="3200" dirty="0"/>
              <a:t> un </a:t>
            </a:r>
            <a:r>
              <a:rPr lang="en-CA" sz="3200" dirty="0" err="1"/>
              <a:t>écrivain</a:t>
            </a:r>
            <a:r>
              <a:rPr lang="en-CA" sz="3200" dirty="0"/>
              <a:t> / </a:t>
            </a:r>
            <a:r>
              <a:rPr lang="en-CA" sz="3200" dirty="0" err="1"/>
              <a:t>une</a:t>
            </a:r>
            <a:r>
              <a:rPr lang="en-CA" sz="3200" dirty="0"/>
              <a:t> </a:t>
            </a:r>
            <a:r>
              <a:rPr lang="en-CA" sz="3200" dirty="0" err="1"/>
              <a:t>écrivaine</a:t>
            </a:r>
            <a:r>
              <a:rPr lang="en-CA" sz="3200" dirty="0"/>
              <a:t> </a:t>
            </a:r>
          </a:p>
          <a:p>
            <a:pPr lvl="1"/>
            <a:r>
              <a:rPr lang="en-CA" sz="3200" dirty="0"/>
              <a:t>Ne “</a:t>
            </a:r>
            <a:r>
              <a:rPr lang="en-CA" sz="3200" dirty="0" err="1"/>
              <a:t>restez</a:t>
            </a:r>
            <a:r>
              <a:rPr lang="en-CA" sz="3200" dirty="0"/>
              <a:t> pas </a:t>
            </a:r>
            <a:r>
              <a:rPr lang="en-CA" sz="3200" dirty="0" err="1"/>
              <a:t>pris</a:t>
            </a:r>
            <a:r>
              <a:rPr lang="en-CA" sz="3200" dirty="0"/>
              <a:t>” avec </a:t>
            </a:r>
            <a:r>
              <a:rPr lang="en-CA" sz="3200" dirty="0" err="1"/>
              <a:t>votre</a:t>
            </a:r>
            <a:r>
              <a:rPr lang="en-CA" sz="3200" dirty="0"/>
              <a:t> </a:t>
            </a:r>
            <a:r>
              <a:rPr lang="en-CA" sz="3200" dirty="0" err="1"/>
              <a:t>brouillon</a:t>
            </a:r>
            <a:endParaRPr lang="en-CA" sz="3200" dirty="0"/>
          </a:p>
          <a:p>
            <a:endParaRPr lang="en-CA" sz="4400" dirty="0"/>
          </a:p>
        </p:txBody>
      </p:sp>
      <p:pic>
        <p:nvPicPr>
          <p:cNvPr id="4" name="Image 3" descr="just_do_i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81" y="4482738"/>
            <a:ext cx="3134563" cy="23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09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164"/>
            <a:ext cx="8229600" cy="1143000"/>
          </a:xfrm>
        </p:spPr>
        <p:txBody>
          <a:bodyPr/>
          <a:lstStyle/>
          <a:p>
            <a:r>
              <a:rPr lang="en-CA" dirty="0"/>
              <a:t>Pour lire plus </a:t>
            </a:r>
            <a:r>
              <a:rPr lang="en-CA" dirty="0" err="1"/>
              <a:t>sur</a:t>
            </a:r>
            <a:r>
              <a:rPr lang="en-CA" dirty="0"/>
              <a:t> le </a:t>
            </a:r>
            <a:r>
              <a:rPr lang="en-CA" dirty="0" err="1"/>
              <a:t>sujet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0907" y="1009602"/>
            <a:ext cx="8229600" cy="793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2400" b="1" dirty="0">
                <a:hlinkClick r:id="rId2"/>
              </a:rPr>
              <a:t>http://explorationsofstyle.com/</a:t>
            </a:r>
            <a:endParaRPr lang="en-CA" sz="2400" b="1" dirty="0"/>
          </a:p>
          <a:p>
            <a:pPr marL="0" indent="0" algn="ctr">
              <a:buNone/>
            </a:pPr>
            <a:r>
              <a:rPr lang="en-CA" sz="2400" b="1" dirty="0">
                <a:hlinkClick r:id="rId3"/>
              </a:rPr>
              <a:t>http://www.phelpslab.net/writing/</a:t>
            </a:r>
            <a:endParaRPr lang="en-CA" sz="2400" b="1" dirty="0"/>
          </a:p>
          <a:p>
            <a:pPr marL="0" indent="0" algn="ctr">
              <a:buNone/>
            </a:pPr>
            <a:r>
              <a:rPr lang="en-CA" sz="2400" b="1" dirty="0"/>
              <a:t>https://</a:t>
            </a:r>
            <a:r>
              <a:rPr lang="en-CA" sz="2400" b="1" dirty="0" err="1"/>
              <a:t>dynamicecology.wordpress.com</a:t>
            </a:r>
            <a:r>
              <a:rPr lang="en-CA" sz="2400" b="1" dirty="0"/>
              <a:t>/2016/02/24/the-5-pivotal-paragraphs-in-a-paper/</a:t>
            </a:r>
          </a:p>
          <a:p>
            <a:pPr marL="0" indent="0" algn="ctr">
              <a:buNone/>
            </a:pPr>
            <a:r>
              <a:rPr lang="en-CA" sz="2400" b="1" dirty="0"/>
              <a:t>The Scientist’s guide to writing by Stephen Heard</a:t>
            </a:r>
          </a:p>
        </p:txBody>
      </p:sp>
      <p:pic>
        <p:nvPicPr>
          <p:cNvPr id="5" name="Image 4" descr="Hear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81" y="3230368"/>
            <a:ext cx="2003835" cy="30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8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Écrire nous fait penser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2459" y="1976716"/>
            <a:ext cx="8733331" cy="38851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CA" sz="4300" u="sng" dirty="0" err="1"/>
              <a:t>Votre</a:t>
            </a:r>
            <a:r>
              <a:rPr lang="en-CA" sz="4300" u="sng" dirty="0"/>
              <a:t> premier </a:t>
            </a:r>
            <a:r>
              <a:rPr lang="en-CA" sz="4300" u="sng" dirty="0" err="1"/>
              <a:t>brouillon</a:t>
            </a:r>
            <a:endParaRPr lang="en-CA" sz="4300" u="sng" dirty="0"/>
          </a:p>
          <a:p>
            <a:pPr marL="0" indent="0" algn="ctr">
              <a:buNone/>
            </a:pPr>
            <a:endParaRPr lang="en-CA" sz="4300" u="sng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CA" dirty="0" err="1"/>
              <a:t>Pourquoi</a:t>
            </a:r>
            <a:r>
              <a:rPr lang="en-CA" dirty="0"/>
              <a:t> </a:t>
            </a:r>
            <a:r>
              <a:rPr lang="en-CA" dirty="0" err="1"/>
              <a:t>faites-vous</a:t>
            </a:r>
            <a:r>
              <a:rPr lang="en-CA" dirty="0"/>
              <a:t> </a:t>
            </a:r>
            <a:r>
              <a:rPr lang="en-CA" dirty="0" err="1"/>
              <a:t>ceci</a:t>
            </a:r>
            <a:r>
              <a:rPr lang="en-CA" dirty="0"/>
              <a:t>?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CA" dirty="0"/>
              <a:t>Comment </a:t>
            </a:r>
            <a:r>
              <a:rPr lang="en-CA" dirty="0" err="1"/>
              <a:t>avez-vous</a:t>
            </a:r>
            <a:r>
              <a:rPr lang="en-CA" dirty="0"/>
              <a:t> fait </a:t>
            </a:r>
            <a:r>
              <a:rPr lang="en-CA" dirty="0" err="1"/>
              <a:t>ceci</a:t>
            </a:r>
            <a:r>
              <a:rPr lang="en-CA" dirty="0"/>
              <a:t>?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CA" dirty="0" err="1"/>
              <a:t>Qu’avez-vous</a:t>
            </a:r>
            <a:r>
              <a:rPr lang="en-CA" dirty="0"/>
              <a:t> </a:t>
            </a:r>
            <a:r>
              <a:rPr lang="en-CA" dirty="0" err="1"/>
              <a:t>trouvé</a:t>
            </a:r>
            <a:r>
              <a:rPr lang="en-CA" dirty="0"/>
              <a:t>?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CA" dirty="0" err="1"/>
              <a:t>Qu’est-ce</a:t>
            </a:r>
            <a:r>
              <a:rPr lang="en-CA" dirty="0"/>
              <a:t> </a:t>
            </a:r>
            <a:r>
              <a:rPr lang="en-CA" dirty="0" err="1"/>
              <a:t>que</a:t>
            </a:r>
            <a:r>
              <a:rPr lang="en-CA" dirty="0"/>
              <a:t> </a:t>
            </a:r>
            <a:r>
              <a:rPr lang="en-CA" dirty="0" err="1"/>
              <a:t>ça</a:t>
            </a:r>
            <a:r>
              <a:rPr lang="en-CA" dirty="0"/>
              <a:t> </a:t>
            </a:r>
            <a:r>
              <a:rPr lang="en-CA" dirty="0" err="1"/>
              <a:t>veut</a:t>
            </a:r>
            <a:r>
              <a:rPr lang="en-CA" dirty="0"/>
              <a:t> dire?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413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Premier </a:t>
            </a:r>
            <a:r>
              <a:rPr lang="en-CA" dirty="0" err="1"/>
              <a:t>brouillon</a:t>
            </a:r>
            <a:r>
              <a:rPr lang="en-CA" dirty="0"/>
              <a:t>: </a:t>
            </a:r>
            <a:br>
              <a:rPr lang="en-CA" dirty="0"/>
            </a:br>
            <a:r>
              <a:rPr lang="en-CA" sz="4000" dirty="0" err="1">
                <a:solidFill>
                  <a:srgbClr val="558ED5"/>
                </a:solidFill>
              </a:rPr>
              <a:t>Commençons</a:t>
            </a:r>
            <a:r>
              <a:rPr lang="en-CA" sz="4000" dirty="0">
                <a:solidFill>
                  <a:srgbClr val="558ED5"/>
                </a:solidFill>
              </a:rPr>
              <a:t>!</a:t>
            </a:r>
            <a:endParaRPr lang="en-CA" dirty="0">
              <a:solidFill>
                <a:srgbClr val="558ED5"/>
              </a:solidFill>
            </a:endParaRPr>
          </a:p>
        </p:txBody>
      </p:sp>
      <p:pic>
        <p:nvPicPr>
          <p:cNvPr id="5" name="Image 4" descr="phd110599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3160"/>
            <a:ext cx="76200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7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Premier </a:t>
            </a:r>
            <a:r>
              <a:rPr lang="en-CA" dirty="0" err="1"/>
              <a:t>brouillon</a:t>
            </a:r>
            <a:r>
              <a:rPr lang="en-CA" dirty="0"/>
              <a:t>: </a:t>
            </a:r>
            <a:br>
              <a:rPr lang="en-CA" dirty="0"/>
            </a:br>
            <a:r>
              <a:rPr lang="en-CA" sz="4000" dirty="0" err="1">
                <a:solidFill>
                  <a:srgbClr val="558ED5"/>
                </a:solidFill>
              </a:rPr>
              <a:t>Commençons</a:t>
            </a:r>
            <a:r>
              <a:rPr lang="en-CA" sz="4000" dirty="0">
                <a:solidFill>
                  <a:srgbClr val="558ED5"/>
                </a:solidFill>
              </a:rPr>
              <a:t>!</a:t>
            </a:r>
            <a:endParaRPr lang="en-CA" dirty="0">
              <a:solidFill>
                <a:srgbClr val="558ED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5175" y="2413337"/>
            <a:ext cx="5550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600" dirty="0"/>
              <a:t>Quels sont vos résultats?</a:t>
            </a:r>
          </a:p>
        </p:txBody>
      </p:sp>
      <p:pic>
        <p:nvPicPr>
          <p:cNvPr id="4" name="Image 3" descr="confus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44" y="4132330"/>
            <a:ext cx="3125304" cy="1742357"/>
          </a:xfrm>
          <a:prstGeom prst="rect">
            <a:avLst/>
          </a:prstGeom>
        </p:spPr>
      </p:pic>
      <p:pic>
        <p:nvPicPr>
          <p:cNvPr id="9" name="Image 8" descr="200w_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17" y="3705999"/>
            <a:ext cx="25400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8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Premier brouillon: </a:t>
            </a:r>
            <a:br>
              <a:rPr lang="fr-CA" dirty="0"/>
            </a:br>
            <a:r>
              <a:rPr lang="fr-CA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Commençons!</a:t>
            </a:r>
            <a:endParaRPr lang="fr-C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565" y="1587033"/>
            <a:ext cx="8565660" cy="4879525"/>
          </a:xfrm>
        </p:spPr>
        <p:txBody>
          <a:bodyPr>
            <a:noAutofit/>
          </a:bodyPr>
          <a:lstStyle/>
          <a:p>
            <a:r>
              <a:rPr lang="fr-CA" dirty="0"/>
              <a:t>Quel est le sujet de ce papier? Ce sont vos résultats qui vous le disent</a:t>
            </a:r>
          </a:p>
          <a:p>
            <a:endParaRPr lang="fr-CA" dirty="0"/>
          </a:p>
          <a:p>
            <a:pPr marL="914400" lvl="1" indent="-514350">
              <a:buFont typeface="+mj-lt"/>
              <a:buAutoNum type="arabicPeriod"/>
            </a:pPr>
            <a:r>
              <a:rPr lang="fr-CA" dirty="0"/>
              <a:t>Faire une figure avec vos résultats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/>
              <a:t>Essayez différents formats</a:t>
            </a:r>
          </a:p>
          <a:p>
            <a:pPr marL="1314450" lvl="2" indent="-514350">
              <a:buFont typeface="+mj-lt"/>
              <a:buAutoNum type="arabicPeriod"/>
            </a:pPr>
            <a:r>
              <a:rPr lang="fr-CA" dirty="0"/>
              <a:t>Qu’est-ce qu’elle montre ? = écrire la légende</a:t>
            </a:r>
          </a:p>
          <a:p>
            <a:pPr marL="1314450" lvl="2" indent="-514350">
              <a:buFont typeface="+mj-lt"/>
              <a:buAutoNum type="arabicPeriod"/>
            </a:pPr>
            <a:endParaRPr lang="fr-CA" dirty="0"/>
          </a:p>
          <a:p>
            <a:pPr marL="914400" lvl="1" indent="-514350">
              <a:buFont typeface="+mj-lt"/>
              <a:buAutoNum type="arabicPeriod"/>
            </a:pPr>
            <a:r>
              <a:rPr lang="fr-CA" dirty="0"/>
              <a:t>Écrivez un court paragraphe sur cette figure et comment vous l’interprétez</a:t>
            </a:r>
          </a:p>
          <a:p>
            <a:pPr marL="400050" lvl="1" indent="0">
              <a:buNone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387565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par défau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par défaut.thmx</Template>
  <TotalTime>3015</TotalTime>
  <Words>1768</Words>
  <Application>Microsoft Macintosh PowerPoint</Application>
  <PresentationFormat>On-screen Show (4:3)</PresentationFormat>
  <Paragraphs>293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Century Gothic</vt:lpstr>
      <vt:lpstr>Thème par défaut</vt:lpstr>
      <vt:lpstr>Les scientifiques sont des écrivains: L’écriture comme partie intégrante de la démarche scientifique </vt:lpstr>
      <vt:lpstr>Pourquoi les scientifiques écrivent-ils?</vt:lpstr>
      <vt:lpstr>Pourquoi les scientifiques écrivent-ils?</vt:lpstr>
      <vt:lpstr>Écrire nous fait penser</vt:lpstr>
      <vt:lpstr>Écrire nous fait penser</vt:lpstr>
      <vt:lpstr>Écrire nous fait penser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Premier brouillon:  Commençons!</vt:lpstr>
      <vt:lpstr>Nous avons un brouillon!</vt:lpstr>
      <vt:lpstr>Nous avons un brouillon! Conséquences</vt:lpstr>
      <vt:lpstr>Nous avons un brouillon! Conséquences</vt:lpstr>
      <vt:lpstr>Le texte privé</vt:lpstr>
      <vt:lpstr>Le texte privé</vt:lpstr>
      <vt:lpstr>Si on reste avec notre première version…</vt:lpstr>
      <vt:lpstr>Si on reste avec notre première version…</vt:lpstr>
      <vt:lpstr>Les problèmes liés à une première version…</vt:lpstr>
      <vt:lpstr>Du texte privé au texte public de la structure à la communication</vt:lpstr>
      <vt:lpstr>1-Se mettre dans la peau du lecteur</vt:lpstr>
      <vt:lpstr>Racontez une histoire au lecteur*</vt:lpstr>
      <vt:lpstr>Racontez une histoire au lecteur</vt:lpstr>
      <vt:lpstr>Trouver votre voix / voie prend de la pratique et du temps*</vt:lpstr>
      <vt:lpstr>D’autres façons de vous améliorer</vt:lpstr>
      <vt:lpstr>D’autres façons de vous améliorer</vt:lpstr>
      <vt:lpstr>2-Révision, révision, révision</vt:lpstr>
      <vt:lpstr>Les 5 étapes de la révision</vt:lpstr>
      <vt:lpstr>PowerPoint Presentation</vt:lpstr>
      <vt:lpstr>1-Structurer</vt:lpstr>
      <vt:lpstr>1-Structurer</vt:lpstr>
      <vt:lpstr>Let it gooooooo</vt:lpstr>
      <vt:lpstr>Let it gooooooo</vt:lpstr>
      <vt:lpstr>Reverse outline</vt:lpstr>
      <vt:lpstr>Comment faire un plan inversé</vt:lpstr>
      <vt:lpstr>Comment faire un plan inversé</vt:lpstr>
      <vt:lpstr>Comment faire un plan inversé</vt:lpstr>
      <vt:lpstr>Ça vaut la peine de faire un plan inversé</vt:lpstr>
      <vt:lpstr>2-Clarifier</vt:lpstr>
      <vt:lpstr>3-Les phrases (ponctuation, accord)</vt:lpstr>
      <vt:lpstr>4-Cohésion</vt:lpstr>
      <vt:lpstr>5-Corriger l’épreuve</vt:lpstr>
      <vt:lpstr>Et maintenant? « L’heure de la révision amicale »</vt:lpstr>
      <vt:lpstr>Tout ceci prend du temps</vt:lpstr>
      <vt:lpstr>Pour lire plus sur le sujet</vt:lpstr>
    </vt:vector>
  </TitlesOfParts>
  <Company>Université Laval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scientifiques sont des écrivains</dc:title>
  <dc:creator>Nadia Aubin-Horth</dc:creator>
  <cp:lastModifiedBy>Microsoft Office User</cp:lastModifiedBy>
  <cp:revision>228</cp:revision>
  <dcterms:created xsi:type="dcterms:W3CDTF">2015-02-06T19:00:57Z</dcterms:created>
  <dcterms:modified xsi:type="dcterms:W3CDTF">2018-11-06T21:32:03Z</dcterms:modified>
</cp:coreProperties>
</file>