
<file path=[Content_Types].xml><?xml version="1.0" encoding="utf-8"?>
<Types xmlns="http://schemas.openxmlformats.org/package/2006/content-types">
  <Default Extension="png" ContentType="image/png"/>
  <Default Extension="png&amp;ehk=VHNfvv4dKOAEf20lhcV0MA&amp;r=0&amp;pid=OfficeInsert"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7" r:id="rId2"/>
    <p:sldId id="270" r:id="rId3"/>
    <p:sldId id="258" r:id="rId4"/>
    <p:sldId id="285" r:id="rId5"/>
    <p:sldId id="276" r:id="rId6"/>
    <p:sldId id="271" r:id="rId7"/>
    <p:sldId id="278" r:id="rId8"/>
    <p:sldId id="279" r:id="rId9"/>
    <p:sldId id="287" r:id="rId10"/>
    <p:sldId id="288" r:id="rId11"/>
    <p:sldId id="290" r:id="rId12"/>
    <p:sldId id="273" r:id="rId13"/>
    <p:sldId id="292" r:id="rId14"/>
    <p:sldId id="281" r:id="rId15"/>
    <p:sldId id="293" r:id="rId16"/>
    <p:sldId id="272" r:id="rId17"/>
    <p:sldId id="286" r:id="rId18"/>
    <p:sldId id="289" r:id="rId19"/>
    <p:sldId id="295" r:id="rId20"/>
    <p:sldId id="291" r:id="rId21"/>
    <p:sldId id="294" r:id="rId22"/>
    <p:sldId id="283" r:id="rId23"/>
    <p:sldId id="284" r:id="rId24"/>
    <p:sldId id="274" r:id="rId25"/>
    <p:sldId id="275" r:id="rId26"/>
    <p:sldId id="280" r:id="rId27"/>
    <p:sldId id="277" r:id="rId28"/>
    <p:sldId id="262" r:id="rId29"/>
  </p:sldIdLst>
  <p:sldSz cx="12192000" cy="6858000"/>
  <p:notesSz cx="7010400" cy="92964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836" autoAdjust="0"/>
  </p:normalViewPr>
  <p:slideViewPr>
    <p:cSldViewPr snapToGrid="0">
      <p:cViewPr varScale="1">
        <p:scale>
          <a:sx n="78" d="100"/>
          <a:sy n="78" d="100"/>
        </p:scale>
        <p:origin x="1812"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26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ommons.wikimedia.org/wiki/File:Hungary_road_sign_C-033-30.svg" TargetMode="External"/><Relationship Id="rId1" Type="http://schemas.openxmlformats.org/officeDocument/2006/relationships/image" Target="../media/image25.png&amp;ehk=VHNfvv4dKOAEf20lhcV0MA&amp;r=0&amp;pid=OfficeInsert"/><Relationship Id="rId4"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ommons.wikimedia.org/wiki/File:Hungary_road_sign_C-033-30.svg" TargetMode="External"/><Relationship Id="rId1" Type="http://schemas.openxmlformats.org/officeDocument/2006/relationships/image" Target="../media/image25.png&amp;ehk=VHNfvv4dKOAEf20lhcV0MA&amp;r=0&amp;pid=OfficeInsert"/><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278FE-F0F0-400A-8AB5-4F3DD10F460A}"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fr-CA"/>
        </a:p>
      </dgm:t>
    </dgm:pt>
    <dgm:pt modelId="{737BB2B3-E22B-4B63-B404-91F659951536}">
      <dgm:prSet phldrT="[Texte]"/>
      <dgm:spPr/>
      <dgm:t>
        <a:bodyPr/>
        <a:lstStyle/>
        <a:p>
          <a:r>
            <a:rPr lang="fr-CA" dirty="0"/>
            <a:t>Enseignement</a:t>
          </a:r>
        </a:p>
      </dgm:t>
    </dgm:pt>
    <dgm:pt modelId="{B207FBEC-4621-4774-988A-3756CBC698AB}" type="parTrans" cxnId="{B51A0E19-5876-425F-8C50-C120CCEE3C79}">
      <dgm:prSet/>
      <dgm:spPr/>
      <dgm:t>
        <a:bodyPr/>
        <a:lstStyle/>
        <a:p>
          <a:endParaRPr lang="fr-CA"/>
        </a:p>
      </dgm:t>
    </dgm:pt>
    <dgm:pt modelId="{BACA95F4-4BE3-4F7B-AADB-B8C0A63DA224}" type="sibTrans" cxnId="{B51A0E19-5876-425F-8C50-C120CCEE3C79}">
      <dgm:prSet/>
      <dgm:spPr/>
      <dgm:t>
        <a:bodyPr/>
        <a:lstStyle/>
        <a:p>
          <a:endParaRPr lang="fr-CA"/>
        </a:p>
      </dgm:t>
    </dgm:pt>
    <dgm:pt modelId="{37F11F0E-2B02-4E18-B6C2-DF0DB1EF3ECD}">
      <dgm:prSet phldrT="[Texte]"/>
      <dgm:spPr/>
      <dgm:t>
        <a:bodyPr/>
        <a:lstStyle/>
        <a:p>
          <a:pPr>
            <a:lnSpc>
              <a:spcPct val="200000"/>
            </a:lnSpc>
          </a:pPr>
          <a:r>
            <a:rPr lang="fr-CA" dirty="0"/>
            <a:t>Réputation</a:t>
          </a:r>
        </a:p>
      </dgm:t>
    </dgm:pt>
    <dgm:pt modelId="{1E759F51-D3E6-4414-9F60-256DCCCC91C2}" type="parTrans" cxnId="{56CB5F83-8562-41DC-8113-270FEBF98D0A}">
      <dgm:prSet/>
      <dgm:spPr/>
      <dgm:t>
        <a:bodyPr/>
        <a:lstStyle/>
        <a:p>
          <a:endParaRPr lang="fr-CA"/>
        </a:p>
      </dgm:t>
    </dgm:pt>
    <dgm:pt modelId="{C55B2024-2104-407E-B486-CA31276904B4}" type="sibTrans" cxnId="{56CB5F83-8562-41DC-8113-270FEBF98D0A}">
      <dgm:prSet/>
      <dgm:spPr/>
      <dgm:t>
        <a:bodyPr/>
        <a:lstStyle/>
        <a:p>
          <a:endParaRPr lang="fr-CA"/>
        </a:p>
      </dgm:t>
    </dgm:pt>
    <dgm:pt modelId="{C900EE35-BCC6-4600-9379-24B2B67434C1}">
      <dgm:prSet phldrT="[Texte]"/>
      <dgm:spPr/>
      <dgm:t>
        <a:bodyPr/>
        <a:lstStyle/>
        <a:p>
          <a:pPr>
            <a:lnSpc>
              <a:spcPct val="200000"/>
            </a:lnSpc>
          </a:pPr>
          <a:r>
            <a:rPr lang="fr-CA" dirty="0"/>
            <a:t>Pers./</a:t>
          </a:r>
          <a:r>
            <a:rPr lang="fr-CA" dirty="0" err="1"/>
            <a:t>étud</a:t>
          </a:r>
          <a:r>
            <a:rPr lang="fr-CA" dirty="0"/>
            <a:t>.</a:t>
          </a:r>
        </a:p>
      </dgm:t>
    </dgm:pt>
    <dgm:pt modelId="{C7BA5286-90DA-4879-8FD9-A130226BA55B}" type="parTrans" cxnId="{91C8E00C-4C6B-4F6C-8EE8-0F91B25653B2}">
      <dgm:prSet/>
      <dgm:spPr/>
      <dgm:t>
        <a:bodyPr/>
        <a:lstStyle/>
        <a:p>
          <a:endParaRPr lang="fr-CA"/>
        </a:p>
      </dgm:t>
    </dgm:pt>
    <dgm:pt modelId="{7977A5E4-8EF2-4D68-851F-52D73DAA19CB}" type="sibTrans" cxnId="{91C8E00C-4C6B-4F6C-8EE8-0F91B25653B2}">
      <dgm:prSet/>
      <dgm:spPr/>
      <dgm:t>
        <a:bodyPr/>
        <a:lstStyle/>
        <a:p>
          <a:endParaRPr lang="fr-CA"/>
        </a:p>
      </dgm:t>
    </dgm:pt>
    <dgm:pt modelId="{11F9266B-F2EB-4E79-A620-63097C51F637}">
      <dgm:prSet phldrT="[Texte]"/>
      <dgm:spPr/>
      <dgm:t>
        <a:bodyPr/>
        <a:lstStyle/>
        <a:p>
          <a:r>
            <a:rPr lang="fr-CA" dirty="0"/>
            <a:t>Recherche</a:t>
          </a:r>
        </a:p>
      </dgm:t>
    </dgm:pt>
    <dgm:pt modelId="{D134A475-E194-4C6C-89E3-AA1DF5B936FE}" type="parTrans" cxnId="{FE55C2D6-DE88-46E8-B604-C1794DD91182}">
      <dgm:prSet/>
      <dgm:spPr/>
      <dgm:t>
        <a:bodyPr/>
        <a:lstStyle/>
        <a:p>
          <a:endParaRPr lang="fr-CA"/>
        </a:p>
      </dgm:t>
    </dgm:pt>
    <dgm:pt modelId="{B7A5DED9-3544-4986-9D7E-5AD0A8E546DF}" type="sibTrans" cxnId="{FE55C2D6-DE88-46E8-B604-C1794DD91182}">
      <dgm:prSet/>
      <dgm:spPr/>
      <dgm:t>
        <a:bodyPr/>
        <a:lstStyle/>
        <a:p>
          <a:endParaRPr lang="fr-CA"/>
        </a:p>
      </dgm:t>
    </dgm:pt>
    <dgm:pt modelId="{B09DE9FA-22A8-4193-BA99-2AC9F7C1ECD6}">
      <dgm:prSet phldrT="[Texte]"/>
      <dgm:spPr/>
      <dgm:t>
        <a:bodyPr/>
        <a:lstStyle/>
        <a:p>
          <a:pPr>
            <a:lnSpc>
              <a:spcPct val="200000"/>
            </a:lnSpc>
          </a:pPr>
          <a:r>
            <a:rPr lang="fr-CA" dirty="0"/>
            <a:t>Nb global sur 6 ans, inclusif quant aux types de documents</a:t>
          </a:r>
        </a:p>
      </dgm:t>
    </dgm:pt>
    <dgm:pt modelId="{C062962D-CA71-4187-B6E5-898FB7721B38}" type="parTrans" cxnId="{C9CA67C6-28D8-463A-97B2-9196CA8F750A}">
      <dgm:prSet/>
      <dgm:spPr/>
      <dgm:t>
        <a:bodyPr/>
        <a:lstStyle/>
        <a:p>
          <a:endParaRPr lang="fr-CA"/>
        </a:p>
      </dgm:t>
    </dgm:pt>
    <dgm:pt modelId="{F2AFF17A-69E5-474F-88FE-F17BF5E18D0F}" type="sibTrans" cxnId="{C9CA67C6-28D8-463A-97B2-9196CA8F750A}">
      <dgm:prSet/>
      <dgm:spPr/>
      <dgm:t>
        <a:bodyPr/>
        <a:lstStyle/>
        <a:p>
          <a:endParaRPr lang="fr-CA"/>
        </a:p>
      </dgm:t>
    </dgm:pt>
    <dgm:pt modelId="{CBA0CA8F-60B5-4EBE-A5F9-F624640D8E43}">
      <dgm:prSet phldrT="[Texte]"/>
      <dgm:spPr/>
      <dgm:t>
        <a:bodyPr/>
        <a:lstStyle/>
        <a:p>
          <a:r>
            <a:rPr lang="fr-CA" dirty="0"/>
            <a:t>International</a:t>
          </a:r>
        </a:p>
      </dgm:t>
    </dgm:pt>
    <dgm:pt modelId="{E371E852-4B54-4FE1-891F-3C282FA5A53C}" type="parTrans" cxnId="{B40E1A92-14CD-4177-8619-DE01E45BB6B5}">
      <dgm:prSet/>
      <dgm:spPr/>
      <dgm:t>
        <a:bodyPr/>
        <a:lstStyle/>
        <a:p>
          <a:endParaRPr lang="fr-CA"/>
        </a:p>
      </dgm:t>
    </dgm:pt>
    <dgm:pt modelId="{3BB5614A-F71C-47F7-8D14-2C55FB6BAD82}" type="sibTrans" cxnId="{B40E1A92-14CD-4177-8619-DE01E45BB6B5}">
      <dgm:prSet/>
      <dgm:spPr/>
      <dgm:t>
        <a:bodyPr/>
        <a:lstStyle/>
        <a:p>
          <a:endParaRPr lang="fr-CA"/>
        </a:p>
      </dgm:t>
    </dgm:pt>
    <dgm:pt modelId="{6181A279-4737-41A8-B116-AC11B4946141}">
      <dgm:prSet phldrT="[Texte]"/>
      <dgm:spPr/>
      <dgm:t>
        <a:bodyPr/>
        <a:lstStyle/>
        <a:p>
          <a:r>
            <a:rPr lang="fr-CA" dirty="0"/>
            <a:t>Revenus provenant de l’industrie</a:t>
          </a:r>
        </a:p>
      </dgm:t>
    </dgm:pt>
    <dgm:pt modelId="{0AAC7A1F-51C2-4E05-8BFA-C024D1D0A832}" type="parTrans" cxnId="{DEC44926-5E5A-40DD-9A3B-1415BA449D74}">
      <dgm:prSet/>
      <dgm:spPr/>
      <dgm:t>
        <a:bodyPr/>
        <a:lstStyle/>
        <a:p>
          <a:endParaRPr lang="fr-CA"/>
        </a:p>
      </dgm:t>
    </dgm:pt>
    <dgm:pt modelId="{B3B2D1CB-8BCD-4107-8BED-3D58CD717E7B}" type="sibTrans" cxnId="{DEC44926-5E5A-40DD-9A3B-1415BA449D74}">
      <dgm:prSet/>
      <dgm:spPr/>
      <dgm:t>
        <a:bodyPr/>
        <a:lstStyle/>
        <a:p>
          <a:endParaRPr lang="fr-CA"/>
        </a:p>
      </dgm:t>
    </dgm:pt>
    <dgm:pt modelId="{3F5D941D-BB7C-4B29-A719-523CA478B94B}">
      <dgm:prSet phldrT="[Texte]"/>
      <dgm:spPr/>
      <dgm:t>
        <a:bodyPr/>
        <a:lstStyle/>
        <a:p>
          <a:endParaRPr lang="fr-CA" dirty="0"/>
        </a:p>
      </dgm:t>
    </dgm:pt>
    <dgm:pt modelId="{C87E744F-DE80-4CFE-9598-7A15E89ED5B8}" type="parTrans" cxnId="{548E33AE-1D2A-4C5B-8F26-2F9621160FB9}">
      <dgm:prSet/>
      <dgm:spPr/>
      <dgm:t>
        <a:bodyPr/>
        <a:lstStyle/>
        <a:p>
          <a:endParaRPr lang="fr-CA"/>
        </a:p>
      </dgm:t>
    </dgm:pt>
    <dgm:pt modelId="{C363F8CD-B863-4037-96A1-041B6D449B52}" type="sibTrans" cxnId="{548E33AE-1D2A-4C5B-8F26-2F9621160FB9}">
      <dgm:prSet/>
      <dgm:spPr/>
      <dgm:t>
        <a:bodyPr/>
        <a:lstStyle/>
        <a:p>
          <a:endParaRPr lang="fr-CA"/>
        </a:p>
      </dgm:t>
    </dgm:pt>
    <dgm:pt modelId="{ED2C43C3-70C3-45BE-B07F-EB8008BCF0EC}">
      <dgm:prSet phldrT="[Texte]"/>
      <dgm:spPr/>
      <dgm:t>
        <a:bodyPr/>
        <a:lstStyle/>
        <a:p>
          <a:endParaRPr lang="fr-CA" dirty="0"/>
        </a:p>
      </dgm:t>
    </dgm:pt>
    <dgm:pt modelId="{B1EC25D6-48FC-4D09-9F4D-9F224CA9D848}" type="parTrans" cxnId="{5DAADF42-1F9F-4B0D-8409-B9F65DE49268}">
      <dgm:prSet/>
      <dgm:spPr/>
      <dgm:t>
        <a:bodyPr/>
        <a:lstStyle/>
        <a:p>
          <a:endParaRPr lang="fr-CA"/>
        </a:p>
      </dgm:t>
    </dgm:pt>
    <dgm:pt modelId="{964803FE-D245-4804-8295-6714DAB2A0B9}" type="sibTrans" cxnId="{5DAADF42-1F9F-4B0D-8409-B9F65DE49268}">
      <dgm:prSet/>
      <dgm:spPr/>
      <dgm:t>
        <a:bodyPr/>
        <a:lstStyle/>
        <a:p>
          <a:endParaRPr lang="fr-CA"/>
        </a:p>
      </dgm:t>
    </dgm:pt>
    <dgm:pt modelId="{26850D1A-EB0A-4847-8877-CD675EE0C517}">
      <dgm:prSet phldrT="[Texte]"/>
      <dgm:spPr/>
      <dgm:t>
        <a:bodyPr/>
        <a:lstStyle/>
        <a:p>
          <a:r>
            <a:rPr lang="fr-CA" dirty="0"/>
            <a:t>Citations</a:t>
          </a:r>
        </a:p>
      </dgm:t>
    </dgm:pt>
    <dgm:pt modelId="{1903895F-B14E-4486-8EE1-B678F3892EF2}" type="parTrans" cxnId="{666BAA0B-52F7-4590-8F1B-F694112A4FCC}">
      <dgm:prSet/>
      <dgm:spPr/>
      <dgm:t>
        <a:bodyPr/>
        <a:lstStyle/>
        <a:p>
          <a:endParaRPr lang="fr-CA"/>
        </a:p>
      </dgm:t>
    </dgm:pt>
    <dgm:pt modelId="{31AEE0CF-0790-4B89-BD0A-B45F7D71BB9D}" type="sibTrans" cxnId="{666BAA0B-52F7-4590-8F1B-F694112A4FCC}">
      <dgm:prSet/>
      <dgm:spPr/>
      <dgm:t>
        <a:bodyPr/>
        <a:lstStyle/>
        <a:p>
          <a:endParaRPr lang="fr-CA"/>
        </a:p>
      </dgm:t>
    </dgm:pt>
    <dgm:pt modelId="{79FCA14D-1927-4F2B-8938-2A129A361C08}">
      <dgm:prSet phldrT="[Texte]"/>
      <dgm:spPr/>
      <dgm:t>
        <a:bodyPr/>
        <a:lstStyle/>
        <a:p>
          <a:pPr>
            <a:lnSpc>
              <a:spcPct val="200000"/>
            </a:lnSpc>
          </a:pPr>
          <a:r>
            <a:rPr lang="fr-CA" dirty="0"/>
            <a:t>Réputation</a:t>
          </a:r>
        </a:p>
      </dgm:t>
    </dgm:pt>
    <dgm:pt modelId="{0C3C896F-83EC-43EA-9945-FCCF299F0B00}" type="parTrans" cxnId="{7894F7C5-2C22-4D39-9EB6-5FA26E2E2725}">
      <dgm:prSet/>
      <dgm:spPr/>
      <dgm:t>
        <a:bodyPr/>
        <a:lstStyle/>
        <a:p>
          <a:endParaRPr lang="fr-CA"/>
        </a:p>
      </dgm:t>
    </dgm:pt>
    <dgm:pt modelId="{AC0F3D81-A3CE-4438-B948-3C07B628BAFF}" type="sibTrans" cxnId="{7894F7C5-2C22-4D39-9EB6-5FA26E2E2725}">
      <dgm:prSet/>
      <dgm:spPr/>
      <dgm:t>
        <a:bodyPr/>
        <a:lstStyle/>
        <a:p>
          <a:endParaRPr lang="fr-CA"/>
        </a:p>
      </dgm:t>
    </dgm:pt>
    <dgm:pt modelId="{24875ECE-FC30-44FE-ABFF-0E6123BEA4F3}">
      <dgm:prSet phldrT="[Texte]"/>
      <dgm:spPr/>
      <dgm:t>
        <a:bodyPr/>
        <a:lstStyle/>
        <a:p>
          <a:r>
            <a:rPr lang="fr-CA" dirty="0"/>
            <a:t>Industrie</a:t>
          </a:r>
        </a:p>
      </dgm:t>
    </dgm:pt>
    <dgm:pt modelId="{1049B816-6C9B-4E67-8CD8-A1C6D4F3EF9F}" type="parTrans" cxnId="{A823DA4F-BDBC-486A-81F4-0AA48BFDEB76}">
      <dgm:prSet/>
      <dgm:spPr/>
      <dgm:t>
        <a:bodyPr/>
        <a:lstStyle/>
        <a:p>
          <a:endParaRPr lang="fr-CA"/>
        </a:p>
      </dgm:t>
    </dgm:pt>
    <dgm:pt modelId="{6CF26E4C-8054-4A02-B0E9-4B890626B13E}" type="sibTrans" cxnId="{A823DA4F-BDBC-486A-81F4-0AA48BFDEB76}">
      <dgm:prSet/>
      <dgm:spPr/>
      <dgm:t>
        <a:bodyPr/>
        <a:lstStyle/>
        <a:p>
          <a:endParaRPr lang="fr-CA"/>
        </a:p>
      </dgm:t>
    </dgm:pt>
    <dgm:pt modelId="{51F05EAF-B983-4873-B91B-E6EBE4E00735}">
      <dgm:prSet phldrT="[Texte]"/>
      <dgm:spPr/>
      <dgm:t>
        <a:bodyPr/>
        <a:lstStyle/>
        <a:p>
          <a:pPr>
            <a:lnSpc>
              <a:spcPct val="200000"/>
            </a:lnSpc>
          </a:pPr>
          <a:r>
            <a:rPr lang="fr-CA" dirty="0" err="1"/>
            <a:t>Doct</a:t>
          </a:r>
          <a:r>
            <a:rPr lang="fr-CA" dirty="0"/>
            <a:t>./Bach.</a:t>
          </a:r>
        </a:p>
      </dgm:t>
    </dgm:pt>
    <dgm:pt modelId="{77DB7A26-F8B4-41FA-A012-DD32965C390B}" type="parTrans" cxnId="{C08C96F7-3684-4E85-A1AD-75665F1C1E9D}">
      <dgm:prSet/>
      <dgm:spPr/>
      <dgm:t>
        <a:bodyPr/>
        <a:lstStyle/>
        <a:p>
          <a:endParaRPr lang="fr-CA"/>
        </a:p>
      </dgm:t>
    </dgm:pt>
    <dgm:pt modelId="{0BAF7B12-9A28-4213-8FE0-91E72D4E2BCC}" type="sibTrans" cxnId="{C08C96F7-3684-4E85-A1AD-75665F1C1E9D}">
      <dgm:prSet/>
      <dgm:spPr/>
      <dgm:t>
        <a:bodyPr/>
        <a:lstStyle/>
        <a:p>
          <a:endParaRPr lang="fr-CA"/>
        </a:p>
      </dgm:t>
    </dgm:pt>
    <dgm:pt modelId="{0B98E9A7-C6F8-40B3-998E-CE7341D7D4EE}">
      <dgm:prSet phldrT="[Texte]"/>
      <dgm:spPr/>
      <dgm:t>
        <a:bodyPr/>
        <a:lstStyle/>
        <a:p>
          <a:pPr>
            <a:lnSpc>
              <a:spcPct val="200000"/>
            </a:lnSpc>
          </a:pPr>
          <a:r>
            <a:rPr lang="fr-CA" dirty="0" err="1"/>
            <a:t>Doct</a:t>
          </a:r>
          <a:r>
            <a:rPr lang="fr-CA" dirty="0"/>
            <a:t>./Pers.</a:t>
          </a:r>
        </a:p>
      </dgm:t>
    </dgm:pt>
    <dgm:pt modelId="{12A7B7AB-6CB7-4920-87B1-DEEEFCDCA532}" type="parTrans" cxnId="{D95B0A51-C9E6-4689-8ED3-97641D4D1220}">
      <dgm:prSet/>
      <dgm:spPr/>
      <dgm:t>
        <a:bodyPr/>
        <a:lstStyle/>
        <a:p>
          <a:endParaRPr lang="fr-CA"/>
        </a:p>
      </dgm:t>
    </dgm:pt>
    <dgm:pt modelId="{B68BEFEF-B810-41EE-86C8-8D500C383F5C}" type="sibTrans" cxnId="{D95B0A51-C9E6-4689-8ED3-97641D4D1220}">
      <dgm:prSet/>
      <dgm:spPr/>
      <dgm:t>
        <a:bodyPr/>
        <a:lstStyle/>
        <a:p>
          <a:endParaRPr lang="fr-CA"/>
        </a:p>
      </dgm:t>
    </dgm:pt>
    <dgm:pt modelId="{C3ECF544-25ED-4723-931B-93E1FBDCABAB}">
      <dgm:prSet phldrT="[Texte]"/>
      <dgm:spPr/>
      <dgm:t>
        <a:bodyPr/>
        <a:lstStyle/>
        <a:p>
          <a:pPr>
            <a:lnSpc>
              <a:spcPct val="200000"/>
            </a:lnSpc>
          </a:pPr>
          <a:r>
            <a:rPr lang="fr-CA" dirty="0"/>
            <a:t>Budget</a:t>
          </a:r>
        </a:p>
      </dgm:t>
    </dgm:pt>
    <dgm:pt modelId="{EBC7FF78-6504-40B4-A685-C8CCB7C99FC8}" type="parTrans" cxnId="{4955BB59-0C76-49A3-A155-772EF3B9DC70}">
      <dgm:prSet/>
      <dgm:spPr/>
      <dgm:t>
        <a:bodyPr/>
        <a:lstStyle/>
        <a:p>
          <a:endParaRPr lang="fr-CA"/>
        </a:p>
      </dgm:t>
    </dgm:pt>
    <dgm:pt modelId="{4678C2DF-5A7F-481E-BE93-7969E33ACA1A}" type="sibTrans" cxnId="{4955BB59-0C76-49A3-A155-772EF3B9DC70}">
      <dgm:prSet/>
      <dgm:spPr/>
      <dgm:t>
        <a:bodyPr/>
        <a:lstStyle/>
        <a:p>
          <a:endParaRPr lang="fr-CA"/>
        </a:p>
      </dgm:t>
    </dgm:pt>
    <dgm:pt modelId="{16AF367C-7671-421C-9EB4-B2ED39C1265C}">
      <dgm:prSet phldrT="[Texte]"/>
      <dgm:spPr/>
      <dgm:t>
        <a:bodyPr/>
        <a:lstStyle/>
        <a:p>
          <a:pPr>
            <a:lnSpc>
              <a:spcPct val="200000"/>
            </a:lnSpc>
          </a:pPr>
          <a:r>
            <a:rPr lang="fr-CA" dirty="0"/>
            <a:t>Budget</a:t>
          </a:r>
        </a:p>
      </dgm:t>
    </dgm:pt>
    <dgm:pt modelId="{7FC7ED51-C223-4610-BFAD-CCBD5ABB0949}" type="parTrans" cxnId="{14CCAD10-F0C3-4424-9BD6-20F1AE0A0A28}">
      <dgm:prSet/>
      <dgm:spPr/>
      <dgm:t>
        <a:bodyPr/>
        <a:lstStyle/>
        <a:p>
          <a:endParaRPr lang="fr-CA"/>
        </a:p>
      </dgm:t>
    </dgm:pt>
    <dgm:pt modelId="{1780C5A0-E90D-4814-A714-EC7BA19D2AAB}" type="sibTrans" cxnId="{14CCAD10-F0C3-4424-9BD6-20F1AE0A0A28}">
      <dgm:prSet/>
      <dgm:spPr/>
      <dgm:t>
        <a:bodyPr/>
        <a:lstStyle/>
        <a:p>
          <a:endParaRPr lang="fr-CA"/>
        </a:p>
      </dgm:t>
    </dgm:pt>
    <dgm:pt modelId="{5FF2EC8E-7180-414F-87EB-D29C9A1575A3}">
      <dgm:prSet phldrT="[Texte]"/>
      <dgm:spPr/>
      <dgm:t>
        <a:bodyPr/>
        <a:lstStyle/>
        <a:p>
          <a:pPr>
            <a:lnSpc>
              <a:spcPct val="200000"/>
            </a:lnSpc>
          </a:pPr>
          <a:r>
            <a:rPr lang="fr-CA" dirty="0"/>
            <a:t>Production</a:t>
          </a:r>
        </a:p>
      </dgm:t>
    </dgm:pt>
    <dgm:pt modelId="{89EDC18F-E0F5-4C10-BDFB-5E0495670B2E}" type="parTrans" cxnId="{E019E3AC-9E6F-43E1-8345-F5C9EC8FDA28}">
      <dgm:prSet/>
      <dgm:spPr/>
      <dgm:t>
        <a:bodyPr/>
        <a:lstStyle/>
        <a:p>
          <a:endParaRPr lang="fr-CA"/>
        </a:p>
      </dgm:t>
    </dgm:pt>
    <dgm:pt modelId="{DC60B33A-2FCF-4A1B-B1FE-04D0906858CE}" type="sibTrans" cxnId="{E019E3AC-9E6F-43E1-8345-F5C9EC8FDA28}">
      <dgm:prSet/>
      <dgm:spPr/>
      <dgm:t>
        <a:bodyPr/>
        <a:lstStyle/>
        <a:p>
          <a:endParaRPr lang="fr-CA"/>
        </a:p>
      </dgm:t>
    </dgm:pt>
    <dgm:pt modelId="{96AC85FC-FDEA-4362-98A7-D134B4F2C1CC}">
      <dgm:prSet phldrT="[Texte]"/>
      <dgm:spPr/>
      <dgm:t>
        <a:bodyPr/>
        <a:lstStyle/>
        <a:p>
          <a:r>
            <a:rPr lang="fr-CA" u="sng" dirty="0" err="1"/>
            <a:t>Étud</a:t>
          </a:r>
          <a:r>
            <a:rPr lang="fr-CA" u="sng" dirty="0"/>
            <a:t>. </a:t>
          </a:r>
          <a:r>
            <a:rPr lang="fr-CA" u="sng" dirty="0" err="1"/>
            <a:t>int</a:t>
          </a:r>
          <a:r>
            <a:rPr lang="fr-CA" dirty="0"/>
            <a:t>.</a:t>
          </a:r>
        </a:p>
      </dgm:t>
    </dgm:pt>
    <dgm:pt modelId="{6343D092-1A22-4671-83E0-3527D19A6F69}" type="parTrans" cxnId="{F11A817D-A7F9-4CBB-A7BC-8EFD369AD418}">
      <dgm:prSet/>
      <dgm:spPr/>
      <dgm:t>
        <a:bodyPr/>
        <a:lstStyle/>
        <a:p>
          <a:endParaRPr lang="fr-CA"/>
        </a:p>
      </dgm:t>
    </dgm:pt>
    <dgm:pt modelId="{E00BF2AC-FE8D-4557-BC64-97C5CEEC69D9}" type="sibTrans" cxnId="{F11A817D-A7F9-4CBB-A7BC-8EFD369AD418}">
      <dgm:prSet/>
      <dgm:spPr/>
      <dgm:t>
        <a:bodyPr/>
        <a:lstStyle/>
        <a:p>
          <a:endParaRPr lang="fr-CA"/>
        </a:p>
      </dgm:t>
    </dgm:pt>
    <dgm:pt modelId="{DD6E164E-7994-4EA2-B137-57F5AD74F902}">
      <dgm:prSet phldrT="[Texte]"/>
      <dgm:spPr/>
      <dgm:t>
        <a:bodyPr/>
        <a:lstStyle/>
        <a:p>
          <a:pPr>
            <a:buNone/>
          </a:pPr>
          <a:r>
            <a:rPr lang="fr-CA" dirty="0"/>
            <a:t>   </a:t>
          </a:r>
          <a:r>
            <a:rPr lang="fr-CA" dirty="0" err="1"/>
            <a:t>Étud</a:t>
          </a:r>
          <a:r>
            <a:rPr lang="fr-CA" dirty="0"/>
            <a:t>. loc.</a:t>
          </a:r>
        </a:p>
      </dgm:t>
    </dgm:pt>
    <dgm:pt modelId="{3DE8A443-463B-4EFF-B637-46F7F6ADE051}" type="parTrans" cxnId="{65C0ECDB-E105-43AF-983A-A7F35503674D}">
      <dgm:prSet/>
      <dgm:spPr/>
      <dgm:t>
        <a:bodyPr/>
        <a:lstStyle/>
        <a:p>
          <a:endParaRPr lang="fr-CA"/>
        </a:p>
      </dgm:t>
    </dgm:pt>
    <dgm:pt modelId="{DDFEB335-17C7-4C2B-8EA3-AA725EDB8E96}" type="sibTrans" cxnId="{65C0ECDB-E105-43AF-983A-A7F35503674D}">
      <dgm:prSet/>
      <dgm:spPr/>
      <dgm:t>
        <a:bodyPr/>
        <a:lstStyle/>
        <a:p>
          <a:endParaRPr lang="fr-CA"/>
        </a:p>
      </dgm:t>
    </dgm:pt>
    <dgm:pt modelId="{47B984AB-49F9-4163-B608-4022B901942C}">
      <dgm:prSet phldrT="[Texte]"/>
      <dgm:spPr/>
      <dgm:t>
        <a:bodyPr/>
        <a:lstStyle/>
        <a:p>
          <a:pPr>
            <a:buFont typeface="Arial" panose="020B0604020202020204" pitchFamily="34" charset="0"/>
            <a:buChar char="•"/>
          </a:pPr>
          <a:r>
            <a:rPr lang="fr-CA" u="sng" dirty="0"/>
            <a:t>Pers. Int.</a:t>
          </a:r>
        </a:p>
      </dgm:t>
    </dgm:pt>
    <dgm:pt modelId="{947C360F-8037-4CD5-A55E-21F53603BF4A}" type="parTrans" cxnId="{D1F3736F-303F-43E2-B120-ED10B9FA9131}">
      <dgm:prSet/>
      <dgm:spPr/>
      <dgm:t>
        <a:bodyPr/>
        <a:lstStyle/>
        <a:p>
          <a:endParaRPr lang="fr-CA"/>
        </a:p>
      </dgm:t>
    </dgm:pt>
    <dgm:pt modelId="{4F080E53-7787-4603-8241-7505E77E4343}" type="sibTrans" cxnId="{D1F3736F-303F-43E2-B120-ED10B9FA9131}">
      <dgm:prSet/>
      <dgm:spPr/>
      <dgm:t>
        <a:bodyPr/>
        <a:lstStyle/>
        <a:p>
          <a:endParaRPr lang="fr-CA"/>
        </a:p>
      </dgm:t>
    </dgm:pt>
    <dgm:pt modelId="{19865187-8302-4F1A-AF16-853922860911}">
      <dgm:prSet phldrT="[Texte]"/>
      <dgm:spPr/>
      <dgm:t>
        <a:bodyPr/>
        <a:lstStyle/>
        <a:p>
          <a:pPr>
            <a:buFont typeface="Arial" panose="020B0604020202020204" pitchFamily="34" charset="0"/>
            <a:buNone/>
          </a:pPr>
          <a:r>
            <a:rPr lang="fr-CA" dirty="0"/>
            <a:t>Pers. Loc.</a:t>
          </a:r>
        </a:p>
      </dgm:t>
    </dgm:pt>
    <dgm:pt modelId="{59846FBE-E56F-4230-BEAA-A8D197DC846F}" type="parTrans" cxnId="{8D2748EB-B546-4598-9597-34C557761218}">
      <dgm:prSet/>
      <dgm:spPr/>
      <dgm:t>
        <a:bodyPr/>
        <a:lstStyle/>
        <a:p>
          <a:endParaRPr lang="fr-CA"/>
        </a:p>
      </dgm:t>
    </dgm:pt>
    <dgm:pt modelId="{91FAFCB3-2B63-433D-BD37-044EC1C76D5C}" type="sibTrans" cxnId="{8D2748EB-B546-4598-9597-34C557761218}">
      <dgm:prSet/>
      <dgm:spPr/>
      <dgm:t>
        <a:bodyPr/>
        <a:lstStyle/>
        <a:p>
          <a:endParaRPr lang="fr-CA"/>
        </a:p>
      </dgm:t>
    </dgm:pt>
    <dgm:pt modelId="{F2686F4F-0DC5-4FF5-917B-46C824797F4C}">
      <dgm:prSet phldrT="[Texte]"/>
      <dgm:spPr/>
      <dgm:t>
        <a:bodyPr/>
        <a:lstStyle/>
        <a:p>
          <a:pPr>
            <a:buNone/>
          </a:pPr>
          <a:endParaRPr lang="fr-CA" dirty="0"/>
        </a:p>
      </dgm:t>
    </dgm:pt>
    <dgm:pt modelId="{D5B1D40B-62B7-43EA-B34E-122B730F6BBA}" type="parTrans" cxnId="{32FA9F4D-F8AD-4351-8D21-6C67F8FC9CBD}">
      <dgm:prSet/>
      <dgm:spPr/>
      <dgm:t>
        <a:bodyPr/>
        <a:lstStyle/>
        <a:p>
          <a:endParaRPr lang="fr-CA"/>
        </a:p>
      </dgm:t>
    </dgm:pt>
    <dgm:pt modelId="{F30A1B36-A817-4ABF-8AF9-4EE4D09F0AC4}" type="sibTrans" cxnId="{32FA9F4D-F8AD-4351-8D21-6C67F8FC9CBD}">
      <dgm:prSet/>
      <dgm:spPr/>
      <dgm:t>
        <a:bodyPr/>
        <a:lstStyle/>
        <a:p>
          <a:endParaRPr lang="fr-CA"/>
        </a:p>
      </dgm:t>
    </dgm:pt>
    <dgm:pt modelId="{D69FB8DA-DC98-43B7-AF57-5DBE8712EC90}">
      <dgm:prSet phldrT="[Texte]"/>
      <dgm:spPr/>
      <dgm:t>
        <a:bodyPr/>
        <a:lstStyle/>
        <a:p>
          <a:pPr>
            <a:buFont typeface="Arial" panose="020B0604020202020204" pitchFamily="34" charset="0"/>
            <a:buChar char="•"/>
          </a:pPr>
          <a:r>
            <a:rPr lang="fr-CA" dirty="0"/>
            <a:t>Collaboration</a:t>
          </a:r>
        </a:p>
      </dgm:t>
    </dgm:pt>
    <dgm:pt modelId="{57F5E391-8C21-487D-A4F6-2716AC3D990A}" type="parTrans" cxnId="{49B9F769-5515-4EFB-9A09-998DEB5A8AD3}">
      <dgm:prSet/>
      <dgm:spPr/>
      <dgm:t>
        <a:bodyPr/>
        <a:lstStyle/>
        <a:p>
          <a:endParaRPr lang="fr-CA"/>
        </a:p>
      </dgm:t>
    </dgm:pt>
    <dgm:pt modelId="{DABFE562-14E0-478A-81F1-DD3251877825}" type="sibTrans" cxnId="{49B9F769-5515-4EFB-9A09-998DEB5A8AD3}">
      <dgm:prSet/>
      <dgm:spPr/>
      <dgm:t>
        <a:bodyPr/>
        <a:lstStyle/>
        <a:p>
          <a:endParaRPr lang="fr-CA"/>
        </a:p>
      </dgm:t>
    </dgm:pt>
    <dgm:pt modelId="{69D5B817-3638-4FC8-B050-AD3629439E98}">
      <dgm:prSet phldrT="[Texte]"/>
      <dgm:spPr/>
      <dgm:t>
        <a:bodyPr/>
        <a:lstStyle/>
        <a:p>
          <a:pPr>
            <a:buFont typeface="Arial" panose="020B0604020202020204" pitchFamily="34" charset="0"/>
            <a:buNone/>
          </a:pPr>
          <a:endParaRPr lang="fr-CA" dirty="0"/>
        </a:p>
      </dgm:t>
    </dgm:pt>
    <dgm:pt modelId="{02BC1E41-9C30-4374-BE7D-436609A59DAE}" type="parTrans" cxnId="{8FFFC508-8EA3-4559-80FF-73935FC42C75}">
      <dgm:prSet/>
      <dgm:spPr/>
      <dgm:t>
        <a:bodyPr/>
        <a:lstStyle/>
        <a:p>
          <a:endParaRPr lang="fr-CA"/>
        </a:p>
      </dgm:t>
    </dgm:pt>
    <dgm:pt modelId="{A55A9FDA-E8AE-485B-9476-9E844DDB5CCA}" type="sibTrans" cxnId="{8FFFC508-8EA3-4559-80FF-73935FC42C75}">
      <dgm:prSet/>
      <dgm:spPr/>
      <dgm:t>
        <a:bodyPr/>
        <a:lstStyle/>
        <a:p>
          <a:endParaRPr lang="fr-CA"/>
        </a:p>
      </dgm:t>
    </dgm:pt>
    <dgm:pt modelId="{688F85BF-8E86-4601-A383-21FEE58A5C7E}" type="pres">
      <dgm:prSet presAssocID="{93B278FE-F0F0-400A-8AB5-4F3DD10F460A}" presName="linearFlow" presStyleCnt="0">
        <dgm:presLayoutVars>
          <dgm:dir/>
          <dgm:animLvl val="lvl"/>
          <dgm:resizeHandles/>
        </dgm:presLayoutVars>
      </dgm:prSet>
      <dgm:spPr/>
      <dgm:t>
        <a:bodyPr/>
        <a:lstStyle/>
        <a:p>
          <a:endParaRPr lang="fr-FR"/>
        </a:p>
      </dgm:t>
    </dgm:pt>
    <dgm:pt modelId="{1DD150CE-7EEE-4CAD-A46B-7ACADCE86DCC}" type="pres">
      <dgm:prSet presAssocID="{737BB2B3-E22B-4B63-B404-91F659951536}" presName="compositeNode" presStyleCnt="0">
        <dgm:presLayoutVars>
          <dgm:bulletEnabled val="1"/>
        </dgm:presLayoutVars>
      </dgm:prSet>
      <dgm:spPr/>
    </dgm:pt>
    <dgm:pt modelId="{F3E69F8F-092B-4109-9BB3-E9138DAE2460}" type="pres">
      <dgm:prSet presAssocID="{737BB2B3-E22B-4B63-B404-91F659951536}" presName="imag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a:stretch>
        </a:blipFill>
      </dgm:spPr>
    </dgm:pt>
    <dgm:pt modelId="{64B39318-C797-406E-80AB-13B5A8D55EB7}" type="pres">
      <dgm:prSet presAssocID="{737BB2B3-E22B-4B63-B404-91F659951536}" presName="childNode" presStyleLbl="node1" presStyleIdx="0" presStyleCnt="5">
        <dgm:presLayoutVars>
          <dgm:bulletEnabled val="1"/>
        </dgm:presLayoutVars>
      </dgm:prSet>
      <dgm:spPr/>
      <dgm:t>
        <a:bodyPr/>
        <a:lstStyle/>
        <a:p>
          <a:endParaRPr lang="fr-FR"/>
        </a:p>
      </dgm:t>
    </dgm:pt>
    <dgm:pt modelId="{7B60238B-1F88-4685-8413-DC11D0DCB9F2}" type="pres">
      <dgm:prSet presAssocID="{737BB2B3-E22B-4B63-B404-91F659951536}" presName="parentNode" presStyleLbl="revTx" presStyleIdx="0" presStyleCnt="5">
        <dgm:presLayoutVars>
          <dgm:chMax val="0"/>
          <dgm:bulletEnabled val="1"/>
        </dgm:presLayoutVars>
      </dgm:prSet>
      <dgm:spPr/>
      <dgm:t>
        <a:bodyPr/>
        <a:lstStyle/>
        <a:p>
          <a:endParaRPr lang="fr-FR"/>
        </a:p>
      </dgm:t>
    </dgm:pt>
    <dgm:pt modelId="{2819360F-E069-45A1-8AD0-82C700FCAA71}" type="pres">
      <dgm:prSet presAssocID="{BACA95F4-4BE3-4F7B-AADB-B8C0A63DA224}" presName="sibTrans" presStyleCnt="0"/>
      <dgm:spPr/>
    </dgm:pt>
    <dgm:pt modelId="{83AFAB92-3879-4384-B2E5-49B0D67AB7C8}" type="pres">
      <dgm:prSet presAssocID="{11F9266B-F2EB-4E79-A620-63097C51F637}" presName="compositeNode" presStyleCnt="0">
        <dgm:presLayoutVars>
          <dgm:bulletEnabled val="1"/>
        </dgm:presLayoutVars>
      </dgm:prSet>
      <dgm:spPr/>
    </dgm:pt>
    <dgm:pt modelId="{954E45CE-1990-4139-8232-E280E7FDF62C}" type="pres">
      <dgm:prSet presAssocID="{11F9266B-F2EB-4E79-A620-63097C51F637}" presName="image"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a:stretch>
        </a:blipFill>
      </dgm:spPr>
    </dgm:pt>
    <dgm:pt modelId="{813379F9-6819-4AD4-A475-C46BC900B538}" type="pres">
      <dgm:prSet presAssocID="{11F9266B-F2EB-4E79-A620-63097C51F637}" presName="childNode" presStyleLbl="node1" presStyleIdx="1" presStyleCnt="5">
        <dgm:presLayoutVars>
          <dgm:bulletEnabled val="1"/>
        </dgm:presLayoutVars>
      </dgm:prSet>
      <dgm:spPr/>
      <dgm:t>
        <a:bodyPr/>
        <a:lstStyle/>
        <a:p>
          <a:endParaRPr lang="fr-FR"/>
        </a:p>
      </dgm:t>
    </dgm:pt>
    <dgm:pt modelId="{39802051-244C-4B91-B8AA-0AB091BD9EE6}" type="pres">
      <dgm:prSet presAssocID="{11F9266B-F2EB-4E79-A620-63097C51F637}" presName="parentNode" presStyleLbl="revTx" presStyleIdx="1" presStyleCnt="5">
        <dgm:presLayoutVars>
          <dgm:chMax val="0"/>
          <dgm:bulletEnabled val="1"/>
        </dgm:presLayoutVars>
      </dgm:prSet>
      <dgm:spPr/>
      <dgm:t>
        <a:bodyPr/>
        <a:lstStyle/>
        <a:p>
          <a:endParaRPr lang="fr-FR"/>
        </a:p>
      </dgm:t>
    </dgm:pt>
    <dgm:pt modelId="{D882BC46-7BF1-4526-8E50-E927E1B02A67}" type="pres">
      <dgm:prSet presAssocID="{B7A5DED9-3544-4986-9D7E-5AD0A8E546DF}" presName="sibTrans" presStyleCnt="0"/>
      <dgm:spPr/>
    </dgm:pt>
    <dgm:pt modelId="{491F9C5D-EC5E-4DCD-A366-BD77EBF35D73}" type="pres">
      <dgm:prSet presAssocID="{26850D1A-EB0A-4847-8877-CD675EE0C517}" presName="compositeNode" presStyleCnt="0">
        <dgm:presLayoutVars>
          <dgm:bulletEnabled val="1"/>
        </dgm:presLayoutVars>
      </dgm:prSet>
      <dgm:spPr/>
    </dgm:pt>
    <dgm:pt modelId="{2B05A88B-85D7-4144-9968-99C384F3A2AB}" type="pres">
      <dgm:prSet presAssocID="{26850D1A-EB0A-4847-8877-CD675EE0C517}" presName="image"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a:stretch>
        </a:blipFill>
      </dgm:spPr>
    </dgm:pt>
    <dgm:pt modelId="{F1428881-F1DF-43FE-933B-1BEB09324333}" type="pres">
      <dgm:prSet presAssocID="{26850D1A-EB0A-4847-8877-CD675EE0C517}" presName="childNode" presStyleLbl="node1" presStyleIdx="2" presStyleCnt="5">
        <dgm:presLayoutVars>
          <dgm:bulletEnabled val="1"/>
        </dgm:presLayoutVars>
      </dgm:prSet>
      <dgm:spPr/>
      <dgm:t>
        <a:bodyPr/>
        <a:lstStyle/>
        <a:p>
          <a:endParaRPr lang="fr-FR"/>
        </a:p>
      </dgm:t>
    </dgm:pt>
    <dgm:pt modelId="{46FA44BE-CC62-432B-86B0-0706B00ABE58}" type="pres">
      <dgm:prSet presAssocID="{26850D1A-EB0A-4847-8877-CD675EE0C517}" presName="parentNode" presStyleLbl="revTx" presStyleIdx="2" presStyleCnt="5">
        <dgm:presLayoutVars>
          <dgm:chMax val="0"/>
          <dgm:bulletEnabled val="1"/>
        </dgm:presLayoutVars>
      </dgm:prSet>
      <dgm:spPr/>
      <dgm:t>
        <a:bodyPr/>
        <a:lstStyle/>
        <a:p>
          <a:endParaRPr lang="fr-FR"/>
        </a:p>
      </dgm:t>
    </dgm:pt>
    <dgm:pt modelId="{41E64B32-5DC7-4AA7-988B-993B2AF9B3FF}" type="pres">
      <dgm:prSet presAssocID="{31AEE0CF-0790-4B89-BD0A-B45F7D71BB9D}" presName="sibTrans" presStyleCnt="0"/>
      <dgm:spPr/>
    </dgm:pt>
    <dgm:pt modelId="{F5940889-72B3-4348-A19C-491E556318F1}" type="pres">
      <dgm:prSet presAssocID="{CBA0CA8F-60B5-4EBE-A5F9-F624640D8E43}" presName="compositeNode" presStyleCnt="0">
        <dgm:presLayoutVars>
          <dgm:bulletEnabled val="1"/>
        </dgm:presLayoutVars>
      </dgm:prSet>
      <dgm:spPr/>
    </dgm:pt>
    <dgm:pt modelId="{5B590F77-DFFC-45B5-8E46-A0DBDD5A04FA}" type="pres">
      <dgm:prSet presAssocID="{CBA0CA8F-60B5-4EBE-A5F9-F624640D8E43}" presName="image" presStyleLbl="fgImgPlace1" presStyleIdx="3"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6B786743-8E75-4CCA-B0EE-76A3BF9847D3}" type="pres">
      <dgm:prSet presAssocID="{CBA0CA8F-60B5-4EBE-A5F9-F624640D8E43}" presName="childNode" presStyleLbl="node1" presStyleIdx="3" presStyleCnt="5">
        <dgm:presLayoutVars>
          <dgm:bulletEnabled val="1"/>
        </dgm:presLayoutVars>
      </dgm:prSet>
      <dgm:spPr/>
      <dgm:t>
        <a:bodyPr/>
        <a:lstStyle/>
        <a:p>
          <a:endParaRPr lang="fr-FR"/>
        </a:p>
      </dgm:t>
    </dgm:pt>
    <dgm:pt modelId="{98C6F1E9-A3EB-403F-8D0E-4EBC4FB1D8BD}" type="pres">
      <dgm:prSet presAssocID="{CBA0CA8F-60B5-4EBE-A5F9-F624640D8E43}" presName="parentNode" presStyleLbl="revTx" presStyleIdx="3" presStyleCnt="5">
        <dgm:presLayoutVars>
          <dgm:chMax val="0"/>
          <dgm:bulletEnabled val="1"/>
        </dgm:presLayoutVars>
      </dgm:prSet>
      <dgm:spPr/>
      <dgm:t>
        <a:bodyPr/>
        <a:lstStyle/>
        <a:p>
          <a:endParaRPr lang="fr-FR"/>
        </a:p>
      </dgm:t>
    </dgm:pt>
    <dgm:pt modelId="{0B712431-D7C1-4090-9310-27CFD29DB75F}" type="pres">
      <dgm:prSet presAssocID="{3BB5614A-F71C-47F7-8D14-2C55FB6BAD82}" presName="sibTrans" presStyleCnt="0"/>
      <dgm:spPr/>
    </dgm:pt>
    <dgm:pt modelId="{E1065FE6-AD43-4295-8D6B-46C26061BD9C}" type="pres">
      <dgm:prSet presAssocID="{24875ECE-FC30-44FE-ABFF-0E6123BEA4F3}" presName="compositeNode" presStyleCnt="0">
        <dgm:presLayoutVars>
          <dgm:bulletEnabled val="1"/>
        </dgm:presLayoutVars>
      </dgm:prSet>
      <dgm:spPr/>
    </dgm:pt>
    <dgm:pt modelId="{EF99B8C6-9707-4484-BD80-17A4E4C9C025}" type="pres">
      <dgm:prSet presAssocID="{24875ECE-FC30-44FE-ABFF-0E6123BEA4F3}" presName="image" presStyleLbl="fgImgPlace1" presStyleIdx="4"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pt>
    <dgm:pt modelId="{5583384E-E676-44DD-AB89-50472CA20C9B}" type="pres">
      <dgm:prSet presAssocID="{24875ECE-FC30-44FE-ABFF-0E6123BEA4F3}" presName="childNode" presStyleLbl="node1" presStyleIdx="4" presStyleCnt="5">
        <dgm:presLayoutVars>
          <dgm:bulletEnabled val="1"/>
        </dgm:presLayoutVars>
      </dgm:prSet>
      <dgm:spPr/>
      <dgm:t>
        <a:bodyPr/>
        <a:lstStyle/>
        <a:p>
          <a:endParaRPr lang="fr-FR"/>
        </a:p>
      </dgm:t>
    </dgm:pt>
    <dgm:pt modelId="{7F840333-8DA7-4642-B9B4-CE914DB623B7}" type="pres">
      <dgm:prSet presAssocID="{24875ECE-FC30-44FE-ABFF-0E6123BEA4F3}" presName="parentNode" presStyleLbl="revTx" presStyleIdx="4" presStyleCnt="5">
        <dgm:presLayoutVars>
          <dgm:chMax val="0"/>
          <dgm:bulletEnabled val="1"/>
        </dgm:presLayoutVars>
      </dgm:prSet>
      <dgm:spPr/>
      <dgm:t>
        <a:bodyPr/>
        <a:lstStyle/>
        <a:p>
          <a:endParaRPr lang="fr-FR"/>
        </a:p>
      </dgm:t>
    </dgm:pt>
  </dgm:ptLst>
  <dgm:cxnLst>
    <dgm:cxn modelId="{5DAADF42-1F9F-4B0D-8409-B9F65DE49268}" srcId="{24875ECE-FC30-44FE-ABFF-0E6123BEA4F3}" destId="{ED2C43C3-70C3-45BE-B07F-EB8008BCF0EC}" srcOrd="1" destOrd="0" parTransId="{B1EC25D6-48FC-4D09-9F4D-9F224CA9D848}" sibTransId="{964803FE-D245-4804-8295-6714DAB2A0B9}"/>
    <dgm:cxn modelId="{CE863A31-F8FB-4CD2-8BFE-1F8442CB1B0C}" type="presOf" srcId="{ED2C43C3-70C3-45BE-B07F-EB8008BCF0EC}" destId="{5583384E-E676-44DD-AB89-50472CA20C9B}" srcOrd="0" destOrd="1" presId="urn:microsoft.com/office/officeart/2005/8/layout/hList2"/>
    <dgm:cxn modelId="{7894F7C5-2C22-4D39-9EB6-5FA26E2E2725}" srcId="{11F9266B-F2EB-4E79-A620-63097C51F637}" destId="{79FCA14D-1927-4F2B-8938-2A129A361C08}" srcOrd="0" destOrd="0" parTransId="{0C3C896F-83EC-43EA-9945-FCCF299F0B00}" sibTransId="{AC0F3D81-A3CE-4438-B948-3C07B628BAFF}"/>
    <dgm:cxn modelId="{C9CA67C6-28D8-463A-97B2-9196CA8F750A}" srcId="{26850D1A-EB0A-4847-8877-CD675EE0C517}" destId="{B09DE9FA-22A8-4193-BA99-2AC9F7C1ECD6}" srcOrd="0" destOrd="0" parTransId="{C062962D-CA71-4187-B6E5-898FB7721B38}" sibTransId="{F2AFF17A-69E5-474F-88FE-F17BF5E18D0F}"/>
    <dgm:cxn modelId="{8FFFC508-8EA3-4559-80FF-73935FC42C75}" srcId="{47B984AB-49F9-4163-B608-4022B901942C}" destId="{69D5B817-3638-4FC8-B050-AD3629439E98}" srcOrd="1" destOrd="0" parTransId="{02BC1E41-9C30-4374-BE7D-436609A59DAE}" sibTransId="{A55A9FDA-E8AE-485B-9476-9E844DDB5CCA}"/>
    <dgm:cxn modelId="{E756F226-03A5-4FD4-84C4-15D8DAABAC22}" type="presOf" srcId="{CBA0CA8F-60B5-4EBE-A5F9-F624640D8E43}" destId="{98C6F1E9-A3EB-403F-8D0E-4EBC4FB1D8BD}" srcOrd="0" destOrd="0" presId="urn:microsoft.com/office/officeart/2005/8/layout/hList2"/>
    <dgm:cxn modelId="{1DEFC1F6-4F6C-4C2D-91F5-537293F7550E}" type="presOf" srcId="{51F05EAF-B983-4873-B91B-E6EBE4E00735}" destId="{64B39318-C797-406E-80AB-13B5A8D55EB7}" srcOrd="0" destOrd="2" presId="urn:microsoft.com/office/officeart/2005/8/layout/hList2"/>
    <dgm:cxn modelId="{D95B0A51-C9E6-4689-8ED3-97641D4D1220}" srcId="{737BB2B3-E22B-4B63-B404-91F659951536}" destId="{0B98E9A7-C6F8-40B3-998E-CE7341D7D4EE}" srcOrd="3" destOrd="0" parTransId="{12A7B7AB-6CB7-4920-87B1-DEEEFCDCA532}" sibTransId="{B68BEFEF-B810-41EE-86C8-8D500C383F5C}"/>
    <dgm:cxn modelId="{457A07BA-1B31-4D60-86A1-C4E3F89DBAF0}" type="presOf" srcId="{C3ECF544-25ED-4723-931B-93E1FBDCABAB}" destId="{64B39318-C797-406E-80AB-13B5A8D55EB7}" srcOrd="0" destOrd="4" presId="urn:microsoft.com/office/officeart/2005/8/layout/hList2"/>
    <dgm:cxn modelId="{C08C96F7-3684-4E85-A1AD-75665F1C1E9D}" srcId="{737BB2B3-E22B-4B63-B404-91F659951536}" destId="{51F05EAF-B983-4873-B91B-E6EBE4E00735}" srcOrd="2" destOrd="0" parTransId="{77DB7A26-F8B4-41FA-A012-DD32965C390B}" sibTransId="{0BAF7B12-9A28-4213-8FE0-91E72D4E2BCC}"/>
    <dgm:cxn modelId="{32FA9F4D-F8AD-4351-8D21-6C67F8FC9CBD}" srcId="{CBA0CA8F-60B5-4EBE-A5F9-F624640D8E43}" destId="{F2686F4F-0DC5-4FF5-917B-46C824797F4C}" srcOrd="2" destOrd="0" parTransId="{D5B1D40B-62B7-43EA-B34E-122B730F6BBA}" sibTransId="{F30A1B36-A817-4ABF-8AF9-4EE4D09F0AC4}"/>
    <dgm:cxn modelId="{548E33AE-1D2A-4C5B-8F26-2F9621160FB9}" srcId="{24875ECE-FC30-44FE-ABFF-0E6123BEA4F3}" destId="{3F5D941D-BB7C-4B29-A719-523CA478B94B}" srcOrd="2" destOrd="0" parTransId="{C87E744F-DE80-4CFE-9598-7A15E89ED5B8}" sibTransId="{C363F8CD-B863-4037-96A1-041B6D449B52}"/>
    <dgm:cxn modelId="{D1F3736F-303F-43E2-B120-ED10B9FA9131}" srcId="{CBA0CA8F-60B5-4EBE-A5F9-F624640D8E43}" destId="{47B984AB-49F9-4163-B608-4022B901942C}" srcOrd="3" destOrd="0" parTransId="{947C360F-8037-4CD5-A55E-21F53603BF4A}" sibTransId="{4F080E53-7787-4603-8241-7505E77E4343}"/>
    <dgm:cxn modelId="{055E8019-64A8-4DBA-A785-13B68278CF95}" type="presOf" srcId="{96AC85FC-FDEA-4362-98A7-D134B4F2C1CC}" destId="{6B786743-8E75-4CCA-B0EE-76A3BF9847D3}" srcOrd="0" destOrd="0" presId="urn:microsoft.com/office/officeart/2005/8/layout/hList2"/>
    <dgm:cxn modelId="{424E1A6B-0B8A-4A27-9415-6017C8D763A6}" type="presOf" srcId="{D69FB8DA-DC98-43B7-AF57-5DBE8712EC90}" destId="{6B786743-8E75-4CCA-B0EE-76A3BF9847D3}" srcOrd="0" destOrd="6" presId="urn:microsoft.com/office/officeart/2005/8/layout/hList2"/>
    <dgm:cxn modelId="{2CB7B0E8-36FA-4FDD-BAED-7396C99D77BE}" type="presOf" srcId="{19865187-8302-4F1A-AF16-853922860911}" destId="{6B786743-8E75-4CCA-B0EE-76A3BF9847D3}" srcOrd="0" destOrd="4" presId="urn:microsoft.com/office/officeart/2005/8/layout/hList2"/>
    <dgm:cxn modelId="{5FE98702-F1BC-4BE6-99C8-C005F00F723F}" type="presOf" srcId="{93B278FE-F0F0-400A-8AB5-4F3DD10F460A}" destId="{688F85BF-8E86-4601-A383-21FEE58A5C7E}" srcOrd="0" destOrd="0" presId="urn:microsoft.com/office/officeart/2005/8/layout/hList2"/>
    <dgm:cxn modelId="{F5E9B9B9-0F4D-4CE7-90F4-EF6AE3821231}" type="presOf" srcId="{79FCA14D-1927-4F2B-8938-2A129A361C08}" destId="{813379F9-6819-4AD4-A475-C46BC900B538}" srcOrd="0" destOrd="0" presId="urn:microsoft.com/office/officeart/2005/8/layout/hList2"/>
    <dgm:cxn modelId="{12641575-7949-474B-B4CD-ED0E8F6114EB}" type="presOf" srcId="{24875ECE-FC30-44FE-ABFF-0E6123BEA4F3}" destId="{7F840333-8DA7-4642-B9B4-CE914DB623B7}" srcOrd="0" destOrd="0" presId="urn:microsoft.com/office/officeart/2005/8/layout/hList2"/>
    <dgm:cxn modelId="{78DBF817-C0CB-4BBD-A04B-FE78A89E7C76}" type="presOf" srcId="{5FF2EC8E-7180-414F-87EB-D29C9A1575A3}" destId="{813379F9-6819-4AD4-A475-C46BC900B538}" srcOrd="0" destOrd="2" presId="urn:microsoft.com/office/officeart/2005/8/layout/hList2"/>
    <dgm:cxn modelId="{2ABC4908-D773-4646-9FA6-56C30BB8A9ED}" type="presOf" srcId="{737BB2B3-E22B-4B63-B404-91F659951536}" destId="{7B60238B-1F88-4685-8413-DC11D0DCB9F2}" srcOrd="0" destOrd="0" presId="urn:microsoft.com/office/officeart/2005/8/layout/hList2"/>
    <dgm:cxn modelId="{41207794-5EA3-4A4F-BAA0-4E179884BD91}" type="presOf" srcId="{26850D1A-EB0A-4847-8877-CD675EE0C517}" destId="{46FA44BE-CC62-432B-86B0-0706B00ABE58}" srcOrd="0" destOrd="0" presId="urn:microsoft.com/office/officeart/2005/8/layout/hList2"/>
    <dgm:cxn modelId="{8D2748EB-B546-4598-9597-34C557761218}" srcId="{47B984AB-49F9-4163-B608-4022B901942C}" destId="{19865187-8302-4F1A-AF16-853922860911}" srcOrd="0" destOrd="0" parTransId="{59846FBE-E56F-4230-BEAA-A8D197DC846F}" sibTransId="{91FAFCB3-2B63-433D-BD37-044EC1C76D5C}"/>
    <dgm:cxn modelId="{B40E1A92-14CD-4177-8619-DE01E45BB6B5}" srcId="{93B278FE-F0F0-400A-8AB5-4F3DD10F460A}" destId="{CBA0CA8F-60B5-4EBE-A5F9-F624640D8E43}" srcOrd="3" destOrd="0" parTransId="{E371E852-4B54-4FE1-891F-3C282FA5A53C}" sibTransId="{3BB5614A-F71C-47F7-8D14-2C55FB6BAD82}"/>
    <dgm:cxn modelId="{45A2C351-7CEA-47BC-8935-EA1411B4A5F7}" type="presOf" srcId="{69D5B817-3638-4FC8-B050-AD3629439E98}" destId="{6B786743-8E75-4CCA-B0EE-76A3BF9847D3}" srcOrd="0" destOrd="5" presId="urn:microsoft.com/office/officeart/2005/8/layout/hList2"/>
    <dgm:cxn modelId="{A823DA4F-BDBC-486A-81F4-0AA48BFDEB76}" srcId="{93B278FE-F0F0-400A-8AB5-4F3DD10F460A}" destId="{24875ECE-FC30-44FE-ABFF-0E6123BEA4F3}" srcOrd="4" destOrd="0" parTransId="{1049B816-6C9B-4E67-8CD8-A1C6D4F3EF9F}" sibTransId="{6CF26E4C-8054-4A02-B0E9-4B890626B13E}"/>
    <dgm:cxn modelId="{FA873153-53FC-4FD0-9B66-88C894EDC1D2}" type="presOf" srcId="{DD6E164E-7994-4EA2-B137-57F5AD74F902}" destId="{6B786743-8E75-4CCA-B0EE-76A3BF9847D3}" srcOrd="0" destOrd="1" presId="urn:microsoft.com/office/officeart/2005/8/layout/hList2"/>
    <dgm:cxn modelId="{14CCAD10-F0C3-4424-9BD6-20F1AE0A0A28}" srcId="{11F9266B-F2EB-4E79-A620-63097C51F637}" destId="{16AF367C-7671-421C-9EB4-B2ED39C1265C}" srcOrd="1" destOrd="0" parTransId="{7FC7ED51-C223-4610-BFAD-CCBD5ABB0949}" sibTransId="{1780C5A0-E90D-4814-A714-EC7BA19D2AAB}"/>
    <dgm:cxn modelId="{04802003-AE73-427D-9DA7-90EC0656C140}" type="presOf" srcId="{3F5D941D-BB7C-4B29-A719-523CA478B94B}" destId="{5583384E-E676-44DD-AB89-50472CA20C9B}" srcOrd="0" destOrd="2" presId="urn:microsoft.com/office/officeart/2005/8/layout/hList2"/>
    <dgm:cxn modelId="{8E192746-7110-407B-81CA-953E54884E43}" type="presOf" srcId="{0B98E9A7-C6F8-40B3-998E-CE7341D7D4EE}" destId="{64B39318-C797-406E-80AB-13B5A8D55EB7}" srcOrd="0" destOrd="3" presId="urn:microsoft.com/office/officeart/2005/8/layout/hList2"/>
    <dgm:cxn modelId="{65C0ECDB-E105-43AF-983A-A7F35503674D}" srcId="{CBA0CA8F-60B5-4EBE-A5F9-F624640D8E43}" destId="{DD6E164E-7994-4EA2-B137-57F5AD74F902}" srcOrd="1" destOrd="0" parTransId="{3DE8A443-463B-4EFF-B637-46F7F6ADE051}" sibTransId="{DDFEB335-17C7-4C2B-8EA3-AA725EDB8E96}"/>
    <dgm:cxn modelId="{56CB5F83-8562-41DC-8113-270FEBF98D0A}" srcId="{737BB2B3-E22B-4B63-B404-91F659951536}" destId="{37F11F0E-2B02-4E18-B6C2-DF0DB1EF3ECD}" srcOrd="0" destOrd="0" parTransId="{1E759F51-D3E6-4414-9F60-256DCCCC91C2}" sibTransId="{C55B2024-2104-407E-B486-CA31276904B4}"/>
    <dgm:cxn modelId="{F11A817D-A7F9-4CBB-A7BC-8EFD369AD418}" srcId="{CBA0CA8F-60B5-4EBE-A5F9-F624640D8E43}" destId="{96AC85FC-FDEA-4362-98A7-D134B4F2C1CC}" srcOrd="0" destOrd="0" parTransId="{6343D092-1A22-4671-83E0-3527D19A6F69}" sibTransId="{E00BF2AC-FE8D-4557-BC64-97C5CEEC69D9}"/>
    <dgm:cxn modelId="{DEC44926-5E5A-40DD-9A3B-1415BA449D74}" srcId="{24875ECE-FC30-44FE-ABFF-0E6123BEA4F3}" destId="{6181A279-4737-41A8-B116-AC11B4946141}" srcOrd="0" destOrd="0" parTransId="{0AAC7A1F-51C2-4E05-8BFA-C024D1D0A832}" sibTransId="{B3B2D1CB-8BCD-4107-8BED-3D58CD717E7B}"/>
    <dgm:cxn modelId="{4955BB59-0C76-49A3-A155-772EF3B9DC70}" srcId="{737BB2B3-E22B-4B63-B404-91F659951536}" destId="{C3ECF544-25ED-4723-931B-93E1FBDCABAB}" srcOrd="4" destOrd="0" parTransId="{EBC7FF78-6504-40B4-A685-C8CCB7C99FC8}" sibTransId="{4678C2DF-5A7F-481E-BE93-7969E33ACA1A}"/>
    <dgm:cxn modelId="{84948C98-38CE-41EE-860B-3F21503DE70D}" type="presOf" srcId="{B09DE9FA-22A8-4193-BA99-2AC9F7C1ECD6}" destId="{F1428881-F1DF-43FE-933B-1BEB09324333}" srcOrd="0" destOrd="0" presId="urn:microsoft.com/office/officeart/2005/8/layout/hList2"/>
    <dgm:cxn modelId="{2A4C3542-3A8C-4152-8291-B07B9D2D7CE5}" type="presOf" srcId="{16AF367C-7671-421C-9EB4-B2ED39C1265C}" destId="{813379F9-6819-4AD4-A475-C46BC900B538}" srcOrd="0" destOrd="1" presId="urn:microsoft.com/office/officeart/2005/8/layout/hList2"/>
    <dgm:cxn modelId="{9BD86A8C-263C-446D-9BF5-9D3FB426F108}" type="presOf" srcId="{6181A279-4737-41A8-B116-AC11B4946141}" destId="{5583384E-E676-44DD-AB89-50472CA20C9B}" srcOrd="0" destOrd="0" presId="urn:microsoft.com/office/officeart/2005/8/layout/hList2"/>
    <dgm:cxn modelId="{8F953256-4A23-4A68-ADCB-2E85B027D515}" type="presOf" srcId="{37F11F0E-2B02-4E18-B6C2-DF0DB1EF3ECD}" destId="{64B39318-C797-406E-80AB-13B5A8D55EB7}" srcOrd="0" destOrd="0" presId="urn:microsoft.com/office/officeart/2005/8/layout/hList2"/>
    <dgm:cxn modelId="{A4EBA8E3-56D4-4725-AA8B-E69F8186B767}" type="presOf" srcId="{11F9266B-F2EB-4E79-A620-63097C51F637}" destId="{39802051-244C-4B91-B8AA-0AB091BD9EE6}" srcOrd="0" destOrd="0" presId="urn:microsoft.com/office/officeart/2005/8/layout/hList2"/>
    <dgm:cxn modelId="{666BAA0B-52F7-4590-8F1B-F694112A4FCC}" srcId="{93B278FE-F0F0-400A-8AB5-4F3DD10F460A}" destId="{26850D1A-EB0A-4847-8877-CD675EE0C517}" srcOrd="2" destOrd="0" parTransId="{1903895F-B14E-4486-8EE1-B678F3892EF2}" sibTransId="{31AEE0CF-0790-4B89-BD0A-B45F7D71BB9D}"/>
    <dgm:cxn modelId="{B51A0E19-5876-425F-8C50-C120CCEE3C79}" srcId="{93B278FE-F0F0-400A-8AB5-4F3DD10F460A}" destId="{737BB2B3-E22B-4B63-B404-91F659951536}" srcOrd="0" destOrd="0" parTransId="{B207FBEC-4621-4774-988A-3756CBC698AB}" sibTransId="{BACA95F4-4BE3-4F7B-AADB-B8C0A63DA224}"/>
    <dgm:cxn modelId="{75FD9F93-27C3-4652-B155-9572F142C635}" type="presOf" srcId="{C900EE35-BCC6-4600-9379-24B2B67434C1}" destId="{64B39318-C797-406E-80AB-13B5A8D55EB7}" srcOrd="0" destOrd="1" presId="urn:microsoft.com/office/officeart/2005/8/layout/hList2"/>
    <dgm:cxn modelId="{49B9F769-5515-4EFB-9A09-998DEB5A8AD3}" srcId="{CBA0CA8F-60B5-4EBE-A5F9-F624640D8E43}" destId="{D69FB8DA-DC98-43B7-AF57-5DBE8712EC90}" srcOrd="4" destOrd="0" parTransId="{57F5E391-8C21-487D-A4F6-2716AC3D990A}" sibTransId="{DABFE562-14E0-478A-81F1-DD3251877825}"/>
    <dgm:cxn modelId="{91C8E00C-4C6B-4F6C-8EE8-0F91B25653B2}" srcId="{737BB2B3-E22B-4B63-B404-91F659951536}" destId="{C900EE35-BCC6-4600-9379-24B2B67434C1}" srcOrd="1" destOrd="0" parTransId="{C7BA5286-90DA-4879-8FD9-A130226BA55B}" sibTransId="{7977A5E4-8EF2-4D68-851F-52D73DAA19CB}"/>
    <dgm:cxn modelId="{FE55C2D6-DE88-46E8-B604-C1794DD91182}" srcId="{93B278FE-F0F0-400A-8AB5-4F3DD10F460A}" destId="{11F9266B-F2EB-4E79-A620-63097C51F637}" srcOrd="1" destOrd="0" parTransId="{D134A475-E194-4C6C-89E3-AA1DF5B936FE}" sibTransId="{B7A5DED9-3544-4986-9D7E-5AD0A8E546DF}"/>
    <dgm:cxn modelId="{91651427-E986-435C-BCEC-D45DCD9D463F}" type="presOf" srcId="{47B984AB-49F9-4163-B608-4022B901942C}" destId="{6B786743-8E75-4CCA-B0EE-76A3BF9847D3}" srcOrd="0" destOrd="3" presId="urn:microsoft.com/office/officeart/2005/8/layout/hList2"/>
    <dgm:cxn modelId="{22200533-74BD-46C7-9972-FB4808ED1954}" type="presOf" srcId="{F2686F4F-0DC5-4FF5-917B-46C824797F4C}" destId="{6B786743-8E75-4CCA-B0EE-76A3BF9847D3}" srcOrd="0" destOrd="2" presId="urn:microsoft.com/office/officeart/2005/8/layout/hList2"/>
    <dgm:cxn modelId="{E019E3AC-9E6F-43E1-8345-F5C9EC8FDA28}" srcId="{11F9266B-F2EB-4E79-A620-63097C51F637}" destId="{5FF2EC8E-7180-414F-87EB-D29C9A1575A3}" srcOrd="2" destOrd="0" parTransId="{89EDC18F-E0F5-4C10-BDFB-5E0495670B2E}" sibTransId="{DC60B33A-2FCF-4A1B-B1FE-04D0906858CE}"/>
    <dgm:cxn modelId="{2296C856-0386-4DED-B576-10B45B17D369}" type="presParOf" srcId="{688F85BF-8E86-4601-A383-21FEE58A5C7E}" destId="{1DD150CE-7EEE-4CAD-A46B-7ACADCE86DCC}" srcOrd="0" destOrd="0" presId="urn:microsoft.com/office/officeart/2005/8/layout/hList2"/>
    <dgm:cxn modelId="{C7226E1B-C2CC-4401-94C9-CC1EE16D875B}" type="presParOf" srcId="{1DD150CE-7EEE-4CAD-A46B-7ACADCE86DCC}" destId="{F3E69F8F-092B-4109-9BB3-E9138DAE2460}" srcOrd="0" destOrd="0" presId="urn:microsoft.com/office/officeart/2005/8/layout/hList2"/>
    <dgm:cxn modelId="{9005E504-6B7E-4FAC-B7D2-AD5E74189F7B}" type="presParOf" srcId="{1DD150CE-7EEE-4CAD-A46B-7ACADCE86DCC}" destId="{64B39318-C797-406E-80AB-13B5A8D55EB7}" srcOrd="1" destOrd="0" presId="urn:microsoft.com/office/officeart/2005/8/layout/hList2"/>
    <dgm:cxn modelId="{0CBCB42F-BA72-446A-8CA7-65DABE15BD94}" type="presParOf" srcId="{1DD150CE-7EEE-4CAD-A46B-7ACADCE86DCC}" destId="{7B60238B-1F88-4685-8413-DC11D0DCB9F2}" srcOrd="2" destOrd="0" presId="urn:microsoft.com/office/officeart/2005/8/layout/hList2"/>
    <dgm:cxn modelId="{C1E1AA10-7E49-4D60-988D-488D91CFDA66}" type="presParOf" srcId="{688F85BF-8E86-4601-A383-21FEE58A5C7E}" destId="{2819360F-E069-45A1-8AD0-82C700FCAA71}" srcOrd="1" destOrd="0" presId="urn:microsoft.com/office/officeart/2005/8/layout/hList2"/>
    <dgm:cxn modelId="{7ADBEC13-9FDB-405F-89B4-639717689E60}" type="presParOf" srcId="{688F85BF-8E86-4601-A383-21FEE58A5C7E}" destId="{83AFAB92-3879-4384-B2E5-49B0D67AB7C8}" srcOrd="2" destOrd="0" presId="urn:microsoft.com/office/officeart/2005/8/layout/hList2"/>
    <dgm:cxn modelId="{DCB3886F-8B66-4CC3-9255-A9EF84D59878}" type="presParOf" srcId="{83AFAB92-3879-4384-B2E5-49B0D67AB7C8}" destId="{954E45CE-1990-4139-8232-E280E7FDF62C}" srcOrd="0" destOrd="0" presId="urn:microsoft.com/office/officeart/2005/8/layout/hList2"/>
    <dgm:cxn modelId="{ADB16467-6D9E-4850-B689-F9C1FEF2925B}" type="presParOf" srcId="{83AFAB92-3879-4384-B2E5-49B0D67AB7C8}" destId="{813379F9-6819-4AD4-A475-C46BC900B538}" srcOrd="1" destOrd="0" presId="urn:microsoft.com/office/officeart/2005/8/layout/hList2"/>
    <dgm:cxn modelId="{5311E6F4-4DDB-4956-9975-8D8C38A89C5D}" type="presParOf" srcId="{83AFAB92-3879-4384-B2E5-49B0D67AB7C8}" destId="{39802051-244C-4B91-B8AA-0AB091BD9EE6}" srcOrd="2" destOrd="0" presId="urn:microsoft.com/office/officeart/2005/8/layout/hList2"/>
    <dgm:cxn modelId="{311458F7-B898-4A48-8269-0203E3903A36}" type="presParOf" srcId="{688F85BF-8E86-4601-A383-21FEE58A5C7E}" destId="{D882BC46-7BF1-4526-8E50-E927E1B02A67}" srcOrd="3" destOrd="0" presId="urn:microsoft.com/office/officeart/2005/8/layout/hList2"/>
    <dgm:cxn modelId="{193319EF-F3BA-465B-A1DA-041139ECA9DA}" type="presParOf" srcId="{688F85BF-8E86-4601-A383-21FEE58A5C7E}" destId="{491F9C5D-EC5E-4DCD-A366-BD77EBF35D73}" srcOrd="4" destOrd="0" presId="urn:microsoft.com/office/officeart/2005/8/layout/hList2"/>
    <dgm:cxn modelId="{8878905F-84E8-4825-91BD-FE7FC951021E}" type="presParOf" srcId="{491F9C5D-EC5E-4DCD-A366-BD77EBF35D73}" destId="{2B05A88B-85D7-4144-9968-99C384F3A2AB}" srcOrd="0" destOrd="0" presId="urn:microsoft.com/office/officeart/2005/8/layout/hList2"/>
    <dgm:cxn modelId="{14733A3C-F6D2-459E-BE60-52BFEF188A05}" type="presParOf" srcId="{491F9C5D-EC5E-4DCD-A366-BD77EBF35D73}" destId="{F1428881-F1DF-43FE-933B-1BEB09324333}" srcOrd="1" destOrd="0" presId="urn:microsoft.com/office/officeart/2005/8/layout/hList2"/>
    <dgm:cxn modelId="{DD9B9569-BB28-46F0-9A15-8BE62EDDD35C}" type="presParOf" srcId="{491F9C5D-EC5E-4DCD-A366-BD77EBF35D73}" destId="{46FA44BE-CC62-432B-86B0-0706B00ABE58}" srcOrd="2" destOrd="0" presId="urn:microsoft.com/office/officeart/2005/8/layout/hList2"/>
    <dgm:cxn modelId="{BFB33B01-0CF7-4F82-B296-D79CB9F934AE}" type="presParOf" srcId="{688F85BF-8E86-4601-A383-21FEE58A5C7E}" destId="{41E64B32-5DC7-4AA7-988B-993B2AF9B3FF}" srcOrd="5" destOrd="0" presId="urn:microsoft.com/office/officeart/2005/8/layout/hList2"/>
    <dgm:cxn modelId="{D4C0D841-DB25-4823-A49B-4F82473E0BD0}" type="presParOf" srcId="{688F85BF-8E86-4601-A383-21FEE58A5C7E}" destId="{F5940889-72B3-4348-A19C-491E556318F1}" srcOrd="6" destOrd="0" presId="urn:microsoft.com/office/officeart/2005/8/layout/hList2"/>
    <dgm:cxn modelId="{D02488BD-CABE-4B0F-8AB5-F0BC8625DC79}" type="presParOf" srcId="{F5940889-72B3-4348-A19C-491E556318F1}" destId="{5B590F77-DFFC-45B5-8E46-A0DBDD5A04FA}" srcOrd="0" destOrd="0" presId="urn:microsoft.com/office/officeart/2005/8/layout/hList2"/>
    <dgm:cxn modelId="{42D73242-3F77-4612-9F3B-2A9EA9203983}" type="presParOf" srcId="{F5940889-72B3-4348-A19C-491E556318F1}" destId="{6B786743-8E75-4CCA-B0EE-76A3BF9847D3}" srcOrd="1" destOrd="0" presId="urn:microsoft.com/office/officeart/2005/8/layout/hList2"/>
    <dgm:cxn modelId="{5F193063-9747-4D7B-8DF9-7DD62543CAF0}" type="presParOf" srcId="{F5940889-72B3-4348-A19C-491E556318F1}" destId="{98C6F1E9-A3EB-403F-8D0E-4EBC4FB1D8BD}" srcOrd="2" destOrd="0" presId="urn:microsoft.com/office/officeart/2005/8/layout/hList2"/>
    <dgm:cxn modelId="{BA461F1D-7815-4B6E-8A91-AD7221E30718}" type="presParOf" srcId="{688F85BF-8E86-4601-A383-21FEE58A5C7E}" destId="{0B712431-D7C1-4090-9310-27CFD29DB75F}" srcOrd="7" destOrd="0" presId="urn:microsoft.com/office/officeart/2005/8/layout/hList2"/>
    <dgm:cxn modelId="{3C8859C9-EA7E-4382-BF67-3DA883B26FFD}" type="presParOf" srcId="{688F85BF-8E86-4601-A383-21FEE58A5C7E}" destId="{E1065FE6-AD43-4295-8D6B-46C26061BD9C}" srcOrd="8" destOrd="0" presId="urn:microsoft.com/office/officeart/2005/8/layout/hList2"/>
    <dgm:cxn modelId="{987D2C46-E037-41CB-B392-EA4DCF3EB762}" type="presParOf" srcId="{E1065FE6-AD43-4295-8D6B-46C26061BD9C}" destId="{EF99B8C6-9707-4484-BD80-17A4E4C9C025}" srcOrd="0" destOrd="0" presId="urn:microsoft.com/office/officeart/2005/8/layout/hList2"/>
    <dgm:cxn modelId="{A75F905A-4BDA-46EE-B94C-A551E7A07B0B}" type="presParOf" srcId="{E1065FE6-AD43-4295-8D6B-46C26061BD9C}" destId="{5583384E-E676-44DD-AB89-50472CA20C9B}" srcOrd="1" destOrd="0" presId="urn:microsoft.com/office/officeart/2005/8/layout/hList2"/>
    <dgm:cxn modelId="{12B7CF15-CBBE-4608-B3C6-3E02558528CC}" type="presParOf" srcId="{E1065FE6-AD43-4295-8D6B-46C26061BD9C}" destId="{7F840333-8DA7-4642-B9B4-CE914DB623B7}"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0238B-1F88-4685-8413-DC11D0DCB9F2}">
      <dsp:nvSpPr>
        <dsp:cNvPr id="0" name=""/>
        <dsp:cNvSpPr/>
      </dsp:nvSpPr>
      <dsp:spPr>
        <a:xfrm rot="16200000">
          <a:off x="-1629775" y="2431516"/>
          <a:ext cx="3714075" cy="31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60" bIns="0" numCol="1" spcCol="1270" anchor="t" anchorCtr="0">
          <a:noAutofit/>
        </a:bodyPr>
        <a:lstStyle/>
        <a:p>
          <a:pPr lvl="0" algn="r" defTabSz="977900">
            <a:lnSpc>
              <a:spcPct val="90000"/>
            </a:lnSpc>
            <a:spcBef>
              <a:spcPct val="0"/>
            </a:spcBef>
            <a:spcAft>
              <a:spcPct val="35000"/>
            </a:spcAft>
          </a:pPr>
          <a:r>
            <a:rPr lang="fr-CA" sz="2200" kern="1200" dirty="0"/>
            <a:t>Enseignement</a:t>
          </a:r>
        </a:p>
      </dsp:txBody>
      <dsp:txXfrm>
        <a:off x="-1629775" y="2431516"/>
        <a:ext cx="3714075" cy="316868"/>
      </dsp:txXfrm>
    </dsp:sp>
    <dsp:sp modelId="{64B39318-C797-406E-80AB-13B5A8D55EB7}">
      <dsp:nvSpPr>
        <dsp:cNvPr id="0" name=""/>
        <dsp:cNvSpPr/>
      </dsp:nvSpPr>
      <dsp:spPr>
        <a:xfrm>
          <a:off x="385696" y="732912"/>
          <a:ext cx="1578339" cy="3714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79460" rIns="135128" bIns="135128" numCol="1" spcCol="1270" anchor="t" anchorCtr="0">
          <a:noAutofit/>
        </a:bodyPr>
        <a:lstStyle/>
        <a:p>
          <a:pPr marL="114300" lvl="1" indent="-114300" algn="l" defTabSz="666750">
            <a:lnSpc>
              <a:spcPct val="200000"/>
            </a:lnSpc>
            <a:spcBef>
              <a:spcPct val="0"/>
            </a:spcBef>
            <a:spcAft>
              <a:spcPct val="15000"/>
            </a:spcAft>
            <a:buChar char="••"/>
          </a:pPr>
          <a:r>
            <a:rPr lang="fr-CA" sz="1500" kern="1200" dirty="0"/>
            <a:t>Réputation</a:t>
          </a:r>
        </a:p>
        <a:p>
          <a:pPr marL="114300" lvl="1" indent="-114300" algn="l" defTabSz="666750">
            <a:lnSpc>
              <a:spcPct val="200000"/>
            </a:lnSpc>
            <a:spcBef>
              <a:spcPct val="0"/>
            </a:spcBef>
            <a:spcAft>
              <a:spcPct val="15000"/>
            </a:spcAft>
            <a:buChar char="••"/>
          </a:pPr>
          <a:r>
            <a:rPr lang="fr-CA" sz="1500" kern="1200" dirty="0"/>
            <a:t>Pers./</a:t>
          </a:r>
          <a:r>
            <a:rPr lang="fr-CA" sz="1500" kern="1200" dirty="0" err="1"/>
            <a:t>étud</a:t>
          </a:r>
          <a:r>
            <a:rPr lang="fr-CA" sz="1500" kern="1200" dirty="0"/>
            <a:t>.</a:t>
          </a:r>
        </a:p>
        <a:p>
          <a:pPr marL="114300" lvl="1" indent="-114300" algn="l" defTabSz="666750">
            <a:lnSpc>
              <a:spcPct val="200000"/>
            </a:lnSpc>
            <a:spcBef>
              <a:spcPct val="0"/>
            </a:spcBef>
            <a:spcAft>
              <a:spcPct val="15000"/>
            </a:spcAft>
            <a:buChar char="••"/>
          </a:pPr>
          <a:r>
            <a:rPr lang="fr-CA" sz="1500" kern="1200" dirty="0" err="1"/>
            <a:t>Doct</a:t>
          </a:r>
          <a:r>
            <a:rPr lang="fr-CA" sz="1500" kern="1200" dirty="0"/>
            <a:t>./Bach.</a:t>
          </a:r>
        </a:p>
        <a:p>
          <a:pPr marL="114300" lvl="1" indent="-114300" algn="l" defTabSz="666750">
            <a:lnSpc>
              <a:spcPct val="200000"/>
            </a:lnSpc>
            <a:spcBef>
              <a:spcPct val="0"/>
            </a:spcBef>
            <a:spcAft>
              <a:spcPct val="15000"/>
            </a:spcAft>
            <a:buChar char="••"/>
          </a:pPr>
          <a:r>
            <a:rPr lang="fr-CA" sz="1500" kern="1200" dirty="0" err="1"/>
            <a:t>Doct</a:t>
          </a:r>
          <a:r>
            <a:rPr lang="fr-CA" sz="1500" kern="1200" dirty="0"/>
            <a:t>./Pers.</a:t>
          </a:r>
        </a:p>
        <a:p>
          <a:pPr marL="114300" lvl="1" indent="-114300" algn="l" defTabSz="666750">
            <a:lnSpc>
              <a:spcPct val="200000"/>
            </a:lnSpc>
            <a:spcBef>
              <a:spcPct val="0"/>
            </a:spcBef>
            <a:spcAft>
              <a:spcPct val="15000"/>
            </a:spcAft>
            <a:buChar char="••"/>
          </a:pPr>
          <a:r>
            <a:rPr lang="fr-CA" sz="1500" kern="1200" dirty="0"/>
            <a:t>Budget</a:t>
          </a:r>
        </a:p>
      </dsp:txBody>
      <dsp:txXfrm>
        <a:off x="385696" y="732912"/>
        <a:ext cx="1578339" cy="3714075"/>
      </dsp:txXfrm>
    </dsp:sp>
    <dsp:sp modelId="{F3E69F8F-092B-4109-9BB3-E9138DAE2460}">
      <dsp:nvSpPr>
        <dsp:cNvPr id="0" name=""/>
        <dsp:cNvSpPr/>
      </dsp:nvSpPr>
      <dsp:spPr>
        <a:xfrm>
          <a:off x="68828" y="314646"/>
          <a:ext cx="633736" cy="633736"/>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802051-244C-4B91-B8AA-0AB091BD9EE6}">
      <dsp:nvSpPr>
        <dsp:cNvPr id="0" name=""/>
        <dsp:cNvSpPr/>
      </dsp:nvSpPr>
      <dsp:spPr>
        <a:xfrm rot="16200000">
          <a:off x="683083" y="2431516"/>
          <a:ext cx="3714075" cy="31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60" bIns="0" numCol="1" spcCol="1270" anchor="t" anchorCtr="0">
          <a:noAutofit/>
        </a:bodyPr>
        <a:lstStyle/>
        <a:p>
          <a:pPr lvl="0" algn="r" defTabSz="977900">
            <a:lnSpc>
              <a:spcPct val="90000"/>
            </a:lnSpc>
            <a:spcBef>
              <a:spcPct val="0"/>
            </a:spcBef>
            <a:spcAft>
              <a:spcPct val="35000"/>
            </a:spcAft>
          </a:pPr>
          <a:r>
            <a:rPr lang="fr-CA" sz="2200" kern="1200" dirty="0"/>
            <a:t>Recherche</a:t>
          </a:r>
        </a:p>
      </dsp:txBody>
      <dsp:txXfrm>
        <a:off x="683083" y="2431516"/>
        <a:ext cx="3714075" cy="316868"/>
      </dsp:txXfrm>
    </dsp:sp>
    <dsp:sp modelId="{813379F9-6819-4AD4-A475-C46BC900B538}">
      <dsp:nvSpPr>
        <dsp:cNvPr id="0" name=""/>
        <dsp:cNvSpPr/>
      </dsp:nvSpPr>
      <dsp:spPr>
        <a:xfrm>
          <a:off x="2698555" y="732912"/>
          <a:ext cx="1578339" cy="3714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79460" rIns="135128" bIns="135128" numCol="1" spcCol="1270" anchor="t" anchorCtr="0">
          <a:noAutofit/>
        </a:bodyPr>
        <a:lstStyle/>
        <a:p>
          <a:pPr marL="114300" lvl="1" indent="-114300" algn="l" defTabSz="666750">
            <a:lnSpc>
              <a:spcPct val="200000"/>
            </a:lnSpc>
            <a:spcBef>
              <a:spcPct val="0"/>
            </a:spcBef>
            <a:spcAft>
              <a:spcPct val="15000"/>
            </a:spcAft>
            <a:buChar char="••"/>
          </a:pPr>
          <a:r>
            <a:rPr lang="fr-CA" sz="1500" kern="1200" dirty="0"/>
            <a:t>Réputation</a:t>
          </a:r>
        </a:p>
        <a:p>
          <a:pPr marL="114300" lvl="1" indent="-114300" algn="l" defTabSz="666750">
            <a:lnSpc>
              <a:spcPct val="200000"/>
            </a:lnSpc>
            <a:spcBef>
              <a:spcPct val="0"/>
            </a:spcBef>
            <a:spcAft>
              <a:spcPct val="15000"/>
            </a:spcAft>
            <a:buChar char="••"/>
          </a:pPr>
          <a:r>
            <a:rPr lang="fr-CA" sz="1500" kern="1200" dirty="0"/>
            <a:t>Budget</a:t>
          </a:r>
        </a:p>
        <a:p>
          <a:pPr marL="114300" lvl="1" indent="-114300" algn="l" defTabSz="666750">
            <a:lnSpc>
              <a:spcPct val="200000"/>
            </a:lnSpc>
            <a:spcBef>
              <a:spcPct val="0"/>
            </a:spcBef>
            <a:spcAft>
              <a:spcPct val="15000"/>
            </a:spcAft>
            <a:buChar char="••"/>
          </a:pPr>
          <a:r>
            <a:rPr lang="fr-CA" sz="1500" kern="1200" dirty="0"/>
            <a:t>Production</a:t>
          </a:r>
        </a:p>
      </dsp:txBody>
      <dsp:txXfrm>
        <a:off x="2698555" y="732912"/>
        <a:ext cx="1578339" cy="3714075"/>
      </dsp:txXfrm>
    </dsp:sp>
    <dsp:sp modelId="{954E45CE-1990-4139-8232-E280E7FDF62C}">
      <dsp:nvSpPr>
        <dsp:cNvPr id="0" name=""/>
        <dsp:cNvSpPr/>
      </dsp:nvSpPr>
      <dsp:spPr>
        <a:xfrm>
          <a:off x="2381686" y="314646"/>
          <a:ext cx="633736" cy="633736"/>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FA44BE-CC62-432B-86B0-0706B00ABE58}">
      <dsp:nvSpPr>
        <dsp:cNvPr id="0" name=""/>
        <dsp:cNvSpPr/>
      </dsp:nvSpPr>
      <dsp:spPr>
        <a:xfrm rot="16200000">
          <a:off x="2995942" y="2431516"/>
          <a:ext cx="3714075" cy="31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60" bIns="0" numCol="1" spcCol="1270" anchor="t" anchorCtr="0">
          <a:noAutofit/>
        </a:bodyPr>
        <a:lstStyle/>
        <a:p>
          <a:pPr lvl="0" algn="r" defTabSz="977900">
            <a:lnSpc>
              <a:spcPct val="90000"/>
            </a:lnSpc>
            <a:spcBef>
              <a:spcPct val="0"/>
            </a:spcBef>
            <a:spcAft>
              <a:spcPct val="35000"/>
            </a:spcAft>
          </a:pPr>
          <a:r>
            <a:rPr lang="fr-CA" sz="2200" kern="1200" dirty="0"/>
            <a:t>Citations</a:t>
          </a:r>
        </a:p>
      </dsp:txBody>
      <dsp:txXfrm>
        <a:off x="2995942" y="2431516"/>
        <a:ext cx="3714075" cy="316868"/>
      </dsp:txXfrm>
    </dsp:sp>
    <dsp:sp modelId="{F1428881-F1DF-43FE-933B-1BEB09324333}">
      <dsp:nvSpPr>
        <dsp:cNvPr id="0" name=""/>
        <dsp:cNvSpPr/>
      </dsp:nvSpPr>
      <dsp:spPr>
        <a:xfrm>
          <a:off x="5011413" y="732912"/>
          <a:ext cx="1578339" cy="3714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79460" rIns="135128" bIns="135128" numCol="1" spcCol="1270" anchor="t" anchorCtr="0">
          <a:noAutofit/>
        </a:bodyPr>
        <a:lstStyle/>
        <a:p>
          <a:pPr marL="114300" lvl="1" indent="-114300" algn="l" defTabSz="666750">
            <a:lnSpc>
              <a:spcPct val="200000"/>
            </a:lnSpc>
            <a:spcBef>
              <a:spcPct val="0"/>
            </a:spcBef>
            <a:spcAft>
              <a:spcPct val="15000"/>
            </a:spcAft>
            <a:buChar char="••"/>
          </a:pPr>
          <a:r>
            <a:rPr lang="fr-CA" sz="1500" kern="1200" dirty="0"/>
            <a:t>Nb global sur 6 ans, inclusif quant aux types de documents</a:t>
          </a:r>
        </a:p>
      </dsp:txBody>
      <dsp:txXfrm>
        <a:off x="5011413" y="732912"/>
        <a:ext cx="1578339" cy="3714075"/>
      </dsp:txXfrm>
    </dsp:sp>
    <dsp:sp modelId="{2B05A88B-85D7-4144-9968-99C384F3A2AB}">
      <dsp:nvSpPr>
        <dsp:cNvPr id="0" name=""/>
        <dsp:cNvSpPr/>
      </dsp:nvSpPr>
      <dsp:spPr>
        <a:xfrm>
          <a:off x="4694545" y="314646"/>
          <a:ext cx="633736" cy="633736"/>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C6F1E9-A3EB-403F-8D0E-4EBC4FB1D8BD}">
      <dsp:nvSpPr>
        <dsp:cNvPr id="0" name=""/>
        <dsp:cNvSpPr/>
      </dsp:nvSpPr>
      <dsp:spPr>
        <a:xfrm rot="16200000">
          <a:off x="5308800" y="2431516"/>
          <a:ext cx="3714075" cy="31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60" bIns="0" numCol="1" spcCol="1270" anchor="t" anchorCtr="0">
          <a:noAutofit/>
        </a:bodyPr>
        <a:lstStyle/>
        <a:p>
          <a:pPr lvl="0" algn="r" defTabSz="977900">
            <a:lnSpc>
              <a:spcPct val="90000"/>
            </a:lnSpc>
            <a:spcBef>
              <a:spcPct val="0"/>
            </a:spcBef>
            <a:spcAft>
              <a:spcPct val="35000"/>
            </a:spcAft>
          </a:pPr>
          <a:r>
            <a:rPr lang="fr-CA" sz="2200" kern="1200" dirty="0"/>
            <a:t>International</a:t>
          </a:r>
        </a:p>
      </dsp:txBody>
      <dsp:txXfrm>
        <a:off x="5308800" y="2431516"/>
        <a:ext cx="3714075" cy="316868"/>
      </dsp:txXfrm>
    </dsp:sp>
    <dsp:sp modelId="{6B786743-8E75-4CCA-B0EE-76A3BF9847D3}">
      <dsp:nvSpPr>
        <dsp:cNvPr id="0" name=""/>
        <dsp:cNvSpPr/>
      </dsp:nvSpPr>
      <dsp:spPr>
        <a:xfrm>
          <a:off x="7324272" y="732912"/>
          <a:ext cx="1578339" cy="3714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79460" rIns="135128" bIns="135128" numCol="1" spcCol="1270" anchor="t" anchorCtr="0">
          <a:noAutofit/>
        </a:bodyPr>
        <a:lstStyle/>
        <a:p>
          <a:pPr marL="114300" lvl="1" indent="-114300" algn="l" defTabSz="666750">
            <a:lnSpc>
              <a:spcPct val="90000"/>
            </a:lnSpc>
            <a:spcBef>
              <a:spcPct val="0"/>
            </a:spcBef>
            <a:spcAft>
              <a:spcPct val="15000"/>
            </a:spcAft>
            <a:buChar char="••"/>
          </a:pPr>
          <a:r>
            <a:rPr lang="fr-CA" sz="1500" u="sng" kern="1200" dirty="0" err="1"/>
            <a:t>Étud</a:t>
          </a:r>
          <a:r>
            <a:rPr lang="fr-CA" sz="1500" u="sng" kern="1200" dirty="0"/>
            <a:t>. </a:t>
          </a:r>
          <a:r>
            <a:rPr lang="fr-CA" sz="1500" u="sng" kern="1200" dirty="0" err="1"/>
            <a:t>int</a:t>
          </a:r>
          <a:r>
            <a:rPr lang="fr-CA" sz="1500" kern="1200" dirty="0"/>
            <a:t>.</a:t>
          </a:r>
        </a:p>
        <a:p>
          <a:pPr marL="114300" lvl="1" indent="-114300" algn="l" defTabSz="666750">
            <a:lnSpc>
              <a:spcPct val="90000"/>
            </a:lnSpc>
            <a:spcBef>
              <a:spcPct val="0"/>
            </a:spcBef>
            <a:spcAft>
              <a:spcPct val="15000"/>
            </a:spcAft>
            <a:buChar char="••"/>
          </a:pPr>
          <a:r>
            <a:rPr lang="fr-CA" sz="1500" kern="1200" dirty="0"/>
            <a:t>   </a:t>
          </a:r>
          <a:r>
            <a:rPr lang="fr-CA" sz="1500" kern="1200" dirty="0" err="1"/>
            <a:t>Étud</a:t>
          </a:r>
          <a:r>
            <a:rPr lang="fr-CA" sz="1500" kern="1200" dirty="0"/>
            <a:t>. loc.</a:t>
          </a:r>
        </a:p>
        <a:p>
          <a:pPr marL="114300" lvl="1" indent="-114300" algn="l" defTabSz="666750">
            <a:lnSpc>
              <a:spcPct val="90000"/>
            </a:lnSpc>
            <a:spcBef>
              <a:spcPct val="0"/>
            </a:spcBef>
            <a:spcAft>
              <a:spcPct val="15000"/>
            </a:spcAft>
            <a:buChar char="••"/>
          </a:pPr>
          <a:endParaRPr lang="fr-CA" sz="1500" kern="1200" dirty="0"/>
        </a:p>
        <a:p>
          <a:pPr marL="114300" lvl="1" indent="-114300" algn="l" defTabSz="666750">
            <a:lnSpc>
              <a:spcPct val="90000"/>
            </a:lnSpc>
            <a:spcBef>
              <a:spcPct val="0"/>
            </a:spcBef>
            <a:spcAft>
              <a:spcPct val="15000"/>
            </a:spcAft>
            <a:buFont typeface="Arial" panose="020B0604020202020204" pitchFamily="34" charset="0"/>
            <a:buChar char="••"/>
          </a:pPr>
          <a:r>
            <a:rPr lang="fr-CA" sz="1500" u="sng" kern="1200" dirty="0"/>
            <a:t>Pers. Int.</a:t>
          </a:r>
        </a:p>
        <a:p>
          <a:pPr marL="228600" lvl="2" indent="-114300" algn="l" defTabSz="666750">
            <a:lnSpc>
              <a:spcPct val="90000"/>
            </a:lnSpc>
            <a:spcBef>
              <a:spcPct val="0"/>
            </a:spcBef>
            <a:spcAft>
              <a:spcPct val="15000"/>
            </a:spcAft>
            <a:buFont typeface="Arial" panose="020B0604020202020204" pitchFamily="34" charset="0"/>
            <a:buChar char="••"/>
          </a:pPr>
          <a:r>
            <a:rPr lang="fr-CA" sz="1500" kern="1200" dirty="0"/>
            <a:t>Pers. Loc.</a:t>
          </a:r>
        </a:p>
        <a:p>
          <a:pPr marL="228600" lvl="2" indent="-114300" algn="l" defTabSz="666750">
            <a:lnSpc>
              <a:spcPct val="90000"/>
            </a:lnSpc>
            <a:spcBef>
              <a:spcPct val="0"/>
            </a:spcBef>
            <a:spcAft>
              <a:spcPct val="15000"/>
            </a:spcAft>
            <a:buFont typeface="Arial" panose="020B0604020202020204" pitchFamily="34" charset="0"/>
            <a:buChar char="••"/>
          </a:pPr>
          <a:endParaRPr lang="fr-CA" sz="1500" kern="1200" dirty="0"/>
        </a:p>
        <a:p>
          <a:pPr marL="114300" lvl="1" indent="-114300" algn="l" defTabSz="666750">
            <a:lnSpc>
              <a:spcPct val="90000"/>
            </a:lnSpc>
            <a:spcBef>
              <a:spcPct val="0"/>
            </a:spcBef>
            <a:spcAft>
              <a:spcPct val="15000"/>
            </a:spcAft>
            <a:buFont typeface="Arial" panose="020B0604020202020204" pitchFamily="34" charset="0"/>
            <a:buChar char="••"/>
          </a:pPr>
          <a:r>
            <a:rPr lang="fr-CA" sz="1500" kern="1200" dirty="0"/>
            <a:t>Collaboration</a:t>
          </a:r>
        </a:p>
      </dsp:txBody>
      <dsp:txXfrm>
        <a:off x="7324272" y="732912"/>
        <a:ext cx="1578339" cy="3714075"/>
      </dsp:txXfrm>
    </dsp:sp>
    <dsp:sp modelId="{5B590F77-DFFC-45B5-8E46-A0DBDD5A04FA}">
      <dsp:nvSpPr>
        <dsp:cNvPr id="0" name=""/>
        <dsp:cNvSpPr/>
      </dsp:nvSpPr>
      <dsp:spPr>
        <a:xfrm>
          <a:off x="7007404" y="314646"/>
          <a:ext cx="633736" cy="63373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840333-8DA7-4642-B9B4-CE914DB623B7}">
      <dsp:nvSpPr>
        <dsp:cNvPr id="0" name=""/>
        <dsp:cNvSpPr/>
      </dsp:nvSpPr>
      <dsp:spPr>
        <a:xfrm rot="16200000">
          <a:off x="7621659" y="2431516"/>
          <a:ext cx="3714075" cy="31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60" bIns="0" numCol="1" spcCol="1270" anchor="t" anchorCtr="0">
          <a:noAutofit/>
        </a:bodyPr>
        <a:lstStyle/>
        <a:p>
          <a:pPr lvl="0" algn="r" defTabSz="977900">
            <a:lnSpc>
              <a:spcPct val="90000"/>
            </a:lnSpc>
            <a:spcBef>
              <a:spcPct val="0"/>
            </a:spcBef>
            <a:spcAft>
              <a:spcPct val="35000"/>
            </a:spcAft>
          </a:pPr>
          <a:r>
            <a:rPr lang="fr-CA" sz="2200" kern="1200" dirty="0"/>
            <a:t>Industrie</a:t>
          </a:r>
        </a:p>
      </dsp:txBody>
      <dsp:txXfrm>
        <a:off x="7621659" y="2431516"/>
        <a:ext cx="3714075" cy="316868"/>
      </dsp:txXfrm>
    </dsp:sp>
    <dsp:sp modelId="{5583384E-E676-44DD-AB89-50472CA20C9B}">
      <dsp:nvSpPr>
        <dsp:cNvPr id="0" name=""/>
        <dsp:cNvSpPr/>
      </dsp:nvSpPr>
      <dsp:spPr>
        <a:xfrm>
          <a:off x="9637131" y="732912"/>
          <a:ext cx="1578339" cy="3714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79460" rIns="135128" bIns="135128" numCol="1" spcCol="1270" anchor="t" anchorCtr="0">
          <a:noAutofit/>
        </a:bodyPr>
        <a:lstStyle/>
        <a:p>
          <a:pPr marL="114300" lvl="1" indent="-114300" algn="l" defTabSz="666750">
            <a:lnSpc>
              <a:spcPct val="90000"/>
            </a:lnSpc>
            <a:spcBef>
              <a:spcPct val="0"/>
            </a:spcBef>
            <a:spcAft>
              <a:spcPct val="15000"/>
            </a:spcAft>
            <a:buChar char="••"/>
          </a:pPr>
          <a:r>
            <a:rPr lang="fr-CA" sz="1500" kern="1200" dirty="0"/>
            <a:t>Revenus provenant de l’industrie</a:t>
          </a:r>
        </a:p>
        <a:p>
          <a:pPr marL="114300" lvl="1" indent="-114300" algn="l" defTabSz="666750">
            <a:lnSpc>
              <a:spcPct val="90000"/>
            </a:lnSpc>
            <a:spcBef>
              <a:spcPct val="0"/>
            </a:spcBef>
            <a:spcAft>
              <a:spcPct val="15000"/>
            </a:spcAft>
            <a:buChar char="••"/>
          </a:pPr>
          <a:endParaRPr lang="fr-CA" sz="1500" kern="1200" dirty="0"/>
        </a:p>
        <a:p>
          <a:pPr marL="114300" lvl="1" indent="-114300" algn="l" defTabSz="666750">
            <a:lnSpc>
              <a:spcPct val="90000"/>
            </a:lnSpc>
            <a:spcBef>
              <a:spcPct val="0"/>
            </a:spcBef>
            <a:spcAft>
              <a:spcPct val="15000"/>
            </a:spcAft>
            <a:buChar char="••"/>
          </a:pPr>
          <a:endParaRPr lang="fr-CA" sz="1500" kern="1200" dirty="0"/>
        </a:p>
      </dsp:txBody>
      <dsp:txXfrm>
        <a:off x="9637131" y="732912"/>
        <a:ext cx="1578339" cy="3714075"/>
      </dsp:txXfrm>
    </dsp:sp>
    <dsp:sp modelId="{EF99B8C6-9707-4484-BD80-17A4E4C9C025}">
      <dsp:nvSpPr>
        <dsp:cNvPr id="0" name=""/>
        <dsp:cNvSpPr/>
      </dsp:nvSpPr>
      <dsp:spPr>
        <a:xfrm>
          <a:off x="9320263" y="314646"/>
          <a:ext cx="633736" cy="63373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fr-FR"/>
          </a:p>
        </p:txBody>
      </p:sp>
      <p:sp>
        <p:nvSpPr>
          <p:cNvPr id="3" name="Espace réservé de la date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pPr rtl="0"/>
            <a:fld id="{B677F908-BEE5-49ED-AA15-F4D8E46F5216}" type="datetime1">
              <a:rPr lang="fr-FR" smtClean="0"/>
              <a:t>09/05/2018</a:t>
            </a:fld>
            <a:endParaRPr lang="fr-FR"/>
          </a:p>
        </p:txBody>
      </p:sp>
      <p:sp>
        <p:nvSpPr>
          <p:cNvPr id="4" name="Espace réservé du pied de page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84A4F617-7A30-41D4-AB86-5D833C98E18B}" type="slidenum">
              <a:rPr lang="fr-FR" smtClean="0"/>
              <a:t>‹N°›</a:t>
            </a:fld>
            <a:endParaRPr lang="fr-FR"/>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fr-FR" noProof="0"/>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rtl="0"/>
            <a:fld id="{C030D462-968B-40B1-9DF9-E50DC118B5B8}" type="datetime1">
              <a:rPr lang="fr-FR" noProof="0" smtClean="0"/>
              <a:t>09/05/2018</a:t>
            </a:fld>
            <a:endParaRPr lang="fr-FR" noProof="0"/>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rtl="0"/>
            <a:endParaRPr lang="fr-FR" noProof="0"/>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1B9A179D-2D27-49E2-B022-8EDDA2EFE682}" type="slidenum">
              <a:rPr lang="fr-FR" noProof="0" smtClean="0"/>
              <a:t>‹N°›</a:t>
            </a:fld>
            <a:endParaRPr lang="fr-FR" noProof="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andfonline.com/author/Souto-Otero,+Manue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doi.org/10.1080/03075079.2015.1074672" TargetMode="External"/><Relationship Id="rId5" Type="http://schemas.openxmlformats.org/officeDocument/2006/relationships/hyperlink" Target="https://www.tandfonline.com/action/showCitFormats?doi=10.1080/03075079.2015.1074672" TargetMode="External"/><Relationship Id="rId4" Type="http://schemas.openxmlformats.org/officeDocument/2006/relationships/hyperlink" Target="https://www.tandfonline.com/author/Enders,+J%C3%BCrge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wts.nl/blog?article=n-r2s2a4&amp;title=what-are-users-of-the-cwts-leiden-ranking-interested-in#author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Higher_education" TargetMode="External"/><Relationship Id="rId3" Type="http://schemas.openxmlformats.org/officeDocument/2006/relationships/hyperlink" Target="https://en.wikipedia.org/wiki/MBA" TargetMode="External"/><Relationship Id="rId7" Type="http://schemas.openxmlformats.org/officeDocument/2006/relationships/hyperlink" Target="https://en.wikipedia.org/wiki/Solu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Times_Higher_Education" TargetMode="External"/><Relationship Id="rId5" Type="http://schemas.openxmlformats.org/officeDocument/2006/relationships/hyperlink" Target="https://en.wikipedia.org/wiki/THE-QS_World_University_Rankings" TargetMode="External"/><Relationship Id="rId10" Type="http://schemas.openxmlformats.org/officeDocument/2006/relationships/hyperlink" Target="https://en.wikipedia.org/wiki/Quacquarelli_Symonds#cite_note-5" TargetMode="External"/><Relationship Id="rId4" Type="http://schemas.openxmlformats.org/officeDocument/2006/relationships/hyperlink" Target="https://en.wikipedia.org/wiki/Wharton_School_of_the_University_of_Pennsylvania" TargetMode="External"/><Relationship Id="rId9" Type="http://schemas.openxmlformats.org/officeDocument/2006/relationships/hyperlink" Target="https://en.wikipedia.org/wiki/Quacquarelli_Symonds#cite_note-4"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c.europa.eu/dgs/education_culture/repository/education/library/study/2011/multirank_en.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andfonline.com/author/Souto-Otero,+Manuel"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doi.org/10.1080/03075079.2015.1074672" TargetMode="External"/><Relationship Id="rId5" Type="http://schemas.openxmlformats.org/officeDocument/2006/relationships/hyperlink" Target="https://www.tandfonline.com/action/showCitFormats?doi=10.1080/03075079.2015.1074672" TargetMode="External"/><Relationship Id="rId4" Type="http://schemas.openxmlformats.org/officeDocument/2006/relationships/hyperlink" Target="https://www.tandfonline.com/author/Enders,+J%C3%BCrgen"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ink.springer.com/journal/11192"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mailto:hf.moed@gmail.com" TargetMode="External"/><Relationship Id="rId5" Type="http://schemas.openxmlformats.org/officeDocument/2006/relationships/hyperlink" Target="https://link.springer.com/article/10.1007/s11192-016-2212-y#citeas" TargetMode="External"/><Relationship Id="rId4" Type="http://schemas.openxmlformats.org/officeDocument/2006/relationships/hyperlink" Target="https://link.springer.com/journal/11192/110/2/page/1"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wts.nl/blog?article=n-r2q274#author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wts.nl/blog?article=n-r2q274#author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ink.springer.com/chapter/10.1007/978-94-007-1116-7_1#CR34_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link.springer.com/chapter/10.1007/978-94-007-1116-7_1#CR10_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hcr.stateofinnovation.com/page/archiv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fr-FR" i="1">
                <a:latin typeface="Arial" pitchFamily="34" charset="0"/>
                <a:cs typeface="Arial" pitchFamily="34" charset="0"/>
              </a:rPr>
              <a:t>Pour remplacer l’image sur cette diapositive, sélectionnez-la et supprimez-la. Cliquez ensuite sur l’icône Images dans l’espace réservé pour insérer votre image.</a:t>
            </a:r>
          </a:p>
          <a:p>
            <a:pPr rtl="0"/>
            <a:endParaRPr lang="fr-FR"/>
          </a:p>
        </p:txBody>
      </p:sp>
      <p:sp>
        <p:nvSpPr>
          <p:cNvPr id="4" name="Espace réservé du numéro de diapositive 3"/>
          <p:cNvSpPr>
            <a:spLocks noGrp="1"/>
          </p:cNvSpPr>
          <p:nvPr>
            <p:ph type="sldNum" sz="quarter" idx="10"/>
          </p:nvPr>
        </p:nvSpPr>
        <p:spPr/>
        <p:txBody>
          <a:bodyPr rtlCol="0"/>
          <a:lstStyle/>
          <a:p>
            <a:pPr rtl="0"/>
            <a:fld id="{1B9A179D-2D27-49E2-B022-8EDDA2EFE682}" type="slidenum">
              <a:rPr lang="fr-FR" smtClean="0"/>
              <a:t>1</a:t>
            </a:fld>
            <a:endParaRPr lang="fr-FR"/>
          </a:p>
        </p:txBody>
      </p:sp>
    </p:spTree>
    <p:extLst>
      <p:ext uri="{BB962C8B-B14F-4D97-AF65-F5344CB8AC3E}">
        <p14:creationId xmlns:p14="http://schemas.microsoft.com/office/powerpoint/2010/main" val="154242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International students’ and employers’ use of rankings: a cross-national analysis</a:t>
            </a:r>
          </a:p>
          <a:p>
            <a:r>
              <a:rPr lang="en-US" b="1" dirty="0">
                <a:hlinkClick r:id="rId3"/>
              </a:rPr>
              <a:t>Manuel </a:t>
            </a:r>
            <a:r>
              <a:rPr lang="en-US" b="1" dirty="0" err="1">
                <a:hlinkClick r:id="rId3"/>
              </a:rPr>
              <a:t>Souto</a:t>
            </a:r>
            <a:r>
              <a:rPr lang="en-US" b="1" dirty="0">
                <a:hlinkClick r:id="rId3"/>
              </a:rPr>
              <a:t>-Otero</a:t>
            </a:r>
            <a:r>
              <a:rPr lang="en-US" dirty="0"/>
              <a:t> &amp;</a:t>
            </a:r>
            <a:r>
              <a:rPr lang="en-US" dirty="0">
                <a:hlinkClick r:id="rId4"/>
              </a:rPr>
              <a:t>Jürgen Enders</a:t>
            </a:r>
            <a:endParaRPr lang="en-US" dirty="0"/>
          </a:p>
          <a:p>
            <a:r>
              <a:rPr lang="en-US" dirty="0"/>
              <a:t>Pages 783-810 | Published online: 27 Oct 2015</a:t>
            </a:r>
          </a:p>
          <a:p>
            <a:r>
              <a:rPr lang="en-US" dirty="0">
                <a:hlinkClick r:id="rId5"/>
              </a:rPr>
              <a:t>Download citation</a:t>
            </a:r>
            <a:endParaRPr lang="en-US" dirty="0"/>
          </a:p>
          <a:p>
            <a:r>
              <a:rPr lang="en-US" dirty="0"/>
              <a:t> </a:t>
            </a:r>
            <a:r>
              <a:rPr lang="en-US" dirty="0">
                <a:hlinkClick r:id="rId6"/>
              </a:rPr>
              <a:t>https://doi.org/10.1080/03075079.2015.1074672</a:t>
            </a:r>
            <a:endParaRPr lang="en-US" dirty="0"/>
          </a:p>
          <a:p>
            <a:r>
              <a:rPr lang="en-US" dirty="0"/>
              <a:t> </a:t>
            </a:r>
          </a:p>
          <a:p>
            <a:r>
              <a:rPr lang="fr-CA" dirty="0"/>
              <a:t>Photo: http://www.bfmtv.com/politique/valerie-pecresse-demande-une-revision-du-statut-de-mineur-isole-1344141.html</a:t>
            </a:r>
          </a:p>
          <a:p>
            <a:r>
              <a:rPr lang="fr-CA" dirty="0"/>
              <a:t>https://www.letudiant.fr/educpros/personnalites/finance-jean-pierre-18.html </a:t>
            </a:r>
          </a:p>
          <a:p>
            <a:endParaRPr lang="fr-CA" dirty="0"/>
          </a:p>
          <a:p>
            <a:r>
              <a:rPr lang="fr-CA" dirty="0"/>
              <a:t>Le réformes vont aider mais il faudra encore attendre quelques années pour voir les effets sur les classements.</a:t>
            </a:r>
          </a:p>
          <a:p>
            <a:endParaRPr lang="fr-CA" dirty="0"/>
          </a:p>
          <a:p>
            <a:r>
              <a:rPr lang="fr-CA" dirty="0"/>
              <a:t>Transformation d’un service public en marché, cette mise en marché est une volonté politique et le classement de Shanghai en est l’outil. L’université est vue d’un point de vue économique plutôt que sociétal. </a:t>
            </a:r>
          </a:p>
          <a:p>
            <a:endParaRPr lang="fr-CA" dirty="0"/>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10</a:t>
            </a:fld>
            <a:endParaRPr lang="fr-FR" noProof="0"/>
          </a:p>
        </p:txBody>
      </p:sp>
    </p:spTree>
    <p:extLst>
      <p:ext uri="{BB962C8B-B14F-4D97-AF65-F5344CB8AC3E}">
        <p14:creationId xmlns:p14="http://schemas.microsoft.com/office/powerpoint/2010/main" val="2618504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Un autre classement beaucoup plus récent (2011) qui se base spécifiquement sur les données bibliométriques est celui-ci. </a:t>
            </a:r>
          </a:p>
          <a:p>
            <a:r>
              <a:rPr lang="fr-CA" dirty="0"/>
              <a:t>903 </a:t>
            </a:r>
            <a:r>
              <a:rPr lang="fr-CA" dirty="0" err="1"/>
              <a:t>nunveri</a:t>
            </a:r>
            <a:endParaRPr lang="fr-CA" dirty="0"/>
          </a:p>
          <a:p>
            <a:r>
              <a:rPr lang="fr-CA" dirty="0"/>
              <a:t>Uniquement sur les articles de recherche ou de synthèse. </a:t>
            </a:r>
          </a:p>
          <a:p>
            <a:pPr lvl="0"/>
            <a:r>
              <a:rPr lang="fr-CA" i="1" dirty="0"/>
              <a:t>Résumé de la méthodologie et de l’histoire du classement</a:t>
            </a:r>
            <a:endParaRPr lang="fr-CA" dirty="0"/>
          </a:p>
          <a:p>
            <a:pPr lvl="0"/>
            <a:r>
              <a:rPr lang="fr-CA" dirty="0"/>
              <a:t>Ce classement existe depuis 2011, et est produit annuellement. </a:t>
            </a:r>
          </a:p>
          <a:p>
            <a:pPr lvl="0"/>
            <a:r>
              <a:rPr lang="fr-CA" dirty="0"/>
              <a:t>Ce classement est basé exclusivement sur les données bibliométriques concernant les articles (de type Article ou </a:t>
            </a:r>
            <a:r>
              <a:rPr lang="fr-CA" dirty="0" err="1"/>
              <a:t>Review</a:t>
            </a:r>
            <a:r>
              <a:rPr lang="fr-CA" dirty="0"/>
              <a:t>) dans les 3 principaux index de Web of Science </a:t>
            </a:r>
            <a:r>
              <a:rPr lang="fr-CA" dirty="0" err="1"/>
              <a:t>Core</a:t>
            </a:r>
            <a:r>
              <a:rPr lang="fr-CA" dirty="0"/>
              <a:t> Collection (Science Citation Index </a:t>
            </a:r>
            <a:r>
              <a:rPr lang="fr-CA" dirty="0" err="1"/>
              <a:t>Expanded</a:t>
            </a:r>
            <a:r>
              <a:rPr lang="fr-CA" dirty="0"/>
              <a:t>, Social Sciences Citation Index, et Arts &amp; </a:t>
            </a:r>
            <a:r>
              <a:rPr lang="fr-CA" dirty="0" err="1"/>
              <a:t>Humanities</a:t>
            </a:r>
            <a:r>
              <a:rPr lang="fr-CA" dirty="0"/>
              <a:t> Citation Index).  </a:t>
            </a:r>
          </a:p>
          <a:p>
            <a:pPr lvl="0"/>
            <a:r>
              <a:rPr lang="fr-CA" dirty="0"/>
              <a:t>De plus, pour être compté, un article doit satisfaire ces conditions :</a:t>
            </a:r>
          </a:p>
          <a:p>
            <a:pPr lvl="1"/>
            <a:r>
              <a:rPr lang="fr-CA" dirty="0"/>
              <a:t>Être rédigé en anglais</a:t>
            </a:r>
          </a:p>
          <a:p>
            <a:pPr lvl="1"/>
            <a:r>
              <a:rPr lang="fr-CA" dirty="0"/>
              <a:t>Ne pas être anonyme</a:t>
            </a:r>
          </a:p>
          <a:p>
            <a:pPr lvl="1"/>
            <a:r>
              <a:rPr lang="fr-CA" dirty="0"/>
              <a:t>Ne pas avoir été rétracté</a:t>
            </a:r>
          </a:p>
          <a:p>
            <a:pPr lvl="1"/>
            <a:r>
              <a:rPr lang="fr-CA" dirty="0"/>
              <a:t>Avoir été publié dans une revue considérée comme un « </a:t>
            </a:r>
            <a:r>
              <a:rPr lang="fr-CA" dirty="0" err="1"/>
              <a:t>core</a:t>
            </a:r>
            <a:r>
              <a:rPr lang="fr-CA" dirty="0"/>
              <a:t> journal » par le Leiden </a:t>
            </a:r>
            <a:r>
              <a:rPr lang="fr-CA" dirty="0" err="1"/>
              <a:t>Ranking</a:t>
            </a:r>
            <a:r>
              <a:rPr lang="fr-CA" dirty="0"/>
              <a:t>. Pour cela, la revue doit avoir une portée internationale selon l’analyse des auteurs qui y rédigent et qui la citent. Pour cela, la revue doit aussi recevoir un nombre jugé suffisamment élevé de citations. </a:t>
            </a:r>
          </a:p>
          <a:p>
            <a:pPr lvl="0"/>
            <a:r>
              <a:rPr lang="fr-CA" dirty="0"/>
              <a:t>Ils enrichissent les données de Web of Science à plusieurs niveaux. Ils associent eux-mêmes les références aux publications auxquelles ils réfèrent.  Pour tenir compte de la distance pour leurs indicateurs de collaboration, ils effectuent le géocodage de toutes les adresses des affiliations des auteurs. Ils nettoient les données pour les universités, en combinant les variantes pour la même institution, distinguant les universités qui ont le même nom (parfois c’est le cas après la traduction en anglais). Les institutions affiliées (centres de recherche, hôpitaux, etc.) sont traitées, selon les cas, comme faisant parties ou non des universités. Les réseaux universitaires (ex. : </a:t>
            </a:r>
            <a:r>
              <a:rPr lang="fr-CA" dirty="0" err="1"/>
              <a:t>University</a:t>
            </a:r>
            <a:r>
              <a:rPr lang="fr-CA" dirty="0"/>
              <a:t> of California) ou les réseaux de collèges (ex. : Oxford ou Cambridge) sont considérés, cas par cas, comme une ou plusieurs universités.</a:t>
            </a:r>
          </a:p>
          <a:p>
            <a:pPr lvl="0"/>
            <a:r>
              <a:rPr lang="fr-CA" dirty="0"/>
              <a:t>Leur classement de 2017 inclut toutes les universités qui ont produit au moins 1000 publications selon un décompte fractionnaire entre 2012 et 2015. Cela fait 903 universités, de 54 pays.</a:t>
            </a:r>
          </a:p>
          <a:p>
            <a:pPr lvl="0"/>
            <a:r>
              <a:rPr lang="fr-CA" dirty="0"/>
              <a:t>Il n’y a pas de classement unique qui combinerait différentes variables. Il y a plutôt des classements séparés selon 10 indicateurs d’impact et 12 indicateurs de collaboration.</a:t>
            </a:r>
          </a:p>
          <a:p>
            <a:pPr lvl="0"/>
            <a:r>
              <a:rPr lang="fr-CA" dirty="0"/>
              <a:t>Afin de calculer les indicateurs d’impact basés sur les percentiles (top 1%, top 10%, top 50%), chaque publication est classée individuellement dans un de leurs 4003 micro-domaines de sujet par un algorithme qui se base sur les citations faites par la publication. </a:t>
            </a:r>
          </a:p>
          <a:p>
            <a:pPr lvl="0"/>
            <a:r>
              <a:rPr lang="fr-CA" dirty="0"/>
              <a:t>Presque chaque indicateur a une version dépendant de la taille de l’université, et une autre indépendante de la taille. Par exemple, il y a P(top 1%), qui compte le nombre de publications de l’université qui se trouvent dans le 1% le plus cité dans son micro-domaine de sujet (indicateur dépendant de la taille), et son pendant indépendant de la taille de l’université : PP(top 1%), qui compte la proportion des publications de l’université qui se trouve dans le 1 % le plus cité de sa catégorie.</a:t>
            </a:r>
          </a:p>
          <a:p>
            <a:pPr lvl="0"/>
            <a:r>
              <a:rPr lang="fr-CA" dirty="0"/>
              <a:t>Chacun des différents indicateurs peut être compté avec un décompte complet ou fractionnaire des citations. </a:t>
            </a:r>
          </a:p>
          <a:p>
            <a:pPr lvl="0"/>
            <a:r>
              <a:rPr lang="fr-CA" dirty="0"/>
              <a:t>Ce classement est le plus transparent dans sa méthodologie.</a:t>
            </a:r>
          </a:p>
          <a:p>
            <a:r>
              <a:rPr lang="fr-CA" dirty="0"/>
              <a:t> </a:t>
            </a:r>
          </a:p>
          <a:p>
            <a:r>
              <a:rPr lang="fr-CA" i="1" dirty="0"/>
              <a:t> </a:t>
            </a:r>
            <a:endParaRPr lang="fr-CA" dirty="0"/>
          </a:p>
          <a:p>
            <a:r>
              <a:rPr lang="fr-CA" i="1" dirty="0"/>
              <a:t> </a:t>
            </a:r>
            <a:endParaRPr lang="fr-CA" dirty="0"/>
          </a:p>
          <a:p>
            <a:pPr lvl="0"/>
            <a:r>
              <a:rPr lang="fr-CA" i="1" dirty="0"/>
              <a:t>Produit par qui?</a:t>
            </a:r>
            <a:endParaRPr lang="fr-CA" dirty="0"/>
          </a:p>
          <a:p>
            <a:r>
              <a:rPr lang="fr-CA" dirty="0"/>
              <a:t>Des chercheurs en bibliométrie de l’Université de Leiden (Pays-Bas), dont plusieurs sont célèbres dans le domaine. </a:t>
            </a:r>
          </a:p>
          <a:p>
            <a:r>
              <a:rPr lang="fr-CA" dirty="0"/>
              <a:t> </a:t>
            </a:r>
          </a:p>
          <a:p>
            <a:pPr lvl="0"/>
            <a:r>
              <a:rPr lang="fr-CA" i="1" dirty="0"/>
              <a:t>Biais et limites de ce classement</a:t>
            </a:r>
            <a:endParaRPr lang="fr-CA" dirty="0"/>
          </a:p>
          <a:p>
            <a:pPr lvl="0"/>
            <a:r>
              <a:rPr lang="fr-CA" dirty="0"/>
              <a:t>Ce classement n’évalue rien d’autre que la production de la recherche d’une université, et ignore totalement des aspects importants comme l’enseignement. </a:t>
            </a:r>
          </a:p>
          <a:p>
            <a:pPr lvl="0"/>
            <a:r>
              <a:rPr lang="fr-CA" dirty="0"/>
              <a:t>De plus, l’évaluation de la recherche avec ce classement ne peut pas être adéquate pour les disciplines qui sont mal couvertes dans Web of Science ou dont le type de document privilégié n’est pas l’article scientifique, mais plutôt l’article de conférence (informatique et génie) ou le livre (sciences humaines). </a:t>
            </a:r>
          </a:p>
          <a:p>
            <a:pPr lvl="0"/>
            <a:r>
              <a:rPr lang="fr-CA" dirty="0"/>
              <a:t>Ce qui rend ce classement encore plus inadéquat pour évaluer les sciences humaines, c’est qu’il ne compte que les articles en anglais publiés dans des revues de portée internationale.</a:t>
            </a:r>
          </a:p>
          <a:p>
            <a:pPr lvl="0"/>
            <a:r>
              <a:rPr lang="fr-CA" dirty="0"/>
              <a:t>Les données utilisées pour ce classement ont un retard de plusieurs années. Par exemple, le classement de 2017 utilise des données de 2012-2015. Aucun changement récent ne peut donc y être reflété. </a:t>
            </a:r>
          </a:p>
          <a:p>
            <a:r>
              <a:rPr lang="fr-CA" dirty="0"/>
              <a:t>Moins simple à utiliser que d’autres classements pour faire des comparaisons: pas de classement unique, mais plusieurs classements selon différents in</a:t>
            </a:r>
          </a:p>
          <a:p>
            <a:endParaRPr lang="fr-CA" dirty="0"/>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11</a:t>
            </a:fld>
            <a:endParaRPr lang="fr-FR" noProof="0"/>
          </a:p>
        </p:txBody>
      </p:sp>
    </p:spTree>
    <p:extLst>
      <p:ext uri="{BB962C8B-B14F-4D97-AF65-F5344CB8AC3E}">
        <p14:creationId xmlns:p14="http://schemas.microsoft.com/office/powerpoint/2010/main" val="2628693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Https://www.cwts.nl/blog?article=n-r2s2a4&amp;title=what-are-users-of-the-cwts-leiden-ranking-interested-in</a:t>
            </a:r>
          </a:p>
          <a:p>
            <a:pPr defTabSz="931774">
              <a:defRPr/>
            </a:pPr>
            <a:r>
              <a:rPr lang="en-US" b="1" dirty="0"/>
              <a:t>What are users of the CWTS Leiden Ranking interested in? </a:t>
            </a:r>
            <a:r>
              <a:rPr lang="nl-NL" u="sng" dirty="0">
                <a:hlinkClick r:id="rId3"/>
              </a:rPr>
              <a:t>Ludo </a:t>
            </a:r>
            <a:r>
              <a:rPr lang="nl-NL" u="sng" dirty="0" err="1">
                <a:hlinkClick r:id="rId3"/>
              </a:rPr>
              <a:t>Waltman</a:t>
            </a:r>
            <a:r>
              <a:rPr lang="nl-NL" dirty="0"/>
              <a:t>, </a:t>
            </a:r>
            <a:r>
              <a:rPr lang="nl-NL" dirty="0" err="1">
                <a:hlinkClick r:id="rId3"/>
              </a:rPr>
              <a:t>Nees</a:t>
            </a:r>
            <a:r>
              <a:rPr lang="nl-NL" dirty="0">
                <a:hlinkClick r:id="rId3"/>
              </a:rPr>
              <a:t> Jan van Eck</a:t>
            </a:r>
            <a:r>
              <a:rPr lang="nl-NL" dirty="0"/>
              <a:t>. </a:t>
            </a:r>
            <a:r>
              <a:rPr lang="fr-CA" dirty="0"/>
              <a:t>April 30th, 2018. Article de blogue du CWTS. </a:t>
            </a:r>
            <a:endParaRPr lang="en-US" b="1" dirty="0"/>
          </a:p>
          <a:p>
            <a:endParaRPr lang="fr-CA" dirty="0"/>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12</a:t>
            </a:fld>
            <a:endParaRPr lang="fr-FR" noProof="0"/>
          </a:p>
        </p:txBody>
      </p:sp>
    </p:spTree>
    <p:extLst>
      <p:ext uri="{BB962C8B-B14F-4D97-AF65-F5344CB8AC3E}">
        <p14:creationId xmlns:p14="http://schemas.microsoft.com/office/powerpoint/2010/main" val="1546441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https://twitter.com/nquacquarelli</a:t>
            </a:r>
          </a:p>
          <a:p>
            <a:endParaRPr lang="fr-CA" dirty="0"/>
          </a:p>
          <a:p>
            <a:r>
              <a:rPr lang="en-US" dirty="0"/>
              <a:t>The company was founded between 1988 and 1990 as a student initiative whilst Nunzio </a:t>
            </a:r>
            <a:r>
              <a:rPr lang="en-US" dirty="0" err="1"/>
              <a:t>Quacquarelli</a:t>
            </a:r>
            <a:r>
              <a:rPr lang="en-US" dirty="0"/>
              <a:t> was completing his </a:t>
            </a:r>
            <a:r>
              <a:rPr lang="en-US" dirty="0">
                <a:hlinkClick r:id="rId3" tooltip="MBA"/>
              </a:rPr>
              <a:t>MBA</a:t>
            </a:r>
            <a:r>
              <a:rPr lang="en-US" dirty="0"/>
              <a:t> at the </a:t>
            </a:r>
            <a:r>
              <a:rPr lang="en-US" dirty="0">
                <a:hlinkClick r:id="rId4" tooltip="Wharton School of the University of Pennsylvania"/>
              </a:rPr>
              <a:t>Wharton School of the University of Pennsylvania</a:t>
            </a:r>
            <a:r>
              <a:rPr lang="en-US" dirty="0"/>
              <a:t>. It held its first World MBA Tour in 1995. It provided its first QS Top MBA listing in 1996. This listing ranks the top business schools in the world. A career program, called the QS Career Forums was launched in 2002. They launched the </a:t>
            </a:r>
            <a:r>
              <a:rPr lang="en-US" dirty="0">
                <a:hlinkClick r:id="rId5" tooltip="THE-QS World University Rankings"/>
              </a:rPr>
              <a:t>QS World University Rankings</a:t>
            </a:r>
            <a:r>
              <a:rPr lang="en-US" dirty="0"/>
              <a:t> in collaboration with the </a:t>
            </a:r>
            <a:r>
              <a:rPr lang="en-US" i="1" dirty="0">
                <a:hlinkClick r:id="rId6" tooltip="Times Higher Education"/>
              </a:rPr>
              <a:t>Times Higher Education</a:t>
            </a:r>
            <a:r>
              <a:rPr lang="en-US" dirty="0"/>
              <a:t> in 2004.</a:t>
            </a:r>
          </a:p>
          <a:p>
            <a:r>
              <a:rPr lang="en-US" dirty="0"/>
              <a:t>In 2009, QS acquired German software company </a:t>
            </a:r>
            <a:r>
              <a:rPr lang="en-US" dirty="0" err="1"/>
              <a:t>unisolution</a:t>
            </a:r>
            <a:r>
              <a:rPr lang="en-US" dirty="0"/>
              <a:t>, a European supplier of software </a:t>
            </a:r>
            <a:r>
              <a:rPr lang="en-US" dirty="0">
                <a:hlinkClick r:id="rId7" tooltip="Solution"/>
              </a:rPr>
              <a:t>solutions</a:t>
            </a:r>
            <a:r>
              <a:rPr lang="en-US" dirty="0"/>
              <a:t> and services for institutions of </a:t>
            </a:r>
            <a:r>
              <a:rPr lang="en-US" dirty="0">
                <a:hlinkClick r:id="rId8" tooltip="Higher education"/>
              </a:rPr>
              <a:t>higher education</a:t>
            </a:r>
            <a:r>
              <a:rPr lang="en-US" dirty="0"/>
              <a:t>.</a:t>
            </a:r>
          </a:p>
          <a:p>
            <a:r>
              <a:rPr lang="en-US" dirty="0"/>
              <a:t>On 5th October 2017, QS </a:t>
            </a:r>
            <a:r>
              <a:rPr lang="en-US" dirty="0" err="1"/>
              <a:t>Quacquarelli</a:t>
            </a:r>
            <a:r>
              <a:rPr lang="en-US" dirty="0"/>
              <a:t> Symonds acquired Hobsons Solutions, the international division of Hobsons, Inc., the leading provider of international enrolment management solutions to universities worldwide. </a:t>
            </a:r>
            <a:r>
              <a:rPr lang="en-US" baseline="30000" dirty="0">
                <a:hlinkClick r:id="rId9"/>
              </a:rPr>
              <a:t>[4]</a:t>
            </a:r>
            <a:r>
              <a:rPr lang="en-US" dirty="0"/>
              <a:t>The acquisition allows QS to increase the size of its global product offering, which now incorporates products like the QS Enrolment Solutions’ International Student Survey (formerly Hobsons’ International Student Survey), which is the world’s largest survey of prospective international students.</a:t>
            </a:r>
            <a:r>
              <a:rPr lang="en-US" baseline="30000" dirty="0">
                <a:hlinkClick r:id="rId10"/>
              </a:rPr>
              <a:t>[5]</a:t>
            </a:r>
            <a:endParaRPr lang="en-US" dirty="0"/>
          </a:p>
          <a:p>
            <a:r>
              <a:rPr lang="fr-CA" dirty="0"/>
              <a:t>https://en.wikipedia.org/wiki/Quacquarelli_Symonds</a:t>
            </a:r>
          </a:p>
          <a:p>
            <a:endParaRPr lang="fr-CA" dirty="0"/>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13</a:t>
            </a:fld>
            <a:endParaRPr lang="fr-FR" noProof="0"/>
          </a:p>
        </p:txBody>
      </p:sp>
    </p:spTree>
    <p:extLst>
      <p:ext uri="{BB962C8B-B14F-4D97-AF65-F5344CB8AC3E}">
        <p14:creationId xmlns:p14="http://schemas.microsoft.com/office/powerpoint/2010/main" val="111306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On va dans un tout autre registre : la réputation et les sondages comptent pour beaucoup plus dans ce classement que les indicateurs du classement précédent. </a:t>
            </a:r>
          </a:p>
          <a:p>
            <a:r>
              <a:rPr lang="fr-CA" dirty="0"/>
              <a:t>70 000 universitaires, ne peuvent voter pour leur institution, les réponses des 5 années précédentes sont utilisées en autant que ce soit quelqu’un de différent</a:t>
            </a:r>
          </a:p>
          <a:p>
            <a:r>
              <a:rPr lang="fr-CA" dirty="0"/>
              <a:t>30 000 employeurs</a:t>
            </a:r>
          </a:p>
          <a:p>
            <a:r>
              <a:rPr lang="fr-CA" dirty="0"/>
              <a:t>En fait le sondage le plus exhaustif de tous les classements consultés.</a:t>
            </a:r>
          </a:p>
          <a:p>
            <a:r>
              <a:rPr lang="fr-CA" dirty="0"/>
              <a:t>Les citations sont divisés par le nombre de professeurs dans l’institution. Mais comment font-ils pour avoir ce nombre? Ne prennent-ils que les professeurs listés comme auteur dans les publications? Les citations excluent les autocitations et sont pondérés selon la discipline. </a:t>
            </a:r>
          </a:p>
          <a:p>
            <a:r>
              <a:rPr lang="fr-CA" dirty="0"/>
              <a:t>https://en.wikipedia.org/wiki/QS_World_University_Rankings</a:t>
            </a:r>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14</a:t>
            </a:fld>
            <a:endParaRPr lang="fr-FR" noProof="0"/>
          </a:p>
        </p:txBody>
      </p:sp>
    </p:spTree>
    <p:extLst>
      <p:ext uri="{BB962C8B-B14F-4D97-AF65-F5344CB8AC3E}">
        <p14:creationId xmlns:p14="http://schemas.microsoft.com/office/powerpoint/2010/main" val="3219554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15</a:t>
            </a:fld>
            <a:endParaRPr lang="fr-FR" noProof="0"/>
          </a:p>
        </p:txBody>
      </p:sp>
    </p:spTree>
    <p:extLst>
      <p:ext uri="{BB962C8B-B14F-4D97-AF65-F5344CB8AC3E}">
        <p14:creationId xmlns:p14="http://schemas.microsoft.com/office/powerpoint/2010/main" val="2017947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Par conséquent, chaque nouvelle édition du classement THES est susceptible d’être influencée par les classements antérieurs et le biais des </a:t>
            </a:r>
            <a:r>
              <a:rPr lang="fr-CA" i="1" dirty="0" err="1"/>
              <a:t>academic</a:t>
            </a:r>
            <a:r>
              <a:rPr lang="fr-CA" i="1" dirty="0"/>
              <a:t> </a:t>
            </a:r>
            <a:r>
              <a:rPr lang="fr-CA" i="1" dirty="0" err="1"/>
              <a:t>raters</a:t>
            </a:r>
            <a:r>
              <a:rPr lang="fr-CA" i="1" dirty="0"/>
              <a:t>. </a:t>
            </a:r>
            <a:r>
              <a:rPr lang="fr-CA" dirty="0"/>
              <a:t>Selon les auteurs, le premier classement (2004) aurait eu un effet plus grand sur le biais des </a:t>
            </a:r>
            <a:r>
              <a:rPr lang="fr-CA" i="1" dirty="0" err="1"/>
              <a:t>academic</a:t>
            </a:r>
            <a:r>
              <a:rPr lang="fr-CA" i="1" dirty="0"/>
              <a:t> </a:t>
            </a:r>
            <a:r>
              <a:rPr lang="fr-CA" i="1" dirty="0" err="1"/>
              <a:t>raters</a:t>
            </a:r>
            <a:r>
              <a:rPr lang="fr-CA" dirty="0"/>
              <a:t> que les classements qui ont suivi.</a:t>
            </a:r>
          </a:p>
          <a:p>
            <a:endParaRPr lang="fr-CA" dirty="0"/>
          </a:p>
          <a:p>
            <a:r>
              <a:rPr lang="en-US" dirty="0"/>
              <a:t>Bowman, N. A., &amp; </a:t>
            </a:r>
            <a:r>
              <a:rPr lang="en-US" dirty="0" err="1"/>
              <a:t>Bastedo</a:t>
            </a:r>
            <a:r>
              <a:rPr lang="en-US" dirty="0"/>
              <a:t>, M. N. (2011). Anchoring effects in world university rankings: exploring biases in reputation scores. </a:t>
            </a:r>
            <a:r>
              <a:rPr lang="en-US" i="1" dirty="0"/>
              <a:t>Higher Education</a:t>
            </a:r>
            <a:r>
              <a:rPr lang="en-US" dirty="0"/>
              <a:t>, </a:t>
            </a:r>
            <a:r>
              <a:rPr lang="en-US" i="1" dirty="0"/>
              <a:t>61</a:t>
            </a:r>
            <a:r>
              <a:rPr lang="en-US" dirty="0"/>
              <a:t>(4), 431-444. </a:t>
            </a:r>
            <a:endParaRPr lang="fr-FR" dirty="0"/>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smtClean="0"/>
              <a:t>16</a:t>
            </a:fld>
            <a:endParaRPr lang="fr-FR"/>
          </a:p>
        </p:txBody>
      </p:sp>
    </p:spTree>
    <p:extLst>
      <p:ext uri="{BB962C8B-B14F-4D97-AF65-F5344CB8AC3E}">
        <p14:creationId xmlns:p14="http://schemas.microsoft.com/office/powerpoint/2010/main" val="1401325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https://www.umultirank.org/#!/home?name=null&amp;trackType=home&amp;section=</a:t>
            </a:r>
          </a:p>
          <a:p>
            <a:pPr defTabSz="931774">
              <a:defRPr/>
            </a:pPr>
            <a:r>
              <a:rPr lang="fr-CA" dirty="0"/>
              <a:t>En 2008 l’Union Européenne, consciente des ratés des classements existants a décidé de subventionner un nouveau type de classement pour aider les étudiants à choisir leur université. </a:t>
            </a:r>
          </a:p>
          <a:p>
            <a:endParaRPr lang="fr-CA" dirty="0"/>
          </a:p>
          <a:p>
            <a:r>
              <a:rPr lang="fr-CA" dirty="0"/>
              <a:t>Concept : s’éloigner d’un classement mais permettre aux étudiants de choisir selon leurs valeurs la bonne université </a:t>
            </a:r>
          </a:p>
          <a:p>
            <a:pPr defTabSz="931774">
              <a:defRPr/>
            </a:pPr>
            <a:r>
              <a:rPr lang="fr-CA" dirty="0"/>
              <a:t>Le 1</a:t>
            </a:r>
            <a:r>
              <a:rPr lang="fr-CA" baseline="30000" dirty="0"/>
              <a:t>er</a:t>
            </a:r>
            <a:r>
              <a:rPr lang="fr-CA" dirty="0"/>
              <a:t> </a:t>
            </a:r>
            <a:r>
              <a:rPr lang="fr-CA" dirty="0" err="1"/>
              <a:t>Umultirank</a:t>
            </a:r>
            <a:r>
              <a:rPr lang="fr-CA" dirty="0"/>
              <a:t> a été produit en 2014 </a:t>
            </a:r>
          </a:p>
          <a:p>
            <a:pPr defTabSz="931774">
              <a:defRPr/>
            </a:pPr>
            <a:endParaRPr lang="fr-CA" dirty="0"/>
          </a:p>
          <a:p>
            <a:r>
              <a:rPr lang="fr-CA" dirty="0"/>
              <a:t>Ce classement se défini comme étant multidimensionnel et orienté vers l’usager. L’évaluation des universités est faite en 5 aspects : enseignement et apprentissage, la recherche, le transfert des connaissances, orientation internationale and engagement régional. Il permet aux utilisateurs de créer un classement selon les critères qu’ils jugent les plus importants. </a:t>
            </a:r>
          </a:p>
          <a:p>
            <a:r>
              <a:rPr lang="fr-CA" dirty="0"/>
              <a:t>C’est suite à une étude de faisabilité réalisée en 2010-2011 par le </a:t>
            </a:r>
            <a:r>
              <a:rPr lang="fr-CA" i="1" dirty="0"/>
              <a:t>Consortium for </a:t>
            </a:r>
            <a:r>
              <a:rPr lang="fr-CA" i="1" dirty="0" err="1"/>
              <a:t>Higher</a:t>
            </a:r>
            <a:r>
              <a:rPr lang="fr-CA" i="1" dirty="0"/>
              <a:t> </a:t>
            </a:r>
            <a:r>
              <a:rPr lang="fr-CA" i="1" dirty="0" err="1"/>
              <a:t>Education</a:t>
            </a:r>
            <a:r>
              <a:rPr lang="fr-CA" i="1" dirty="0"/>
              <a:t> and </a:t>
            </a:r>
            <a:r>
              <a:rPr lang="fr-CA" i="1" dirty="0" err="1"/>
              <a:t>Research</a:t>
            </a:r>
            <a:r>
              <a:rPr lang="fr-CA" i="1" dirty="0"/>
              <a:t> Performance </a:t>
            </a:r>
            <a:r>
              <a:rPr lang="fr-CA" i="1" dirty="0" err="1"/>
              <a:t>Assessment</a:t>
            </a:r>
            <a:r>
              <a:rPr lang="fr-CA" i="1" dirty="0"/>
              <a:t> </a:t>
            </a:r>
            <a:r>
              <a:rPr lang="fr-CA" dirty="0"/>
              <a:t>couvrant 150 universités, que la commission Européenne a décidé de financer ce nouveau classement universitaire. </a:t>
            </a:r>
            <a:r>
              <a:rPr lang="fr-CA" u="sng" dirty="0">
                <a:hlinkClick r:id="rId3"/>
              </a:rPr>
              <a:t>Dans cette étude de 183 pages</a:t>
            </a:r>
            <a:r>
              <a:rPr lang="fr-CA" dirty="0"/>
              <a:t>, on trouve une revue des classements qui existe déjà, la méthodologie, les indicateurs et les sources de données proposés pour U-</a:t>
            </a:r>
            <a:r>
              <a:rPr lang="fr-CA" dirty="0" err="1"/>
              <a:t>multirank</a:t>
            </a:r>
            <a:r>
              <a:rPr lang="fr-CA" dirty="0"/>
              <a:t>. La moitié des 150 institutions ont accepté de participer au classement, ce qui a permis aux organisateurs d’élaborer un projet pilote qui déterminerait la faisabilité d’établir un nouveau classement universitaire. </a:t>
            </a:r>
          </a:p>
          <a:p>
            <a:r>
              <a:rPr lang="fr-CA" dirty="0"/>
              <a:t>La première édition de ce classement a été diffusé en 2014 et couvrait 850 institutions provenant de 70 pays différents. Le premier classement évaluait les domaines de l’ingénierie mécanique et électrique, l’administration des affaires et la physique. L’édition de 2015 ajoutait 350 institutions, 3 domaines (psychologie, informatique et la médecine) et incluait des institutions provenant de 83 pays. </a:t>
            </a:r>
          </a:p>
          <a:p>
            <a:pPr defTabSz="931774">
              <a:defRPr/>
            </a:pPr>
            <a:endParaRPr lang="fr-CA" dirty="0"/>
          </a:p>
          <a:p>
            <a:endParaRPr lang="fr-CA" dirty="0"/>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17</a:t>
            </a:fld>
            <a:endParaRPr lang="fr-FR" noProof="0"/>
          </a:p>
        </p:txBody>
      </p:sp>
    </p:spTree>
    <p:extLst>
      <p:ext uri="{BB962C8B-B14F-4D97-AF65-F5344CB8AC3E}">
        <p14:creationId xmlns:p14="http://schemas.microsoft.com/office/powerpoint/2010/main" val="3239578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https://www.umultirank.org/#!/explore?trackType=explore&amp;sightMode=undefined&amp;detailUniversity=294&amp;name=laval-university&amp;section=exploreUniversityDetail</a:t>
            </a:r>
          </a:p>
          <a:p>
            <a:pPr fontAlgn="base"/>
            <a:r>
              <a:rPr lang="en-US" dirty="0"/>
              <a:t>U-</a:t>
            </a:r>
            <a:r>
              <a:rPr lang="en-US" dirty="0" err="1"/>
              <a:t>Multirank</a:t>
            </a:r>
            <a:r>
              <a:rPr lang="en-US" dirty="0"/>
              <a:t> currently includes some 1,500 universities from 99 countries around the world. Around 56% of these institutions are from Europe, 19% from North America, 20% from Asia and 5% from Oceania, Latin America and Africa.</a:t>
            </a:r>
          </a:p>
          <a:p>
            <a:pPr fontAlgn="base"/>
            <a:r>
              <a:rPr lang="en-US" dirty="0"/>
              <a:t>While traditional global rankings focus mainly on 400-500 of the world’s research universities (only about 2-3% of the world’s higher education institutions), U-</a:t>
            </a:r>
            <a:r>
              <a:rPr lang="en-US" dirty="0" err="1"/>
              <a:t>Multirank</a:t>
            </a:r>
            <a:r>
              <a:rPr lang="en-US" dirty="0"/>
              <a:t> covers a far broader range including small </a:t>
            </a:r>
            <a:r>
              <a:rPr lang="en-US" dirty="0" err="1"/>
              <a:t>specialised</a:t>
            </a:r>
            <a:r>
              <a:rPr lang="en-US" dirty="0"/>
              <a:t> colleges, art and music academies, technical universities, agricultural universities, universities of applied sciences as well as comprehensive research universities and others.</a:t>
            </a:r>
          </a:p>
          <a:p>
            <a:endParaRPr lang="fr-CA" dirty="0"/>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18</a:t>
            </a:fld>
            <a:endParaRPr lang="fr-FR" noProof="0"/>
          </a:p>
        </p:txBody>
      </p:sp>
    </p:spTree>
    <p:extLst>
      <p:ext uri="{BB962C8B-B14F-4D97-AF65-F5344CB8AC3E}">
        <p14:creationId xmlns:p14="http://schemas.microsoft.com/office/powerpoint/2010/main" val="706091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19</a:t>
            </a:fld>
            <a:endParaRPr lang="fr-FR" noProof="0"/>
          </a:p>
        </p:txBody>
      </p:sp>
    </p:spTree>
    <p:extLst>
      <p:ext uri="{BB962C8B-B14F-4D97-AF65-F5344CB8AC3E}">
        <p14:creationId xmlns:p14="http://schemas.microsoft.com/office/powerpoint/2010/main" val="189646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smtClean="0"/>
              <a:t>2</a:t>
            </a:fld>
            <a:endParaRPr lang="fr-FR"/>
          </a:p>
        </p:txBody>
      </p:sp>
    </p:spTree>
    <p:extLst>
      <p:ext uri="{BB962C8B-B14F-4D97-AF65-F5344CB8AC3E}">
        <p14:creationId xmlns:p14="http://schemas.microsoft.com/office/powerpoint/2010/main" val="1672314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20</a:t>
            </a:fld>
            <a:endParaRPr lang="fr-FR" noProof="0"/>
          </a:p>
        </p:txBody>
      </p:sp>
    </p:spTree>
    <p:extLst>
      <p:ext uri="{BB962C8B-B14F-4D97-AF65-F5344CB8AC3E}">
        <p14:creationId xmlns:p14="http://schemas.microsoft.com/office/powerpoint/2010/main" val="782419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21</a:t>
            </a:fld>
            <a:endParaRPr lang="fr-FR" noProof="0"/>
          </a:p>
        </p:txBody>
      </p:sp>
    </p:spTree>
    <p:extLst>
      <p:ext uri="{BB962C8B-B14F-4D97-AF65-F5344CB8AC3E}">
        <p14:creationId xmlns:p14="http://schemas.microsoft.com/office/powerpoint/2010/main" val="3817619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International students’ and employers’ use of rankings: a cross-national analysis</a:t>
            </a:r>
          </a:p>
          <a:p>
            <a:r>
              <a:rPr lang="en-US" b="1" dirty="0">
                <a:hlinkClick r:id="rId3"/>
              </a:rPr>
              <a:t>Manuel </a:t>
            </a:r>
            <a:r>
              <a:rPr lang="en-US" b="1" dirty="0" err="1">
                <a:hlinkClick r:id="rId3"/>
              </a:rPr>
              <a:t>Souto</a:t>
            </a:r>
            <a:r>
              <a:rPr lang="en-US" b="1" dirty="0">
                <a:hlinkClick r:id="rId3"/>
              </a:rPr>
              <a:t>-Otero</a:t>
            </a:r>
            <a:r>
              <a:rPr lang="en-US" dirty="0"/>
              <a:t> &amp;</a:t>
            </a:r>
            <a:r>
              <a:rPr lang="en-US" dirty="0">
                <a:hlinkClick r:id="rId4"/>
              </a:rPr>
              <a:t>Jürgen Enders</a:t>
            </a:r>
            <a:endParaRPr lang="en-US" dirty="0"/>
          </a:p>
          <a:p>
            <a:r>
              <a:rPr lang="en-US" dirty="0"/>
              <a:t>Pages 783-810 | Published online: 27 Oct 2015</a:t>
            </a:r>
          </a:p>
          <a:p>
            <a:r>
              <a:rPr lang="en-US" dirty="0">
                <a:hlinkClick r:id="rId5"/>
              </a:rPr>
              <a:t>Download citation</a:t>
            </a:r>
            <a:endParaRPr lang="en-US" dirty="0"/>
          </a:p>
          <a:p>
            <a:r>
              <a:rPr lang="en-US" dirty="0"/>
              <a:t> </a:t>
            </a:r>
            <a:r>
              <a:rPr lang="en-US" dirty="0">
                <a:hlinkClick r:id="rId6"/>
              </a:rPr>
              <a:t>https://doi.org/10.1080/03075079.2015.1074672</a:t>
            </a:r>
            <a:endParaRPr lang="en-US" dirty="0"/>
          </a:p>
          <a:p>
            <a:r>
              <a:rPr lang="en-US" dirty="0"/>
              <a:t> </a:t>
            </a:r>
          </a:p>
          <a:p>
            <a:endParaRPr lang="fr-CA" dirty="0"/>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22</a:t>
            </a:fld>
            <a:endParaRPr lang="fr-FR" noProof="0"/>
          </a:p>
        </p:txBody>
      </p:sp>
    </p:spTree>
    <p:extLst>
      <p:ext uri="{BB962C8B-B14F-4D97-AF65-F5344CB8AC3E}">
        <p14:creationId xmlns:p14="http://schemas.microsoft.com/office/powerpoint/2010/main" val="46766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u="sng" dirty="0" err="1">
                <a:hlinkClick r:id="rId3" tooltip="Scientometrics"/>
              </a:rPr>
              <a:t>Scientometrics</a:t>
            </a:r>
            <a:endParaRPr lang="en-US" dirty="0"/>
          </a:p>
          <a:p>
            <a:r>
              <a:rPr lang="en-US" dirty="0"/>
              <a:t>February 2017, Volume 110, </a:t>
            </a:r>
            <a:r>
              <a:rPr lang="en-US" u="sng" dirty="0">
                <a:hlinkClick r:id="rId4"/>
              </a:rPr>
              <a:t>Issue 2</a:t>
            </a:r>
            <a:r>
              <a:rPr lang="en-US" dirty="0"/>
              <a:t>, pp 967–990| </a:t>
            </a:r>
            <a:r>
              <a:rPr lang="en-US" u="sng" dirty="0">
                <a:hlinkClick r:id="rId5"/>
              </a:rPr>
              <a:t>Cite as</a:t>
            </a:r>
            <a:endParaRPr lang="en-US" dirty="0"/>
          </a:p>
          <a:p>
            <a:pPr defTabSz="931774">
              <a:defRPr/>
            </a:pPr>
            <a:r>
              <a:rPr lang="en-US" dirty="0"/>
              <a:t>A critical comparative analysis of five world university rankings. </a:t>
            </a:r>
            <a:r>
              <a:rPr lang="fr-CA" dirty="0" err="1"/>
              <a:t>Henk</a:t>
            </a:r>
            <a:r>
              <a:rPr lang="fr-CA" dirty="0"/>
              <a:t> F. </a:t>
            </a:r>
            <a:r>
              <a:rPr lang="fr-CA" dirty="0" err="1"/>
              <a:t>Moed</a:t>
            </a:r>
            <a:r>
              <a:rPr lang="fr-CA" u="sng" dirty="0" err="1">
                <a:hlinkClick r:id="rId6" tooltip="hf.moed@gmail.com"/>
              </a:rPr>
              <a:t>Email</a:t>
            </a:r>
            <a:r>
              <a:rPr lang="fr-CA" u="sng" dirty="0">
                <a:hlinkClick r:id="rId6" tooltip="hf.moed@gmail.com"/>
              </a:rPr>
              <a:t> </a:t>
            </a:r>
            <a:r>
              <a:rPr lang="fr-CA" u="sng" dirty="0" err="1">
                <a:hlinkClick r:id="rId6" tooltip="hf.moed@gmail.com"/>
              </a:rPr>
              <a:t>author</a:t>
            </a:r>
            <a:endParaRPr lang="fr-CA" dirty="0"/>
          </a:p>
          <a:p>
            <a:endParaRPr lang="en-US" dirty="0"/>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23</a:t>
            </a:fld>
            <a:endParaRPr lang="fr-FR" noProof="0"/>
          </a:p>
        </p:txBody>
      </p:sp>
    </p:spTree>
    <p:extLst>
      <p:ext uri="{BB962C8B-B14F-4D97-AF65-F5344CB8AC3E}">
        <p14:creationId xmlns:p14="http://schemas.microsoft.com/office/powerpoint/2010/main" val="410493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https://www.cwts.nl/blog?article=n-r2q274</a:t>
            </a:r>
          </a:p>
          <a:p>
            <a:pPr defTabSz="931774">
              <a:defRPr/>
            </a:pPr>
            <a:r>
              <a:rPr lang="en-US" b="1" dirty="0"/>
              <a:t>Ten principles for the responsible use of university rankings. </a:t>
            </a:r>
            <a:r>
              <a:rPr lang="nl-NL" u="sng" dirty="0">
                <a:hlinkClick r:id="rId3"/>
              </a:rPr>
              <a:t>Ludo </a:t>
            </a:r>
            <a:r>
              <a:rPr lang="nl-NL" u="sng" dirty="0" err="1">
                <a:hlinkClick r:id="rId3"/>
              </a:rPr>
              <a:t>Waltman</a:t>
            </a:r>
            <a:r>
              <a:rPr lang="nl-NL" dirty="0"/>
              <a:t>, </a:t>
            </a:r>
            <a:r>
              <a:rPr lang="nl-NL" dirty="0">
                <a:hlinkClick r:id="rId3"/>
              </a:rPr>
              <a:t>Paul Wouters</a:t>
            </a:r>
            <a:r>
              <a:rPr lang="nl-NL" dirty="0"/>
              <a:t>, </a:t>
            </a:r>
            <a:r>
              <a:rPr lang="nl-NL" dirty="0" err="1">
                <a:hlinkClick r:id="rId3"/>
              </a:rPr>
              <a:t>Nees</a:t>
            </a:r>
            <a:r>
              <a:rPr lang="nl-NL" dirty="0">
                <a:hlinkClick r:id="rId3"/>
              </a:rPr>
              <a:t> Jan van Eck</a:t>
            </a:r>
            <a:r>
              <a:rPr lang="nl-NL" dirty="0"/>
              <a:t>. </a:t>
            </a:r>
            <a:r>
              <a:rPr lang="fr-CA" dirty="0"/>
              <a:t>May 17th, 2017. Article de blogue du CWTS. </a:t>
            </a:r>
          </a:p>
          <a:p>
            <a:pPr defTabSz="931774">
              <a:defRPr/>
            </a:pPr>
            <a:endParaRPr lang="fr-CA" dirty="0"/>
          </a:p>
          <a:p>
            <a:pPr defTabSz="931774">
              <a:defRPr/>
            </a:pPr>
            <a:r>
              <a:rPr lang="fr-CA" dirty="0"/>
              <a:t>Taux d’erreurs: selon un article écrit par Van </a:t>
            </a:r>
            <a:r>
              <a:rPr lang="fr-CA" dirty="0" err="1"/>
              <a:t>Raan</a:t>
            </a:r>
            <a:r>
              <a:rPr lang="fr-CA" dirty="0"/>
              <a:t> en 2005, la mauvaise affiliation des articles peut influencer grandement le classement des u selon les indicateurs bibliométriques (5-10 rang classement européen et 25-50 rang dans le classement mondial). ISI qui était la norme à l’Époque couvrait moins bien le génie, les sciences sociales et les humanités. </a:t>
            </a:r>
            <a:endParaRPr lang="en-US" b="1" dirty="0"/>
          </a:p>
          <a:p>
            <a:endParaRPr lang="fr-CA" dirty="0"/>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24</a:t>
            </a:fld>
            <a:endParaRPr lang="fr-FR" noProof="0"/>
          </a:p>
        </p:txBody>
      </p:sp>
    </p:spTree>
    <p:extLst>
      <p:ext uri="{BB962C8B-B14F-4D97-AF65-F5344CB8AC3E}">
        <p14:creationId xmlns:p14="http://schemas.microsoft.com/office/powerpoint/2010/main" val="781310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https://www.cwts.nl/blog?article=n-r2q274</a:t>
            </a:r>
          </a:p>
          <a:p>
            <a:pPr defTabSz="931774">
              <a:defRPr/>
            </a:pPr>
            <a:r>
              <a:rPr lang="en-US" b="1" dirty="0"/>
              <a:t>Ten principles for the responsible use of university rankings. </a:t>
            </a:r>
            <a:r>
              <a:rPr lang="nl-NL" u="sng" dirty="0">
                <a:hlinkClick r:id="rId3"/>
              </a:rPr>
              <a:t>Ludo </a:t>
            </a:r>
            <a:r>
              <a:rPr lang="nl-NL" u="sng" dirty="0" err="1">
                <a:hlinkClick r:id="rId3"/>
              </a:rPr>
              <a:t>Waltman</a:t>
            </a:r>
            <a:r>
              <a:rPr lang="nl-NL" dirty="0"/>
              <a:t>, </a:t>
            </a:r>
            <a:r>
              <a:rPr lang="nl-NL" dirty="0">
                <a:hlinkClick r:id="rId3"/>
              </a:rPr>
              <a:t>Paul Wouters</a:t>
            </a:r>
            <a:r>
              <a:rPr lang="nl-NL" dirty="0"/>
              <a:t>, </a:t>
            </a:r>
            <a:r>
              <a:rPr lang="nl-NL" dirty="0" err="1">
                <a:hlinkClick r:id="rId3"/>
              </a:rPr>
              <a:t>Nees</a:t>
            </a:r>
            <a:r>
              <a:rPr lang="nl-NL" dirty="0">
                <a:hlinkClick r:id="rId3"/>
              </a:rPr>
              <a:t> Jan van Eck</a:t>
            </a:r>
            <a:r>
              <a:rPr lang="nl-NL" dirty="0"/>
              <a:t>. </a:t>
            </a:r>
            <a:r>
              <a:rPr lang="fr-CA" dirty="0"/>
              <a:t>May 17th, 2017. Article de blogue du CWTS. </a:t>
            </a:r>
            <a:endParaRPr lang="en-US" b="1" dirty="0"/>
          </a:p>
          <a:p>
            <a:endParaRPr lang="fr-CA" dirty="0"/>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25</a:t>
            </a:fld>
            <a:endParaRPr lang="fr-FR" noProof="0"/>
          </a:p>
        </p:txBody>
      </p:sp>
    </p:spTree>
    <p:extLst>
      <p:ext uri="{BB962C8B-B14F-4D97-AF65-F5344CB8AC3E}">
        <p14:creationId xmlns:p14="http://schemas.microsoft.com/office/powerpoint/2010/main" val="3358228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University ranking as social exclusion</a:t>
            </a:r>
          </a:p>
          <a:p>
            <a:r>
              <a:rPr lang="en-US" dirty="0"/>
              <a:t>Sarah S. </a:t>
            </a:r>
            <a:r>
              <a:rPr lang="en-US" dirty="0" err="1"/>
              <a:t>Amsler</a:t>
            </a:r>
            <a:r>
              <a:rPr lang="en-US" dirty="0"/>
              <a:t>  &amp; Chris </a:t>
            </a:r>
            <a:r>
              <a:rPr lang="en-US" dirty="0" err="1"/>
              <a:t>Bolsmann</a:t>
            </a:r>
            <a:endParaRPr lang="en-US" dirty="0"/>
          </a:p>
          <a:p>
            <a:r>
              <a:rPr lang="en-US" dirty="0"/>
              <a:t>Pages 283-301 | Received 01 Feb 2011, Accepted 17 May 2011, Published online: 21 Feb 2012</a:t>
            </a:r>
          </a:p>
          <a:p>
            <a:r>
              <a:rPr lang="en-US" dirty="0"/>
              <a:t>Download citation  https://doi.org/10.1080/01425692.2011.649835</a:t>
            </a:r>
            <a:endParaRPr lang="fr-CA" dirty="0"/>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26</a:t>
            </a:fld>
            <a:endParaRPr lang="fr-FR" noProof="0"/>
          </a:p>
        </p:txBody>
      </p:sp>
    </p:spTree>
    <p:extLst>
      <p:ext uri="{BB962C8B-B14F-4D97-AF65-F5344CB8AC3E}">
        <p14:creationId xmlns:p14="http://schemas.microsoft.com/office/powerpoint/2010/main" val="2242866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smtClean="0"/>
              <a:t>27</a:t>
            </a:fld>
            <a:endParaRPr lang="fr-FR"/>
          </a:p>
        </p:txBody>
      </p:sp>
    </p:spTree>
    <p:extLst>
      <p:ext uri="{BB962C8B-B14F-4D97-AF65-F5344CB8AC3E}">
        <p14:creationId xmlns:p14="http://schemas.microsoft.com/office/powerpoint/2010/main" val="1824392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smtClean="0"/>
              <a:t>28</a:t>
            </a:fld>
            <a:endParaRPr lang="fr-FR"/>
          </a:p>
        </p:txBody>
      </p:sp>
    </p:spTree>
    <p:extLst>
      <p:ext uri="{BB962C8B-B14F-4D97-AF65-F5344CB8AC3E}">
        <p14:creationId xmlns:p14="http://schemas.microsoft.com/office/powerpoint/2010/main" val="290255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smtClean="0"/>
              <a:t>3</a:t>
            </a:fld>
            <a:endParaRPr lang="fr-FR"/>
          </a:p>
        </p:txBody>
      </p:sp>
    </p:spTree>
    <p:extLst>
      <p:ext uri="{BB962C8B-B14F-4D97-AF65-F5344CB8AC3E}">
        <p14:creationId xmlns:p14="http://schemas.microsoft.com/office/powerpoint/2010/main" val="92105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https://www.timeshighereducation.com/world-university-rankings/2018/world-ranking#survey-answer</a:t>
            </a:r>
          </a:p>
          <a:p>
            <a:r>
              <a:rPr lang="fr-CA" dirty="0"/>
              <a:t>https://www.topuniversities.com/university-rankings/world-university-rankings/2018 </a:t>
            </a:r>
          </a:p>
          <a:p>
            <a:r>
              <a:rPr lang="fr-CA" dirty="0"/>
              <a:t>https://www.utoronto.ca/news/u-t-ranked-no-1-canada-one-world-s-top-10-public-universities</a:t>
            </a:r>
          </a:p>
          <a:p>
            <a:r>
              <a:rPr lang="fr-CA" dirty="0"/>
              <a:t>THE mondial: février </a:t>
            </a:r>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4</a:t>
            </a:fld>
            <a:endParaRPr lang="fr-FR" noProof="0"/>
          </a:p>
        </p:txBody>
      </p:sp>
    </p:spTree>
    <p:extLst>
      <p:ext uri="{BB962C8B-B14F-4D97-AF65-F5344CB8AC3E}">
        <p14:creationId xmlns:p14="http://schemas.microsoft.com/office/powerpoint/2010/main" val="370663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https://www.tandfonline.com/doi/full/10.1080/01425692.2011.649835?scroll=top&amp;needAccess=true</a:t>
            </a:r>
          </a:p>
          <a:p>
            <a:endParaRPr lang="fr-CA" dirty="0"/>
          </a:p>
          <a:p>
            <a:r>
              <a:rPr lang="en-US" dirty="0"/>
              <a:t>While initially based on the judgements of college presidents themselves, the </a:t>
            </a:r>
            <a:r>
              <a:rPr lang="en-US" i="1" dirty="0"/>
              <a:t>U</a:t>
            </a:r>
            <a:r>
              <a:rPr lang="en-US" dirty="0"/>
              <a:t>.</a:t>
            </a:r>
            <a:r>
              <a:rPr lang="en-US" i="1" dirty="0"/>
              <a:t>S</a:t>
            </a:r>
            <a:r>
              <a:rPr lang="en-US" dirty="0"/>
              <a:t>. </a:t>
            </a:r>
            <a:r>
              <a:rPr lang="en-US" i="1" dirty="0"/>
              <a:t>News &amp; World Report</a:t>
            </a:r>
            <a:r>
              <a:rPr lang="en-US" dirty="0"/>
              <a:t> rankings have expanded and undergone a series of major changes to gradually incorporate more ‘objective' indicators of academic and institutional standing (US news &amp; world report)</a:t>
            </a:r>
          </a:p>
          <a:p>
            <a:endParaRPr lang="en-US" dirty="0"/>
          </a:p>
          <a:p>
            <a:pPr defTabSz="931774">
              <a:defRPr/>
            </a:pPr>
            <a:r>
              <a:rPr lang="fr-CA" dirty="0"/>
              <a:t>Il y a toujours eu de la compétition parmi les collèges et les universités pour attirer les étudiants, les professeurs , les fonds. C’était la réputation de l’établissement qui faisait office de classement. </a:t>
            </a:r>
          </a:p>
          <a:p>
            <a:endParaRPr lang="fr-CA" dirty="0"/>
          </a:p>
          <a:p>
            <a:endParaRPr lang="fr-CA" dirty="0"/>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5</a:t>
            </a:fld>
            <a:endParaRPr lang="fr-FR" noProof="0"/>
          </a:p>
        </p:txBody>
      </p:sp>
    </p:spTree>
    <p:extLst>
      <p:ext uri="{BB962C8B-B14F-4D97-AF65-F5344CB8AC3E}">
        <p14:creationId xmlns:p14="http://schemas.microsoft.com/office/powerpoint/2010/main" val="71682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Volonté de créer des universités de calibre mondial pour faire un meilleur poids dans un marché global.</a:t>
            </a:r>
          </a:p>
          <a:p>
            <a:r>
              <a:rPr lang="fr-CA" dirty="0"/>
              <a:t>La popularité explosive depuis les années 1990 de ces classements s’explique selon les experts par la massification, globalisation et le marketing de l’éducation supérieure. Les investisseurs veulent en avoir pour leur argent et que la responsabilité de l’</a:t>
            </a:r>
            <a:r>
              <a:rPr lang="fr-CA" dirty="0" err="1"/>
              <a:t>insitution</a:t>
            </a:r>
            <a:r>
              <a:rPr lang="fr-CA" dirty="0"/>
              <a:t> de prouver leur valeur. </a:t>
            </a:r>
          </a:p>
          <a:p>
            <a:r>
              <a:rPr lang="en-US" dirty="0"/>
              <a:t>Why have university rankings become so popular with the policymakers and institutional leaders since the mid-1990s? Some have argued that the growing interest in ranking is closely related to the massification, marketization, and globa­lization of higher education (Shin and Harman </a:t>
            </a:r>
            <a:r>
              <a:rPr lang="en-US" u="sng" dirty="0">
                <a:hlinkClick r:id="rId3" tooltip="View reference"/>
              </a:rPr>
              <a:t>2009</a:t>
            </a:r>
            <a:r>
              <a:rPr lang="en-US" dirty="0"/>
              <a:t>; Dill </a:t>
            </a:r>
            <a:r>
              <a:rPr lang="en-US" u="sng" dirty="0">
                <a:hlinkClick r:id="rId4" tooltip="View reference"/>
              </a:rPr>
              <a:t>2009</a:t>
            </a:r>
            <a:r>
              <a:rPr lang="en-US" dirty="0"/>
              <a:t>). Rankings can help consumers see the value of their investment in higher education and hold institutions accountable for results. Rankings can provide students with comparisons of institutions in different countries. In addition, socio-political contexts, neo-liberalism, also add up the popularity of ranking among policymakers as well as parents and students.</a:t>
            </a:r>
          </a:p>
          <a:p>
            <a:r>
              <a:rPr lang="fr-CA" dirty="0"/>
              <a:t>https://link.springer.com/chapter/10.1007/978-94-007-1116-7_1 </a:t>
            </a:r>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6</a:t>
            </a:fld>
            <a:endParaRPr lang="fr-FR" noProof="0"/>
          </a:p>
        </p:txBody>
      </p:sp>
    </p:spTree>
    <p:extLst>
      <p:ext uri="{BB962C8B-B14F-4D97-AF65-F5344CB8AC3E}">
        <p14:creationId xmlns:p14="http://schemas.microsoft.com/office/powerpoint/2010/main" val="1846015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https://www.tandfonline.com/doi/full/10.1080/01425692.2011.649835?scroll=top&amp;needAccess=true</a:t>
            </a:r>
          </a:p>
          <a:p>
            <a:endParaRPr lang="fr-CA" dirty="0"/>
          </a:p>
          <a:p>
            <a:r>
              <a:rPr lang="en-US" dirty="0"/>
              <a:t>While initially based on the judgements of college presidents themselves, the </a:t>
            </a:r>
            <a:r>
              <a:rPr lang="en-US" i="1" dirty="0"/>
              <a:t>U</a:t>
            </a:r>
            <a:r>
              <a:rPr lang="en-US" dirty="0"/>
              <a:t>.</a:t>
            </a:r>
            <a:r>
              <a:rPr lang="en-US" i="1" dirty="0"/>
              <a:t>S</a:t>
            </a:r>
            <a:r>
              <a:rPr lang="en-US" dirty="0"/>
              <a:t>. </a:t>
            </a:r>
            <a:r>
              <a:rPr lang="en-US" i="1" dirty="0"/>
              <a:t>News &amp; World Report</a:t>
            </a:r>
            <a:r>
              <a:rPr lang="en-US" dirty="0"/>
              <a:t> rankings have expanded and undergone a series of major changes to gradually incorporate more ‘objective' indicators of academic and institutional standing (US news &amp; world report)</a:t>
            </a:r>
            <a:endParaRPr lang="fr-CA" dirty="0"/>
          </a:p>
          <a:p>
            <a:endParaRPr lang="fr-CA" dirty="0"/>
          </a:p>
          <a:p>
            <a:r>
              <a:rPr lang="fr-CA" dirty="0"/>
              <a:t>Prochain classement Maclean’s : octobre </a:t>
            </a:r>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7</a:t>
            </a:fld>
            <a:endParaRPr lang="fr-FR" noProof="0"/>
          </a:p>
        </p:txBody>
      </p:sp>
    </p:spTree>
    <p:extLst>
      <p:ext uri="{BB962C8B-B14F-4D97-AF65-F5344CB8AC3E}">
        <p14:creationId xmlns:p14="http://schemas.microsoft.com/office/powerpoint/2010/main" val="363917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About Us</a:t>
            </a:r>
          </a:p>
          <a:p>
            <a:r>
              <a:rPr lang="en-US" dirty="0" err="1"/>
              <a:t>ShanghaiRanking</a:t>
            </a:r>
            <a:r>
              <a:rPr lang="en-US" dirty="0"/>
              <a:t> Consultancy is a fully independent organization dedicating to research on higher education intelligence and consultation. It has been the official publisher of the Academic Ranking of World Universities since 2009.</a:t>
            </a:r>
          </a:p>
          <a:p>
            <a:r>
              <a:rPr lang="fr-CA" dirty="0"/>
              <a:t>http://www.shanghairanking.com/aboutus.html </a:t>
            </a:r>
          </a:p>
          <a:p>
            <a:endParaRPr lang="fr-CA" dirty="0"/>
          </a:p>
          <a:p>
            <a:r>
              <a:rPr lang="fr-CA" dirty="0"/>
              <a:t>Mentionné 236 fois dans tout le contenu Eureka.cc dans la dernière année. </a:t>
            </a:r>
          </a:p>
          <a:p>
            <a:r>
              <a:rPr lang="fr-CA" dirty="0"/>
              <a:t>http://www.planetecampus.com/actu/93958-prix-nobel-2015-cest-parti </a:t>
            </a:r>
          </a:p>
          <a:p>
            <a:endParaRPr lang="fr-CA" dirty="0"/>
          </a:p>
          <a:p>
            <a:r>
              <a:rPr lang="fr-CA" dirty="0"/>
              <a:t>Fondée sur la pensée que …:</a:t>
            </a:r>
          </a:p>
          <a:p>
            <a:r>
              <a:rPr lang="fr-CA" dirty="0"/>
              <a:t>Quelles sont les caractéristiques de ces établissements? combien devrait-il avoir de ce genre d’université dans le monde?</a:t>
            </a:r>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8</a:t>
            </a:fld>
            <a:endParaRPr lang="fr-FR" noProof="0"/>
          </a:p>
        </p:txBody>
      </p:sp>
    </p:spTree>
    <p:extLst>
      <p:ext uri="{BB962C8B-B14F-4D97-AF65-F5344CB8AC3E}">
        <p14:creationId xmlns:p14="http://schemas.microsoft.com/office/powerpoint/2010/main" val="5182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100" dirty="0"/>
              <a:t>1200 universités sont évaluées chaque année mais seulement 500 sont classées.</a:t>
            </a:r>
          </a:p>
          <a:p>
            <a:endParaRPr lang="fr-CA" sz="1100" dirty="0"/>
          </a:p>
          <a:p>
            <a:r>
              <a:rPr lang="fr-CA" sz="1100" dirty="0"/>
              <a:t>Mentionné 236 fois dans tout le contenu Eureka.cc dans la dernière année. </a:t>
            </a:r>
          </a:p>
          <a:p>
            <a:r>
              <a:rPr lang="fr-CA" sz="1100" dirty="0"/>
              <a:t>http://www.planetecampus.com/actu/93958-prix-nobel-2015-cest-parti </a:t>
            </a:r>
          </a:p>
          <a:p>
            <a:r>
              <a:rPr lang="fr-CA" sz="1100" dirty="0"/>
              <a:t>https://en.wikipedia.org/wiki/Fields_Medal</a:t>
            </a:r>
          </a:p>
          <a:p>
            <a:r>
              <a:rPr lang="fr-CA" sz="1100" dirty="0"/>
              <a:t>https://www.icb.csic.es/en/noticias/2016-highly-cited-researchers/ </a:t>
            </a:r>
          </a:p>
          <a:p>
            <a:r>
              <a:rPr lang="fr-CA" sz="1100" dirty="0"/>
              <a:t>http://www.beyondthc.com/scientific-journals-are-increasingly-p-r-oriented</a:t>
            </a:r>
            <a:r>
              <a:rPr lang="fr-CA" dirty="0"/>
              <a:t>/</a:t>
            </a:r>
          </a:p>
          <a:p>
            <a:endParaRPr lang="fr-CA" dirty="0"/>
          </a:p>
          <a:p>
            <a:r>
              <a:rPr lang="fr-CA" dirty="0"/>
              <a:t>Art &amp; humanités ne sont pas rentables dans un classement comme celui-ci</a:t>
            </a:r>
          </a:p>
          <a:p>
            <a:r>
              <a:rPr lang="fr-CA" dirty="0"/>
              <a:t>Les universités sont parfois publiques ou privées, de grandes ou petites tailles.</a:t>
            </a:r>
          </a:p>
          <a:p>
            <a:r>
              <a:rPr lang="fr-CA" dirty="0"/>
              <a:t>Le</a:t>
            </a:r>
          </a:p>
          <a:p>
            <a:endParaRPr lang="fr-CA" dirty="0"/>
          </a:p>
          <a:p>
            <a:r>
              <a:rPr lang="fr-CA" dirty="0"/>
              <a:t>Voici un classement basé exclusivement sur la performance de la recherche et non sur l’enseignement par exemple. Ensuite, les critères sont très spécifiques.</a:t>
            </a:r>
          </a:p>
          <a:p>
            <a:r>
              <a:rPr lang="fr-CA" dirty="0"/>
              <a:t>Lorsque l’on utilise les données de citations, on privilégie nécessairement les articles scientifiques puisque les 2 fournisseurs de ce type de données utilisée pour les classements universitaires, en plus de la langue anglaise.</a:t>
            </a:r>
          </a:p>
          <a:p>
            <a:r>
              <a:rPr lang="fr-CA" dirty="0"/>
              <a:t>s universités françaises sont défavorisées parce qu’elles ne font pas de sélection préalable pour les étudiants.</a:t>
            </a:r>
          </a:p>
          <a:p>
            <a:endParaRPr lang="fr-CA" dirty="0"/>
          </a:p>
          <a:p>
            <a:r>
              <a:rPr lang="en-US" dirty="0"/>
              <a:t>The weighted scores of the above five indicators divided by the number of full-time equivalent academic staff. If the number of academic staff for institutions of a country cannot be obtained, the weighted scores of the above five indicators is used. For ARWU 2017, the numbers of full-time equivalent academic staff are obtained for institutions in USA, UK, France, Canada, Japan, Italy, China, Australia, Netherlands, Sweden, Switzerland, Belgium, South Korea, Czech, Slovenia, New Zealand etc. </a:t>
            </a:r>
            <a:r>
              <a:rPr lang="en-US" dirty="0" err="1"/>
              <a:t>C’est</a:t>
            </a:r>
            <a:r>
              <a:rPr lang="en-US" dirty="0"/>
              <a:t> quoi du academic staff? </a:t>
            </a:r>
          </a:p>
          <a:p>
            <a:endParaRPr lang="en-US" dirty="0"/>
          </a:p>
          <a:p>
            <a:r>
              <a:rPr lang="en-US" b="1" dirty="0" err="1">
                <a:effectLst/>
              </a:rPr>
              <a:t>Alumni</a:t>
            </a:r>
            <a:r>
              <a:rPr lang="en-US" dirty="0" err="1">
                <a:effectLst/>
              </a:rPr>
              <a:t>The</a:t>
            </a:r>
            <a:r>
              <a:rPr lang="en-US" dirty="0">
                <a:effectLst/>
              </a:rPr>
              <a:t> total number of the alumni of an institution winning Nobel Prizes and Fields Medals. Alumni are defined as those who obtain bachelor's, master's or doctoral degrees from the institution. Different weights are set according to the periods of obtaining degrees. The weight is 100% for alumni obtaining degrees in 2001-2010, 90% for alumni obtaining degrees in 1991-2000, 80% for alumni obtaining degrees in 1981-1990, and so on, and finally 10% for alumni obtaining degrees in 1911-1920. If a person obtains more than one degrees from an institution, the institution is considered once </a:t>
            </a:r>
            <a:r>
              <a:rPr lang="en-US" dirty="0" err="1">
                <a:effectLst/>
              </a:rPr>
              <a:t>only.</a:t>
            </a:r>
            <a:r>
              <a:rPr lang="en-US" b="1" dirty="0" err="1">
                <a:effectLst/>
              </a:rPr>
              <a:t>Award</a:t>
            </a:r>
            <a:r>
              <a:rPr lang="en-US" dirty="0" err="1">
                <a:effectLst/>
              </a:rPr>
              <a:t>The</a:t>
            </a:r>
            <a:r>
              <a:rPr lang="en-US" dirty="0">
                <a:effectLst/>
              </a:rPr>
              <a:t> total number of the staff of an institution winning Nobel Prizes in Physics, Chemistry, Medicine and Economics and Fields Medal in Mathematics. Staff is defined as those who work at an institution at the time of winning the prize. Different weights are set according to the periods of winning the prizes. The weight is 100% for winners after 2011, 90% for winners in 2001-2010, 80% for winners in 1991-2000, 70% for winners in 1981-1990, and so on, and finally 10% for winners in 1921-1930. If a winner is affiliated with more than one institution, each institution is assigned the reciprocal of the number of institutions. For Nobel prizes, if a prize is shared by more than one person, weights are set for winners according to their proportion of the </a:t>
            </a:r>
            <a:r>
              <a:rPr lang="en-US" dirty="0" err="1">
                <a:effectLst/>
              </a:rPr>
              <a:t>prize.</a:t>
            </a:r>
            <a:r>
              <a:rPr lang="en-US" b="1" dirty="0" err="1">
                <a:effectLst/>
              </a:rPr>
              <a:t>HiCi</a:t>
            </a:r>
            <a:r>
              <a:rPr lang="en-US" dirty="0" err="1">
                <a:effectLst/>
              </a:rPr>
              <a:t>The</a:t>
            </a:r>
            <a:r>
              <a:rPr lang="en-US" dirty="0">
                <a:effectLst/>
              </a:rPr>
              <a:t> number of Highly Cited Researchers selected by Clarivate Analytics. The Highly Cited Researchers list issued in November 2016 (</a:t>
            </a:r>
            <a:r>
              <a:rPr lang="en-US" dirty="0">
                <a:hlinkClick r:id="rId3"/>
              </a:rPr>
              <a:t>2016 HCR List as of November 16 2016</a:t>
            </a:r>
            <a:r>
              <a:rPr lang="en-US" dirty="0">
                <a:effectLst/>
              </a:rPr>
              <a:t>) was used for the calculation of </a:t>
            </a:r>
            <a:r>
              <a:rPr lang="en-US" dirty="0" err="1">
                <a:effectLst/>
              </a:rPr>
              <a:t>HiCi</a:t>
            </a:r>
            <a:r>
              <a:rPr lang="en-US" dirty="0">
                <a:effectLst/>
              </a:rPr>
              <a:t> indicator in ARWU 2017. Only the primary affiliations of Highly Cited Researchers are </a:t>
            </a:r>
            <a:r>
              <a:rPr lang="en-US" dirty="0" err="1">
                <a:effectLst/>
              </a:rPr>
              <a:t>considered.</a:t>
            </a:r>
            <a:r>
              <a:rPr lang="en-US" b="1" dirty="0" err="1">
                <a:effectLst/>
              </a:rPr>
              <a:t>N&amp;S</a:t>
            </a:r>
            <a:r>
              <a:rPr lang="en-US" dirty="0" err="1">
                <a:effectLst/>
              </a:rPr>
              <a:t>The</a:t>
            </a:r>
            <a:r>
              <a:rPr lang="en-US" dirty="0">
                <a:effectLst/>
              </a:rPr>
              <a:t> number of papers published in Nature and Science between 2012 and 2016. To distinguish the order of author affiliation, a weight of 100% is assigned for corresponding author affiliation, 50% for first author affiliation (second author affiliation if the first author affiliation is the same as corresponding author affiliation), 25% for the next author affiliation, and 10% for other author affiliations. When there are more than one corresponding author addresses, we consider the first corresponding author address as the corresponding author address and consider other corresponding author addresses as first author address, second author address etc. following the order of the author addresses. Only publications of 'Article' type is </a:t>
            </a:r>
            <a:r>
              <a:rPr lang="en-US" dirty="0" err="1">
                <a:effectLst/>
              </a:rPr>
              <a:t>considered.</a:t>
            </a:r>
            <a:r>
              <a:rPr lang="en-US" b="1" dirty="0" err="1">
                <a:effectLst/>
              </a:rPr>
              <a:t>PUB</a:t>
            </a:r>
            <a:r>
              <a:rPr lang="en-US" dirty="0" err="1">
                <a:effectLst/>
              </a:rPr>
              <a:t>Total</a:t>
            </a:r>
            <a:r>
              <a:rPr lang="en-US" dirty="0">
                <a:effectLst/>
              </a:rPr>
              <a:t> number of papers indexed in Science Citation Index-Expanded and Social Science Citation Index in 2016. Only publications of 'Article' type is considered. When calculating the total number of papers of an institution, a special weight of two was introduced for papers indexed in Social Science Citation </a:t>
            </a:r>
            <a:r>
              <a:rPr lang="en-US" dirty="0" err="1">
                <a:effectLst/>
              </a:rPr>
              <a:t>Index.</a:t>
            </a:r>
            <a:r>
              <a:rPr lang="en-US" b="1" dirty="0" err="1">
                <a:effectLst/>
              </a:rPr>
              <a:t>PCP</a:t>
            </a:r>
            <a:r>
              <a:rPr lang="en-US" dirty="0" err="1">
                <a:effectLst/>
              </a:rPr>
              <a:t>The</a:t>
            </a:r>
            <a:r>
              <a:rPr lang="en-US" dirty="0">
                <a:effectLst/>
              </a:rPr>
              <a:t> weighted scores of the above five indicators divided by the number of full-time equivalent academic staff. If the number of academic staff for institutions of a country cannot be obtained, the weighted scores of the above five indicators is used. For ARWU 2017, the numbers of full-time equivalent academic staff are obtained for institutions in USA, UK, France, Canada, Japan, Italy, China, Australia, Netherlands, Sweden, Switzerland, Belgium, South Korea, Czech, Slovenia, New Zealand etc. </a:t>
            </a:r>
          </a:p>
          <a:p>
            <a:endParaRPr lang="en-US" dirty="0">
              <a:effectLst/>
            </a:endParaRPr>
          </a:p>
          <a:p>
            <a:r>
              <a:rPr lang="fr-CA" dirty="0"/>
              <a:t>http://www.shanghairanking.com/ARWU-Methodology-2017.html </a:t>
            </a:r>
          </a:p>
        </p:txBody>
      </p:sp>
      <p:sp>
        <p:nvSpPr>
          <p:cNvPr id="4" name="Espace réservé du numéro de diapositive 3"/>
          <p:cNvSpPr>
            <a:spLocks noGrp="1"/>
          </p:cNvSpPr>
          <p:nvPr>
            <p:ph type="sldNum" sz="quarter" idx="10"/>
          </p:nvPr>
        </p:nvSpPr>
        <p:spPr/>
        <p:txBody>
          <a:bodyPr/>
          <a:lstStyle/>
          <a:p>
            <a:pPr rtl="0"/>
            <a:fld id="{1B9A179D-2D27-49E2-B022-8EDDA2EFE682}" type="slidenum">
              <a:rPr lang="fr-FR" noProof="0" smtClean="0"/>
              <a:t>9</a:t>
            </a:fld>
            <a:endParaRPr lang="fr-FR" noProof="0"/>
          </a:p>
        </p:txBody>
      </p:sp>
    </p:spTree>
    <p:extLst>
      <p:ext uri="{BB962C8B-B14F-4D97-AF65-F5344CB8AC3E}">
        <p14:creationId xmlns:p14="http://schemas.microsoft.com/office/powerpoint/2010/main" val="224375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2" name="Forme libre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rtlCol="0" anchor="t" anchorCtr="0" compatLnSpc="1">
            <a:prstTxWarp prst="textNoShape">
              <a:avLst/>
            </a:prstTxWarp>
            <a:noAutofit/>
          </a:bodyPr>
          <a:lstStyle/>
          <a:p>
            <a:pPr rtl="0"/>
            <a:endParaRPr lang="fr-FR" sz="1800" noProof="0"/>
          </a:p>
        </p:txBody>
      </p:sp>
      <p:sp>
        <p:nvSpPr>
          <p:cNvPr id="7" name="Forme libre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lvl="0" rtl="0"/>
            <a:endParaRPr lang="fr-FR" sz="1800" noProof="0"/>
          </a:p>
        </p:txBody>
      </p:sp>
      <p:sp>
        <p:nvSpPr>
          <p:cNvPr id="8" name="Forme libre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fr-FR" sz="1800" noProof="0"/>
          </a:p>
        </p:txBody>
      </p:sp>
      <p:sp>
        <p:nvSpPr>
          <p:cNvPr id="2" name="Titre 1"/>
          <p:cNvSpPr>
            <a:spLocks noGrp="1"/>
          </p:cNvSpPr>
          <p:nvPr>
            <p:ph type="ctrTitle" hasCustomPrompt="1"/>
          </p:nvPr>
        </p:nvSpPr>
        <p:spPr>
          <a:xfrm>
            <a:off x="1295400" y="1873584"/>
            <a:ext cx="6400800" cy="2560320"/>
          </a:xfrm>
        </p:spPr>
        <p:txBody>
          <a:bodyPr rtlCol="0" anchor="b">
            <a:normAutofit/>
          </a:bodyPr>
          <a:lstStyle>
            <a:lvl1pPr algn="l" rtl="0">
              <a:defRPr sz="4000">
                <a:solidFill>
                  <a:schemeClr val="tx1"/>
                </a:solidFill>
              </a:defRPr>
            </a:lvl1pPr>
          </a:lstStyle>
          <a:p>
            <a:pPr rtl="0"/>
            <a:r>
              <a:rPr lang="fr-FR" noProof="0" dirty="0"/>
              <a:t>Cliquez pour modifier le style du titre</a:t>
            </a:r>
          </a:p>
        </p:txBody>
      </p:sp>
      <p:sp>
        <p:nvSpPr>
          <p:cNvPr id="3" name="Sous-titre 2"/>
          <p:cNvSpPr>
            <a:spLocks noGrp="1"/>
          </p:cNvSpPr>
          <p:nvPr>
            <p:ph type="subTitle" idx="1"/>
          </p:nvPr>
        </p:nvSpPr>
        <p:spPr>
          <a:xfrm>
            <a:off x="1295400" y="4572000"/>
            <a:ext cx="6400800" cy="1600200"/>
          </a:xfrm>
        </p:spPr>
        <p:txBody>
          <a:bodyPr rtlCol="0"/>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295400" y="255134"/>
            <a:ext cx="9601200" cy="1036850"/>
          </a:xfrm>
        </p:spPr>
        <p:txBody>
          <a:bodyPr rtlCol="0" anchor="b"/>
          <a:lstStyle>
            <a:lvl1pPr rtl="0">
              <a:defRPr sz="3200"/>
            </a:lvl1pPr>
          </a:lstStyle>
          <a:p>
            <a:pPr rtl="0"/>
            <a:r>
              <a:rPr lang="fr-FR" noProof="0" dirty="0"/>
              <a:t>Cliquez pour modifier le style du titre</a:t>
            </a:r>
          </a:p>
        </p:txBody>
      </p:sp>
      <p:sp>
        <p:nvSpPr>
          <p:cNvPr id="3" name="Espace réservé d’image 2" descr="Espace réservé vide pour ajouter une image. Cliquez sur l’espace réservé et sélectionnez l’image à ajouter"/>
          <p:cNvSpPr>
            <a:spLocks noGrp="1"/>
          </p:cNvSpPr>
          <p:nvPr>
            <p:ph type="pic" idx="1"/>
          </p:nvPr>
        </p:nvSpPr>
        <p:spPr>
          <a:xfrm>
            <a:off x="4724400" y="1828801"/>
            <a:ext cx="6172200" cy="4343400"/>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p:nvPr>
        </p:nvSpPr>
        <p:spPr>
          <a:xfrm>
            <a:off x="1295400" y="1828800"/>
            <a:ext cx="3017520" cy="4343400"/>
          </a:xfrm>
        </p:spPr>
        <p:txBody>
          <a:bodyPr rtlCol="0"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5" name="Espace réservé de la date 4"/>
          <p:cNvSpPr>
            <a:spLocks noGrp="1"/>
          </p:cNvSpPr>
          <p:nvPr>
            <p:ph type="dt" sz="half" idx="10"/>
          </p:nvPr>
        </p:nvSpPr>
        <p:spPr/>
        <p:txBody>
          <a:bodyPr rtlCol="0"/>
          <a:lstStyle/>
          <a:p>
            <a:pPr rtl="0"/>
            <a:fld id="{0A0FE1D4-BAA3-4C51-9316-734A2578A75B}" type="datetime1">
              <a:rPr lang="fr-FR" noProof="0" smtClean="0"/>
              <a:t>09/05/2018</a:t>
            </a:fld>
            <a:endParaRPr lang="fr-FR" noProof="0"/>
          </a:p>
        </p:txBody>
      </p:sp>
      <p:sp>
        <p:nvSpPr>
          <p:cNvPr id="7" name="Espace réservé du numéro de diapositive 6"/>
          <p:cNvSpPr>
            <a:spLocks noGrp="1"/>
          </p:cNvSpPr>
          <p:nvPr>
            <p:ph type="sldNum" sz="quarter" idx="12"/>
          </p:nvPr>
        </p:nvSpPr>
        <p:spPr/>
        <p:txBody>
          <a:bodyPr rtlCol="0"/>
          <a:lstStyle/>
          <a:p>
            <a:pPr rtl="0"/>
            <a:fld id="{A7F8E3F6-DE14-48B2-B2BC-6FABA9630FB8}" type="slidenum">
              <a:rPr lang="fr-FR" noProof="0" smtClean="0"/>
              <a:t>‹N°›</a:t>
            </a:fld>
            <a:endParaRPr lang="fr-FR" noProof="0"/>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Deux images avec légende">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800" noProof="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800" noProof="0"/>
          </a:p>
        </p:txBody>
      </p:sp>
      <p:sp>
        <p:nvSpPr>
          <p:cNvPr id="2" name="Titre 1"/>
          <p:cNvSpPr>
            <a:spLocks noGrp="1"/>
          </p:cNvSpPr>
          <p:nvPr>
            <p:ph type="title" hasCustomPrompt="1"/>
          </p:nvPr>
        </p:nvSpPr>
        <p:spPr>
          <a:xfrm>
            <a:off x="1295400" y="255134"/>
            <a:ext cx="9601200" cy="1036850"/>
          </a:xfrm>
        </p:spPr>
        <p:txBody>
          <a:bodyPr rtlCol="0" anchor="b"/>
          <a:lstStyle>
            <a:lvl1pPr rtl="0">
              <a:defRPr sz="3200"/>
            </a:lvl1pPr>
          </a:lstStyle>
          <a:p>
            <a:pPr rtl="0"/>
            <a:r>
              <a:rPr lang="fr-FR" noProof="0" dirty="0"/>
              <a:t>Cliquez pour modifier le style du titre</a:t>
            </a:r>
          </a:p>
        </p:txBody>
      </p:sp>
      <p:sp>
        <p:nvSpPr>
          <p:cNvPr id="3" name="Espace réservé d’image 2" descr="Espace réservé vide pour ajouter une image. Cliquez sur l’espace réservé et sélectionnez l’image à ajouter"/>
          <p:cNvSpPr>
            <a:spLocks noGrp="1"/>
          </p:cNvSpPr>
          <p:nvPr>
            <p:ph type="pic" idx="1"/>
          </p:nvPr>
        </p:nvSpPr>
        <p:spPr>
          <a:xfrm>
            <a:off x="1298448"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p:nvPr>
        </p:nvSpPr>
        <p:spPr bwMode="invGray">
          <a:xfrm>
            <a:off x="1371273" y="5333098"/>
            <a:ext cx="4420252" cy="839102"/>
          </a:xfrm>
        </p:spPr>
        <p:txBody>
          <a:bodyPr rtlCol="0"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8" name="Espace réservé d’image 2" descr="Espace réservé vide pour ajouter une image. Cliquez sur l’espace réservé et sélectionnez l’image à ajouter"/>
          <p:cNvSpPr>
            <a:spLocks noGrp="1"/>
          </p:cNvSpPr>
          <p:nvPr>
            <p:ph type="pic" idx="13"/>
          </p:nvPr>
        </p:nvSpPr>
        <p:spPr>
          <a:xfrm>
            <a:off x="6324600"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13" name="Espace réservé du texte 3"/>
          <p:cNvSpPr>
            <a:spLocks noGrp="1"/>
          </p:cNvSpPr>
          <p:nvPr>
            <p:ph type="body" sz="half" idx="14"/>
          </p:nvPr>
        </p:nvSpPr>
        <p:spPr bwMode="invGray">
          <a:xfrm>
            <a:off x="6412954" y="5333098"/>
            <a:ext cx="4420252" cy="839102"/>
          </a:xfrm>
        </p:spPr>
        <p:txBody>
          <a:bodyPr rtlCol="0"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5" name="Espace réservé de la date 4"/>
          <p:cNvSpPr>
            <a:spLocks noGrp="1"/>
          </p:cNvSpPr>
          <p:nvPr>
            <p:ph type="dt" sz="half" idx="10"/>
          </p:nvPr>
        </p:nvSpPr>
        <p:spPr/>
        <p:txBody>
          <a:bodyPr rtlCol="0"/>
          <a:lstStyle/>
          <a:p>
            <a:pPr rtl="0"/>
            <a:fld id="{3DACE2EF-DF1B-480F-8258-1536A65FC6D5}" type="datetime1">
              <a:rPr lang="fr-FR" noProof="0" smtClean="0"/>
              <a:t>09/05/2018</a:t>
            </a:fld>
            <a:endParaRPr lang="fr-FR" noProof="0"/>
          </a:p>
        </p:txBody>
      </p:sp>
      <p:sp>
        <p:nvSpPr>
          <p:cNvPr id="7" name="Espace réservé du numéro de diapositive 6"/>
          <p:cNvSpPr>
            <a:spLocks noGrp="1"/>
          </p:cNvSpPr>
          <p:nvPr>
            <p:ph type="sldNum" sz="quarter" idx="12"/>
          </p:nvPr>
        </p:nvSpPr>
        <p:spPr/>
        <p:txBody>
          <a:bodyPr rtlCol="0"/>
          <a:lstStyle/>
          <a:p>
            <a:pPr rtl="0"/>
            <a:fld id="{A7F8E3F6-DE14-48B2-B2BC-6FABA9630FB8}" type="slidenum">
              <a:rPr lang="fr-FR" noProof="0" smtClean="0"/>
              <a:t>‹N°›</a:t>
            </a:fld>
            <a:endParaRPr lang="fr-FR" noProof="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vl1pPr>
          </a:lstStyle>
          <a:p>
            <a:pPr rtl="0"/>
            <a:r>
              <a:rPr lang="fr-FR" noProof="0" dirty="0"/>
              <a:t>Cliquez pour modifier le style du titre</a:t>
            </a:r>
          </a:p>
        </p:txBody>
      </p:sp>
      <p:sp>
        <p:nvSpPr>
          <p:cNvPr id="3" name="Espace réservé du texte vertical 2"/>
          <p:cNvSpPr>
            <a:spLocks noGrp="1"/>
          </p:cNvSpPr>
          <p:nvPr>
            <p:ph type="body" orient="vert" idx="1"/>
          </p:nvPr>
        </p:nvSpPr>
        <p:spPr/>
        <p:txBody>
          <a:bodyPr vert="eaVert" rtlCol="0"/>
          <a:lstStyle>
            <a:lvl1pPr>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4" name="Espace réservé de la date 3"/>
          <p:cNvSpPr>
            <a:spLocks noGrp="1"/>
          </p:cNvSpPr>
          <p:nvPr>
            <p:ph type="dt" sz="half" idx="10"/>
          </p:nvPr>
        </p:nvSpPr>
        <p:spPr/>
        <p:txBody>
          <a:bodyPr rtlCol="0"/>
          <a:lstStyle/>
          <a:p>
            <a:pPr rtl="0"/>
            <a:fld id="{90AE3742-CAFC-4168-B6AD-B8D7D9A49F7B}" type="datetime1">
              <a:rPr lang="fr-FR" noProof="0" smtClean="0"/>
              <a:t>09/05/2018</a:t>
            </a:fld>
            <a:endParaRPr lang="fr-FR" noProof="0"/>
          </a:p>
        </p:txBody>
      </p:sp>
      <p:sp>
        <p:nvSpPr>
          <p:cNvPr id="6" name="Espace réservé du numéro de diapositive 5"/>
          <p:cNvSpPr>
            <a:spLocks noGrp="1"/>
          </p:cNvSpPr>
          <p:nvPr>
            <p:ph type="sldNum" sz="quarter" idx="12"/>
          </p:nvPr>
        </p:nvSpPr>
        <p:spPr/>
        <p:txBody>
          <a:bodyPr rtlCol="0"/>
          <a:lstStyle/>
          <a:p>
            <a:pPr rtl="0"/>
            <a:fld id="{A7F8E3F6-DE14-48B2-B2BC-6FABA9630FB8}" type="slidenum">
              <a:rPr lang="fr-FR" noProof="0" smtClean="0"/>
              <a:t>‹N°›</a:t>
            </a:fld>
            <a:endParaRPr lang="fr-FR" noProof="0"/>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vertical 1"/>
          <p:cNvSpPr>
            <a:spLocks noGrp="1"/>
          </p:cNvSpPr>
          <p:nvPr>
            <p:ph type="title" orient="vert" hasCustomPrompt="1"/>
          </p:nvPr>
        </p:nvSpPr>
        <p:spPr>
          <a:xfrm>
            <a:off x="9871318" y="685800"/>
            <a:ext cx="1033272" cy="5486400"/>
          </a:xfrm>
        </p:spPr>
        <p:txBody>
          <a:bodyPr vert="eaVert" rtlCol="0"/>
          <a:lstStyle>
            <a:lvl1pPr rtl="0">
              <a:defRPr/>
            </a:lvl1pPr>
          </a:lstStyle>
          <a:p>
            <a:pPr rtl="0"/>
            <a:r>
              <a:rPr lang="fr-FR" noProof="0" dirty="0"/>
              <a:t>Cliquez pour modifier le style du titre</a:t>
            </a:r>
          </a:p>
        </p:txBody>
      </p:sp>
      <p:sp>
        <p:nvSpPr>
          <p:cNvPr id="3" name="Espace réservé du texte vertical 2"/>
          <p:cNvSpPr>
            <a:spLocks noGrp="1"/>
          </p:cNvSpPr>
          <p:nvPr>
            <p:ph type="body" orient="vert" idx="1"/>
          </p:nvPr>
        </p:nvSpPr>
        <p:spPr>
          <a:xfrm>
            <a:off x="1295400" y="685800"/>
            <a:ext cx="7976754" cy="5486400"/>
          </a:xfrm>
        </p:spPr>
        <p:txBody>
          <a:bodyPr vert="eaVert" rtlCol="0"/>
          <a:lstStyle>
            <a:lvl1pPr>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4" name="Espace réservé de la date 3"/>
          <p:cNvSpPr>
            <a:spLocks noGrp="1"/>
          </p:cNvSpPr>
          <p:nvPr>
            <p:ph type="dt" sz="half" idx="10"/>
          </p:nvPr>
        </p:nvSpPr>
        <p:spPr/>
        <p:txBody>
          <a:bodyPr rtlCol="0"/>
          <a:lstStyle/>
          <a:p>
            <a:pPr rtl="0"/>
            <a:fld id="{A60CB63E-6E22-4C04-BC63-02C02C71D9D6}" type="datetime1">
              <a:rPr lang="fr-FR" noProof="0" smtClean="0"/>
              <a:t>09/05/2018</a:t>
            </a:fld>
            <a:endParaRPr lang="fr-FR" noProof="0"/>
          </a:p>
        </p:txBody>
      </p:sp>
      <p:sp>
        <p:nvSpPr>
          <p:cNvPr id="6" name="Espace réservé du numéro de diapositive 5"/>
          <p:cNvSpPr>
            <a:spLocks noGrp="1"/>
          </p:cNvSpPr>
          <p:nvPr>
            <p:ph type="sldNum" sz="quarter" idx="12"/>
          </p:nvPr>
        </p:nvSpPr>
        <p:spPr/>
        <p:txBody>
          <a:bodyPr rtlCol="0"/>
          <a:lstStyle>
            <a:lvl1pPr>
              <a:defRPr>
                <a:solidFill>
                  <a:schemeClr val="bg1"/>
                </a:solidFill>
              </a:defRPr>
            </a:lvl1pPr>
          </a:lstStyle>
          <a:p>
            <a:pPr rtl="0"/>
            <a:fld id="{A7F8E3F6-DE14-48B2-B2BC-6FABA9630FB8}" type="slidenum">
              <a:rPr lang="fr-FR" noProof="0" smtClean="0"/>
              <a:pPr/>
              <a:t>‹N°›</a:t>
            </a:fld>
            <a:endParaRPr lang="fr-FR" noProof="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vl1pPr>
          </a:lstStyle>
          <a:p>
            <a:pPr rtl="0"/>
            <a:r>
              <a:rPr lang="fr-FR" noProof="0" dirty="0"/>
              <a:t>Cliquez pour modifier le style du titre</a:t>
            </a:r>
          </a:p>
        </p:txBody>
      </p:sp>
      <p:sp>
        <p:nvSpPr>
          <p:cNvPr id="3" name="Espace réservé du contenu 2"/>
          <p:cNvSpPr>
            <a:spLocks noGrp="1"/>
          </p:cNvSpPr>
          <p:nvPr>
            <p:ph idx="1"/>
          </p:nvPr>
        </p:nvSpPr>
        <p:spPr/>
        <p:txBody>
          <a:bodyPr rtlCol="0"/>
          <a:lstStyle>
            <a:lvl1pPr>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4" name="Espace réservé de la date 3"/>
          <p:cNvSpPr>
            <a:spLocks noGrp="1"/>
          </p:cNvSpPr>
          <p:nvPr>
            <p:ph type="dt" sz="half" idx="10"/>
          </p:nvPr>
        </p:nvSpPr>
        <p:spPr/>
        <p:txBody>
          <a:bodyPr rtlCol="0"/>
          <a:lstStyle/>
          <a:p>
            <a:pPr rtl="0"/>
            <a:fld id="{3F3990C3-FF25-41AB-946F-0A0C7F2E70EA}" type="datetime1">
              <a:rPr lang="fr-FR" noProof="0" smtClean="0"/>
              <a:t>09/05/2018</a:t>
            </a:fld>
            <a:endParaRPr lang="fr-FR" noProof="0"/>
          </a:p>
        </p:txBody>
      </p:sp>
      <p:sp>
        <p:nvSpPr>
          <p:cNvPr id="6" name="Espace réservé du numéro de diapositive 5"/>
          <p:cNvSpPr>
            <a:spLocks noGrp="1"/>
          </p:cNvSpPr>
          <p:nvPr>
            <p:ph type="sldNum" sz="quarter" idx="12"/>
          </p:nvPr>
        </p:nvSpPr>
        <p:spPr/>
        <p:txBody>
          <a:bodyPr rtlCol="0"/>
          <a:lstStyle/>
          <a:p>
            <a:pPr rtl="0"/>
            <a:fld id="{A7F8E3F6-DE14-48B2-B2BC-6FABA9630FB8}" type="slidenum">
              <a:rPr lang="fr-FR" noProof="0" smtClean="0"/>
              <a:t>‹N°›</a:t>
            </a:fld>
            <a:endParaRPr lang="fr-FR" noProof="0"/>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fr-FR" sz="1800" noProof="0"/>
          </a:p>
        </p:txBody>
      </p:sp>
      <p:sp>
        <p:nvSpPr>
          <p:cNvPr id="11" name="Forme libre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fr-FR" sz="1800" noProof="0"/>
          </a:p>
        </p:txBody>
      </p:sp>
      <p:sp>
        <p:nvSpPr>
          <p:cNvPr id="12" name="Forme libre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fr-FR" sz="1800" noProof="0"/>
          </a:p>
        </p:txBody>
      </p:sp>
      <p:sp>
        <p:nvSpPr>
          <p:cNvPr id="2" name="Titre 1"/>
          <p:cNvSpPr>
            <a:spLocks noGrp="1"/>
          </p:cNvSpPr>
          <p:nvPr>
            <p:ph type="ctrTitle" hasCustomPrompt="1"/>
          </p:nvPr>
        </p:nvSpPr>
        <p:spPr>
          <a:xfrm>
            <a:off x="1295401" y="1873584"/>
            <a:ext cx="5120640" cy="2560320"/>
          </a:xfrm>
        </p:spPr>
        <p:txBody>
          <a:bodyPr rtlCol="0" anchor="b">
            <a:normAutofit/>
          </a:bodyPr>
          <a:lstStyle>
            <a:lvl1pPr algn="l" rtl="0">
              <a:defRPr sz="4000">
                <a:solidFill>
                  <a:schemeClr val="tx1"/>
                </a:solidFill>
              </a:defRPr>
            </a:lvl1pPr>
          </a:lstStyle>
          <a:p>
            <a:pPr rtl="0"/>
            <a:r>
              <a:rPr lang="fr-FR" noProof="0" dirty="0"/>
              <a:t>Cliquez pour modifier le style du titre</a:t>
            </a:r>
          </a:p>
        </p:txBody>
      </p:sp>
      <p:sp>
        <p:nvSpPr>
          <p:cNvPr id="15" name="Espace réservé d’image 14" descr="Espace réservé vide pour ajouter une image. Cliquez sur l’espace réservé et sélectionnez l’image à ajouter"/>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rtlCol="0">
            <a:noAutofit/>
          </a:bodyPr>
          <a:lstStyle>
            <a:lvl1pPr marL="0" indent="0" algn="ctr">
              <a:buNone/>
              <a:defRPr sz="2800">
                <a:solidFill>
                  <a:schemeClr val="bg1"/>
                </a:solidFill>
              </a:defRPr>
            </a:lvl1pPr>
          </a:lstStyle>
          <a:p>
            <a:pPr rtl="0"/>
            <a:r>
              <a:rPr lang="fr-FR" noProof="0"/>
              <a:t>Cliquez sur l'icône pour ajouter une image</a:t>
            </a:r>
          </a:p>
        </p:txBody>
      </p:sp>
      <p:sp>
        <p:nvSpPr>
          <p:cNvPr id="3" name="Sous-titre 2"/>
          <p:cNvSpPr>
            <a:spLocks noGrp="1"/>
          </p:cNvSpPr>
          <p:nvPr>
            <p:ph type="subTitle" idx="1"/>
          </p:nvPr>
        </p:nvSpPr>
        <p:spPr>
          <a:xfrm>
            <a:off x="1295401" y="4572000"/>
            <a:ext cx="5120640" cy="1600200"/>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fr-FR" sz="1800" noProof="0"/>
          </a:p>
        </p:txBody>
      </p:sp>
      <p:sp>
        <p:nvSpPr>
          <p:cNvPr id="8" name="Forme libre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lvl="0" rtl="0"/>
            <a:endParaRPr lang="fr-FR" sz="1800" noProof="0"/>
          </a:p>
        </p:txBody>
      </p:sp>
      <p:sp>
        <p:nvSpPr>
          <p:cNvPr id="9" name="Forme libre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lvl="0" rtl="0"/>
            <a:endParaRPr lang="fr-FR" sz="1800" noProof="0"/>
          </a:p>
        </p:txBody>
      </p:sp>
      <p:sp>
        <p:nvSpPr>
          <p:cNvPr id="10" name="Forme libre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fr-FR" sz="1800" noProof="0"/>
          </a:p>
        </p:txBody>
      </p:sp>
      <p:sp>
        <p:nvSpPr>
          <p:cNvPr id="2" name="Titre 1"/>
          <p:cNvSpPr>
            <a:spLocks noGrp="1"/>
          </p:cNvSpPr>
          <p:nvPr>
            <p:ph type="title" hasCustomPrompt="1"/>
          </p:nvPr>
        </p:nvSpPr>
        <p:spPr>
          <a:xfrm>
            <a:off x="1295398" y="2914650"/>
            <a:ext cx="8046720" cy="1557338"/>
          </a:xfrm>
        </p:spPr>
        <p:txBody>
          <a:bodyPr rtlCol="0" anchor="b">
            <a:normAutofit/>
          </a:bodyPr>
          <a:lstStyle>
            <a:lvl1pPr rtl="0">
              <a:defRPr sz="3200">
                <a:solidFill>
                  <a:schemeClr val="tx1"/>
                </a:solidFill>
              </a:defRPr>
            </a:lvl1pPr>
          </a:lstStyle>
          <a:p>
            <a:pPr rtl="0"/>
            <a:r>
              <a:rPr lang="fr-FR" noProof="0" dirty="0"/>
              <a:t>Cliquez pour modifier le style du titre</a:t>
            </a:r>
          </a:p>
        </p:txBody>
      </p:sp>
      <p:sp>
        <p:nvSpPr>
          <p:cNvPr id="3" name="Espace réservé du texte 2"/>
          <p:cNvSpPr>
            <a:spLocks noGrp="1"/>
          </p:cNvSpPr>
          <p:nvPr>
            <p:ph type="body" idx="1"/>
          </p:nvPr>
        </p:nvSpPr>
        <p:spPr>
          <a:xfrm>
            <a:off x="1295398" y="4589463"/>
            <a:ext cx="8046718" cy="1011237"/>
          </a:xfrm>
        </p:spPr>
        <p:txBody>
          <a:bodyPr rtlCol="0"/>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vl1pPr>
          </a:lstStyle>
          <a:p>
            <a:pPr rtl="0"/>
            <a:r>
              <a:rPr lang="fr-FR" noProof="0" dirty="0"/>
              <a:t>Cliquez pour modifier le style du titre</a:t>
            </a:r>
          </a:p>
        </p:txBody>
      </p:sp>
      <p:sp>
        <p:nvSpPr>
          <p:cNvPr id="3" name="Espace réservé du contenu 2"/>
          <p:cNvSpPr>
            <a:spLocks noGrp="1"/>
          </p:cNvSpPr>
          <p:nvPr>
            <p:ph sz="half" idx="1"/>
          </p:nvPr>
        </p:nvSpPr>
        <p:spPr>
          <a:xfrm>
            <a:off x="1295400" y="1828800"/>
            <a:ext cx="4572000" cy="4343400"/>
          </a:xfrm>
        </p:spPr>
        <p:txBody>
          <a:bodyPr rtlCol="0"/>
          <a:lstStyle>
            <a:lvl1pPr>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4" name="Espace réservé du contenu 3"/>
          <p:cNvSpPr>
            <a:spLocks noGrp="1"/>
          </p:cNvSpPr>
          <p:nvPr>
            <p:ph sz="half" idx="2"/>
          </p:nvPr>
        </p:nvSpPr>
        <p:spPr>
          <a:xfrm>
            <a:off x="6324600" y="1828799"/>
            <a:ext cx="4572000" cy="4343401"/>
          </a:xfrm>
        </p:spPr>
        <p:txBody>
          <a:bodyPr rtlCol="0"/>
          <a:lstStyle>
            <a:lvl1pPr>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5" name="Espace réservé de la date 4"/>
          <p:cNvSpPr>
            <a:spLocks noGrp="1"/>
          </p:cNvSpPr>
          <p:nvPr>
            <p:ph type="dt" sz="half" idx="10"/>
          </p:nvPr>
        </p:nvSpPr>
        <p:spPr/>
        <p:txBody>
          <a:bodyPr rtlCol="0"/>
          <a:lstStyle/>
          <a:p>
            <a:pPr rtl="0"/>
            <a:fld id="{A0BADD09-8160-4139-91BF-F9B7A61D0147}" type="datetime1">
              <a:rPr lang="fr-FR" noProof="0" smtClean="0"/>
              <a:t>09/05/2018</a:t>
            </a:fld>
            <a:endParaRPr lang="fr-FR" noProof="0"/>
          </a:p>
        </p:txBody>
      </p:sp>
      <p:sp>
        <p:nvSpPr>
          <p:cNvPr id="7" name="Espace réservé du numéro de diapositive 6"/>
          <p:cNvSpPr>
            <a:spLocks noGrp="1"/>
          </p:cNvSpPr>
          <p:nvPr>
            <p:ph type="sldNum" sz="quarter" idx="12"/>
          </p:nvPr>
        </p:nvSpPr>
        <p:spPr/>
        <p:txBody>
          <a:bodyPr rtlCol="0"/>
          <a:lstStyle/>
          <a:p>
            <a:pPr rtl="0"/>
            <a:fld id="{A7F8E3F6-DE14-48B2-B2BC-6FABA9630FB8}" type="slidenum">
              <a:rPr lang="fr-FR" noProof="0" smtClean="0"/>
              <a:t>‹N°›</a:t>
            </a:fld>
            <a:endParaRPr lang="fr-FR" noProof="0"/>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295400" y="255134"/>
            <a:ext cx="9601200" cy="1036850"/>
          </a:xfrm>
        </p:spPr>
        <p:txBody>
          <a:bodyPr rtlCol="0"/>
          <a:lstStyle>
            <a:lvl1pPr rtl="0">
              <a:defRPr/>
            </a:lvl1pPr>
          </a:lstStyle>
          <a:p>
            <a:pPr rtl="0"/>
            <a:r>
              <a:rPr lang="fr-FR" noProof="0" dirty="0"/>
              <a:t>Cliquez pour modifier le style du titre</a:t>
            </a:r>
          </a:p>
        </p:txBody>
      </p:sp>
      <p:sp>
        <p:nvSpPr>
          <p:cNvPr id="3" name="Espace réservé du texte 2"/>
          <p:cNvSpPr>
            <a:spLocks noGrp="1"/>
          </p:cNvSpPr>
          <p:nvPr>
            <p:ph type="body" idx="1"/>
          </p:nvPr>
        </p:nvSpPr>
        <p:spPr>
          <a:xfrm>
            <a:off x="1295400" y="1828800"/>
            <a:ext cx="4572000" cy="850392"/>
          </a:xfrm>
        </p:spPr>
        <p:txBody>
          <a:bodyPr rtlCol="0"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1295400" y="2705100"/>
            <a:ext cx="4572000" cy="3467100"/>
          </a:xfrm>
        </p:spPr>
        <p:txBody>
          <a:bodyPr rtlCol="0"/>
          <a:lstStyle>
            <a:lvl1pPr>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texte 4"/>
          <p:cNvSpPr>
            <a:spLocks noGrp="1"/>
          </p:cNvSpPr>
          <p:nvPr>
            <p:ph type="body" sz="quarter" idx="3"/>
          </p:nvPr>
        </p:nvSpPr>
        <p:spPr>
          <a:xfrm>
            <a:off x="6324600" y="1828800"/>
            <a:ext cx="4572000" cy="847725"/>
          </a:xfrm>
        </p:spPr>
        <p:txBody>
          <a:bodyPr rtlCol="0"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324600" y="2705100"/>
            <a:ext cx="4572000" cy="3467100"/>
          </a:xfrm>
        </p:spPr>
        <p:txBody>
          <a:bodyPr rtlCol="0"/>
          <a:lstStyle>
            <a:lvl1pPr>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8" name="Espace réservé du pied de page 7"/>
          <p:cNvSpPr>
            <a:spLocks noGrp="1"/>
          </p:cNvSpPr>
          <p:nvPr>
            <p:ph type="ftr" sz="quarter" idx="11"/>
          </p:nvPr>
        </p:nvSpPr>
        <p:spPr/>
        <p:txBody>
          <a:bodyPr rtlCol="0"/>
          <a:lstStyle/>
          <a:p>
            <a:pPr rtl="0"/>
            <a:r>
              <a:rPr lang="fr-FR" noProof="0"/>
              <a:t>Ajouter un pied de page</a:t>
            </a:r>
          </a:p>
        </p:txBody>
      </p:sp>
      <p:sp>
        <p:nvSpPr>
          <p:cNvPr id="7" name="Espace réservé de la date 6"/>
          <p:cNvSpPr>
            <a:spLocks noGrp="1"/>
          </p:cNvSpPr>
          <p:nvPr>
            <p:ph type="dt" sz="half" idx="10"/>
          </p:nvPr>
        </p:nvSpPr>
        <p:spPr/>
        <p:txBody>
          <a:bodyPr rtlCol="0"/>
          <a:lstStyle/>
          <a:p>
            <a:pPr rtl="0"/>
            <a:fld id="{B2D04430-DEF4-4671-9B8D-A76D52610D8B}" type="datetime1">
              <a:rPr lang="fr-FR" noProof="0" smtClean="0"/>
              <a:t>09/05/2018</a:t>
            </a:fld>
            <a:endParaRPr lang="fr-FR" noProof="0"/>
          </a:p>
        </p:txBody>
      </p:sp>
      <p:sp>
        <p:nvSpPr>
          <p:cNvPr id="9" name="Espace réservé du numéro de diapositive 8"/>
          <p:cNvSpPr>
            <a:spLocks noGrp="1"/>
          </p:cNvSpPr>
          <p:nvPr>
            <p:ph type="sldNum" sz="quarter" idx="12"/>
          </p:nvPr>
        </p:nvSpPr>
        <p:spPr/>
        <p:txBody>
          <a:bodyPr rtlCol="0"/>
          <a:lstStyle/>
          <a:p>
            <a:pPr rtl="0"/>
            <a:fld id="{A7F8E3F6-DE14-48B2-B2BC-6FABA9630FB8}" type="slidenum">
              <a:rPr lang="fr-FR" noProof="0" smtClean="0"/>
              <a:t>‹N°›</a:t>
            </a:fld>
            <a:endParaRPr lang="fr-FR" noProof="0"/>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vl1pPr>
          </a:lstStyle>
          <a:p>
            <a:pPr rtl="0"/>
            <a:r>
              <a:rPr lang="fr-FR" noProof="0" dirty="0"/>
              <a:t>Cliquez pour modifier le style du titre</a:t>
            </a:r>
          </a:p>
        </p:txBody>
      </p:sp>
      <p:sp>
        <p:nvSpPr>
          <p:cNvPr id="4" name="Espace réservé du pied de page 3"/>
          <p:cNvSpPr>
            <a:spLocks noGrp="1"/>
          </p:cNvSpPr>
          <p:nvPr>
            <p:ph type="ftr" sz="quarter" idx="11"/>
          </p:nvPr>
        </p:nvSpPr>
        <p:spPr/>
        <p:txBody>
          <a:bodyPr rtlCol="0"/>
          <a:lstStyle/>
          <a:p>
            <a:pPr rtl="0"/>
            <a:r>
              <a:rPr lang="fr-FR" noProof="0"/>
              <a:t>Ajouter un pied de page</a:t>
            </a:r>
          </a:p>
        </p:txBody>
      </p:sp>
      <p:sp>
        <p:nvSpPr>
          <p:cNvPr id="3" name="Espace réservé de la date 2"/>
          <p:cNvSpPr>
            <a:spLocks noGrp="1"/>
          </p:cNvSpPr>
          <p:nvPr>
            <p:ph type="dt" sz="half" idx="10"/>
          </p:nvPr>
        </p:nvSpPr>
        <p:spPr/>
        <p:txBody>
          <a:bodyPr rtlCol="0"/>
          <a:lstStyle/>
          <a:p>
            <a:pPr rtl="0"/>
            <a:fld id="{38FAFD83-6A28-4AE1-ADA5-746B248024C9}" type="datetime1">
              <a:rPr lang="fr-FR" noProof="0" smtClean="0"/>
              <a:t>09/05/2018</a:t>
            </a:fld>
            <a:endParaRPr lang="fr-FR" noProof="0"/>
          </a:p>
        </p:txBody>
      </p:sp>
      <p:sp>
        <p:nvSpPr>
          <p:cNvPr id="5" name="Espace réservé du numéro de diapositive 4"/>
          <p:cNvSpPr>
            <a:spLocks noGrp="1"/>
          </p:cNvSpPr>
          <p:nvPr>
            <p:ph type="sldNum" sz="quarter" idx="12"/>
          </p:nvPr>
        </p:nvSpPr>
        <p:spPr/>
        <p:txBody>
          <a:bodyPr rtlCol="0"/>
          <a:lstStyle/>
          <a:p>
            <a:pPr rtl="0"/>
            <a:fld id="{A7F8E3F6-DE14-48B2-B2BC-6FABA9630FB8}" type="slidenum">
              <a:rPr lang="fr-FR" noProof="0" smtClean="0"/>
              <a:t>‹N°›</a:t>
            </a:fld>
            <a:endParaRPr lang="fr-FR" noProof="0"/>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r>
              <a:rPr lang="fr-FR" noProof="0"/>
              <a:t>Ajouter un pied de page</a:t>
            </a:r>
          </a:p>
        </p:txBody>
      </p:sp>
      <p:sp>
        <p:nvSpPr>
          <p:cNvPr id="2" name="Espace réservé de la date 1"/>
          <p:cNvSpPr>
            <a:spLocks noGrp="1"/>
          </p:cNvSpPr>
          <p:nvPr>
            <p:ph type="dt" sz="half" idx="10"/>
          </p:nvPr>
        </p:nvSpPr>
        <p:spPr/>
        <p:txBody>
          <a:bodyPr rtlCol="0"/>
          <a:lstStyle/>
          <a:p>
            <a:pPr rtl="0"/>
            <a:fld id="{B2F953F8-D3C4-4221-AEDE-52BE6F2DD826}" type="datetime1">
              <a:rPr lang="fr-FR" noProof="0" smtClean="0"/>
              <a:t>09/05/2018</a:t>
            </a:fld>
            <a:endParaRPr lang="fr-FR" noProof="0"/>
          </a:p>
        </p:txBody>
      </p:sp>
      <p:sp>
        <p:nvSpPr>
          <p:cNvPr id="4" name="Espace réservé du numéro de diapositive 3"/>
          <p:cNvSpPr>
            <a:spLocks noGrp="1"/>
          </p:cNvSpPr>
          <p:nvPr>
            <p:ph type="sldNum" sz="quarter" idx="12"/>
          </p:nvPr>
        </p:nvSpPr>
        <p:spPr/>
        <p:txBody>
          <a:bodyPr rtlCol="0"/>
          <a:lstStyle/>
          <a:p>
            <a:pPr rtl="0"/>
            <a:fld id="{A7F8E3F6-DE14-48B2-B2BC-6FABA9630FB8}" type="slidenum">
              <a:rPr lang="fr-FR" noProof="0" smtClean="0"/>
              <a:t>‹N°›</a:t>
            </a:fld>
            <a:endParaRPr lang="fr-FR" noProof="0"/>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nchor="b"/>
          <a:lstStyle>
            <a:lvl1pPr rtl="0">
              <a:defRPr sz="3200"/>
            </a:lvl1pPr>
          </a:lstStyle>
          <a:p>
            <a:pPr rtl="0"/>
            <a:r>
              <a:rPr lang="fr-FR" noProof="0" dirty="0"/>
              <a:t>Cliquez pour modifier le style du titre</a:t>
            </a:r>
          </a:p>
        </p:txBody>
      </p:sp>
      <p:sp>
        <p:nvSpPr>
          <p:cNvPr id="3" name="Espace réservé du contenu 2"/>
          <p:cNvSpPr>
            <a:spLocks noGrp="1"/>
          </p:cNvSpPr>
          <p:nvPr>
            <p:ph idx="1"/>
          </p:nvPr>
        </p:nvSpPr>
        <p:spPr>
          <a:xfrm>
            <a:off x="4728209" y="1828800"/>
            <a:ext cx="6126480" cy="43434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4" name="Espace réservé du texte 3"/>
          <p:cNvSpPr>
            <a:spLocks noGrp="1"/>
          </p:cNvSpPr>
          <p:nvPr>
            <p:ph type="body" sz="half" idx="2"/>
          </p:nvPr>
        </p:nvSpPr>
        <p:spPr>
          <a:xfrm>
            <a:off x="1295400" y="1828800"/>
            <a:ext cx="3017520" cy="4343400"/>
          </a:xfrm>
        </p:spPr>
        <p:txBody>
          <a:bodyPr rtlCol="0"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5" name="Espace réservé de la date 4"/>
          <p:cNvSpPr>
            <a:spLocks noGrp="1"/>
          </p:cNvSpPr>
          <p:nvPr>
            <p:ph type="dt" sz="half" idx="10"/>
          </p:nvPr>
        </p:nvSpPr>
        <p:spPr/>
        <p:txBody>
          <a:bodyPr rtlCol="0"/>
          <a:lstStyle/>
          <a:p>
            <a:pPr rtl="0"/>
            <a:fld id="{0045F843-46AD-4534-8C69-E1C981C7F879}" type="datetime1">
              <a:rPr lang="fr-FR" noProof="0" smtClean="0"/>
              <a:t>09/05/2018</a:t>
            </a:fld>
            <a:endParaRPr lang="fr-FR" noProof="0"/>
          </a:p>
        </p:txBody>
      </p:sp>
      <p:sp>
        <p:nvSpPr>
          <p:cNvPr id="7" name="Espace réservé du numéro de diapositive 6"/>
          <p:cNvSpPr>
            <a:spLocks noGrp="1"/>
          </p:cNvSpPr>
          <p:nvPr>
            <p:ph type="sldNum" sz="quarter" idx="12"/>
          </p:nvPr>
        </p:nvSpPr>
        <p:spPr/>
        <p:txBody>
          <a:bodyPr rtlCol="0"/>
          <a:lstStyle/>
          <a:p>
            <a:pPr rtl="0"/>
            <a:fld id="{A7F8E3F6-DE14-48B2-B2BC-6FABA9630FB8}" type="slidenum">
              <a:rPr lang="fr-FR" noProof="0" smtClean="0"/>
              <a:t>‹N°›</a:t>
            </a:fld>
            <a:endParaRPr lang="fr-FR" noProof="0"/>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Espace réservé du titre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pPr rtl="0"/>
            <a:r>
              <a:rPr lang="fr-FR" noProof="0" dirty="0"/>
              <a:t>Cliquez pour modifier le style du titre</a:t>
            </a:r>
          </a:p>
        </p:txBody>
      </p:sp>
      <p:sp>
        <p:nvSpPr>
          <p:cNvPr id="3" name="Espace réservé du texte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pPr rtl="0"/>
            <a:r>
              <a:rPr lang="fr-FR" noProof="0"/>
              <a:t>Ajouter un pied de page</a:t>
            </a:r>
          </a:p>
        </p:txBody>
      </p:sp>
      <p:sp>
        <p:nvSpPr>
          <p:cNvPr id="4" name="Espace réservé de la date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pPr rtl="0"/>
            <a:fld id="{B3D1012D-6AF5-4519-91F9-5E5553BB3C62}" type="datetime1">
              <a:rPr lang="fr-FR" noProof="0" smtClean="0"/>
              <a:t>09/05/2018</a:t>
            </a:fld>
            <a:endParaRPr lang="fr-FR" noProof="0"/>
          </a:p>
        </p:txBody>
      </p:sp>
      <p:sp>
        <p:nvSpPr>
          <p:cNvPr id="6" name="Espace réservé du numéro de diapositive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pPr rtl="0"/>
            <a:fld id="{A7F8E3F6-DE14-48B2-B2BC-6FABA9630FB8}" type="slidenum">
              <a:rPr lang="fr-FR" noProof="0" smtClean="0"/>
              <a:pPr/>
              <a:t>‹N°›</a:t>
            </a:fld>
            <a:endParaRPr lang="fr-FR" noProof="0"/>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www.leidenranking.com/ranking/2017/lis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qs.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www.topuniversities.com/university-rankings/world-university-rankings/201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mbirdbrain.blogspot.com/2012/08/nonprofit-pulse-survey.html" TargetMode="Externa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timeshighereducation.com/world-university-rankings/laval-university#ranking-dataset/62933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hyperlink" Target="https://creativecommons.org/licenses/by-nc/4.0/" TargetMode="External"/><Relationship Id="rId4" Type="http://schemas.openxmlformats.org/officeDocument/2006/relationships/hyperlink" Target="http://recitmontreal.ticfga.ca/sondage-sur-le-sit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umultirank.org/#!/measures?trackType=about&amp;sightMode=undefined&amp;section=undefined&amp;name=nul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multirank.org/#!/explore?trackType=explore&amp;sightMode=undefined&amp;detailUniversity=294&amp;name=laval-university&amp;section=exploreUniversityDetai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www.scimagoir.com/index.ph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www.macleans.ca/education/university-rankings/university-rankings-201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en.wikipedia.org/wiki/Composite_materia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hyperlink" Target="https://creativecommons.org/licenses/by-sa/3.0/" TargetMode="External"/><Relationship Id="rId4" Type="http://schemas.openxmlformats.org/officeDocument/2006/relationships/hyperlink" Target="https://fr.wikipedia.org/wiki/Hi%C3%A9roglyphe_lin%C3%A9air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leidenranking.com/ranking/2017/lis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ledevoir.com/societe/education/398455/l-evaluation-des-universites-une-farce" TargetMode="External"/><Relationship Id="rId7"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http://www.lesaffaires.com/archives/generale/la-concurrence-internationale-des-universites-c-est-une-blague----yves-gingras-titulaire-de-la-chaire-de-recherche-du-canada-en-histoire-et-sociologie-des-sciences-de-l-uqam/554014"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montrealgazette.com/news/local-news/mcgill-finishes-42nd-in-world-university-ranking"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www.ubc.ca/about/our-place.html"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95400" y="1873584"/>
            <a:ext cx="5701017" cy="2560320"/>
          </a:xfrm>
        </p:spPr>
        <p:txBody>
          <a:bodyPr rtlCol="0"/>
          <a:lstStyle/>
          <a:p>
            <a:pPr rtl="0"/>
            <a:r>
              <a:rPr lang="fr-FR" dirty="0"/>
              <a:t>Classements mondiaux des Universités</a:t>
            </a:r>
          </a:p>
        </p:txBody>
      </p:sp>
      <p:pic>
        <p:nvPicPr>
          <p:cNvPr id="5" name="Espace réservé d’image 4" descr="Photo de rue avec flou de mouvemen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 b="14"/>
          <a:stretch>
            <a:fillRect/>
          </a:stretch>
        </p:blipFill>
        <p:spPr/>
      </p:pic>
      <p:sp>
        <p:nvSpPr>
          <p:cNvPr id="3" name="Sous-titre 2"/>
          <p:cNvSpPr>
            <a:spLocks noGrp="1"/>
          </p:cNvSpPr>
          <p:nvPr>
            <p:ph type="subTitle" idx="1"/>
          </p:nvPr>
        </p:nvSpPr>
        <p:spPr/>
        <p:txBody>
          <a:bodyPr rtlCol="0"/>
          <a:lstStyle/>
          <a:p>
            <a:pPr rtl="0"/>
            <a:r>
              <a:rPr lang="fr-FR" dirty="0"/>
              <a:t>Histoire, méthode et application</a:t>
            </a:r>
          </a:p>
          <a:p>
            <a:pPr rtl="0"/>
            <a:endParaRPr lang="fr-FR" dirty="0"/>
          </a:p>
          <a:p>
            <a:pPr rtl="0"/>
            <a:r>
              <a:rPr lang="fr-FR" sz="1400" i="1" dirty="0"/>
              <a:t>		Une présentation du NCIR</a:t>
            </a:r>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241735-B475-4D12-A0F7-0F59BB5BFDD9}"/>
              </a:ext>
            </a:extLst>
          </p:cNvPr>
          <p:cNvSpPr>
            <a:spLocks noGrp="1"/>
          </p:cNvSpPr>
          <p:nvPr>
            <p:ph type="title"/>
          </p:nvPr>
        </p:nvSpPr>
        <p:spPr/>
        <p:txBody>
          <a:bodyPr/>
          <a:lstStyle/>
          <a:p>
            <a:r>
              <a:rPr lang="fr-CA" dirty="0"/>
              <a:t>Utilisation des classements universitaires (CU)</a:t>
            </a:r>
          </a:p>
        </p:txBody>
      </p:sp>
      <p:sp>
        <p:nvSpPr>
          <p:cNvPr id="3" name="Espace réservé du contenu 2">
            <a:extLst>
              <a:ext uri="{FF2B5EF4-FFF2-40B4-BE49-F238E27FC236}">
                <a16:creationId xmlns:a16="http://schemas.microsoft.com/office/drawing/2014/main" id="{697DC5C9-1587-4266-AA0D-8E9E327DEC04}"/>
              </a:ext>
            </a:extLst>
          </p:cNvPr>
          <p:cNvSpPr>
            <a:spLocks noGrp="1"/>
          </p:cNvSpPr>
          <p:nvPr>
            <p:ph idx="1"/>
          </p:nvPr>
        </p:nvSpPr>
        <p:spPr>
          <a:xfrm>
            <a:off x="1295400" y="1828800"/>
            <a:ext cx="9601200" cy="2578100"/>
          </a:xfrm>
        </p:spPr>
        <p:txBody>
          <a:bodyPr/>
          <a:lstStyle/>
          <a:p>
            <a:pPr marL="0" indent="0">
              <a:buNone/>
            </a:pPr>
            <a:r>
              <a:rPr lang="fr-CA" dirty="0"/>
              <a:t>Article de Loire en 2010 rapporte que l’influence politique est importante:</a:t>
            </a:r>
          </a:p>
          <a:p>
            <a:pPr marL="320040" lvl="1" indent="0">
              <a:buNone/>
            </a:pPr>
            <a:r>
              <a:rPr lang="fr-CA" dirty="0"/>
              <a:t>« Il fait donc peu de doute que les dirigeants, politiques et académiques, français utilisent le classement de Shanghai comme argument afin de légitimer les réformes qu’ils portent. »</a:t>
            </a:r>
          </a:p>
          <a:p>
            <a:endParaRPr lang="fr-CA" dirty="0"/>
          </a:p>
        </p:txBody>
      </p:sp>
      <p:pic>
        <p:nvPicPr>
          <p:cNvPr id="4" name="Image 3">
            <a:extLst>
              <a:ext uri="{FF2B5EF4-FFF2-40B4-BE49-F238E27FC236}">
                <a16:creationId xmlns:a16="http://schemas.microsoft.com/office/drawing/2014/main" id="{02331A3C-6C59-49F4-A362-655C3BB008D5}"/>
              </a:ext>
            </a:extLst>
          </p:cNvPr>
          <p:cNvPicPr>
            <a:picLocks noChangeAspect="1"/>
          </p:cNvPicPr>
          <p:nvPr/>
        </p:nvPicPr>
        <p:blipFill>
          <a:blip r:embed="rId3"/>
          <a:stretch>
            <a:fillRect/>
          </a:stretch>
        </p:blipFill>
        <p:spPr>
          <a:xfrm>
            <a:off x="876300" y="3862206"/>
            <a:ext cx="3403600" cy="2042160"/>
          </a:xfrm>
          <a:prstGeom prst="rect">
            <a:avLst/>
          </a:prstGeom>
        </p:spPr>
      </p:pic>
      <p:sp>
        <p:nvSpPr>
          <p:cNvPr id="6" name="ZoneTexte 5">
            <a:extLst>
              <a:ext uri="{FF2B5EF4-FFF2-40B4-BE49-F238E27FC236}">
                <a16:creationId xmlns:a16="http://schemas.microsoft.com/office/drawing/2014/main" id="{71B7AEFB-8878-4238-80AD-FECB90F051C2}"/>
              </a:ext>
            </a:extLst>
          </p:cNvPr>
          <p:cNvSpPr txBox="1"/>
          <p:nvPr/>
        </p:nvSpPr>
        <p:spPr>
          <a:xfrm>
            <a:off x="723900" y="5934670"/>
            <a:ext cx="5219700" cy="738664"/>
          </a:xfrm>
          <a:prstGeom prst="rect">
            <a:avLst/>
          </a:prstGeom>
          <a:noFill/>
        </p:spPr>
        <p:txBody>
          <a:bodyPr wrap="square" rtlCol="0">
            <a:spAutoFit/>
          </a:bodyPr>
          <a:lstStyle/>
          <a:p>
            <a:r>
              <a:rPr lang="fr-CA" sz="1400" dirty="0"/>
              <a:t>Valérie Pécresse, ministre de l’enseignement supérieur et de la recherche, France, de 2007-2011, investigatrice de la réforme des universités</a:t>
            </a:r>
          </a:p>
        </p:txBody>
      </p:sp>
      <p:pic>
        <p:nvPicPr>
          <p:cNvPr id="7" name="Image 6">
            <a:extLst>
              <a:ext uri="{FF2B5EF4-FFF2-40B4-BE49-F238E27FC236}">
                <a16:creationId xmlns:a16="http://schemas.microsoft.com/office/drawing/2014/main" id="{5645A773-E79B-46E9-BD8F-9068CA91D852}"/>
              </a:ext>
            </a:extLst>
          </p:cNvPr>
          <p:cNvPicPr>
            <a:picLocks noChangeAspect="1"/>
          </p:cNvPicPr>
          <p:nvPr/>
        </p:nvPicPr>
        <p:blipFill>
          <a:blip r:embed="rId4"/>
          <a:stretch>
            <a:fillRect/>
          </a:stretch>
        </p:blipFill>
        <p:spPr>
          <a:xfrm>
            <a:off x="7236038" y="3862206"/>
            <a:ext cx="3409524" cy="1866667"/>
          </a:xfrm>
          <a:prstGeom prst="rect">
            <a:avLst/>
          </a:prstGeom>
        </p:spPr>
      </p:pic>
      <p:sp>
        <p:nvSpPr>
          <p:cNvPr id="10" name="ZoneTexte 9">
            <a:extLst>
              <a:ext uri="{FF2B5EF4-FFF2-40B4-BE49-F238E27FC236}">
                <a16:creationId xmlns:a16="http://schemas.microsoft.com/office/drawing/2014/main" id="{F5762220-6A24-4433-AC46-204D729ECDA4}"/>
              </a:ext>
            </a:extLst>
          </p:cNvPr>
          <p:cNvSpPr txBox="1"/>
          <p:nvPr/>
        </p:nvSpPr>
        <p:spPr>
          <a:xfrm>
            <a:off x="6330950" y="5864202"/>
            <a:ext cx="5219700" cy="307777"/>
          </a:xfrm>
          <a:prstGeom prst="rect">
            <a:avLst/>
          </a:prstGeom>
          <a:noFill/>
        </p:spPr>
        <p:txBody>
          <a:bodyPr wrap="square" rtlCol="0">
            <a:spAutoFit/>
          </a:bodyPr>
          <a:lstStyle/>
          <a:p>
            <a:r>
              <a:rPr lang="fr-CA" sz="1400" dirty="0"/>
              <a:t>Ex-président de la conférence des présidents d’universités</a:t>
            </a:r>
          </a:p>
        </p:txBody>
      </p:sp>
      <p:sp>
        <p:nvSpPr>
          <p:cNvPr id="5" name="ZoneTexte 4">
            <a:extLst>
              <a:ext uri="{FF2B5EF4-FFF2-40B4-BE49-F238E27FC236}">
                <a16:creationId xmlns:a16="http://schemas.microsoft.com/office/drawing/2014/main" id="{21569E30-AA85-4F00-B134-FCDF8AC1418F}"/>
              </a:ext>
            </a:extLst>
          </p:cNvPr>
          <p:cNvSpPr txBox="1"/>
          <p:nvPr/>
        </p:nvSpPr>
        <p:spPr>
          <a:xfrm>
            <a:off x="6772940" y="1514705"/>
            <a:ext cx="5684874" cy="369332"/>
          </a:xfrm>
          <a:prstGeom prst="rect">
            <a:avLst/>
          </a:prstGeom>
          <a:noFill/>
        </p:spPr>
        <p:txBody>
          <a:bodyPr wrap="square" rtlCol="0">
            <a:spAutoFit/>
          </a:bodyPr>
          <a:lstStyle/>
          <a:p>
            <a:r>
              <a:rPr lang="fr-FR" i="1" dirty="0">
                <a:solidFill>
                  <a:schemeClr val="accent1">
                    <a:lumMod val="75000"/>
                  </a:schemeClr>
                </a:solidFill>
              </a:rPr>
              <a:t>Centre national de la recherche scientifique (CNRS)</a:t>
            </a:r>
            <a:endParaRPr lang="fr-CA" i="1" dirty="0">
              <a:solidFill>
                <a:schemeClr val="accent1">
                  <a:lumMod val="75000"/>
                </a:schemeClr>
              </a:solidFill>
            </a:endParaRPr>
          </a:p>
        </p:txBody>
      </p:sp>
    </p:spTree>
    <p:extLst>
      <p:ext uri="{BB962C8B-B14F-4D97-AF65-F5344CB8AC3E}">
        <p14:creationId xmlns:p14="http://schemas.microsoft.com/office/powerpoint/2010/main" val="333693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DB5DE1-5E06-4CB2-BFEE-021003A3781D}"/>
              </a:ext>
            </a:extLst>
          </p:cNvPr>
          <p:cNvSpPr>
            <a:spLocks noGrp="1"/>
          </p:cNvSpPr>
          <p:nvPr>
            <p:ph type="title"/>
          </p:nvPr>
        </p:nvSpPr>
        <p:spPr/>
        <p:txBody>
          <a:bodyPr/>
          <a:lstStyle/>
          <a:p>
            <a:r>
              <a:rPr lang="fr-CA" dirty="0"/>
              <a:t>CWTS Leiden </a:t>
            </a:r>
            <a:r>
              <a:rPr lang="fr-CA" dirty="0" err="1"/>
              <a:t>Ranking</a:t>
            </a:r>
            <a:r>
              <a:rPr lang="fr-CA" dirty="0"/>
              <a:t> </a:t>
            </a:r>
          </a:p>
        </p:txBody>
      </p:sp>
      <p:pic>
        <p:nvPicPr>
          <p:cNvPr id="4" name="Espace réservé du contenu 3">
            <a:hlinkClick r:id="rId3"/>
            <a:extLst>
              <a:ext uri="{FF2B5EF4-FFF2-40B4-BE49-F238E27FC236}">
                <a16:creationId xmlns:a16="http://schemas.microsoft.com/office/drawing/2014/main" id="{AC7CAB39-2713-4599-AE20-01D002ABFD38}"/>
              </a:ext>
            </a:extLst>
          </p:cNvPr>
          <p:cNvPicPr>
            <a:picLocks noGrp="1" noChangeAspect="1"/>
          </p:cNvPicPr>
          <p:nvPr>
            <p:ph idx="1"/>
          </p:nvPr>
        </p:nvPicPr>
        <p:blipFill>
          <a:blip r:embed="rId4"/>
          <a:stretch>
            <a:fillRect/>
          </a:stretch>
        </p:blipFill>
        <p:spPr>
          <a:xfrm>
            <a:off x="1772190" y="2224309"/>
            <a:ext cx="8647619" cy="3552381"/>
          </a:xfrm>
          <a:prstGeom prst="rect">
            <a:avLst/>
          </a:prstGeom>
        </p:spPr>
      </p:pic>
      <p:sp>
        <p:nvSpPr>
          <p:cNvPr id="5" name="ZoneTexte 4">
            <a:extLst>
              <a:ext uri="{FF2B5EF4-FFF2-40B4-BE49-F238E27FC236}">
                <a16:creationId xmlns:a16="http://schemas.microsoft.com/office/drawing/2014/main" id="{E8E2B7BB-939E-4858-9042-C84AFC39735F}"/>
              </a:ext>
            </a:extLst>
          </p:cNvPr>
          <p:cNvSpPr txBox="1"/>
          <p:nvPr/>
        </p:nvSpPr>
        <p:spPr>
          <a:xfrm>
            <a:off x="748145" y="6109855"/>
            <a:ext cx="1828800" cy="369332"/>
          </a:xfrm>
          <a:prstGeom prst="rect">
            <a:avLst/>
          </a:prstGeom>
          <a:noFill/>
        </p:spPr>
        <p:txBody>
          <a:bodyPr wrap="square" rtlCol="0">
            <a:spAutoFit/>
          </a:bodyPr>
          <a:lstStyle/>
          <a:p>
            <a:r>
              <a:rPr lang="fr-CA" dirty="0"/>
              <a:t>903 universités</a:t>
            </a:r>
          </a:p>
        </p:txBody>
      </p:sp>
    </p:spTree>
    <p:extLst>
      <p:ext uri="{BB962C8B-B14F-4D97-AF65-F5344CB8AC3E}">
        <p14:creationId xmlns:p14="http://schemas.microsoft.com/office/powerpoint/2010/main" val="295188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C13457-5D03-4AE2-B642-1DCCA677A3D7}"/>
              </a:ext>
            </a:extLst>
          </p:cNvPr>
          <p:cNvSpPr>
            <a:spLocks noGrp="1"/>
          </p:cNvSpPr>
          <p:nvPr>
            <p:ph type="title"/>
          </p:nvPr>
        </p:nvSpPr>
        <p:spPr/>
        <p:txBody>
          <a:bodyPr/>
          <a:lstStyle/>
          <a:p>
            <a:r>
              <a:rPr lang="fr-CA" dirty="0"/>
              <a:t>Comportement des utilisateurs (Leiden </a:t>
            </a:r>
            <a:r>
              <a:rPr lang="fr-CA" dirty="0" err="1"/>
              <a:t>Ranking</a:t>
            </a:r>
            <a:r>
              <a:rPr lang="fr-CA" dirty="0"/>
              <a:t>)</a:t>
            </a:r>
          </a:p>
        </p:txBody>
      </p:sp>
      <p:sp>
        <p:nvSpPr>
          <p:cNvPr id="3" name="Espace réservé du contenu 2">
            <a:extLst>
              <a:ext uri="{FF2B5EF4-FFF2-40B4-BE49-F238E27FC236}">
                <a16:creationId xmlns:a16="http://schemas.microsoft.com/office/drawing/2014/main" id="{AFD83C6A-3F21-48C6-BCA1-05F89A010ADB}"/>
              </a:ext>
            </a:extLst>
          </p:cNvPr>
          <p:cNvSpPr>
            <a:spLocks noGrp="1"/>
          </p:cNvSpPr>
          <p:nvPr>
            <p:ph idx="1"/>
          </p:nvPr>
        </p:nvSpPr>
        <p:spPr>
          <a:xfrm>
            <a:off x="1295400" y="1862356"/>
            <a:ext cx="9601200" cy="4343400"/>
          </a:xfrm>
        </p:spPr>
        <p:txBody>
          <a:bodyPr/>
          <a:lstStyle/>
          <a:p>
            <a:pPr>
              <a:lnSpc>
                <a:spcPct val="100000"/>
              </a:lnSpc>
            </a:pPr>
            <a:r>
              <a:rPr lang="fr-CA" dirty="0"/>
              <a:t>Avec 3 options de visualisation, les utilisateurs préfèrent la méthode traditionnelle de la liste simple (ressemblant au classement).</a:t>
            </a:r>
          </a:p>
          <a:p>
            <a:pPr>
              <a:lnSpc>
                <a:spcPct val="100000"/>
              </a:lnSpc>
            </a:pPr>
            <a:r>
              <a:rPr lang="fr-CA" dirty="0"/>
              <a:t> L’indicateur par défaut dans la page (P=nombre de publications) est celui majoritairement utilisé par les usagers (les autres, moins de 10% des visiteurs les consultent).</a:t>
            </a:r>
          </a:p>
          <a:p>
            <a:pPr>
              <a:lnSpc>
                <a:spcPct val="100000"/>
              </a:lnSpc>
            </a:pPr>
            <a:r>
              <a:rPr lang="fr-CA" dirty="0"/>
              <a:t>La consultation se fait principalement en mai (lancement).</a:t>
            </a:r>
          </a:p>
          <a:p>
            <a:pPr>
              <a:lnSpc>
                <a:spcPct val="100000"/>
              </a:lnSpc>
            </a:pPr>
            <a:r>
              <a:rPr lang="fr-CA" dirty="0"/>
              <a:t>Les visiteurs proviennent beaucoup de l’Europe et des États-Unis, mais aussi de l’Australie, Turquie, Corée du Sud et de l’Iran. </a:t>
            </a:r>
          </a:p>
          <a:p>
            <a:pPr lvl="2"/>
            <a:endParaRPr lang="fr-CA" dirty="0"/>
          </a:p>
        </p:txBody>
      </p:sp>
    </p:spTree>
    <p:extLst>
      <p:ext uri="{BB962C8B-B14F-4D97-AF65-F5344CB8AC3E}">
        <p14:creationId xmlns:p14="http://schemas.microsoft.com/office/powerpoint/2010/main" val="144700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804D87-65FC-4F84-96BC-3D5AF2DEA724}"/>
              </a:ext>
            </a:extLst>
          </p:cNvPr>
          <p:cNvSpPr>
            <a:spLocks noGrp="1"/>
          </p:cNvSpPr>
          <p:nvPr>
            <p:ph type="title"/>
          </p:nvPr>
        </p:nvSpPr>
        <p:spPr/>
        <p:txBody>
          <a:bodyPr/>
          <a:lstStyle/>
          <a:p>
            <a:r>
              <a:rPr lang="fr-CA" dirty="0"/>
              <a:t>Times </a:t>
            </a:r>
            <a:r>
              <a:rPr lang="fr-CA" dirty="0" err="1"/>
              <a:t>Higher</a:t>
            </a:r>
            <a:r>
              <a:rPr lang="fr-CA" dirty="0"/>
              <a:t> </a:t>
            </a:r>
            <a:r>
              <a:rPr lang="fr-CA" dirty="0" err="1"/>
              <a:t>Education</a:t>
            </a:r>
            <a:r>
              <a:rPr lang="fr-CA" dirty="0"/>
              <a:t> THE-QS </a:t>
            </a:r>
            <a:r>
              <a:rPr lang="fr-CA" dirty="0" err="1"/>
              <a:t>Ranking</a:t>
            </a:r>
            <a:r>
              <a:rPr lang="fr-CA" dirty="0"/>
              <a:t> </a:t>
            </a:r>
          </a:p>
        </p:txBody>
      </p:sp>
      <p:sp>
        <p:nvSpPr>
          <p:cNvPr id="3" name="Espace réservé du contenu 2">
            <a:extLst>
              <a:ext uri="{FF2B5EF4-FFF2-40B4-BE49-F238E27FC236}">
                <a16:creationId xmlns:a16="http://schemas.microsoft.com/office/drawing/2014/main" id="{07C9EF67-D6DC-44E0-BD41-FED6C9FD7D07}"/>
              </a:ext>
            </a:extLst>
          </p:cNvPr>
          <p:cNvSpPr>
            <a:spLocks noGrp="1"/>
          </p:cNvSpPr>
          <p:nvPr>
            <p:ph idx="1"/>
          </p:nvPr>
        </p:nvSpPr>
        <p:spPr>
          <a:xfrm>
            <a:off x="913563" y="2225245"/>
            <a:ext cx="9601200" cy="2407509"/>
          </a:xfrm>
        </p:spPr>
        <p:txBody>
          <a:bodyPr/>
          <a:lstStyle/>
          <a:p>
            <a:r>
              <a:rPr lang="fr-CA" dirty="0"/>
              <a:t>2004-2009 conjointement</a:t>
            </a:r>
          </a:p>
          <a:p>
            <a:r>
              <a:rPr lang="fr-CA" dirty="0"/>
              <a:t>2010 divorce  	la </a:t>
            </a:r>
            <a:r>
              <a:rPr lang="fr-CA" dirty="0" err="1"/>
              <a:t>Quacquarelli</a:t>
            </a:r>
            <a:r>
              <a:rPr lang="fr-CA" dirty="0"/>
              <a:t> Symonds (méthodologie)</a:t>
            </a:r>
          </a:p>
          <a:p>
            <a:pPr marL="320040" lvl="1" indent="0">
              <a:buNone/>
            </a:pPr>
            <a:r>
              <a:rPr lang="fr-CA" dirty="0"/>
              <a:t>			 </a:t>
            </a:r>
          </a:p>
          <a:p>
            <a:pPr marL="320040" lvl="1" indent="0">
              <a:buNone/>
            </a:pPr>
            <a:r>
              <a:rPr lang="fr-CA" sz="2400" dirty="0"/>
              <a:t>			THE World </a:t>
            </a:r>
            <a:r>
              <a:rPr lang="fr-CA" sz="2400" dirty="0" err="1"/>
              <a:t>University</a:t>
            </a:r>
            <a:r>
              <a:rPr lang="fr-CA" sz="2400" dirty="0"/>
              <a:t> </a:t>
            </a:r>
            <a:r>
              <a:rPr lang="fr-CA" sz="2400" dirty="0" err="1"/>
              <a:t>Rankings</a:t>
            </a:r>
            <a:r>
              <a:rPr lang="fr-CA" sz="2400" dirty="0"/>
              <a:t> (Clarivate, 									  </a:t>
            </a:r>
            <a:r>
              <a:rPr lang="fr-CA" sz="2400" dirty="0" err="1"/>
              <a:t>Scopus</a:t>
            </a:r>
            <a:r>
              <a:rPr lang="fr-CA" sz="2400" dirty="0"/>
              <a:t>)</a:t>
            </a:r>
          </a:p>
        </p:txBody>
      </p:sp>
      <p:pic>
        <p:nvPicPr>
          <p:cNvPr id="4" name="Image 3">
            <a:hlinkClick r:id="rId3"/>
            <a:extLst>
              <a:ext uri="{FF2B5EF4-FFF2-40B4-BE49-F238E27FC236}">
                <a16:creationId xmlns:a16="http://schemas.microsoft.com/office/drawing/2014/main" id="{7A4E5716-B977-47A5-A0EC-77F6DCB5A98A}"/>
              </a:ext>
            </a:extLst>
          </p:cNvPr>
          <p:cNvPicPr>
            <a:picLocks noChangeAspect="1"/>
          </p:cNvPicPr>
          <p:nvPr/>
        </p:nvPicPr>
        <p:blipFill>
          <a:blip r:embed="rId4"/>
          <a:stretch>
            <a:fillRect/>
          </a:stretch>
        </p:blipFill>
        <p:spPr>
          <a:xfrm>
            <a:off x="9909087" y="1587639"/>
            <a:ext cx="2121301" cy="21213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ZoneTexte 4">
            <a:extLst>
              <a:ext uri="{FF2B5EF4-FFF2-40B4-BE49-F238E27FC236}">
                <a16:creationId xmlns:a16="http://schemas.microsoft.com/office/drawing/2014/main" id="{FF3BA12E-4895-4CFF-917E-41E7684D5F47}"/>
              </a:ext>
            </a:extLst>
          </p:cNvPr>
          <p:cNvSpPr txBox="1"/>
          <p:nvPr/>
        </p:nvSpPr>
        <p:spPr>
          <a:xfrm>
            <a:off x="9883129" y="3819929"/>
            <a:ext cx="2163910" cy="369332"/>
          </a:xfrm>
          <a:prstGeom prst="rect">
            <a:avLst/>
          </a:prstGeom>
          <a:noFill/>
        </p:spPr>
        <p:txBody>
          <a:bodyPr wrap="square" rtlCol="0">
            <a:spAutoFit/>
          </a:bodyPr>
          <a:lstStyle/>
          <a:p>
            <a:r>
              <a:rPr lang="fr-CA" i="1" dirty="0" err="1"/>
              <a:t>Nunzio</a:t>
            </a:r>
            <a:r>
              <a:rPr lang="fr-CA" i="1" dirty="0"/>
              <a:t> </a:t>
            </a:r>
            <a:r>
              <a:rPr lang="fr-CA" i="1" dirty="0" err="1"/>
              <a:t>Quacquarelli</a:t>
            </a:r>
            <a:endParaRPr lang="fr-CA" i="1" dirty="0"/>
          </a:p>
        </p:txBody>
      </p:sp>
      <p:cxnSp>
        <p:nvCxnSpPr>
          <p:cNvPr id="7" name="Connecteur droit avec flèche 6">
            <a:extLst>
              <a:ext uri="{FF2B5EF4-FFF2-40B4-BE49-F238E27FC236}">
                <a16:creationId xmlns:a16="http://schemas.microsoft.com/office/drawing/2014/main" id="{C4438806-4011-4456-A4D8-5C3C53612340}"/>
              </a:ext>
            </a:extLst>
          </p:cNvPr>
          <p:cNvCxnSpPr>
            <a:cxnSpLocks/>
          </p:cNvCxnSpPr>
          <p:nvPr/>
        </p:nvCxnSpPr>
        <p:spPr>
          <a:xfrm flipV="1">
            <a:off x="3058468" y="3015600"/>
            <a:ext cx="60290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10F0456A-4A7B-4B9D-9E52-3A2DAD452E20}"/>
              </a:ext>
            </a:extLst>
          </p:cNvPr>
          <p:cNvCxnSpPr>
            <a:cxnSpLocks/>
          </p:cNvCxnSpPr>
          <p:nvPr/>
        </p:nvCxnSpPr>
        <p:spPr>
          <a:xfrm>
            <a:off x="2921977" y="3155182"/>
            <a:ext cx="559679" cy="604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F3386209-51B3-49FC-B9E4-55ECEE1FA86D}"/>
              </a:ext>
            </a:extLst>
          </p:cNvPr>
          <p:cNvPicPr>
            <a:picLocks noChangeAspect="1"/>
          </p:cNvPicPr>
          <p:nvPr/>
        </p:nvPicPr>
        <p:blipFill>
          <a:blip r:embed="rId5"/>
          <a:stretch>
            <a:fillRect/>
          </a:stretch>
        </p:blipFill>
        <p:spPr>
          <a:xfrm>
            <a:off x="144961" y="3708941"/>
            <a:ext cx="2206353" cy="2885846"/>
          </a:xfrm>
          <a:prstGeom prst="rect">
            <a:avLst/>
          </a:prstGeom>
        </p:spPr>
      </p:pic>
    </p:spTree>
    <p:extLst>
      <p:ext uri="{BB962C8B-B14F-4D97-AF65-F5344CB8AC3E}">
        <p14:creationId xmlns:p14="http://schemas.microsoft.com/office/powerpoint/2010/main" val="213227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52D270-A476-449B-AE75-CD4B49F7FF5D}"/>
              </a:ext>
            </a:extLst>
          </p:cNvPr>
          <p:cNvSpPr>
            <a:spLocks noGrp="1"/>
          </p:cNvSpPr>
          <p:nvPr>
            <p:ph type="title"/>
          </p:nvPr>
        </p:nvSpPr>
        <p:spPr/>
        <p:txBody>
          <a:bodyPr/>
          <a:lstStyle/>
          <a:p>
            <a:r>
              <a:rPr lang="fr-CA" dirty="0">
                <a:hlinkClick r:id="rId3"/>
              </a:rPr>
              <a:t>Le QS World </a:t>
            </a:r>
            <a:r>
              <a:rPr lang="fr-CA" dirty="0" err="1">
                <a:hlinkClick r:id="rId3"/>
              </a:rPr>
              <a:t>University</a:t>
            </a:r>
            <a:r>
              <a:rPr lang="fr-CA" dirty="0">
                <a:hlinkClick r:id="rId3"/>
              </a:rPr>
              <a:t> </a:t>
            </a:r>
            <a:r>
              <a:rPr lang="fr-CA" dirty="0" err="1">
                <a:hlinkClick r:id="rId3"/>
              </a:rPr>
              <a:t>Ranking</a:t>
            </a:r>
            <a:endParaRPr lang="fr-CA" dirty="0"/>
          </a:p>
        </p:txBody>
      </p:sp>
      <p:sp>
        <p:nvSpPr>
          <p:cNvPr id="3" name="Espace réservé du contenu 2">
            <a:extLst>
              <a:ext uri="{FF2B5EF4-FFF2-40B4-BE49-F238E27FC236}">
                <a16:creationId xmlns:a16="http://schemas.microsoft.com/office/drawing/2014/main" id="{DE7F7180-437C-4BFF-A061-70639C00630B}"/>
              </a:ext>
            </a:extLst>
          </p:cNvPr>
          <p:cNvSpPr>
            <a:spLocks noGrp="1"/>
          </p:cNvSpPr>
          <p:nvPr>
            <p:ph idx="1"/>
          </p:nvPr>
        </p:nvSpPr>
        <p:spPr>
          <a:xfrm>
            <a:off x="1295400" y="1637881"/>
            <a:ext cx="9601200" cy="5054321"/>
          </a:xfrm>
        </p:spPr>
        <p:txBody>
          <a:bodyPr>
            <a:normAutofit fontScale="92500" lnSpcReduction="10000"/>
          </a:bodyPr>
          <a:lstStyle/>
          <a:p>
            <a:pPr>
              <a:lnSpc>
                <a:spcPct val="210000"/>
              </a:lnSpc>
            </a:pPr>
            <a:r>
              <a:rPr lang="fr-CA" dirty="0"/>
              <a:t>40% évaluation par les pairs</a:t>
            </a:r>
          </a:p>
          <a:p>
            <a:pPr>
              <a:lnSpc>
                <a:spcPct val="210000"/>
              </a:lnSpc>
            </a:pPr>
            <a:r>
              <a:rPr lang="fr-CA" dirty="0"/>
              <a:t>10% évaluation par les employeurs</a:t>
            </a:r>
          </a:p>
          <a:p>
            <a:pPr>
              <a:lnSpc>
                <a:spcPct val="210000"/>
              </a:lnSpc>
            </a:pPr>
            <a:r>
              <a:rPr lang="fr-CA" dirty="0"/>
              <a:t>20% basé sur le Ration citations/professeur</a:t>
            </a:r>
          </a:p>
          <a:p>
            <a:pPr>
              <a:lnSpc>
                <a:spcPct val="210000"/>
              </a:lnSpc>
            </a:pPr>
            <a:r>
              <a:rPr lang="fr-CA" dirty="0"/>
              <a:t>20% basé sur le Ratio étudiants/employés</a:t>
            </a:r>
          </a:p>
          <a:p>
            <a:pPr>
              <a:lnSpc>
                <a:spcPct val="210000"/>
              </a:lnSpc>
            </a:pPr>
            <a:r>
              <a:rPr lang="fr-CA" dirty="0"/>
              <a:t>10% évaluation de l’internationalisation de l’établissement</a:t>
            </a:r>
          </a:p>
          <a:p>
            <a:pPr marL="0" indent="0">
              <a:buNone/>
            </a:pPr>
            <a:r>
              <a:rPr lang="fr-CA" dirty="0"/>
              <a:t>	</a:t>
            </a:r>
            <a:endParaRPr lang="fr-CA" sz="1800" dirty="0"/>
          </a:p>
        </p:txBody>
      </p:sp>
      <p:sp>
        <p:nvSpPr>
          <p:cNvPr id="4" name="ZoneTexte 3">
            <a:extLst>
              <a:ext uri="{FF2B5EF4-FFF2-40B4-BE49-F238E27FC236}">
                <a16:creationId xmlns:a16="http://schemas.microsoft.com/office/drawing/2014/main" id="{0AC9B62A-5ED1-4684-BC86-B79AED101F3B}"/>
              </a:ext>
            </a:extLst>
          </p:cNvPr>
          <p:cNvSpPr txBox="1"/>
          <p:nvPr/>
        </p:nvSpPr>
        <p:spPr>
          <a:xfrm>
            <a:off x="3275761" y="5838509"/>
            <a:ext cx="3597311" cy="369332"/>
          </a:xfrm>
          <a:prstGeom prst="rect">
            <a:avLst/>
          </a:prstGeom>
          <a:noFill/>
        </p:spPr>
        <p:txBody>
          <a:bodyPr wrap="square" rtlCol="0">
            <a:spAutoFit/>
          </a:bodyPr>
          <a:lstStyle/>
          <a:p>
            <a:r>
              <a:rPr lang="fr-CA" dirty="0"/>
              <a:t>(5% étudiants + 5% personnel)</a:t>
            </a:r>
          </a:p>
        </p:txBody>
      </p:sp>
      <p:sp>
        <p:nvSpPr>
          <p:cNvPr id="5" name="Accolade fermante 4">
            <a:extLst>
              <a:ext uri="{FF2B5EF4-FFF2-40B4-BE49-F238E27FC236}">
                <a16:creationId xmlns:a16="http://schemas.microsoft.com/office/drawing/2014/main" id="{453D985C-A335-4892-88DA-15264199F15F}"/>
              </a:ext>
            </a:extLst>
          </p:cNvPr>
          <p:cNvSpPr/>
          <p:nvPr/>
        </p:nvSpPr>
        <p:spPr>
          <a:xfrm>
            <a:off x="5767755" y="1879042"/>
            <a:ext cx="1245995" cy="15499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 name="ZoneTexte 5">
            <a:extLst>
              <a:ext uri="{FF2B5EF4-FFF2-40B4-BE49-F238E27FC236}">
                <a16:creationId xmlns:a16="http://schemas.microsoft.com/office/drawing/2014/main" id="{2CD6E218-FFBE-4282-A59D-B802AD076D5B}"/>
              </a:ext>
            </a:extLst>
          </p:cNvPr>
          <p:cNvSpPr txBox="1"/>
          <p:nvPr/>
        </p:nvSpPr>
        <p:spPr>
          <a:xfrm>
            <a:off x="7013750" y="2469355"/>
            <a:ext cx="1718268" cy="400110"/>
          </a:xfrm>
          <a:prstGeom prst="rect">
            <a:avLst/>
          </a:prstGeom>
          <a:noFill/>
        </p:spPr>
        <p:txBody>
          <a:bodyPr wrap="square" rtlCol="0">
            <a:spAutoFit/>
          </a:bodyPr>
          <a:lstStyle/>
          <a:p>
            <a:r>
              <a:rPr lang="fr-CA" sz="2000" b="1" i="1" dirty="0"/>
              <a:t>Réputation</a:t>
            </a:r>
          </a:p>
        </p:txBody>
      </p:sp>
      <p:sp>
        <p:nvSpPr>
          <p:cNvPr id="7" name="Accolade fermante 6">
            <a:extLst>
              <a:ext uri="{FF2B5EF4-FFF2-40B4-BE49-F238E27FC236}">
                <a16:creationId xmlns:a16="http://schemas.microsoft.com/office/drawing/2014/main" id="{036FAEBD-6FA4-4E08-841A-62EDC2A77264}"/>
              </a:ext>
            </a:extLst>
          </p:cNvPr>
          <p:cNvSpPr/>
          <p:nvPr/>
        </p:nvSpPr>
        <p:spPr>
          <a:xfrm>
            <a:off x="6629399" y="4319421"/>
            <a:ext cx="487345" cy="9228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8" name="ZoneTexte 7">
            <a:extLst>
              <a:ext uri="{FF2B5EF4-FFF2-40B4-BE49-F238E27FC236}">
                <a16:creationId xmlns:a16="http://schemas.microsoft.com/office/drawing/2014/main" id="{509DC9B5-8869-48F4-98B7-A085CCF117B8}"/>
              </a:ext>
            </a:extLst>
          </p:cNvPr>
          <p:cNvSpPr txBox="1"/>
          <p:nvPr/>
        </p:nvSpPr>
        <p:spPr>
          <a:xfrm>
            <a:off x="7288403" y="4580778"/>
            <a:ext cx="3825073" cy="400110"/>
          </a:xfrm>
          <a:prstGeom prst="rect">
            <a:avLst/>
          </a:prstGeom>
          <a:noFill/>
        </p:spPr>
        <p:txBody>
          <a:bodyPr wrap="square" rtlCol="0">
            <a:spAutoFit/>
          </a:bodyPr>
          <a:lstStyle/>
          <a:p>
            <a:r>
              <a:rPr lang="fr-CA" sz="2000" b="1" i="1" dirty="0"/>
              <a:t>Qualité de l’enseignement</a:t>
            </a:r>
          </a:p>
        </p:txBody>
      </p:sp>
      <p:pic>
        <p:nvPicPr>
          <p:cNvPr id="10" name="Image 9" descr="Une image contenant intérieur&#10;&#10;Description générée avec un niveau de confiance très élevé">
            <a:extLst>
              <a:ext uri="{FF2B5EF4-FFF2-40B4-BE49-F238E27FC236}">
                <a16:creationId xmlns:a16="http://schemas.microsoft.com/office/drawing/2014/main" id="{FE2C55FA-A359-4064-9201-B5D58A4FC11E}"/>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8724063" y="2014390"/>
            <a:ext cx="1520650" cy="1140488"/>
          </a:xfrm>
          <a:prstGeom prst="rect">
            <a:avLst/>
          </a:prstGeom>
        </p:spPr>
      </p:pic>
      <p:sp>
        <p:nvSpPr>
          <p:cNvPr id="11" name="ZoneTexte 10">
            <a:extLst>
              <a:ext uri="{FF2B5EF4-FFF2-40B4-BE49-F238E27FC236}">
                <a16:creationId xmlns:a16="http://schemas.microsoft.com/office/drawing/2014/main" id="{D98F43BF-9B31-452D-8209-F0C53894F2C1}"/>
              </a:ext>
            </a:extLst>
          </p:cNvPr>
          <p:cNvSpPr txBox="1"/>
          <p:nvPr/>
        </p:nvSpPr>
        <p:spPr>
          <a:xfrm>
            <a:off x="10671350" y="6611779"/>
            <a:ext cx="1520650" cy="246221"/>
          </a:xfrm>
          <a:prstGeom prst="rect">
            <a:avLst/>
          </a:prstGeom>
          <a:noFill/>
        </p:spPr>
        <p:txBody>
          <a:bodyPr wrap="square" rtlCol="0">
            <a:spAutoFit/>
          </a:bodyPr>
          <a:lstStyle/>
          <a:p>
            <a:r>
              <a:rPr lang="fr-CA" sz="500" dirty="0">
                <a:hlinkClick r:id="rId5" tooltip="http://smbirdbrain.blogspot.com/2012/08/nonprofit-pulse-survey.html"/>
              </a:rPr>
              <a:t>Cette photo</a:t>
            </a:r>
            <a:r>
              <a:rPr lang="fr-CA" sz="500" dirty="0"/>
              <a:t> par Auteur inconnu est soumis à la licence </a:t>
            </a:r>
            <a:r>
              <a:rPr lang="fr-CA" sz="500" dirty="0">
                <a:hlinkClick r:id="rId6" tooltip="https://creativecommons.org/licenses/by-sa/3.0/"/>
              </a:rPr>
              <a:t>CC BY-SA</a:t>
            </a:r>
            <a:endParaRPr lang="fr-CA" sz="500" dirty="0"/>
          </a:p>
        </p:txBody>
      </p:sp>
      <p:sp>
        <p:nvSpPr>
          <p:cNvPr id="12" name="Accolade fermante 11">
            <a:extLst>
              <a:ext uri="{FF2B5EF4-FFF2-40B4-BE49-F238E27FC236}">
                <a16:creationId xmlns:a16="http://schemas.microsoft.com/office/drawing/2014/main" id="{A4AD1577-13C1-412F-9550-5222F10DDC86}"/>
              </a:ext>
            </a:extLst>
          </p:cNvPr>
          <p:cNvSpPr/>
          <p:nvPr/>
        </p:nvSpPr>
        <p:spPr>
          <a:xfrm>
            <a:off x="8759650" y="5339468"/>
            <a:ext cx="487345" cy="9228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3" name="ZoneTexte 12">
            <a:extLst>
              <a:ext uri="{FF2B5EF4-FFF2-40B4-BE49-F238E27FC236}">
                <a16:creationId xmlns:a16="http://schemas.microsoft.com/office/drawing/2014/main" id="{9DB7DB07-EDA1-4008-B217-1963F1BA1E5C}"/>
              </a:ext>
            </a:extLst>
          </p:cNvPr>
          <p:cNvSpPr txBox="1"/>
          <p:nvPr/>
        </p:nvSpPr>
        <p:spPr>
          <a:xfrm>
            <a:off x="9396882" y="5638453"/>
            <a:ext cx="2795118" cy="707886"/>
          </a:xfrm>
          <a:prstGeom prst="rect">
            <a:avLst/>
          </a:prstGeom>
          <a:noFill/>
        </p:spPr>
        <p:txBody>
          <a:bodyPr wrap="square" rtlCol="0">
            <a:spAutoFit/>
          </a:bodyPr>
          <a:lstStyle/>
          <a:p>
            <a:r>
              <a:rPr lang="fr-CA" sz="2000" b="1" i="1" dirty="0"/>
              <a:t>Attractivité, vision globale</a:t>
            </a:r>
          </a:p>
        </p:txBody>
      </p:sp>
      <p:sp>
        <p:nvSpPr>
          <p:cNvPr id="14" name="ZoneTexte 13">
            <a:extLst>
              <a:ext uri="{FF2B5EF4-FFF2-40B4-BE49-F238E27FC236}">
                <a16:creationId xmlns:a16="http://schemas.microsoft.com/office/drawing/2014/main" id="{310B4F72-9370-414C-A24F-13FD14728EBD}"/>
              </a:ext>
            </a:extLst>
          </p:cNvPr>
          <p:cNvSpPr txBox="1"/>
          <p:nvPr/>
        </p:nvSpPr>
        <p:spPr>
          <a:xfrm>
            <a:off x="1951894" y="3184197"/>
            <a:ext cx="3273249" cy="369332"/>
          </a:xfrm>
          <a:prstGeom prst="rect">
            <a:avLst/>
          </a:prstGeom>
          <a:noFill/>
        </p:spPr>
        <p:txBody>
          <a:bodyPr wrap="square" rtlCol="0">
            <a:spAutoFit/>
          </a:bodyPr>
          <a:lstStyle/>
          <a:p>
            <a:r>
              <a:rPr lang="fr-CA" i="1" dirty="0"/>
              <a:t>50% internationale ou nationale</a:t>
            </a:r>
          </a:p>
        </p:txBody>
      </p:sp>
      <p:sp>
        <p:nvSpPr>
          <p:cNvPr id="15" name="ZoneTexte 14">
            <a:extLst>
              <a:ext uri="{FF2B5EF4-FFF2-40B4-BE49-F238E27FC236}">
                <a16:creationId xmlns:a16="http://schemas.microsoft.com/office/drawing/2014/main" id="{1CA89636-949D-4258-9053-55A7EEC5E5AA}"/>
              </a:ext>
            </a:extLst>
          </p:cNvPr>
          <p:cNvSpPr txBox="1"/>
          <p:nvPr/>
        </p:nvSpPr>
        <p:spPr>
          <a:xfrm>
            <a:off x="414914" y="6221103"/>
            <a:ext cx="2530091" cy="369332"/>
          </a:xfrm>
          <a:prstGeom prst="rect">
            <a:avLst/>
          </a:prstGeom>
          <a:noFill/>
        </p:spPr>
        <p:txBody>
          <a:bodyPr wrap="square" rtlCol="0">
            <a:spAutoFit/>
          </a:bodyPr>
          <a:lstStyle/>
          <a:p>
            <a:r>
              <a:rPr lang="fr-CA" i="1" dirty="0">
                <a:solidFill>
                  <a:schemeClr val="accent1">
                    <a:lumMod val="75000"/>
                  </a:schemeClr>
                </a:solidFill>
              </a:rPr>
              <a:t>952 universités</a:t>
            </a:r>
          </a:p>
        </p:txBody>
      </p:sp>
    </p:spTree>
    <p:extLst>
      <p:ext uri="{BB962C8B-B14F-4D97-AF65-F5344CB8AC3E}">
        <p14:creationId xmlns:p14="http://schemas.microsoft.com/office/powerpoint/2010/main" val="303903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6EA013-FE00-4A96-B8B9-78A6F62EDD52}"/>
              </a:ext>
            </a:extLst>
          </p:cNvPr>
          <p:cNvSpPr>
            <a:spLocks noGrp="1"/>
          </p:cNvSpPr>
          <p:nvPr>
            <p:ph type="title"/>
          </p:nvPr>
        </p:nvSpPr>
        <p:spPr/>
        <p:txBody>
          <a:bodyPr/>
          <a:lstStyle/>
          <a:p>
            <a:r>
              <a:rPr lang="fr-CA" dirty="0"/>
              <a:t>Times </a:t>
            </a:r>
            <a:r>
              <a:rPr lang="fr-CA" dirty="0" err="1"/>
              <a:t>Higher</a:t>
            </a:r>
            <a:r>
              <a:rPr lang="fr-CA" dirty="0"/>
              <a:t> </a:t>
            </a:r>
            <a:r>
              <a:rPr lang="fr-CA" dirty="0" err="1"/>
              <a:t>Education</a:t>
            </a:r>
            <a:r>
              <a:rPr lang="fr-CA" dirty="0"/>
              <a:t> World </a:t>
            </a:r>
            <a:r>
              <a:rPr lang="fr-CA" dirty="0" err="1"/>
              <a:t>University</a:t>
            </a:r>
            <a:r>
              <a:rPr lang="fr-CA" dirty="0"/>
              <a:t> </a:t>
            </a:r>
            <a:r>
              <a:rPr lang="fr-CA" dirty="0" err="1"/>
              <a:t>Ranking</a:t>
            </a:r>
            <a:r>
              <a:rPr lang="fr-CA" dirty="0"/>
              <a:t> </a:t>
            </a:r>
          </a:p>
        </p:txBody>
      </p:sp>
      <p:sp>
        <p:nvSpPr>
          <p:cNvPr id="4" name="ZoneTexte 3">
            <a:extLst>
              <a:ext uri="{FF2B5EF4-FFF2-40B4-BE49-F238E27FC236}">
                <a16:creationId xmlns:a16="http://schemas.microsoft.com/office/drawing/2014/main" id="{6AF5AB07-FBAB-470F-AA57-DADCDFC55FDF}"/>
              </a:ext>
            </a:extLst>
          </p:cNvPr>
          <p:cNvSpPr txBox="1"/>
          <p:nvPr/>
        </p:nvSpPr>
        <p:spPr>
          <a:xfrm>
            <a:off x="213946" y="6418200"/>
            <a:ext cx="2530091" cy="369332"/>
          </a:xfrm>
          <a:prstGeom prst="rect">
            <a:avLst/>
          </a:prstGeom>
          <a:noFill/>
        </p:spPr>
        <p:txBody>
          <a:bodyPr wrap="square" rtlCol="0">
            <a:spAutoFit/>
          </a:bodyPr>
          <a:lstStyle/>
          <a:p>
            <a:r>
              <a:rPr lang="fr-CA" i="1" dirty="0">
                <a:solidFill>
                  <a:schemeClr val="accent1">
                    <a:lumMod val="75000"/>
                  </a:schemeClr>
                </a:solidFill>
              </a:rPr>
              <a:t>980 universités</a:t>
            </a:r>
          </a:p>
        </p:txBody>
      </p:sp>
      <p:graphicFrame>
        <p:nvGraphicFramePr>
          <p:cNvPr id="8" name="Espace réservé du contenu 7">
            <a:extLst>
              <a:ext uri="{FF2B5EF4-FFF2-40B4-BE49-F238E27FC236}">
                <a16:creationId xmlns:a16="http://schemas.microsoft.com/office/drawing/2014/main" id="{1D7B33B9-BA82-43B0-973E-82EFCCC91426}"/>
              </a:ext>
            </a:extLst>
          </p:cNvPr>
          <p:cNvGraphicFramePr>
            <a:graphicFrameLocks noGrp="1"/>
          </p:cNvGraphicFramePr>
          <p:nvPr>
            <p:ph idx="1"/>
            <p:extLst>
              <p:ext uri="{D42A27DB-BD31-4B8C-83A1-F6EECF244321}">
                <p14:modId xmlns:p14="http://schemas.microsoft.com/office/powerpoint/2010/main" val="180017184"/>
              </p:ext>
            </p:extLst>
          </p:nvPr>
        </p:nvGraphicFramePr>
        <p:xfrm>
          <a:off x="453850" y="1656565"/>
          <a:ext cx="11284299" cy="4761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Image 15">
            <a:extLst>
              <a:ext uri="{FF2B5EF4-FFF2-40B4-BE49-F238E27FC236}">
                <a16:creationId xmlns:a16="http://schemas.microsoft.com/office/drawing/2014/main" id="{C6B8E706-6B57-4C4F-913E-3F274CB8F694}"/>
              </a:ext>
            </a:extLst>
          </p:cNvPr>
          <p:cNvPicPr>
            <a:picLocks noChangeAspect="1"/>
          </p:cNvPicPr>
          <p:nvPr/>
        </p:nvPicPr>
        <p:blipFill>
          <a:blip r:embed="rId8"/>
          <a:stretch>
            <a:fillRect/>
          </a:stretch>
        </p:blipFill>
        <p:spPr>
          <a:xfrm>
            <a:off x="10366549" y="4310742"/>
            <a:ext cx="1060101" cy="1060101"/>
          </a:xfrm>
          <a:prstGeom prst="rect">
            <a:avLst/>
          </a:prstGeom>
        </p:spPr>
      </p:pic>
      <p:sp>
        <p:nvSpPr>
          <p:cNvPr id="17" name="ZoneTexte 16">
            <a:extLst>
              <a:ext uri="{FF2B5EF4-FFF2-40B4-BE49-F238E27FC236}">
                <a16:creationId xmlns:a16="http://schemas.microsoft.com/office/drawing/2014/main" id="{B4AEBE6D-E8FD-4228-AB41-DB336CA1E39D}"/>
              </a:ext>
            </a:extLst>
          </p:cNvPr>
          <p:cNvSpPr txBox="1"/>
          <p:nvPr/>
        </p:nvSpPr>
        <p:spPr>
          <a:xfrm>
            <a:off x="7998488" y="5034224"/>
            <a:ext cx="1155560" cy="369332"/>
          </a:xfrm>
          <a:prstGeom prst="rect">
            <a:avLst/>
          </a:prstGeom>
          <a:noFill/>
        </p:spPr>
        <p:txBody>
          <a:bodyPr wrap="square" rtlCol="0">
            <a:spAutoFit/>
          </a:bodyPr>
          <a:lstStyle/>
          <a:p>
            <a:r>
              <a:rPr lang="fr-CA" dirty="0"/>
              <a:t>2.5% x 3</a:t>
            </a:r>
          </a:p>
        </p:txBody>
      </p:sp>
      <p:sp>
        <p:nvSpPr>
          <p:cNvPr id="18" name="ZoneTexte 17">
            <a:extLst>
              <a:ext uri="{FF2B5EF4-FFF2-40B4-BE49-F238E27FC236}">
                <a16:creationId xmlns:a16="http://schemas.microsoft.com/office/drawing/2014/main" id="{665BC395-4D1F-4BC5-9D72-71C6168EBD9F}"/>
              </a:ext>
            </a:extLst>
          </p:cNvPr>
          <p:cNvSpPr txBox="1"/>
          <p:nvPr/>
        </p:nvSpPr>
        <p:spPr>
          <a:xfrm>
            <a:off x="1996272" y="2799695"/>
            <a:ext cx="607088" cy="369332"/>
          </a:xfrm>
          <a:prstGeom prst="rect">
            <a:avLst/>
          </a:prstGeom>
          <a:noFill/>
        </p:spPr>
        <p:txBody>
          <a:bodyPr wrap="square" rtlCol="0">
            <a:spAutoFit/>
          </a:bodyPr>
          <a:lstStyle/>
          <a:p>
            <a:r>
              <a:rPr lang="fr-CA" dirty="0"/>
              <a:t>15%</a:t>
            </a:r>
          </a:p>
        </p:txBody>
      </p:sp>
      <p:sp>
        <p:nvSpPr>
          <p:cNvPr id="19" name="ZoneTexte 18">
            <a:extLst>
              <a:ext uri="{FF2B5EF4-FFF2-40B4-BE49-F238E27FC236}">
                <a16:creationId xmlns:a16="http://schemas.microsoft.com/office/drawing/2014/main" id="{2381D309-0993-4E3C-A79C-2944B1084354}"/>
              </a:ext>
            </a:extLst>
          </p:cNvPr>
          <p:cNvSpPr txBox="1"/>
          <p:nvPr/>
        </p:nvSpPr>
        <p:spPr>
          <a:xfrm>
            <a:off x="4329164" y="2799695"/>
            <a:ext cx="607088" cy="369332"/>
          </a:xfrm>
          <a:prstGeom prst="rect">
            <a:avLst/>
          </a:prstGeom>
          <a:noFill/>
        </p:spPr>
        <p:txBody>
          <a:bodyPr wrap="square" rtlCol="0">
            <a:spAutoFit/>
          </a:bodyPr>
          <a:lstStyle/>
          <a:p>
            <a:r>
              <a:rPr lang="fr-CA" dirty="0"/>
              <a:t>18%</a:t>
            </a:r>
          </a:p>
        </p:txBody>
      </p:sp>
      <p:sp>
        <p:nvSpPr>
          <p:cNvPr id="20" name="ZoneTexte 19">
            <a:extLst>
              <a:ext uri="{FF2B5EF4-FFF2-40B4-BE49-F238E27FC236}">
                <a16:creationId xmlns:a16="http://schemas.microsoft.com/office/drawing/2014/main" id="{4580B329-BFEB-40A7-BBD8-4CE6CACAD8F6}"/>
              </a:ext>
            </a:extLst>
          </p:cNvPr>
          <p:cNvSpPr txBox="1"/>
          <p:nvPr/>
        </p:nvSpPr>
        <p:spPr>
          <a:xfrm>
            <a:off x="3064118" y="6400704"/>
            <a:ext cx="2530091" cy="369332"/>
          </a:xfrm>
          <a:prstGeom prst="rect">
            <a:avLst/>
          </a:prstGeom>
          <a:noFill/>
        </p:spPr>
        <p:txBody>
          <a:bodyPr wrap="square" rtlCol="0">
            <a:spAutoFit/>
          </a:bodyPr>
          <a:lstStyle/>
          <a:p>
            <a:r>
              <a:rPr lang="fr-CA" i="1" dirty="0">
                <a:solidFill>
                  <a:schemeClr val="accent1">
                    <a:lumMod val="75000"/>
                  </a:schemeClr>
                </a:solidFill>
                <a:hlinkClick r:id="rId9"/>
              </a:rPr>
              <a:t>Classement de </a:t>
            </a:r>
            <a:r>
              <a:rPr lang="fr-CA" i="1" dirty="0" err="1">
                <a:solidFill>
                  <a:schemeClr val="accent1">
                    <a:lumMod val="75000"/>
                  </a:schemeClr>
                </a:solidFill>
                <a:hlinkClick r:id="rId9"/>
              </a:rPr>
              <a:t>Ulaval</a:t>
            </a:r>
            <a:endParaRPr lang="fr-CA" i="1" dirty="0">
              <a:solidFill>
                <a:schemeClr val="accent1">
                  <a:lumMod val="75000"/>
                </a:schemeClr>
              </a:solidFill>
            </a:endParaRPr>
          </a:p>
        </p:txBody>
      </p:sp>
    </p:spTree>
    <p:extLst>
      <p:ext uri="{BB962C8B-B14F-4D97-AF65-F5344CB8AC3E}">
        <p14:creationId xmlns:p14="http://schemas.microsoft.com/office/powerpoint/2010/main" val="244423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Biais cognitif possible</a:t>
            </a:r>
          </a:p>
        </p:txBody>
      </p:sp>
      <p:pic>
        <p:nvPicPr>
          <p:cNvPr id="4" name="Espace réservé pour une image  3" descr="Une image contenant instrument d’écriture, stationnaire, crayon&#10;&#10;Description générée avec un niveau de confiance élevé">
            <a:extLst>
              <a:ext uri="{FF2B5EF4-FFF2-40B4-BE49-F238E27FC236}">
                <a16:creationId xmlns:a16="http://schemas.microsoft.com/office/drawing/2014/main" id="{711E592C-23F6-40D6-831C-99E87862E31C}"/>
              </a:ext>
            </a:extLst>
          </p:cNvPr>
          <p:cNvPicPr>
            <a:picLocks noGrp="1" noChangeAspect="1"/>
          </p:cNvPicPr>
          <p:nvPr>
            <p:ph type="pic" idx="1"/>
          </p:nvPr>
        </p:nvPicPr>
        <p:blipFill>
          <a:blip r:embed="rId3">
            <a:extLst>
              <a:ext uri="{837473B0-CC2E-450A-ABE3-18F120FF3D39}">
                <a1611:picAttrSrcUrl xmlns:a1611="http://schemas.microsoft.com/office/drawing/2016/11/main" xmlns="" r:id="rId4"/>
              </a:ext>
            </a:extLst>
          </a:blip>
          <a:srcRect t="22512" b="22512"/>
          <a:stretch>
            <a:fillRect/>
          </a:stretch>
        </p:blipFill>
        <p:spPr/>
      </p:pic>
      <p:sp>
        <p:nvSpPr>
          <p:cNvPr id="6" name="Espace réservé du texte 5"/>
          <p:cNvSpPr>
            <a:spLocks noGrp="1"/>
          </p:cNvSpPr>
          <p:nvPr>
            <p:ph type="body" sz="half" idx="2"/>
          </p:nvPr>
        </p:nvSpPr>
        <p:spPr/>
        <p:txBody>
          <a:bodyPr rtlCol="0"/>
          <a:lstStyle/>
          <a:p>
            <a:pPr rtl="0"/>
            <a:r>
              <a:rPr lang="fr-FR" dirty="0"/>
              <a:t>Théorie de l’ancrage:</a:t>
            </a:r>
          </a:p>
          <a:p>
            <a:pPr rtl="0"/>
            <a:r>
              <a:rPr lang="fr-FR" dirty="0"/>
              <a:t>Voter pour les plus prestigieuses des institutions qui ont déjà cette réputation. </a:t>
            </a:r>
          </a:p>
          <a:p>
            <a:r>
              <a:rPr lang="fr-CA" dirty="0"/>
              <a:t>Il en ressort donc que les universités se retrouvant dans le « top » des classements universitaires voient leur réputation augmentée. </a:t>
            </a:r>
          </a:p>
          <a:p>
            <a:pPr rtl="0"/>
            <a:endParaRPr lang="fr-FR" dirty="0"/>
          </a:p>
        </p:txBody>
      </p:sp>
      <p:sp>
        <p:nvSpPr>
          <p:cNvPr id="7" name="ZoneTexte 6">
            <a:extLst>
              <a:ext uri="{FF2B5EF4-FFF2-40B4-BE49-F238E27FC236}">
                <a16:creationId xmlns:a16="http://schemas.microsoft.com/office/drawing/2014/main" id="{F26B9A78-48C1-4962-983E-5F9542EFF904}"/>
              </a:ext>
            </a:extLst>
          </p:cNvPr>
          <p:cNvSpPr txBox="1"/>
          <p:nvPr/>
        </p:nvSpPr>
        <p:spPr>
          <a:xfrm>
            <a:off x="4724400" y="6172201"/>
            <a:ext cx="6172200" cy="230832"/>
          </a:xfrm>
          <a:prstGeom prst="rect">
            <a:avLst/>
          </a:prstGeom>
          <a:noFill/>
        </p:spPr>
        <p:txBody>
          <a:bodyPr wrap="square" rtlCol="0">
            <a:spAutoFit/>
          </a:bodyPr>
          <a:lstStyle/>
          <a:p>
            <a:r>
              <a:rPr lang="fr-CA" sz="900">
                <a:hlinkClick r:id="rId4" tooltip="http://recitmontreal.ticfga.ca/sondage-sur-le-site/"/>
              </a:rPr>
              <a:t>Cette photo</a:t>
            </a:r>
            <a:r>
              <a:rPr lang="fr-CA" sz="900"/>
              <a:t> par Auteur inconnu est soumis à la licence </a:t>
            </a:r>
            <a:r>
              <a:rPr lang="fr-CA" sz="900">
                <a:hlinkClick r:id="rId5" tooltip="https://creativecommons.org/licenses/by-nc/4.0/"/>
              </a:rPr>
              <a:t>CC BY-NC</a:t>
            </a:r>
            <a:endParaRPr lang="fr-CA" sz="900"/>
          </a:p>
        </p:txBody>
      </p:sp>
      <p:sp>
        <p:nvSpPr>
          <p:cNvPr id="3" name="ZoneTexte 2">
            <a:extLst>
              <a:ext uri="{FF2B5EF4-FFF2-40B4-BE49-F238E27FC236}">
                <a16:creationId xmlns:a16="http://schemas.microsoft.com/office/drawing/2014/main" id="{2B4B09D2-7D9A-494E-9AF1-C999A902FA5D}"/>
              </a:ext>
            </a:extLst>
          </p:cNvPr>
          <p:cNvSpPr txBox="1"/>
          <p:nvPr/>
        </p:nvSpPr>
        <p:spPr>
          <a:xfrm>
            <a:off x="1929953" y="5987534"/>
            <a:ext cx="1748413" cy="369332"/>
          </a:xfrm>
          <a:prstGeom prst="rect">
            <a:avLst/>
          </a:prstGeom>
          <a:noFill/>
        </p:spPr>
        <p:txBody>
          <a:bodyPr wrap="square" rtlCol="0">
            <a:spAutoFit/>
          </a:bodyPr>
          <a:lstStyle/>
          <a:p>
            <a:r>
              <a:rPr lang="fr-CA" b="1" i="1" dirty="0">
                <a:solidFill>
                  <a:srgbClr val="FF0000"/>
                </a:solidFill>
              </a:rPr>
              <a:t>Subjectivité</a:t>
            </a:r>
          </a:p>
        </p:txBody>
      </p:sp>
    </p:spTree>
    <p:extLst>
      <p:ext uri="{BB962C8B-B14F-4D97-AF65-F5344CB8AC3E}">
        <p14:creationId xmlns:p14="http://schemas.microsoft.com/office/powerpoint/2010/main" val="9826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7B069-3CBF-4824-9819-A366A6B7D18A}"/>
              </a:ext>
            </a:extLst>
          </p:cNvPr>
          <p:cNvSpPr>
            <a:spLocks noGrp="1"/>
          </p:cNvSpPr>
          <p:nvPr>
            <p:ph type="title"/>
          </p:nvPr>
        </p:nvSpPr>
        <p:spPr/>
        <p:txBody>
          <a:bodyPr/>
          <a:lstStyle/>
          <a:p>
            <a:r>
              <a:rPr lang="fr-CA" b="1" dirty="0"/>
              <a:t>U-</a:t>
            </a:r>
            <a:r>
              <a:rPr lang="fr-CA" b="1" dirty="0" err="1"/>
              <a:t>Multirank</a:t>
            </a:r>
            <a:endParaRPr lang="fr-CA" b="1" dirty="0"/>
          </a:p>
        </p:txBody>
      </p:sp>
      <p:pic>
        <p:nvPicPr>
          <p:cNvPr id="4" name="Image 3">
            <a:extLst>
              <a:ext uri="{FF2B5EF4-FFF2-40B4-BE49-F238E27FC236}">
                <a16:creationId xmlns:a16="http://schemas.microsoft.com/office/drawing/2014/main" id="{DA5B90CF-20E2-46BB-BE44-72594F9C544D}"/>
              </a:ext>
            </a:extLst>
          </p:cNvPr>
          <p:cNvPicPr>
            <a:picLocks noChangeAspect="1"/>
          </p:cNvPicPr>
          <p:nvPr/>
        </p:nvPicPr>
        <p:blipFill>
          <a:blip r:embed="rId3"/>
          <a:stretch>
            <a:fillRect/>
          </a:stretch>
        </p:blipFill>
        <p:spPr>
          <a:xfrm>
            <a:off x="7523018" y="255134"/>
            <a:ext cx="3994193" cy="921737"/>
          </a:xfrm>
          <a:prstGeom prst="rect">
            <a:avLst/>
          </a:prstGeom>
        </p:spPr>
      </p:pic>
      <p:pic>
        <p:nvPicPr>
          <p:cNvPr id="5" name="Image 4">
            <a:hlinkClick r:id="rId4"/>
            <a:extLst>
              <a:ext uri="{FF2B5EF4-FFF2-40B4-BE49-F238E27FC236}">
                <a16:creationId xmlns:a16="http://schemas.microsoft.com/office/drawing/2014/main" id="{9B22B929-CD98-4FA4-83EE-F0A97BDD89A5}"/>
              </a:ext>
            </a:extLst>
          </p:cNvPr>
          <p:cNvPicPr>
            <a:picLocks noChangeAspect="1"/>
          </p:cNvPicPr>
          <p:nvPr/>
        </p:nvPicPr>
        <p:blipFill>
          <a:blip r:embed="rId5"/>
          <a:stretch>
            <a:fillRect/>
          </a:stretch>
        </p:blipFill>
        <p:spPr>
          <a:xfrm>
            <a:off x="134790" y="1726646"/>
            <a:ext cx="11812915" cy="3572718"/>
          </a:xfrm>
          <a:prstGeom prst="rect">
            <a:avLst/>
          </a:prstGeom>
        </p:spPr>
      </p:pic>
      <p:sp>
        <p:nvSpPr>
          <p:cNvPr id="3" name="ZoneTexte 2">
            <a:extLst>
              <a:ext uri="{FF2B5EF4-FFF2-40B4-BE49-F238E27FC236}">
                <a16:creationId xmlns:a16="http://schemas.microsoft.com/office/drawing/2014/main" id="{FE2D0F15-5F32-47BF-82E8-8DDCC1307E38}"/>
              </a:ext>
            </a:extLst>
          </p:cNvPr>
          <p:cNvSpPr txBox="1"/>
          <p:nvPr/>
        </p:nvSpPr>
        <p:spPr>
          <a:xfrm>
            <a:off x="651353" y="5711868"/>
            <a:ext cx="2029217" cy="688932"/>
          </a:xfrm>
          <a:prstGeom prst="rect">
            <a:avLst/>
          </a:prstGeom>
          <a:noFill/>
        </p:spPr>
        <p:txBody>
          <a:bodyPr wrap="square" rtlCol="0">
            <a:spAutoFit/>
          </a:bodyPr>
          <a:lstStyle/>
          <a:p>
            <a:endParaRPr lang="fr-CA" dirty="0"/>
          </a:p>
        </p:txBody>
      </p:sp>
    </p:spTree>
    <p:extLst>
      <p:ext uri="{BB962C8B-B14F-4D97-AF65-F5344CB8AC3E}">
        <p14:creationId xmlns:p14="http://schemas.microsoft.com/office/powerpoint/2010/main" val="7141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BF3B6-8E75-4503-8CF6-12B9E0BB4710}"/>
              </a:ext>
            </a:extLst>
          </p:cNvPr>
          <p:cNvSpPr>
            <a:spLocks noGrp="1"/>
          </p:cNvSpPr>
          <p:nvPr>
            <p:ph type="title"/>
          </p:nvPr>
        </p:nvSpPr>
        <p:spPr/>
        <p:txBody>
          <a:bodyPr/>
          <a:lstStyle/>
          <a:p>
            <a:r>
              <a:rPr lang="fr-CA" dirty="0"/>
              <a:t>U-</a:t>
            </a:r>
            <a:r>
              <a:rPr lang="fr-CA" dirty="0" err="1"/>
              <a:t>multirank</a:t>
            </a:r>
            <a:endParaRPr lang="fr-CA" dirty="0"/>
          </a:p>
        </p:txBody>
      </p:sp>
      <p:pic>
        <p:nvPicPr>
          <p:cNvPr id="4" name="Espace réservé du contenu 3">
            <a:hlinkClick r:id="rId3"/>
            <a:extLst>
              <a:ext uri="{FF2B5EF4-FFF2-40B4-BE49-F238E27FC236}">
                <a16:creationId xmlns:a16="http://schemas.microsoft.com/office/drawing/2014/main" id="{0B39CC92-9FDD-4F61-B698-F6DF8D3E69DF}"/>
              </a:ext>
            </a:extLst>
          </p:cNvPr>
          <p:cNvPicPr>
            <a:picLocks noGrp="1" noChangeAspect="1"/>
          </p:cNvPicPr>
          <p:nvPr>
            <p:ph idx="1"/>
          </p:nvPr>
        </p:nvPicPr>
        <p:blipFill>
          <a:blip r:embed="rId4"/>
          <a:stretch>
            <a:fillRect/>
          </a:stretch>
        </p:blipFill>
        <p:spPr>
          <a:xfrm>
            <a:off x="494256" y="1953491"/>
            <a:ext cx="4324705" cy="4343400"/>
          </a:xfrm>
          <a:prstGeom prst="rect">
            <a:avLst/>
          </a:prstGeom>
        </p:spPr>
      </p:pic>
      <p:sp>
        <p:nvSpPr>
          <p:cNvPr id="5" name="ZoneTexte 4">
            <a:extLst>
              <a:ext uri="{FF2B5EF4-FFF2-40B4-BE49-F238E27FC236}">
                <a16:creationId xmlns:a16="http://schemas.microsoft.com/office/drawing/2014/main" id="{7E9DFE17-3EC1-4D2C-9D60-A919C691CB87}"/>
              </a:ext>
            </a:extLst>
          </p:cNvPr>
          <p:cNvSpPr txBox="1"/>
          <p:nvPr/>
        </p:nvSpPr>
        <p:spPr>
          <a:xfrm>
            <a:off x="5152216" y="2743200"/>
            <a:ext cx="3896591" cy="1477328"/>
          </a:xfrm>
          <a:prstGeom prst="rect">
            <a:avLst/>
          </a:prstGeom>
          <a:noFill/>
        </p:spPr>
        <p:txBody>
          <a:bodyPr wrap="square" rtlCol="0">
            <a:spAutoFit/>
          </a:bodyPr>
          <a:lstStyle/>
          <a:p>
            <a:r>
              <a:rPr lang="fr-CA" dirty="0"/>
              <a:t>N’est classée que dans la discipline Production/</a:t>
            </a:r>
            <a:r>
              <a:rPr lang="fr-CA" dirty="0" err="1"/>
              <a:t>Industrial</a:t>
            </a:r>
            <a:r>
              <a:rPr lang="fr-CA" dirty="0"/>
              <a:t> engineering bien que l’UL enseigne et fait de la recherche dans toutes les catégories analysées. </a:t>
            </a:r>
          </a:p>
        </p:txBody>
      </p:sp>
      <p:pic>
        <p:nvPicPr>
          <p:cNvPr id="7" name="Image 6">
            <a:extLst>
              <a:ext uri="{FF2B5EF4-FFF2-40B4-BE49-F238E27FC236}">
                <a16:creationId xmlns:a16="http://schemas.microsoft.com/office/drawing/2014/main" id="{4215FA2E-0D5A-4D51-BB62-A3785F31A800}"/>
              </a:ext>
            </a:extLst>
          </p:cNvPr>
          <p:cNvPicPr>
            <a:picLocks noChangeAspect="1"/>
          </p:cNvPicPr>
          <p:nvPr/>
        </p:nvPicPr>
        <p:blipFill>
          <a:blip r:embed="rId5"/>
          <a:stretch>
            <a:fillRect/>
          </a:stretch>
        </p:blipFill>
        <p:spPr>
          <a:xfrm>
            <a:off x="9786918" y="255134"/>
            <a:ext cx="1876190" cy="6447619"/>
          </a:xfrm>
          <a:prstGeom prst="rect">
            <a:avLst/>
          </a:prstGeom>
        </p:spPr>
      </p:pic>
    </p:spTree>
    <p:extLst>
      <p:ext uri="{BB962C8B-B14F-4D97-AF65-F5344CB8AC3E}">
        <p14:creationId xmlns:p14="http://schemas.microsoft.com/office/powerpoint/2010/main" val="150479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0C04C-F8F7-4053-A1AF-2D49ED16305B}"/>
              </a:ext>
            </a:extLst>
          </p:cNvPr>
          <p:cNvSpPr>
            <a:spLocks noGrp="1"/>
          </p:cNvSpPr>
          <p:nvPr>
            <p:ph type="title"/>
          </p:nvPr>
        </p:nvSpPr>
        <p:spPr/>
        <p:txBody>
          <a:bodyPr/>
          <a:lstStyle/>
          <a:p>
            <a:r>
              <a:rPr lang="fr-CA" dirty="0"/>
              <a:t>Autres classements analysés</a:t>
            </a:r>
          </a:p>
        </p:txBody>
      </p:sp>
      <p:sp>
        <p:nvSpPr>
          <p:cNvPr id="3" name="Espace réservé du contenu 2">
            <a:extLst>
              <a:ext uri="{FF2B5EF4-FFF2-40B4-BE49-F238E27FC236}">
                <a16:creationId xmlns:a16="http://schemas.microsoft.com/office/drawing/2014/main" id="{BB530866-1176-4AC5-8774-E8BE43255210}"/>
              </a:ext>
            </a:extLst>
          </p:cNvPr>
          <p:cNvSpPr>
            <a:spLocks noGrp="1"/>
          </p:cNvSpPr>
          <p:nvPr>
            <p:ph idx="1"/>
          </p:nvPr>
        </p:nvSpPr>
        <p:spPr>
          <a:xfrm>
            <a:off x="1295400" y="1828800"/>
            <a:ext cx="8909147" cy="4343400"/>
          </a:xfrm>
        </p:spPr>
        <p:txBody>
          <a:bodyPr>
            <a:normAutofit lnSpcReduction="10000"/>
          </a:bodyPr>
          <a:lstStyle/>
          <a:p>
            <a:pPr marL="0" indent="0">
              <a:buNone/>
            </a:pPr>
            <a:r>
              <a:rPr lang="fr-CA" dirty="0">
                <a:hlinkClick r:id="rId3"/>
              </a:rPr>
              <a:t>Scimago </a:t>
            </a:r>
            <a:r>
              <a:rPr lang="fr-CA" dirty="0" err="1">
                <a:hlinkClick r:id="rId3"/>
              </a:rPr>
              <a:t>Ranking</a:t>
            </a:r>
            <a:r>
              <a:rPr lang="fr-CA" dirty="0">
                <a:hlinkClick r:id="rId3"/>
              </a:rPr>
              <a:t> </a:t>
            </a:r>
            <a:r>
              <a:rPr lang="fr-CA" dirty="0"/>
              <a:t>: </a:t>
            </a:r>
          </a:p>
          <a:p>
            <a:pPr lvl="1"/>
            <a:r>
              <a:rPr lang="fr-CA" dirty="0"/>
              <a:t>5225 organisations (Google Inc., CNRS, Harvard…)</a:t>
            </a:r>
          </a:p>
          <a:p>
            <a:pPr lvl="1"/>
            <a:r>
              <a:rPr lang="fr-CA" dirty="0"/>
              <a:t>Innovation (30%) : brevets citations et proportion</a:t>
            </a:r>
          </a:p>
          <a:p>
            <a:pPr lvl="1"/>
            <a:r>
              <a:rPr lang="fr-CA" dirty="0"/>
              <a:t>Impact sociétal (20%) : </a:t>
            </a:r>
            <a:r>
              <a:rPr lang="fr-CA" dirty="0" err="1"/>
              <a:t>webométrie</a:t>
            </a:r>
            <a:r>
              <a:rPr lang="fr-CA" dirty="0"/>
              <a:t> = nb de liens sur le web qui pointent vers les pages de l’institution et le nb de pages web </a:t>
            </a:r>
          </a:p>
          <a:p>
            <a:pPr marL="0" indent="0">
              <a:buNone/>
            </a:pPr>
            <a:r>
              <a:rPr lang="fr-CA" dirty="0">
                <a:hlinkClick r:id="rId4"/>
              </a:rPr>
              <a:t>Maclean’s</a:t>
            </a:r>
            <a:endParaRPr lang="fr-CA" dirty="0"/>
          </a:p>
          <a:p>
            <a:pPr lvl="1"/>
            <a:r>
              <a:rPr lang="fr-CA" dirty="0"/>
              <a:t>Palmarès canadien</a:t>
            </a:r>
          </a:p>
          <a:p>
            <a:pPr lvl="1"/>
            <a:r>
              <a:rPr lang="fr-CA" dirty="0"/>
              <a:t>Utilise les données des bibliothèques dans leur compilation :</a:t>
            </a:r>
          </a:p>
          <a:p>
            <a:pPr lvl="2"/>
            <a:r>
              <a:rPr lang="fr-CA" dirty="0"/>
              <a:t>5% budget de fonctionnement de la Bibliothèque</a:t>
            </a:r>
          </a:p>
          <a:p>
            <a:pPr lvl="2"/>
            <a:r>
              <a:rPr lang="fr-CA" dirty="0"/>
              <a:t>4% budget des ressources électroniques de la Bibliothèque</a:t>
            </a:r>
          </a:p>
          <a:p>
            <a:pPr lvl="1"/>
            <a:r>
              <a:rPr lang="fr-CA" dirty="0"/>
              <a:t>Prix, budget de recherche, budget de fonctionnement, sondage de réputation</a:t>
            </a:r>
          </a:p>
          <a:p>
            <a:pPr marL="594360" lvl="2" indent="0">
              <a:buNone/>
            </a:pPr>
            <a:endParaRPr lang="fr-CA" dirty="0"/>
          </a:p>
        </p:txBody>
      </p:sp>
      <p:pic>
        <p:nvPicPr>
          <p:cNvPr id="4" name="Image 3">
            <a:extLst>
              <a:ext uri="{FF2B5EF4-FFF2-40B4-BE49-F238E27FC236}">
                <a16:creationId xmlns:a16="http://schemas.microsoft.com/office/drawing/2014/main" id="{EFD94C6C-8625-4973-AC7E-6E41131CD32B}"/>
              </a:ext>
            </a:extLst>
          </p:cNvPr>
          <p:cNvPicPr>
            <a:picLocks noChangeAspect="1"/>
          </p:cNvPicPr>
          <p:nvPr/>
        </p:nvPicPr>
        <p:blipFill>
          <a:blip r:embed="rId5"/>
          <a:stretch>
            <a:fillRect/>
          </a:stretch>
        </p:blipFill>
        <p:spPr>
          <a:xfrm>
            <a:off x="8463352" y="2014105"/>
            <a:ext cx="2609524" cy="333333"/>
          </a:xfrm>
          <a:prstGeom prst="rect">
            <a:avLst/>
          </a:prstGeom>
        </p:spPr>
      </p:pic>
      <p:pic>
        <p:nvPicPr>
          <p:cNvPr id="8" name="Image 7">
            <a:extLst>
              <a:ext uri="{FF2B5EF4-FFF2-40B4-BE49-F238E27FC236}">
                <a16:creationId xmlns:a16="http://schemas.microsoft.com/office/drawing/2014/main" id="{91A147F7-ACB2-4A74-8B30-AC69E82144C3}"/>
              </a:ext>
            </a:extLst>
          </p:cNvPr>
          <p:cNvPicPr>
            <a:picLocks noChangeAspect="1"/>
          </p:cNvPicPr>
          <p:nvPr/>
        </p:nvPicPr>
        <p:blipFill>
          <a:blip r:embed="rId6"/>
          <a:stretch>
            <a:fillRect/>
          </a:stretch>
        </p:blipFill>
        <p:spPr>
          <a:xfrm>
            <a:off x="9768114" y="3893705"/>
            <a:ext cx="1736658" cy="2278495"/>
          </a:xfrm>
          <a:prstGeom prst="rect">
            <a:avLst/>
          </a:prstGeom>
        </p:spPr>
      </p:pic>
    </p:spTree>
    <p:extLst>
      <p:ext uri="{BB962C8B-B14F-4D97-AF65-F5344CB8AC3E}">
        <p14:creationId xmlns:p14="http://schemas.microsoft.com/office/powerpoint/2010/main" val="284848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Noyau de compétence en Impact de la recherche</a:t>
            </a:r>
          </a:p>
        </p:txBody>
      </p:sp>
      <p:sp>
        <p:nvSpPr>
          <p:cNvPr id="5" name="Espace réservé du texte 4"/>
          <p:cNvSpPr>
            <a:spLocks noGrp="1"/>
          </p:cNvSpPr>
          <p:nvPr>
            <p:ph type="body" sz="half" idx="2"/>
          </p:nvPr>
        </p:nvSpPr>
        <p:spPr>
          <a:xfrm>
            <a:off x="1316842" y="5333098"/>
            <a:ext cx="4420252" cy="839102"/>
          </a:xfrm>
        </p:spPr>
        <p:txBody>
          <a:bodyPr rtlCol="0"/>
          <a:lstStyle/>
          <a:p>
            <a:pPr rtl="0"/>
            <a:r>
              <a:rPr lang="fr-FR" dirty="0"/>
              <a:t>Normand    		Philippe</a:t>
            </a:r>
          </a:p>
        </p:txBody>
      </p:sp>
      <p:sp>
        <p:nvSpPr>
          <p:cNvPr id="11" name="Espace réservé du texte 10"/>
          <p:cNvSpPr>
            <a:spLocks noGrp="1"/>
          </p:cNvSpPr>
          <p:nvPr>
            <p:ph type="body" sz="half" idx="14"/>
          </p:nvPr>
        </p:nvSpPr>
        <p:spPr/>
        <p:txBody>
          <a:bodyPr rtlCol="0"/>
          <a:lstStyle/>
          <a:p>
            <a:pPr rtl="0"/>
            <a:r>
              <a:rPr lang="fr-FR" dirty="0"/>
              <a:t>Marie-Claude   		Myriam</a:t>
            </a:r>
          </a:p>
        </p:txBody>
      </p:sp>
      <p:pic>
        <p:nvPicPr>
          <p:cNvPr id="9" name="Image 8">
            <a:extLst>
              <a:ext uri="{FF2B5EF4-FFF2-40B4-BE49-F238E27FC236}">
                <a16:creationId xmlns:a16="http://schemas.microsoft.com/office/drawing/2014/main" id="{95D024FF-A13A-42C7-B5A4-58944BBE3BCB}"/>
              </a:ext>
            </a:extLst>
          </p:cNvPr>
          <p:cNvPicPr>
            <a:picLocks noChangeAspect="1"/>
          </p:cNvPicPr>
          <p:nvPr/>
        </p:nvPicPr>
        <p:blipFill>
          <a:blip r:embed="rId3"/>
          <a:stretch>
            <a:fillRect/>
          </a:stretch>
        </p:blipFill>
        <p:spPr>
          <a:xfrm>
            <a:off x="1316842" y="2584884"/>
            <a:ext cx="1491196" cy="2011505"/>
          </a:xfrm>
          <a:prstGeom prst="rect">
            <a:avLst/>
          </a:prstGeom>
        </p:spPr>
      </p:pic>
      <p:pic>
        <p:nvPicPr>
          <p:cNvPr id="10" name="Image 9">
            <a:extLst>
              <a:ext uri="{FF2B5EF4-FFF2-40B4-BE49-F238E27FC236}">
                <a16:creationId xmlns:a16="http://schemas.microsoft.com/office/drawing/2014/main" id="{0E761ACB-8D14-419B-A178-F9310FAB05A6}"/>
              </a:ext>
            </a:extLst>
          </p:cNvPr>
          <p:cNvPicPr>
            <a:picLocks noChangeAspect="1"/>
          </p:cNvPicPr>
          <p:nvPr/>
        </p:nvPicPr>
        <p:blipFill>
          <a:blip r:embed="rId4"/>
          <a:stretch>
            <a:fillRect/>
          </a:stretch>
        </p:blipFill>
        <p:spPr>
          <a:xfrm>
            <a:off x="3986788" y="2674645"/>
            <a:ext cx="1620781" cy="2011505"/>
          </a:xfrm>
          <a:prstGeom prst="rect">
            <a:avLst/>
          </a:prstGeom>
        </p:spPr>
      </p:pic>
      <p:pic>
        <p:nvPicPr>
          <p:cNvPr id="1026" name="Picture 2" descr="Image result for marie-claude mailhot">
            <a:extLst>
              <a:ext uri="{FF2B5EF4-FFF2-40B4-BE49-F238E27FC236}">
                <a16:creationId xmlns:a16="http://schemas.microsoft.com/office/drawing/2014/main" id="{66ACDF4D-B21F-4495-8539-CC1F39EF0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871" y="2674645"/>
            <a:ext cx="2011505" cy="201150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DBDF577E-2FA7-491D-9C1F-7E6D0F80796E}"/>
              </a:ext>
            </a:extLst>
          </p:cNvPr>
          <p:cNvPicPr>
            <a:picLocks noChangeAspect="1"/>
          </p:cNvPicPr>
          <p:nvPr/>
        </p:nvPicPr>
        <p:blipFill>
          <a:blip r:embed="rId6"/>
          <a:stretch>
            <a:fillRect/>
          </a:stretch>
        </p:blipFill>
        <p:spPr>
          <a:xfrm>
            <a:off x="8895531" y="2674645"/>
            <a:ext cx="1698866" cy="2011505"/>
          </a:xfrm>
          <a:prstGeom prst="rect">
            <a:avLst/>
          </a:prstGeom>
        </p:spPr>
      </p:pic>
    </p:spTree>
    <p:extLst>
      <p:ext uri="{BB962C8B-B14F-4D97-AF65-F5344CB8AC3E}">
        <p14:creationId xmlns:p14="http://schemas.microsoft.com/office/powerpoint/2010/main" val="183854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35A8C-8FEC-483E-B82F-F3DAC4901394}"/>
              </a:ext>
            </a:extLst>
          </p:cNvPr>
          <p:cNvSpPr>
            <a:spLocks noGrp="1"/>
          </p:cNvSpPr>
          <p:nvPr>
            <p:ph type="title"/>
          </p:nvPr>
        </p:nvSpPr>
        <p:spPr/>
        <p:txBody>
          <a:bodyPr/>
          <a:lstStyle/>
          <a:p>
            <a:r>
              <a:rPr lang="fr-CA" dirty="0"/>
              <a:t>Questions récurrentes…</a:t>
            </a:r>
          </a:p>
        </p:txBody>
      </p:sp>
      <p:sp>
        <p:nvSpPr>
          <p:cNvPr id="4" name="Espace réservé du texte 3">
            <a:extLst>
              <a:ext uri="{FF2B5EF4-FFF2-40B4-BE49-F238E27FC236}">
                <a16:creationId xmlns:a16="http://schemas.microsoft.com/office/drawing/2014/main" id="{B5897669-157D-4B2E-9B2A-9003A1A995C4}"/>
              </a:ext>
            </a:extLst>
          </p:cNvPr>
          <p:cNvSpPr>
            <a:spLocks noGrp="1"/>
          </p:cNvSpPr>
          <p:nvPr>
            <p:ph type="body" sz="half" idx="2"/>
          </p:nvPr>
        </p:nvSpPr>
        <p:spPr>
          <a:xfrm>
            <a:off x="1295400" y="1596571"/>
            <a:ext cx="3508094" cy="4575629"/>
          </a:xfrm>
        </p:spPr>
        <p:txBody>
          <a:bodyPr/>
          <a:lstStyle/>
          <a:p>
            <a:r>
              <a:rPr lang="fr-CA" dirty="0"/>
              <a:t>Comment les données bibliométriques sont compilées par université? </a:t>
            </a:r>
          </a:p>
          <a:p>
            <a:endParaRPr lang="fr-CA" dirty="0"/>
          </a:p>
          <a:p>
            <a:r>
              <a:rPr lang="fr-CA" dirty="0"/>
              <a:t>Quel est le taux d’erreur?</a:t>
            </a:r>
          </a:p>
          <a:p>
            <a:endParaRPr lang="fr-CA" dirty="0"/>
          </a:p>
          <a:p>
            <a:r>
              <a:rPr lang="fr-CA" dirty="0"/>
              <a:t>Comment évalue-t-on la qualité de l’enseignement d’une institution? </a:t>
            </a:r>
          </a:p>
          <a:p>
            <a:endParaRPr lang="fr-CA" dirty="0"/>
          </a:p>
          <a:p>
            <a:r>
              <a:rPr lang="fr-CA" dirty="0"/>
              <a:t>Comment comparer équitablement les institutions?</a:t>
            </a:r>
          </a:p>
        </p:txBody>
      </p:sp>
      <p:pic>
        <p:nvPicPr>
          <p:cNvPr id="8" name="Image 7">
            <a:extLst>
              <a:ext uri="{FF2B5EF4-FFF2-40B4-BE49-F238E27FC236}">
                <a16:creationId xmlns:a16="http://schemas.microsoft.com/office/drawing/2014/main" id="{7B615770-6B5E-457F-B79B-8071F83173F7}"/>
              </a:ext>
            </a:extLst>
          </p:cNvPr>
          <p:cNvPicPr>
            <a:picLocks noChangeAspect="1"/>
          </p:cNvPicPr>
          <p:nvPr/>
        </p:nvPicPr>
        <p:blipFill>
          <a:blip r:embed="rId3"/>
          <a:stretch>
            <a:fillRect/>
          </a:stretch>
        </p:blipFill>
        <p:spPr>
          <a:xfrm>
            <a:off x="5945529" y="1828800"/>
            <a:ext cx="4691604" cy="4691604"/>
          </a:xfrm>
          <a:prstGeom prst="rect">
            <a:avLst/>
          </a:prstGeom>
        </p:spPr>
      </p:pic>
    </p:spTree>
    <p:extLst>
      <p:ext uri="{BB962C8B-B14F-4D97-AF65-F5344CB8AC3E}">
        <p14:creationId xmlns:p14="http://schemas.microsoft.com/office/powerpoint/2010/main" val="4037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89EB3-9B52-46A4-A01B-A672B9059FA1}"/>
              </a:ext>
            </a:extLst>
          </p:cNvPr>
          <p:cNvSpPr>
            <a:spLocks noGrp="1"/>
          </p:cNvSpPr>
          <p:nvPr>
            <p:ph type="title"/>
          </p:nvPr>
        </p:nvSpPr>
        <p:spPr/>
        <p:txBody>
          <a:bodyPr/>
          <a:lstStyle/>
          <a:p>
            <a:r>
              <a:rPr lang="fr-CA" dirty="0"/>
              <a:t>Des indicateurs composites dans les CU</a:t>
            </a:r>
          </a:p>
        </p:txBody>
      </p:sp>
      <p:sp>
        <p:nvSpPr>
          <p:cNvPr id="3" name="Espace réservé du contenu 2">
            <a:extLst>
              <a:ext uri="{FF2B5EF4-FFF2-40B4-BE49-F238E27FC236}">
                <a16:creationId xmlns:a16="http://schemas.microsoft.com/office/drawing/2014/main" id="{62E83E28-159C-4F29-9FF5-EB6BB8ABA777}"/>
              </a:ext>
            </a:extLst>
          </p:cNvPr>
          <p:cNvSpPr>
            <a:spLocks noGrp="1"/>
          </p:cNvSpPr>
          <p:nvPr>
            <p:ph idx="1"/>
          </p:nvPr>
        </p:nvSpPr>
        <p:spPr/>
        <p:txBody>
          <a:bodyPr/>
          <a:lstStyle/>
          <a:p>
            <a:pPr marL="0" indent="0">
              <a:buNone/>
            </a:pPr>
            <a:r>
              <a:rPr lang="fr-CA" dirty="0"/>
              <a:t> 5e rang mondial</a:t>
            </a:r>
          </a:p>
          <a:p>
            <a:pPr marL="0" indent="0">
              <a:buNone/>
            </a:pPr>
            <a:r>
              <a:rPr lang="fr-CA" dirty="0"/>
              <a:t> 	</a:t>
            </a:r>
          </a:p>
          <a:p>
            <a:pPr marL="0" indent="0">
              <a:buNone/>
            </a:pPr>
            <a:r>
              <a:rPr lang="fr-CA" dirty="0"/>
              <a:t>        4 + 6 + .5 + 1 = 5</a:t>
            </a:r>
            <a:r>
              <a:rPr lang="fr-CA" baseline="30000" dirty="0"/>
              <a:t>e</a:t>
            </a:r>
            <a:r>
              <a:rPr lang="fr-CA" dirty="0"/>
              <a:t> rang mondial</a:t>
            </a:r>
          </a:p>
          <a:p>
            <a:pPr marL="0" indent="0">
              <a:buNone/>
            </a:pPr>
            <a:endParaRPr lang="fr-CA" dirty="0"/>
          </a:p>
        </p:txBody>
      </p:sp>
      <p:pic>
        <p:nvPicPr>
          <p:cNvPr id="5" name="Image 4" descr="Une image contenant texte&#10;&#10;Description générée avec un niveau de confiance très élevé">
            <a:extLst>
              <a:ext uri="{FF2B5EF4-FFF2-40B4-BE49-F238E27FC236}">
                <a16:creationId xmlns:a16="http://schemas.microsoft.com/office/drawing/2014/main" id="{71567C2F-BF74-42CB-8ABD-78117F5D91BF}"/>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903318" y="3743137"/>
            <a:ext cx="4109013" cy="2275175"/>
          </a:xfrm>
          <a:prstGeom prst="rect">
            <a:avLst/>
          </a:prstGeom>
        </p:spPr>
      </p:pic>
      <p:sp>
        <p:nvSpPr>
          <p:cNvPr id="6" name="ZoneTexte 5">
            <a:extLst>
              <a:ext uri="{FF2B5EF4-FFF2-40B4-BE49-F238E27FC236}">
                <a16:creationId xmlns:a16="http://schemas.microsoft.com/office/drawing/2014/main" id="{AA77015B-6389-4127-85AD-E9E80C427DEF}"/>
              </a:ext>
            </a:extLst>
          </p:cNvPr>
          <p:cNvSpPr txBox="1"/>
          <p:nvPr/>
        </p:nvSpPr>
        <p:spPr>
          <a:xfrm>
            <a:off x="3769488" y="6079079"/>
            <a:ext cx="4109013" cy="153888"/>
          </a:xfrm>
          <a:prstGeom prst="rect">
            <a:avLst/>
          </a:prstGeom>
          <a:noFill/>
        </p:spPr>
        <p:txBody>
          <a:bodyPr wrap="square" rtlCol="0">
            <a:spAutoFit/>
          </a:bodyPr>
          <a:lstStyle/>
          <a:p>
            <a:r>
              <a:rPr lang="fr-CA" sz="400" dirty="0">
                <a:hlinkClick r:id="rId4" tooltip="https://fr.wikipedia.org/wiki/Hi%C3%A9roglyphe_lin%C3%A9aire"/>
              </a:rPr>
              <a:t>Cette photo</a:t>
            </a:r>
            <a:r>
              <a:rPr lang="fr-CA" sz="400" dirty="0"/>
              <a:t> par Auteur inconnu est soumis à la licence </a:t>
            </a:r>
            <a:r>
              <a:rPr lang="fr-CA" sz="400" dirty="0">
                <a:hlinkClick r:id="rId5" tooltip="https://creativecommons.org/licenses/by-sa/3.0/"/>
              </a:rPr>
              <a:t>CC BY-SA</a:t>
            </a:r>
            <a:endParaRPr lang="fr-CA" sz="400" dirty="0"/>
          </a:p>
        </p:txBody>
      </p:sp>
      <p:sp>
        <p:nvSpPr>
          <p:cNvPr id="7" name="Flèche : courbe vers la droite 6">
            <a:extLst>
              <a:ext uri="{FF2B5EF4-FFF2-40B4-BE49-F238E27FC236}">
                <a16:creationId xmlns:a16="http://schemas.microsoft.com/office/drawing/2014/main" id="{A4FC28F8-56B0-47D3-992C-FB8AF04D7FD6}"/>
              </a:ext>
            </a:extLst>
          </p:cNvPr>
          <p:cNvSpPr/>
          <p:nvPr/>
        </p:nvSpPr>
        <p:spPr>
          <a:xfrm>
            <a:off x="577769" y="1990845"/>
            <a:ext cx="717631" cy="1203767"/>
          </a:xfrm>
          <a:prstGeom prst="curvedRightArrow">
            <a:avLst>
              <a:gd name="adj1" fmla="val 25000"/>
              <a:gd name="adj2" fmla="val 4024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8" name="Flèche : courbe vers la droite 7">
            <a:extLst>
              <a:ext uri="{FF2B5EF4-FFF2-40B4-BE49-F238E27FC236}">
                <a16:creationId xmlns:a16="http://schemas.microsoft.com/office/drawing/2014/main" id="{5B5BC556-C046-4A5B-A631-0F64F95DAF3D}"/>
              </a:ext>
            </a:extLst>
          </p:cNvPr>
          <p:cNvSpPr/>
          <p:nvPr/>
        </p:nvSpPr>
        <p:spPr>
          <a:xfrm>
            <a:off x="1468056" y="3774966"/>
            <a:ext cx="717631" cy="1203767"/>
          </a:xfrm>
          <a:prstGeom prst="curvedRightArrow">
            <a:avLst>
              <a:gd name="adj1" fmla="val 25000"/>
              <a:gd name="adj2" fmla="val 4024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pic>
        <p:nvPicPr>
          <p:cNvPr id="9" name="Image 8">
            <a:extLst>
              <a:ext uri="{FF2B5EF4-FFF2-40B4-BE49-F238E27FC236}">
                <a16:creationId xmlns:a16="http://schemas.microsoft.com/office/drawing/2014/main" id="{4F1C82B1-4AD9-4E7A-BB3A-4B2F0583F56B}"/>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9070848" y="3513025"/>
            <a:ext cx="2822448" cy="2116835"/>
          </a:xfrm>
          <a:prstGeom prst="rect">
            <a:avLst/>
          </a:prstGeom>
        </p:spPr>
      </p:pic>
      <p:sp>
        <p:nvSpPr>
          <p:cNvPr id="10" name="ZoneTexte 9">
            <a:extLst>
              <a:ext uri="{FF2B5EF4-FFF2-40B4-BE49-F238E27FC236}">
                <a16:creationId xmlns:a16="http://schemas.microsoft.com/office/drawing/2014/main" id="{25AF2790-3BEA-4184-B678-C36C624FBB73}"/>
              </a:ext>
            </a:extLst>
          </p:cNvPr>
          <p:cNvSpPr txBox="1"/>
          <p:nvPr/>
        </p:nvSpPr>
        <p:spPr>
          <a:xfrm>
            <a:off x="9070848" y="5881485"/>
            <a:ext cx="2822448" cy="169277"/>
          </a:xfrm>
          <a:prstGeom prst="rect">
            <a:avLst/>
          </a:prstGeom>
          <a:noFill/>
        </p:spPr>
        <p:txBody>
          <a:bodyPr wrap="square" rtlCol="0">
            <a:spAutoFit/>
          </a:bodyPr>
          <a:lstStyle/>
          <a:p>
            <a:r>
              <a:rPr lang="fr-CA" sz="500" dirty="0">
                <a:hlinkClick r:id="rId7" tooltip="https://en.wikipedia.org/wiki/Composite_material"/>
              </a:rPr>
              <a:t>Cette photo</a:t>
            </a:r>
            <a:r>
              <a:rPr lang="fr-CA" sz="500" dirty="0"/>
              <a:t> par Auteur inconnu est soumis à la licence </a:t>
            </a:r>
            <a:r>
              <a:rPr lang="fr-CA" sz="500" dirty="0">
                <a:hlinkClick r:id="rId5" tooltip="https://creativecommons.org/licenses/by-sa/3.0/"/>
              </a:rPr>
              <a:t>CC BY-SA</a:t>
            </a:r>
            <a:endParaRPr lang="fr-CA" sz="500" dirty="0"/>
          </a:p>
        </p:txBody>
      </p:sp>
    </p:spTree>
    <p:extLst>
      <p:ext uri="{BB962C8B-B14F-4D97-AF65-F5344CB8AC3E}">
        <p14:creationId xmlns:p14="http://schemas.microsoft.com/office/powerpoint/2010/main" val="343858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241735-B475-4D12-A0F7-0F59BB5BFDD9}"/>
              </a:ext>
            </a:extLst>
          </p:cNvPr>
          <p:cNvSpPr>
            <a:spLocks noGrp="1"/>
          </p:cNvSpPr>
          <p:nvPr>
            <p:ph type="title"/>
          </p:nvPr>
        </p:nvSpPr>
        <p:spPr/>
        <p:txBody>
          <a:bodyPr/>
          <a:lstStyle/>
          <a:p>
            <a:r>
              <a:rPr lang="fr-CA" dirty="0"/>
              <a:t>Utilisation des classements universitaires (CU)</a:t>
            </a:r>
          </a:p>
        </p:txBody>
      </p:sp>
      <p:sp>
        <p:nvSpPr>
          <p:cNvPr id="3" name="Espace réservé du contenu 2">
            <a:extLst>
              <a:ext uri="{FF2B5EF4-FFF2-40B4-BE49-F238E27FC236}">
                <a16:creationId xmlns:a16="http://schemas.microsoft.com/office/drawing/2014/main" id="{697DC5C9-1587-4266-AA0D-8E9E327DEC04}"/>
              </a:ext>
            </a:extLst>
          </p:cNvPr>
          <p:cNvSpPr>
            <a:spLocks noGrp="1"/>
          </p:cNvSpPr>
          <p:nvPr>
            <p:ph idx="1"/>
          </p:nvPr>
        </p:nvSpPr>
        <p:spPr/>
        <p:txBody>
          <a:bodyPr/>
          <a:lstStyle/>
          <a:p>
            <a:pPr marL="0" indent="0">
              <a:buNone/>
            </a:pPr>
            <a:r>
              <a:rPr lang="fr-CA" dirty="0"/>
              <a:t>Étude de </a:t>
            </a:r>
            <a:r>
              <a:rPr lang="fr-CA" dirty="0" err="1"/>
              <a:t>Souto</a:t>
            </a:r>
            <a:r>
              <a:rPr lang="fr-CA" dirty="0"/>
              <a:t>-Otero et Enders en 2017 démontre que:</a:t>
            </a:r>
          </a:p>
          <a:p>
            <a:r>
              <a:rPr lang="fr-CA" dirty="0"/>
              <a:t>Les étudiants internationaux sont les plus influencés par les CU</a:t>
            </a:r>
          </a:p>
          <a:p>
            <a:pPr lvl="1"/>
            <a:r>
              <a:rPr lang="fr-CA" dirty="0"/>
              <a:t>Institutions plus que le pays, gradués en sciences pures</a:t>
            </a:r>
          </a:p>
          <a:p>
            <a:pPr lvl="1"/>
            <a:r>
              <a:rPr lang="fr-CA" dirty="0"/>
              <a:t>Coûts, réputation, qualité d’enseignement</a:t>
            </a:r>
          </a:p>
          <a:p>
            <a:r>
              <a:rPr lang="fr-CA" dirty="0"/>
              <a:t>Les étudiants américains, canadiens et britanniques s’appuient peu sur ces classements pour le choix d’institutions</a:t>
            </a:r>
          </a:p>
          <a:p>
            <a:r>
              <a:rPr lang="fr-CA" dirty="0"/>
              <a:t>25% des employeurs utilisent les classements pour évaluer la qualité de l’enseignement reçu. </a:t>
            </a:r>
          </a:p>
        </p:txBody>
      </p:sp>
    </p:spTree>
    <p:extLst>
      <p:ext uri="{BB962C8B-B14F-4D97-AF65-F5344CB8AC3E}">
        <p14:creationId xmlns:p14="http://schemas.microsoft.com/office/powerpoint/2010/main" val="31943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4BDC9F-DEDC-4A81-B9A2-979D12203F99}"/>
              </a:ext>
            </a:extLst>
          </p:cNvPr>
          <p:cNvSpPr>
            <a:spLocks noGrp="1"/>
          </p:cNvSpPr>
          <p:nvPr>
            <p:ph type="title"/>
          </p:nvPr>
        </p:nvSpPr>
        <p:spPr/>
        <p:txBody>
          <a:bodyPr/>
          <a:lstStyle/>
          <a:p>
            <a:r>
              <a:rPr lang="fr-CA" dirty="0"/>
              <a:t>Comparaison entre classements universitaires mondiaux</a:t>
            </a:r>
          </a:p>
        </p:txBody>
      </p:sp>
      <p:sp>
        <p:nvSpPr>
          <p:cNvPr id="3" name="Espace réservé du contenu 2">
            <a:extLst>
              <a:ext uri="{FF2B5EF4-FFF2-40B4-BE49-F238E27FC236}">
                <a16:creationId xmlns:a16="http://schemas.microsoft.com/office/drawing/2014/main" id="{CA62BD1F-0158-4434-AC71-18F58EE9599B}"/>
              </a:ext>
            </a:extLst>
          </p:cNvPr>
          <p:cNvSpPr>
            <a:spLocks noGrp="1"/>
          </p:cNvSpPr>
          <p:nvPr>
            <p:ph idx="1"/>
          </p:nvPr>
        </p:nvSpPr>
        <p:spPr>
          <a:xfrm>
            <a:off x="1295400" y="1828800"/>
            <a:ext cx="9601200" cy="4845377"/>
          </a:xfrm>
        </p:spPr>
        <p:txBody>
          <a:bodyPr>
            <a:normAutofit/>
          </a:bodyPr>
          <a:lstStyle/>
          <a:p>
            <a:pPr marL="0" indent="0">
              <a:buNone/>
            </a:pPr>
            <a:r>
              <a:rPr lang="fr-CA" dirty="0"/>
              <a:t>Selon une étude de </a:t>
            </a:r>
            <a:r>
              <a:rPr lang="fr-CA" dirty="0" err="1"/>
              <a:t>Moed</a:t>
            </a:r>
            <a:r>
              <a:rPr lang="fr-CA" dirty="0"/>
              <a:t> en 2017:</a:t>
            </a:r>
          </a:p>
          <a:p>
            <a:r>
              <a:rPr lang="fr-CA" dirty="0"/>
              <a:t>Seulement 35 universités se trouvent de tous les top 100</a:t>
            </a:r>
          </a:p>
          <a:p>
            <a:r>
              <a:rPr lang="fr-CA" dirty="0"/>
              <a:t>Par combinaison de 2 les CU peuvent avoir un maximum de 75 U communes dans leur top 100. </a:t>
            </a:r>
          </a:p>
          <a:p>
            <a:r>
              <a:rPr lang="fr-CA" dirty="0"/>
              <a:t>Biais géographique:</a:t>
            </a:r>
          </a:p>
          <a:p>
            <a:pPr lvl="1"/>
            <a:r>
              <a:rPr lang="fr-CA" dirty="0" err="1"/>
              <a:t>UmultiRank</a:t>
            </a:r>
            <a:r>
              <a:rPr lang="fr-CA" dirty="0"/>
              <a:t> = Europe</a:t>
            </a:r>
          </a:p>
          <a:p>
            <a:pPr lvl="1"/>
            <a:r>
              <a:rPr lang="fr-CA" dirty="0"/>
              <a:t>ARWU = Amérique du Nord</a:t>
            </a:r>
          </a:p>
          <a:p>
            <a:pPr lvl="1"/>
            <a:r>
              <a:rPr lang="fr-CA" dirty="0"/>
              <a:t>Leiden = pays asiatiques émergents</a:t>
            </a:r>
          </a:p>
          <a:p>
            <a:pPr lvl="1"/>
            <a:r>
              <a:rPr lang="fr-CA" dirty="0"/>
              <a:t>QS + THE = pays anglo-saxons</a:t>
            </a:r>
          </a:p>
          <a:p>
            <a:r>
              <a:rPr lang="fr-CA" dirty="0"/>
              <a:t>Corrélation entre indicateurs est moyenne</a:t>
            </a:r>
          </a:p>
          <a:p>
            <a:pPr lvl="1"/>
            <a:endParaRPr lang="fr-CA" dirty="0"/>
          </a:p>
        </p:txBody>
      </p:sp>
    </p:spTree>
    <p:extLst>
      <p:ext uri="{BB962C8B-B14F-4D97-AF65-F5344CB8AC3E}">
        <p14:creationId xmlns:p14="http://schemas.microsoft.com/office/powerpoint/2010/main" val="378346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BF6524-34FC-4F78-82E3-26450EC1A8D8}"/>
              </a:ext>
            </a:extLst>
          </p:cNvPr>
          <p:cNvSpPr>
            <a:spLocks noGrp="1"/>
          </p:cNvSpPr>
          <p:nvPr>
            <p:ph type="title"/>
          </p:nvPr>
        </p:nvSpPr>
        <p:spPr/>
        <p:txBody>
          <a:bodyPr/>
          <a:lstStyle/>
          <a:p>
            <a:r>
              <a:rPr lang="fr-CA" dirty="0"/>
              <a:t>10 principes pour bien se servir d’un classement mondial des universités</a:t>
            </a:r>
          </a:p>
        </p:txBody>
      </p:sp>
      <p:sp>
        <p:nvSpPr>
          <p:cNvPr id="3" name="Espace réservé du contenu 2">
            <a:extLst>
              <a:ext uri="{FF2B5EF4-FFF2-40B4-BE49-F238E27FC236}">
                <a16:creationId xmlns:a16="http://schemas.microsoft.com/office/drawing/2014/main" id="{CF6E2A7C-A9A1-4C2B-882E-8A98DD0E7623}"/>
              </a:ext>
            </a:extLst>
          </p:cNvPr>
          <p:cNvSpPr>
            <a:spLocks noGrp="1"/>
          </p:cNvSpPr>
          <p:nvPr>
            <p:ph idx="1"/>
          </p:nvPr>
        </p:nvSpPr>
        <p:spPr/>
        <p:txBody>
          <a:bodyPr/>
          <a:lstStyle/>
          <a:p>
            <a:pPr marL="457200" indent="-457200">
              <a:buFont typeface="+mj-lt"/>
              <a:buAutoNum type="arabicPeriod"/>
            </a:pPr>
            <a:r>
              <a:rPr lang="en-US" dirty="0"/>
              <a:t>A generic concept of university performance should not be used</a:t>
            </a:r>
          </a:p>
          <a:p>
            <a:pPr marL="457200" indent="-457200">
              <a:buFont typeface="+mj-lt"/>
              <a:buAutoNum type="arabicPeriod"/>
            </a:pPr>
            <a:r>
              <a:rPr lang="en-US" dirty="0"/>
              <a:t>A clear distinction should be made between size-dependent and size-independent indicators of university performance</a:t>
            </a:r>
          </a:p>
          <a:p>
            <a:pPr marL="457200" indent="-457200">
              <a:buFont typeface="+mj-lt"/>
              <a:buAutoNum type="arabicPeriod"/>
            </a:pPr>
            <a:r>
              <a:rPr lang="en-US" dirty="0"/>
              <a:t>Universities should be defined in a consistent way</a:t>
            </a:r>
          </a:p>
          <a:p>
            <a:pPr marL="457200" indent="-457200">
              <a:buFont typeface="+mj-lt"/>
              <a:buAutoNum type="arabicPeriod"/>
            </a:pPr>
            <a:r>
              <a:rPr lang="en-US" dirty="0"/>
              <a:t>University rankings should be sufficiently transparent</a:t>
            </a:r>
          </a:p>
          <a:p>
            <a:pPr marL="457200" indent="-457200">
              <a:buFont typeface="+mj-lt"/>
              <a:buAutoNum type="arabicPeriod"/>
            </a:pPr>
            <a:r>
              <a:rPr lang="en-US" dirty="0"/>
              <a:t>Comparisons between universities should be made keeping in mind the differences between universities</a:t>
            </a:r>
          </a:p>
          <a:p>
            <a:pPr marL="457200" indent="-457200">
              <a:buFont typeface="+mj-lt"/>
              <a:buAutoNum type="arabicPeriod"/>
            </a:pPr>
            <a:r>
              <a:rPr lang="en-US" dirty="0">
                <a:hlinkClick r:id="rId3"/>
              </a:rPr>
              <a:t>Uncertainty in university rankings </a:t>
            </a:r>
            <a:r>
              <a:rPr lang="en-US" dirty="0"/>
              <a:t>should be acknowledged</a:t>
            </a:r>
            <a:endParaRPr lang="fr-CA" dirty="0"/>
          </a:p>
        </p:txBody>
      </p:sp>
    </p:spTree>
    <p:extLst>
      <p:ext uri="{BB962C8B-B14F-4D97-AF65-F5344CB8AC3E}">
        <p14:creationId xmlns:p14="http://schemas.microsoft.com/office/powerpoint/2010/main" val="266275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BF6524-34FC-4F78-82E3-26450EC1A8D8}"/>
              </a:ext>
            </a:extLst>
          </p:cNvPr>
          <p:cNvSpPr>
            <a:spLocks noGrp="1"/>
          </p:cNvSpPr>
          <p:nvPr>
            <p:ph type="title"/>
          </p:nvPr>
        </p:nvSpPr>
        <p:spPr/>
        <p:txBody>
          <a:bodyPr/>
          <a:lstStyle/>
          <a:p>
            <a:r>
              <a:rPr lang="fr-CA" dirty="0"/>
              <a:t>10 principes pour bien se servir d’un classement mondial des universités</a:t>
            </a:r>
          </a:p>
        </p:txBody>
      </p:sp>
      <p:sp>
        <p:nvSpPr>
          <p:cNvPr id="3" name="Espace réservé du contenu 2">
            <a:extLst>
              <a:ext uri="{FF2B5EF4-FFF2-40B4-BE49-F238E27FC236}">
                <a16:creationId xmlns:a16="http://schemas.microsoft.com/office/drawing/2014/main" id="{CF6E2A7C-A9A1-4C2B-882E-8A98DD0E7623}"/>
              </a:ext>
            </a:extLst>
          </p:cNvPr>
          <p:cNvSpPr>
            <a:spLocks noGrp="1"/>
          </p:cNvSpPr>
          <p:nvPr>
            <p:ph idx="1"/>
          </p:nvPr>
        </p:nvSpPr>
        <p:spPr/>
        <p:txBody>
          <a:bodyPr/>
          <a:lstStyle/>
          <a:p>
            <a:pPr marL="0" indent="0">
              <a:buNone/>
            </a:pPr>
            <a:r>
              <a:rPr lang="fr-CA" dirty="0"/>
              <a:t>7. </a:t>
            </a:r>
            <a:r>
              <a:rPr lang="en-US" dirty="0"/>
              <a:t>An exclusive focus on the ranks of universities in a university ranking should be avoided; the values of the underlying indicators should be taken into account</a:t>
            </a:r>
          </a:p>
          <a:p>
            <a:pPr marL="0" indent="0">
              <a:buNone/>
            </a:pPr>
            <a:r>
              <a:rPr lang="en-US" dirty="0"/>
              <a:t>8. Dimensions of university performance not covered by university rankings should not be overlooked</a:t>
            </a:r>
          </a:p>
          <a:p>
            <a:pPr marL="0" indent="0">
              <a:buNone/>
            </a:pPr>
            <a:r>
              <a:rPr lang="en-US" dirty="0"/>
              <a:t>9. Performance criteria relevant at the university level should not automatically be assumed to have the same relevance at the department of research group level</a:t>
            </a:r>
          </a:p>
          <a:p>
            <a:pPr marL="0" indent="0">
              <a:buNone/>
            </a:pPr>
            <a:r>
              <a:rPr lang="en-US" dirty="0"/>
              <a:t>10. University rankings should be handled cautiously, but they should not be dismissed as being completely useless</a:t>
            </a:r>
            <a:endParaRPr lang="fr-CA" dirty="0"/>
          </a:p>
        </p:txBody>
      </p:sp>
    </p:spTree>
    <p:extLst>
      <p:ext uri="{BB962C8B-B14F-4D97-AF65-F5344CB8AC3E}">
        <p14:creationId xmlns:p14="http://schemas.microsoft.com/office/powerpoint/2010/main" val="41312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4A3EC8-FF34-42AE-BBCB-56308D27E2DC}"/>
              </a:ext>
            </a:extLst>
          </p:cNvPr>
          <p:cNvSpPr>
            <a:spLocks noGrp="1"/>
          </p:cNvSpPr>
          <p:nvPr>
            <p:ph type="title"/>
          </p:nvPr>
        </p:nvSpPr>
        <p:spPr/>
        <p:txBody>
          <a:bodyPr/>
          <a:lstStyle/>
          <a:p>
            <a:r>
              <a:rPr lang="fr-CA" dirty="0"/>
              <a:t>Faire attention…</a:t>
            </a:r>
          </a:p>
        </p:txBody>
      </p:sp>
      <p:sp>
        <p:nvSpPr>
          <p:cNvPr id="3" name="Espace réservé du contenu 2">
            <a:extLst>
              <a:ext uri="{FF2B5EF4-FFF2-40B4-BE49-F238E27FC236}">
                <a16:creationId xmlns:a16="http://schemas.microsoft.com/office/drawing/2014/main" id="{F519D2E6-645E-453D-BD06-E2EF6C6D5353}"/>
              </a:ext>
            </a:extLst>
          </p:cNvPr>
          <p:cNvSpPr>
            <a:spLocks noGrp="1"/>
          </p:cNvSpPr>
          <p:nvPr>
            <p:ph idx="1"/>
          </p:nvPr>
        </p:nvSpPr>
        <p:spPr/>
        <p:txBody>
          <a:bodyPr/>
          <a:lstStyle/>
          <a:p>
            <a:r>
              <a:rPr lang="fr-CA" dirty="0"/>
              <a:t>Vu comme un droit acquis par les populations pour que leur choix soit éclairé </a:t>
            </a:r>
          </a:p>
          <a:p>
            <a:r>
              <a:rPr lang="fr-CA" dirty="0"/>
              <a:t>Par contre, c’est une vision très élitiste de l’éducation basée sur des motivations principalement économiques plutôt qu’éducationnel. </a:t>
            </a:r>
          </a:p>
          <a:p>
            <a:pPr lvl="1"/>
            <a:endParaRPr lang="fr-CA" dirty="0"/>
          </a:p>
          <a:p>
            <a:pPr marL="320040" lvl="1" indent="0">
              <a:buNone/>
            </a:pPr>
            <a:r>
              <a:rPr lang="fr-CA" b="1" i="1" dirty="0"/>
              <a:t>Elite people are </a:t>
            </a:r>
            <a:r>
              <a:rPr lang="fr-CA" b="1" i="1" dirty="0" err="1"/>
              <a:t>funded</a:t>
            </a:r>
            <a:r>
              <a:rPr lang="fr-CA" b="1" i="1" dirty="0"/>
              <a:t> by </a:t>
            </a:r>
            <a:r>
              <a:rPr lang="fr-CA" b="1" i="1" dirty="0" err="1"/>
              <a:t>elite</a:t>
            </a:r>
            <a:r>
              <a:rPr lang="fr-CA" b="1" i="1" dirty="0"/>
              <a:t> people to </a:t>
            </a:r>
            <a:r>
              <a:rPr lang="fr-CA" b="1" i="1" dirty="0" err="1"/>
              <a:t>teach</a:t>
            </a:r>
            <a:r>
              <a:rPr lang="fr-CA" b="1" i="1" dirty="0"/>
              <a:t> </a:t>
            </a:r>
            <a:r>
              <a:rPr lang="fr-CA" b="1" i="1" dirty="0" err="1"/>
              <a:t>elite</a:t>
            </a:r>
            <a:r>
              <a:rPr lang="fr-CA" b="1" i="1" dirty="0"/>
              <a:t> people </a:t>
            </a:r>
            <a:r>
              <a:rPr lang="fr-CA" b="1" i="1" dirty="0" err="1"/>
              <a:t>knowledge</a:t>
            </a:r>
            <a:r>
              <a:rPr lang="fr-CA" b="1" i="1" dirty="0"/>
              <a:t> for </a:t>
            </a:r>
            <a:r>
              <a:rPr lang="fr-CA" b="1" i="1" dirty="0" err="1"/>
              <a:t>elites</a:t>
            </a:r>
            <a:r>
              <a:rPr lang="fr-CA" dirty="0"/>
              <a:t>.</a:t>
            </a:r>
          </a:p>
          <a:p>
            <a:pPr marL="320040" lvl="1" indent="0" algn="ctr">
              <a:buNone/>
            </a:pPr>
            <a:r>
              <a:rPr lang="fr-CA" sz="1200" dirty="0"/>
              <a:t>(Amsler &amp; </a:t>
            </a:r>
            <a:r>
              <a:rPr lang="fr-CA" sz="1200" dirty="0" err="1"/>
              <a:t>Bolsmann</a:t>
            </a:r>
            <a:r>
              <a:rPr lang="fr-CA" sz="1200" dirty="0"/>
              <a:t>, 2012) </a:t>
            </a:r>
          </a:p>
        </p:txBody>
      </p:sp>
    </p:spTree>
    <p:extLst>
      <p:ext uri="{BB962C8B-B14F-4D97-AF65-F5344CB8AC3E}">
        <p14:creationId xmlns:p14="http://schemas.microsoft.com/office/powerpoint/2010/main" val="229162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Les dérives de l’évaluation</a:t>
            </a:r>
          </a:p>
        </p:txBody>
      </p:sp>
      <p:pic>
        <p:nvPicPr>
          <p:cNvPr id="7" name="Espace réservé du contenu 6">
            <a:hlinkClick r:id="rId3"/>
            <a:extLst>
              <a:ext uri="{FF2B5EF4-FFF2-40B4-BE49-F238E27FC236}">
                <a16:creationId xmlns:a16="http://schemas.microsoft.com/office/drawing/2014/main" id="{A36C8D6B-B1E3-4A13-9A63-2DEA586D0DA5}"/>
              </a:ext>
            </a:extLst>
          </p:cNvPr>
          <p:cNvPicPr>
            <a:picLocks noGrp="1" noChangeAspect="1"/>
          </p:cNvPicPr>
          <p:nvPr>
            <p:ph idx="1"/>
          </p:nvPr>
        </p:nvPicPr>
        <p:blipFill>
          <a:blip r:embed="rId4"/>
          <a:stretch>
            <a:fillRect/>
          </a:stretch>
        </p:blipFill>
        <p:spPr>
          <a:xfrm>
            <a:off x="6981996" y="1064533"/>
            <a:ext cx="4510232" cy="4343400"/>
          </a:xfrm>
          <a:prstGeom prst="rect">
            <a:avLst/>
          </a:prstGeom>
        </p:spPr>
      </p:pic>
      <p:sp>
        <p:nvSpPr>
          <p:cNvPr id="6" name="Espace réservé du texte 5"/>
          <p:cNvSpPr>
            <a:spLocks noGrp="1"/>
          </p:cNvSpPr>
          <p:nvPr>
            <p:ph type="body" sz="half" idx="2"/>
          </p:nvPr>
        </p:nvSpPr>
        <p:spPr>
          <a:xfrm>
            <a:off x="974690" y="1557494"/>
            <a:ext cx="4149968" cy="4343400"/>
          </a:xfrm>
        </p:spPr>
        <p:txBody>
          <a:bodyPr rtlCol="0"/>
          <a:lstStyle/>
          <a:p>
            <a:r>
              <a:rPr lang="fr-CA" dirty="0"/>
              <a:t>« Bien que, en de nombreux pays, des spécialistes de l’évaluation aient démontré à plusieurs reprises que ces classements n’ont aucune valeur scientifique, beaucoup d’universités les utilisent pour vendre leur “qualité” » (Yves Gingras au Devoir, 2014)</a:t>
            </a:r>
          </a:p>
          <a:p>
            <a:endParaRPr lang="fr-CA" dirty="0"/>
          </a:p>
          <a:p>
            <a:endParaRPr lang="fr-CA" dirty="0"/>
          </a:p>
          <a:p>
            <a:endParaRPr lang="fr-FR" dirty="0"/>
          </a:p>
        </p:txBody>
      </p:sp>
      <p:pic>
        <p:nvPicPr>
          <p:cNvPr id="3" name="Image 2">
            <a:extLst>
              <a:ext uri="{FF2B5EF4-FFF2-40B4-BE49-F238E27FC236}">
                <a16:creationId xmlns:a16="http://schemas.microsoft.com/office/drawing/2014/main" id="{27C431B3-6CD4-4EB7-861A-FFBB94B3D950}"/>
              </a:ext>
            </a:extLst>
          </p:cNvPr>
          <p:cNvPicPr>
            <a:picLocks noChangeAspect="1"/>
          </p:cNvPicPr>
          <p:nvPr/>
        </p:nvPicPr>
        <p:blipFill>
          <a:blip r:embed="rId5"/>
          <a:stretch>
            <a:fillRect/>
          </a:stretch>
        </p:blipFill>
        <p:spPr>
          <a:xfrm>
            <a:off x="699772" y="4609647"/>
            <a:ext cx="5552381" cy="1819048"/>
          </a:xfrm>
          <a:prstGeom prst="rect">
            <a:avLst/>
          </a:prstGeom>
        </p:spPr>
      </p:pic>
      <p:pic>
        <p:nvPicPr>
          <p:cNvPr id="4" name="Image 3">
            <a:hlinkClick r:id="rId6"/>
            <a:extLst>
              <a:ext uri="{FF2B5EF4-FFF2-40B4-BE49-F238E27FC236}">
                <a16:creationId xmlns:a16="http://schemas.microsoft.com/office/drawing/2014/main" id="{D176182F-993E-4F7F-9B58-0670ECA79D3E}"/>
              </a:ext>
            </a:extLst>
          </p:cNvPr>
          <p:cNvPicPr>
            <a:picLocks noChangeAspect="1"/>
          </p:cNvPicPr>
          <p:nvPr/>
        </p:nvPicPr>
        <p:blipFill>
          <a:blip r:embed="rId7"/>
          <a:stretch>
            <a:fillRect/>
          </a:stretch>
        </p:blipFill>
        <p:spPr>
          <a:xfrm>
            <a:off x="6527588" y="2190660"/>
            <a:ext cx="5419048" cy="3361905"/>
          </a:xfrm>
          <a:prstGeom prst="rect">
            <a:avLst/>
          </a:prstGeom>
        </p:spPr>
      </p:pic>
    </p:spTree>
    <p:extLst>
      <p:ext uri="{BB962C8B-B14F-4D97-AF65-F5344CB8AC3E}">
        <p14:creationId xmlns:p14="http://schemas.microsoft.com/office/powerpoint/2010/main" val="425062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pPr rtl="0"/>
            <a:r>
              <a:rPr lang="fr-FR" dirty="0"/>
              <a:t>Fin</a:t>
            </a:r>
          </a:p>
        </p:txBody>
      </p:sp>
      <p:sp>
        <p:nvSpPr>
          <p:cNvPr id="4" name="Sous-titre 3"/>
          <p:cNvSpPr>
            <a:spLocks noGrp="1"/>
          </p:cNvSpPr>
          <p:nvPr>
            <p:ph type="subTitle" idx="1"/>
          </p:nvPr>
        </p:nvSpPr>
        <p:spPr/>
        <p:txBody>
          <a:bodyPr rtlCol="0"/>
          <a:lstStyle/>
          <a:p>
            <a:pPr rtl="0"/>
            <a:r>
              <a:rPr lang="fr-FR" dirty="0"/>
              <a:t>Et pas de chiffres présentés pour l’Université Laval, Na!</a:t>
            </a:r>
          </a:p>
        </p:txBody>
      </p:sp>
    </p:spTree>
    <p:extLst>
      <p:ext uri="{BB962C8B-B14F-4D97-AF65-F5344CB8AC3E}">
        <p14:creationId xmlns:p14="http://schemas.microsoft.com/office/powerpoint/2010/main" val="163667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Classements mondiaux universitaires</a:t>
            </a:r>
          </a:p>
        </p:txBody>
      </p:sp>
      <p:sp>
        <p:nvSpPr>
          <p:cNvPr id="3" name="Espace réservé du contenu 2"/>
          <p:cNvSpPr>
            <a:spLocks noGrp="1"/>
          </p:cNvSpPr>
          <p:nvPr>
            <p:ph idx="1"/>
          </p:nvPr>
        </p:nvSpPr>
        <p:spPr/>
        <p:txBody>
          <a:bodyPr rtlCol="0"/>
          <a:lstStyle/>
          <a:p>
            <a:pPr marL="0" indent="0" rtl="0">
              <a:buNone/>
            </a:pPr>
            <a:r>
              <a:rPr lang="fr-FR" dirty="0"/>
              <a:t>Méthode</a:t>
            </a:r>
          </a:p>
          <a:p>
            <a:r>
              <a:rPr lang="fr-FR" dirty="0"/>
              <a:t>Lecture d’articles académiques sur les classements universitaires</a:t>
            </a:r>
          </a:p>
          <a:p>
            <a:pPr rtl="0"/>
            <a:r>
              <a:rPr lang="fr-FR" dirty="0"/>
              <a:t>Analyse de 5 classements mondiaux et 1 national</a:t>
            </a:r>
          </a:p>
          <a:p>
            <a:pPr rtl="0"/>
            <a:r>
              <a:rPr lang="fr-FR" dirty="0"/>
              <a:t>Histoire et mission </a:t>
            </a:r>
          </a:p>
          <a:p>
            <a:pPr rtl="0"/>
            <a:r>
              <a:rPr lang="fr-FR" dirty="0"/>
              <a:t>Critères de classification</a:t>
            </a:r>
          </a:p>
          <a:p>
            <a:pPr rtl="0"/>
            <a:r>
              <a:rPr lang="fr-FR" dirty="0"/>
              <a:t>Document synthèse</a:t>
            </a:r>
          </a:p>
          <a:p>
            <a:pPr rtl="0"/>
            <a:r>
              <a:rPr lang="fr-FR" dirty="0"/>
              <a:t>Présentation IF Mai 2018</a:t>
            </a:r>
          </a:p>
          <a:p>
            <a:pPr rtl="0"/>
            <a:endParaRPr lang="fr-FR" dirty="0"/>
          </a:p>
        </p:txBody>
      </p:sp>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77A5E2-E5D0-47F6-901C-65B803C267F5}"/>
              </a:ext>
            </a:extLst>
          </p:cNvPr>
          <p:cNvSpPr>
            <a:spLocks noGrp="1"/>
          </p:cNvSpPr>
          <p:nvPr>
            <p:ph type="title"/>
          </p:nvPr>
        </p:nvSpPr>
        <p:spPr/>
        <p:txBody>
          <a:bodyPr/>
          <a:lstStyle/>
          <a:p>
            <a:r>
              <a:rPr lang="fr-CA" dirty="0"/>
              <a:t>La saison des classements universitaires est lancée!</a:t>
            </a:r>
          </a:p>
        </p:txBody>
      </p:sp>
      <p:pic>
        <p:nvPicPr>
          <p:cNvPr id="7" name="Espace réservé pour une image  6">
            <a:extLst>
              <a:ext uri="{FF2B5EF4-FFF2-40B4-BE49-F238E27FC236}">
                <a16:creationId xmlns:a16="http://schemas.microsoft.com/office/drawing/2014/main" id="{376C9B33-714F-48FF-9BEC-7F55B9A15234}"/>
              </a:ext>
            </a:extLst>
          </p:cNvPr>
          <p:cNvPicPr>
            <a:picLocks noGrp="1" noChangeAspect="1"/>
          </p:cNvPicPr>
          <p:nvPr>
            <p:ph type="pic" idx="1"/>
          </p:nvPr>
        </p:nvPicPr>
        <p:blipFill>
          <a:blip r:embed="rId3"/>
          <a:srcRect l="8745" r="8745"/>
          <a:stretch>
            <a:fillRect/>
          </a:stretch>
        </p:blipFill>
        <p:spPr>
          <a:prstGeom prst="rect">
            <a:avLst/>
          </a:prstGeom>
        </p:spPr>
      </p:pic>
      <p:sp>
        <p:nvSpPr>
          <p:cNvPr id="4" name="Espace réservé du texte 3">
            <a:extLst>
              <a:ext uri="{FF2B5EF4-FFF2-40B4-BE49-F238E27FC236}">
                <a16:creationId xmlns:a16="http://schemas.microsoft.com/office/drawing/2014/main" id="{02D6A3E7-64E1-4AF7-B8D7-7BAAC1AAF590}"/>
              </a:ext>
            </a:extLst>
          </p:cNvPr>
          <p:cNvSpPr>
            <a:spLocks noGrp="1"/>
          </p:cNvSpPr>
          <p:nvPr>
            <p:ph type="body" sz="half" idx="2"/>
          </p:nvPr>
        </p:nvSpPr>
        <p:spPr>
          <a:xfrm>
            <a:off x="1219525" y="5333098"/>
            <a:ext cx="4572000" cy="839102"/>
          </a:xfrm>
        </p:spPr>
        <p:txBody>
          <a:bodyPr>
            <a:normAutofit/>
          </a:bodyPr>
          <a:lstStyle/>
          <a:p>
            <a:pPr algn="ctr"/>
            <a:r>
              <a:rPr lang="en-US" dirty="0"/>
              <a:t>MAI:</a:t>
            </a:r>
          </a:p>
          <a:p>
            <a:pPr algn="ctr"/>
            <a:r>
              <a:rPr lang="en-US" dirty="0"/>
              <a:t>The QS World University Rankings® 2018</a:t>
            </a:r>
          </a:p>
          <a:p>
            <a:pPr algn="ctr"/>
            <a:endParaRPr lang="en-US" dirty="0"/>
          </a:p>
          <a:p>
            <a:endParaRPr lang="fr-CA" dirty="0"/>
          </a:p>
        </p:txBody>
      </p:sp>
      <p:sp>
        <p:nvSpPr>
          <p:cNvPr id="6" name="Espace réservé du texte 5">
            <a:extLst>
              <a:ext uri="{FF2B5EF4-FFF2-40B4-BE49-F238E27FC236}">
                <a16:creationId xmlns:a16="http://schemas.microsoft.com/office/drawing/2014/main" id="{984629D1-0D16-4323-B65B-73002D30616A}"/>
              </a:ext>
            </a:extLst>
          </p:cNvPr>
          <p:cNvSpPr>
            <a:spLocks noGrp="1"/>
          </p:cNvSpPr>
          <p:nvPr>
            <p:ph type="body" sz="half" idx="14"/>
          </p:nvPr>
        </p:nvSpPr>
        <p:spPr>
          <a:xfrm>
            <a:off x="6321554" y="5333098"/>
            <a:ext cx="4571908" cy="839102"/>
          </a:xfrm>
        </p:spPr>
        <p:txBody>
          <a:bodyPr>
            <a:normAutofit fontScale="70000" lnSpcReduction="20000"/>
          </a:bodyPr>
          <a:lstStyle/>
          <a:p>
            <a:r>
              <a:rPr lang="en-US" dirty="0"/>
              <a:t>“We’re proud the University of Toronto has once again been named one of the top global universities, which demonstrates the tremendous impact of our research and our world-class performance in teaching,” said </a:t>
            </a:r>
            <a:r>
              <a:rPr lang="en-US" dirty="0" err="1"/>
              <a:t>Vivek</a:t>
            </a:r>
            <a:r>
              <a:rPr lang="en-US" dirty="0"/>
              <a:t> Goel, U of T’s vice-president of research and innovation.</a:t>
            </a:r>
            <a:endParaRPr lang="fr-CA" dirty="0"/>
          </a:p>
        </p:txBody>
      </p:sp>
      <p:sp>
        <p:nvSpPr>
          <p:cNvPr id="12" name="Espace réservé pour une image  11">
            <a:extLst>
              <a:ext uri="{FF2B5EF4-FFF2-40B4-BE49-F238E27FC236}">
                <a16:creationId xmlns:a16="http://schemas.microsoft.com/office/drawing/2014/main" id="{090B24C7-FE58-4B00-B6F8-B5DBD1AE11FF}"/>
              </a:ext>
            </a:extLst>
          </p:cNvPr>
          <p:cNvSpPr>
            <a:spLocks noGrp="1"/>
          </p:cNvSpPr>
          <p:nvPr>
            <p:ph type="pic" idx="13"/>
          </p:nvPr>
        </p:nvSpPr>
        <p:spPr/>
      </p:sp>
      <p:pic>
        <p:nvPicPr>
          <p:cNvPr id="13" name="Image 12">
            <a:extLst>
              <a:ext uri="{FF2B5EF4-FFF2-40B4-BE49-F238E27FC236}">
                <a16:creationId xmlns:a16="http://schemas.microsoft.com/office/drawing/2014/main" id="{B479CD52-97C1-44F6-B390-C7C971B39256}"/>
              </a:ext>
            </a:extLst>
          </p:cNvPr>
          <p:cNvPicPr>
            <a:picLocks noChangeAspect="1"/>
          </p:cNvPicPr>
          <p:nvPr/>
        </p:nvPicPr>
        <p:blipFill>
          <a:blip r:embed="rId4"/>
          <a:stretch>
            <a:fillRect/>
          </a:stretch>
        </p:blipFill>
        <p:spPr>
          <a:xfrm>
            <a:off x="6321554" y="1979597"/>
            <a:ext cx="5429436" cy="3127406"/>
          </a:xfrm>
          <a:prstGeom prst="rect">
            <a:avLst/>
          </a:prstGeom>
        </p:spPr>
      </p:pic>
      <p:pic>
        <p:nvPicPr>
          <p:cNvPr id="14" name="Image 13">
            <a:extLst>
              <a:ext uri="{FF2B5EF4-FFF2-40B4-BE49-F238E27FC236}">
                <a16:creationId xmlns:a16="http://schemas.microsoft.com/office/drawing/2014/main" id="{9D69FEB1-AB66-4ACA-A0CA-23F0C9B90462}"/>
              </a:ext>
            </a:extLst>
          </p:cNvPr>
          <p:cNvPicPr>
            <a:picLocks noChangeAspect="1"/>
          </p:cNvPicPr>
          <p:nvPr/>
        </p:nvPicPr>
        <p:blipFill>
          <a:blip r:embed="rId5"/>
          <a:stretch>
            <a:fillRect/>
          </a:stretch>
        </p:blipFill>
        <p:spPr>
          <a:xfrm>
            <a:off x="6096000" y="1756201"/>
            <a:ext cx="1165000" cy="446792"/>
          </a:xfrm>
          <a:prstGeom prst="rect">
            <a:avLst/>
          </a:prstGeom>
        </p:spPr>
      </p:pic>
      <p:sp>
        <p:nvSpPr>
          <p:cNvPr id="15" name="Rectangle 14">
            <a:extLst>
              <a:ext uri="{FF2B5EF4-FFF2-40B4-BE49-F238E27FC236}">
                <a16:creationId xmlns:a16="http://schemas.microsoft.com/office/drawing/2014/main" id="{697B8E83-0CA5-419A-A5BD-9FB065124AB9}"/>
              </a:ext>
            </a:extLst>
          </p:cNvPr>
          <p:cNvSpPr/>
          <p:nvPr/>
        </p:nvSpPr>
        <p:spPr>
          <a:xfrm>
            <a:off x="6321554" y="6235598"/>
            <a:ext cx="6295313" cy="430887"/>
          </a:xfrm>
          <a:prstGeom prst="rect">
            <a:avLst/>
          </a:prstGeom>
        </p:spPr>
        <p:txBody>
          <a:bodyPr wrap="none">
            <a:spAutoFit/>
          </a:bodyPr>
          <a:lstStyle/>
          <a:p>
            <a:r>
              <a:rPr lang="fr-CA" sz="1100" dirty="0">
                <a:hlinkClick r:id="rId6"/>
              </a:rPr>
              <a:t>https://www.ubc.ca/about/our-place.html</a:t>
            </a:r>
            <a:r>
              <a:rPr lang="fr-CA" sz="1100" dirty="0"/>
              <a:t> </a:t>
            </a:r>
          </a:p>
          <a:p>
            <a:r>
              <a:rPr lang="fr-CA" sz="1100" dirty="0">
                <a:hlinkClick r:id="rId7"/>
              </a:rPr>
              <a:t>http://montrealgazette.com/news/local-news/mcgill-finishes-42nd-in-world-university-ranking</a:t>
            </a:r>
            <a:r>
              <a:rPr lang="fr-CA" sz="1100" dirty="0"/>
              <a:t> </a:t>
            </a:r>
          </a:p>
        </p:txBody>
      </p:sp>
    </p:spTree>
    <p:extLst>
      <p:ext uri="{BB962C8B-B14F-4D97-AF65-F5344CB8AC3E}">
        <p14:creationId xmlns:p14="http://schemas.microsoft.com/office/powerpoint/2010/main" val="157340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66912-6556-4D28-AB07-6663C7051A84}"/>
              </a:ext>
            </a:extLst>
          </p:cNvPr>
          <p:cNvSpPr>
            <a:spLocks noGrp="1"/>
          </p:cNvSpPr>
          <p:nvPr>
            <p:ph type="title"/>
          </p:nvPr>
        </p:nvSpPr>
        <p:spPr/>
        <p:txBody>
          <a:bodyPr/>
          <a:lstStyle/>
          <a:p>
            <a:r>
              <a:rPr lang="fr-CA" dirty="0"/>
              <a:t>Histoire des classements</a:t>
            </a:r>
          </a:p>
        </p:txBody>
      </p:sp>
      <p:sp>
        <p:nvSpPr>
          <p:cNvPr id="3" name="Espace réservé du contenu 2">
            <a:extLst>
              <a:ext uri="{FF2B5EF4-FFF2-40B4-BE49-F238E27FC236}">
                <a16:creationId xmlns:a16="http://schemas.microsoft.com/office/drawing/2014/main" id="{798291A6-69BB-4FFC-B5FF-4DE173B4ADE9}"/>
              </a:ext>
            </a:extLst>
          </p:cNvPr>
          <p:cNvSpPr>
            <a:spLocks noGrp="1"/>
          </p:cNvSpPr>
          <p:nvPr>
            <p:ph idx="1"/>
          </p:nvPr>
        </p:nvSpPr>
        <p:spPr/>
        <p:txBody>
          <a:bodyPr>
            <a:normAutofit lnSpcReduction="10000"/>
          </a:bodyPr>
          <a:lstStyle/>
          <a:p>
            <a:r>
              <a:rPr lang="fr-CA" dirty="0"/>
              <a:t>US: fin du 19</a:t>
            </a:r>
            <a:r>
              <a:rPr lang="fr-CA" baseline="30000" dirty="0"/>
              <a:t>e</a:t>
            </a:r>
            <a:r>
              <a:rPr lang="fr-CA" dirty="0"/>
              <a:t> siècle, les institutions produisaient des rapports d’état sur des diplômés prestigieux et sur les résultats d’examens de passage professionnel. </a:t>
            </a:r>
          </a:p>
          <a:p>
            <a:r>
              <a:rPr lang="fr-CA" dirty="0"/>
              <a:t>1870 le US Bureau of </a:t>
            </a:r>
            <a:r>
              <a:rPr lang="fr-CA" dirty="0" err="1"/>
              <a:t>Education</a:t>
            </a:r>
            <a:r>
              <a:rPr lang="fr-CA" dirty="0"/>
              <a:t> débute la publication de statistiques institutionnelles</a:t>
            </a:r>
          </a:p>
          <a:p>
            <a:r>
              <a:rPr lang="fr-CA" dirty="0"/>
              <a:t>1960 : Web of science a permis l’accès à une quantité de données exploitables </a:t>
            </a:r>
          </a:p>
          <a:p>
            <a:r>
              <a:rPr lang="fr-CA" dirty="0"/>
              <a:t>1983: premier palmarès de collèges américains par un magazine</a:t>
            </a:r>
          </a:p>
          <a:p>
            <a:r>
              <a:rPr lang="fr-CA" dirty="0"/>
              <a:t>Angleterre: années 1990…</a:t>
            </a:r>
          </a:p>
          <a:p>
            <a:r>
              <a:rPr lang="fr-CA" dirty="0"/>
              <a:t>2000+ : boom de classements </a:t>
            </a:r>
            <a:r>
              <a:rPr lang="fr-CA" i="1" dirty="0"/>
              <a:t>mondiaux</a:t>
            </a:r>
          </a:p>
          <a:p>
            <a:endParaRPr lang="fr-CA" dirty="0"/>
          </a:p>
        </p:txBody>
      </p:sp>
      <p:sp>
        <p:nvSpPr>
          <p:cNvPr id="4" name="AutoShape 2" descr="Image result for U.S. News &amp; World Report best colleges in the country 1983">
            <a:extLst>
              <a:ext uri="{FF2B5EF4-FFF2-40B4-BE49-F238E27FC236}">
                <a16:creationId xmlns:a16="http://schemas.microsoft.com/office/drawing/2014/main" id="{272D98BD-F96B-4DF6-857C-4D6E40AC98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5" name="Image 4">
            <a:extLst>
              <a:ext uri="{FF2B5EF4-FFF2-40B4-BE49-F238E27FC236}">
                <a16:creationId xmlns:a16="http://schemas.microsoft.com/office/drawing/2014/main" id="{8038A2EA-1177-4EA1-B76A-F645BC4976ED}"/>
              </a:ext>
            </a:extLst>
          </p:cNvPr>
          <p:cNvPicPr>
            <a:picLocks noChangeAspect="1"/>
          </p:cNvPicPr>
          <p:nvPr/>
        </p:nvPicPr>
        <p:blipFill>
          <a:blip r:embed="rId3"/>
          <a:stretch>
            <a:fillRect/>
          </a:stretch>
        </p:blipFill>
        <p:spPr>
          <a:xfrm>
            <a:off x="10329990" y="4300694"/>
            <a:ext cx="1764876" cy="2408321"/>
          </a:xfrm>
          <a:prstGeom prst="rect">
            <a:avLst/>
          </a:prstGeom>
        </p:spPr>
      </p:pic>
    </p:spTree>
    <p:extLst>
      <p:ext uri="{BB962C8B-B14F-4D97-AF65-F5344CB8AC3E}">
        <p14:creationId xmlns:p14="http://schemas.microsoft.com/office/powerpoint/2010/main" val="91653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C13457-5D03-4AE2-B642-1DCCA677A3D7}"/>
              </a:ext>
            </a:extLst>
          </p:cNvPr>
          <p:cNvSpPr>
            <a:spLocks noGrp="1"/>
          </p:cNvSpPr>
          <p:nvPr>
            <p:ph type="title"/>
          </p:nvPr>
        </p:nvSpPr>
        <p:spPr/>
        <p:txBody>
          <a:bodyPr/>
          <a:lstStyle/>
          <a:p>
            <a:r>
              <a:rPr lang="fr-CA" dirty="0"/>
              <a:t>Historique des classements </a:t>
            </a:r>
          </a:p>
        </p:txBody>
      </p:sp>
      <p:sp>
        <p:nvSpPr>
          <p:cNvPr id="3" name="Espace réservé du contenu 2">
            <a:extLst>
              <a:ext uri="{FF2B5EF4-FFF2-40B4-BE49-F238E27FC236}">
                <a16:creationId xmlns:a16="http://schemas.microsoft.com/office/drawing/2014/main" id="{AFD83C6A-3F21-48C6-BCA1-05F89A010ADB}"/>
              </a:ext>
            </a:extLst>
          </p:cNvPr>
          <p:cNvSpPr>
            <a:spLocks noGrp="1"/>
          </p:cNvSpPr>
          <p:nvPr>
            <p:ph idx="1"/>
          </p:nvPr>
        </p:nvSpPr>
        <p:spPr>
          <a:xfrm>
            <a:off x="1295400" y="1862356"/>
            <a:ext cx="9601200" cy="4343400"/>
          </a:xfrm>
        </p:spPr>
        <p:txBody>
          <a:bodyPr/>
          <a:lstStyle/>
          <a:p>
            <a:pPr>
              <a:lnSpc>
                <a:spcPct val="200000"/>
              </a:lnSpc>
            </a:pPr>
            <a:r>
              <a:rPr lang="fr-CA" dirty="0"/>
              <a:t>Intérêt pour les classements mondiaux des universités (explication):</a:t>
            </a:r>
          </a:p>
          <a:p>
            <a:pPr lvl="1">
              <a:lnSpc>
                <a:spcPct val="200000"/>
              </a:lnSpc>
            </a:pPr>
            <a:r>
              <a:rPr lang="fr-CA" dirty="0"/>
              <a:t>La globalisation de l’éducation supérieure 	</a:t>
            </a:r>
          </a:p>
          <a:p>
            <a:pPr lvl="2">
              <a:lnSpc>
                <a:spcPct val="200000"/>
              </a:lnSpc>
            </a:pPr>
            <a:r>
              <a:rPr lang="fr-CA" dirty="0"/>
              <a:t>Compétition pour les fonds de recherche et les ressources humaines </a:t>
            </a:r>
          </a:p>
          <a:p>
            <a:pPr lvl="1">
              <a:lnSpc>
                <a:spcPct val="200000"/>
              </a:lnSpc>
            </a:pPr>
            <a:r>
              <a:rPr lang="fr-CA" dirty="0"/>
              <a:t>Promouvoir les activités de recherche, d’enseignement et d’affaires des U</a:t>
            </a:r>
          </a:p>
          <a:p>
            <a:pPr lvl="2">
              <a:lnSpc>
                <a:spcPct val="200000"/>
              </a:lnSpc>
            </a:pPr>
            <a:r>
              <a:rPr lang="fr-CA" dirty="0"/>
              <a:t>Attirer les meilleurs candidats à la recherche et les étudiants.</a:t>
            </a:r>
          </a:p>
          <a:p>
            <a:pPr lvl="2"/>
            <a:endParaRPr lang="fr-CA" dirty="0"/>
          </a:p>
        </p:txBody>
      </p:sp>
    </p:spTree>
    <p:extLst>
      <p:ext uri="{BB962C8B-B14F-4D97-AF65-F5344CB8AC3E}">
        <p14:creationId xmlns:p14="http://schemas.microsoft.com/office/powerpoint/2010/main" val="153839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66912-6556-4D28-AB07-6663C7051A84}"/>
              </a:ext>
            </a:extLst>
          </p:cNvPr>
          <p:cNvSpPr>
            <a:spLocks noGrp="1"/>
          </p:cNvSpPr>
          <p:nvPr>
            <p:ph type="title"/>
          </p:nvPr>
        </p:nvSpPr>
        <p:spPr/>
        <p:txBody>
          <a:bodyPr/>
          <a:lstStyle/>
          <a:p>
            <a:r>
              <a:rPr lang="fr-CA" dirty="0"/>
              <a:t>Histoire des classements universitaires</a:t>
            </a:r>
          </a:p>
        </p:txBody>
      </p:sp>
      <p:sp>
        <p:nvSpPr>
          <p:cNvPr id="3" name="Espace réservé du contenu 2">
            <a:extLst>
              <a:ext uri="{FF2B5EF4-FFF2-40B4-BE49-F238E27FC236}">
                <a16:creationId xmlns:a16="http://schemas.microsoft.com/office/drawing/2014/main" id="{798291A6-69BB-4FFC-B5FF-4DE173B4ADE9}"/>
              </a:ext>
            </a:extLst>
          </p:cNvPr>
          <p:cNvSpPr>
            <a:spLocks noGrp="1"/>
          </p:cNvSpPr>
          <p:nvPr>
            <p:ph idx="1"/>
          </p:nvPr>
        </p:nvSpPr>
        <p:spPr/>
        <p:txBody>
          <a:bodyPr/>
          <a:lstStyle/>
          <a:p>
            <a:r>
              <a:rPr lang="fr-CA" dirty="0"/>
              <a:t>1991 : Maclean’s</a:t>
            </a:r>
          </a:p>
          <a:p>
            <a:r>
              <a:rPr lang="fr-CA" dirty="0"/>
              <a:t>2003 : ARWU (classement de Shanghai)</a:t>
            </a:r>
          </a:p>
          <a:p>
            <a:r>
              <a:rPr lang="fr-CA" dirty="0"/>
              <a:t>2004 : Times </a:t>
            </a:r>
            <a:r>
              <a:rPr lang="fr-CA" dirty="0" err="1"/>
              <a:t>Higher</a:t>
            </a:r>
            <a:r>
              <a:rPr lang="fr-CA" dirty="0"/>
              <a:t> </a:t>
            </a:r>
            <a:r>
              <a:rPr lang="fr-CA" dirty="0" err="1"/>
              <a:t>Education</a:t>
            </a:r>
            <a:r>
              <a:rPr lang="fr-CA" dirty="0"/>
              <a:t> World Un. </a:t>
            </a:r>
            <a:r>
              <a:rPr lang="fr-CA" dirty="0" err="1"/>
              <a:t>Ranking</a:t>
            </a:r>
            <a:endParaRPr lang="fr-CA" dirty="0"/>
          </a:p>
          <a:p>
            <a:r>
              <a:rPr lang="fr-CA" dirty="0"/>
              <a:t>2009: </a:t>
            </a:r>
            <a:r>
              <a:rPr lang="fr-CA" dirty="0" err="1"/>
              <a:t>Scimago</a:t>
            </a:r>
            <a:endParaRPr lang="fr-CA" dirty="0"/>
          </a:p>
          <a:p>
            <a:r>
              <a:rPr lang="fr-CA" dirty="0"/>
              <a:t>2011 : Leiden</a:t>
            </a:r>
          </a:p>
          <a:p>
            <a:r>
              <a:rPr lang="fr-CA" dirty="0"/>
              <a:t>2014 : </a:t>
            </a:r>
            <a:r>
              <a:rPr lang="fr-CA" dirty="0" err="1"/>
              <a:t>UMultiRank</a:t>
            </a:r>
            <a:r>
              <a:rPr lang="fr-CA" dirty="0"/>
              <a:t> </a:t>
            </a:r>
          </a:p>
          <a:p>
            <a:r>
              <a:rPr lang="fr-CA" dirty="0"/>
              <a:t>2017 : LENS</a:t>
            </a:r>
          </a:p>
        </p:txBody>
      </p:sp>
      <p:sp>
        <p:nvSpPr>
          <p:cNvPr id="4" name="AutoShape 2" descr="Image result for U.S. News &amp; World Report best colleges in the country 1983">
            <a:extLst>
              <a:ext uri="{FF2B5EF4-FFF2-40B4-BE49-F238E27FC236}">
                <a16:creationId xmlns:a16="http://schemas.microsoft.com/office/drawing/2014/main" id="{272D98BD-F96B-4DF6-857C-4D6E40AC98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7" name="Image 6" descr="Une image contenant coiffe, accessoire&#10;&#10;Description générée avec un niveau de confiance élevé">
            <a:extLst>
              <a:ext uri="{FF2B5EF4-FFF2-40B4-BE49-F238E27FC236}">
                <a16:creationId xmlns:a16="http://schemas.microsoft.com/office/drawing/2014/main" id="{6464A9F7-E613-4C0F-AEBA-0FE08FF61DC4}"/>
              </a:ext>
            </a:extLst>
          </p:cNvPr>
          <p:cNvPicPr>
            <a:picLocks noChangeAspect="1"/>
          </p:cNvPicPr>
          <p:nvPr/>
        </p:nvPicPr>
        <p:blipFill>
          <a:blip r:embed="rId3"/>
          <a:stretch>
            <a:fillRect/>
          </a:stretch>
        </p:blipFill>
        <p:spPr>
          <a:xfrm rot="5400000">
            <a:off x="7102502" y="2134195"/>
            <a:ext cx="3587487" cy="5905291"/>
          </a:xfrm>
          <a:prstGeom prst="rect">
            <a:avLst/>
          </a:prstGeom>
        </p:spPr>
      </p:pic>
      <p:sp>
        <p:nvSpPr>
          <p:cNvPr id="8" name="ZoneTexte 7">
            <a:extLst>
              <a:ext uri="{FF2B5EF4-FFF2-40B4-BE49-F238E27FC236}">
                <a16:creationId xmlns:a16="http://schemas.microsoft.com/office/drawing/2014/main" id="{6A02E0DD-78C2-4604-B005-5A4FD82019BA}"/>
              </a:ext>
            </a:extLst>
          </p:cNvPr>
          <p:cNvSpPr txBox="1"/>
          <p:nvPr/>
        </p:nvSpPr>
        <p:spPr>
          <a:xfrm>
            <a:off x="6853285" y="4209677"/>
            <a:ext cx="4279771" cy="1754326"/>
          </a:xfrm>
          <a:prstGeom prst="rect">
            <a:avLst/>
          </a:prstGeom>
          <a:noFill/>
        </p:spPr>
        <p:txBody>
          <a:bodyPr wrap="square" rtlCol="0">
            <a:spAutoFit/>
          </a:bodyPr>
          <a:lstStyle/>
          <a:p>
            <a:r>
              <a:rPr lang="fr-CA" dirty="0"/>
              <a:t>QUI?</a:t>
            </a:r>
          </a:p>
          <a:p>
            <a:pPr marL="285750" indent="-285750">
              <a:buFont typeface="Arial" panose="020B0604020202020204" pitchFamily="34" charset="0"/>
              <a:buChar char="•"/>
            </a:pPr>
            <a:r>
              <a:rPr lang="fr-CA" i="1" dirty="0"/>
              <a:t>Gouvernement (US)</a:t>
            </a:r>
          </a:p>
          <a:p>
            <a:pPr marL="285750" indent="-285750">
              <a:buFont typeface="Arial" panose="020B0604020202020204" pitchFamily="34" charset="0"/>
              <a:buChar char="•"/>
            </a:pPr>
            <a:r>
              <a:rPr lang="fr-CA" i="1" dirty="0"/>
              <a:t>Groupe de chercheurs (Leiden)</a:t>
            </a:r>
          </a:p>
          <a:p>
            <a:pPr marL="285750" indent="-285750">
              <a:buFont typeface="Arial" panose="020B0604020202020204" pitchFamily="34" charset="0"/>
              <a:buChar char="•"/>
            </a:pPr>
            <a:r>
              <a:rPr lang="fr-CA" i="1" dirty="0"/>
              <a:t>Magazines (</a:t>
            </a:r>
            <a:r>
              <a:rPr lang="fr-CA" i="1" dirty="0" err="1"/>
              <a:t>Macleans</a:t>
            </a:r>
            <a:r>
              <a:rPr lang="fr-CA" i="1" dirty="0"/>
              <a:t>, </a:t>
            </a:r>
            <a:r>
              <a:rPr lang="fr-CA" i="1" dirty="0" err="1"/>
              <a:t>USNewsweek</a:t>
            </a:r>
            <a:r>
              <a:rPr lang="fr-CA" i="1" dirty="0"/>
              <a:t>)</a:t>
            </a:r>
          </a:p>
          <a:p>
            <a:pPr marL="285750" indent="-285750">
              <a:buFont typeface="Arial" panose="020B0604020202020204" pitchFamily="34" charset="0"/>
              <a:buChar char="•"/>
            </a:pPr>
            <a:r>
              <a:rPr lang="fr-CA" i="1" dirty="0"/>
              <a:t>Éditeurs (Clarivate) </a:t>
            </a:r>
          </a:p>
          <a:p>
            <a:endParaRPr lang="fr-CA" dirty="0"/>
          </a:p>
        </p:txBody>
      </p:sp>
    </p:spTree>
    <p:extLst>
      <p:ext uri="{BB962C8B-B14F-4D97-AF65-F5344CB8AC3E}">
        <p14:creationId xmlns:p14="http://schemas.microsoft.com/office/powerpoint/2010/main" val="427823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7B069-3CBF-4824-9819-A366A6B7D18A}"/>
              </a:ext>
            </a:extLst>
          </p:cNvPr>
          <p:cNvSpPr>
            <a:spLocks noGrp="1"/>
          </p:cNvSpPr>
          <p:nvPr>
            <p:ph type="title"/>
          </p:nvPr>
        </p:nvSpPr>
        <p:spPr/>
        <p:txBody>
          <a:bodyPr/>
          <a:lstStyle/>
          <a:p>
            <a:r>
              <a:rPr lang="fr-CA" dirty="0"/>
              <a:t>ARWU </a:t>
            </a:r>
            <a:r>
              <a:rPr lang="fr-CA" sz="2000" dirty="0"/>
              <a:t>(</a:t>
            </a:r>
            <a:r>
              <a:rPr lang="en-US" sz="2000" dirty="0"/>
              <a:t>Academic Ranking of World Universities = </a:t>
            </a:r>
            <a:r>
              <a:rPr lang="fr-CA" sz="2000" dirty="0"/>
              <a:t>Classement de Shanghai) </a:t>
            </a:r>
          </a:p>
        </p:txBody>
      </p:sp>
      <p:sp>
        <p:nvSpPr>
          <p:cNvPr id="3" name="Espace réservé du contenu 2">
            <a:extLst>
              <a:ext uri="{FF2B5EF4-FFF2-40B4-BE49-F238E27FC236}">
                <a16:creationId xmlns:a16="http://schemas.microsoft.com/office/drawing/2014/main" id="{6F61F528-3528-45B6-9D3E-0671E9CF06AD}"/>
              </a:ext>
            </a:extLst>
          </p:cNvPr>
          <p:cNvSpPr>
            <a:spLocks noGrp="1"/>
          </p:cNvSpPr>
          <p:nvPr>
            <p:ph idx="1"/>
          </p:nvPr>
        </p:nvSpPr>
        <p:spPr>
          <a:xfrm>
            <a:off x="1295400" y="1828800"/>
            <a:ext cx="9601200" cy="4343400"/>
          </a:xfrm>
        </p:spPr>
        <p:txBody>
          <a:bodyPr/>
          <a:lstStyle/>
          <a:p>
            <a:r>
              <a:rPr lang="fr-CA" dirty="0"/>
              <a:t>But: comparer les universités chinoises avec celles du monde entier</a:t>
            </a:r>
          </a:p>
          <a:p>
            <a:pPr lvl="1"/>
            <a:r>
              <a:rPr lang="fr-CA" dirty="0"/>
              <a:t>Fondé sur l’existence d’établissements élites, « U de classe mondiale »</a:t>
            </a:r>
          </a:p>
          <a:p>
            <a:r>
              <a:rPr lang="fr-CA" dirty="0"/>
              <a:t>Basé sur des critères de recherche (publications/prix)</a:t>
            </a:r>
          </a:p>
          <a:p>
            <a:r>
              <a:rPr lang="fr-CA" dirty="0"/>
              <a:t>Évolution en 2009 : CU par discipline </a:t>
            </a:r>
          </a:p>
          <a:p>
            <a:r>
              <a:rPr lang="fr-CA" dirty="0"/>
              <a:t>Critères simples accessibles à tous.</a:t>
            </a:r>
          </a:p>
        </p:txBody>
      </p:sp>
      <p:pic>
        <p:nvPicPr>
          <p:cNvPr id="5" name="Image 4">
            <a:extLst>
              <a:ext uri="{FF2B5EF4-FFF2-40B4-BE49-F238E27FC236}">
                <a16:creationId xmlns:a16="http://schemas.microsoft.com/office/drawing/2014/main" id="{A0F5484F-3E7E-4DD3-9074-26AC832F7260}"/>
              </a:ext>
            </a:extLst>
          </p:cNvPr>
          <p:cNvPicPr>
            <a:picLocks noChangeAspect="1"/>
          </p:cNvPicPr>
          <p:nvPr/>
        </p:nvPicPr>
        <p:blipFill>
          <a:blip r:embed="rId3"/>
          <a:stretch>
            <a:fillRect/>
          </a:stretch>
        </p:blipFill>
        <p:spPr>
          <a:xfrm>
            <a:off x="1865481" y="4368847"/>
            <a:ext cx="2196296" cy="2196296"/>
          </a:xfrm>
          <a:prstGeom prst="rect">
            <a:avLst/>
          </a:prstGeom>
        </p:spPr>
      </p:pic>
      <p:sp>
        <p:nvSpPr>
          <p:cNvPr id="6" name="ZoneTexte 5">
            <a:extLst>
              <a:ext uri="{FF2B5EF4-FFF2-40B4-BE49-F238E27FC236}">
                <a16:creationId xmlns:a16="http://schemas.microsoft.com/office/drawing/2014/main" id="{95C7F8E4-24F1-4462-AEC1-FAF8ED9BC7BF}"/>
              </a:ext>
            </a:extLst>
          </p:cNvPr>
          <p:cNvSpPr txBox="1"/>
          <p:nvPr/>
        </p:nvSpPr>
        <p:spPr>
          <a:xfrm>
            <a:off x="6013907" y="4614346"/>
            <a:ext cx="4232635" cy="1754326"/>
          </a:xfrm>
          <a:prstGeom prst="rect">
            <a:avLst/>
          </a:prstGeom>
          <a:noFill/>
        </p:spPr>
        <p:txBody>
          <a:bodyPr wrap="square" rtlCol="0">
            <a:spAutoFit/>
          </a:bodyPr>
          <a:lstStyle/>
          <a:p>
            <a:endParaRPr lang="fr-CA" dirty="0"/>
          </a:p>
          <a:p>
            <a:endParaRPr lang="fr-CA" dirty="0"/>
          </a:p>
          <a:p>
            <a:endParaRPr lang="fr-CA" dirty="0"/>
          </a:p>
          <a:p>
            <a:endParaRPr lang="fr-CA" dirty="0"/>
          </a:p>
          <a:p>
            <a:endParaRPr lang="fr-CA" dirty="0"/>
          </a:p>
          <a:p>
            <a:pPr algn="ctr"/>
            <a:r>
              <a:rPr lang="fr-CA" i="1" dirty="0" err="1"/>
              <a:t>ShanghaiRanking</a:t>
            </a:r>
            <a:r>
              <a:rPr lang="fr-CA" i="1" dirty="0"/>
              <a:t> </a:t>
            </a:r>
            <a:r>
              <a:rPr lang="fr-CA" i="1" dirty="0" err="1"/>
              <a:t>Consultancy</a:t>
            </a:r>
            <a:r>
              <a:rPr lang="fr-CA" i="1" dirty="0"/>
              <a:t> (2009)</a:t>
            </a:r>
          </a:p>
        </p:txBody>
      </p:sp>
      <p:pic>
        <p:nvPicPr>
          <p:cNvPr id="8" name="Image 7">
            <a:extLst>
              <a:ext uri="{FF2B5EF4-FFF2-40B4-BE49-F238E27FC236}">
                <a16:creationId xmlns:a16="http://schemas.microsoft.com/office/drawing/2014/main" id="{814DEDA6-300B-4B21-9178-B280B0F07D42}"/>
              </a:ext>
            </a:extLst>
          </p:cNvPr>
          <p:cNvPicPr>
            <a:picLocks noChangeAspect="1"/>
          </p:cNvPicPr>
          <p:nvPr/>
        </p:nvPicPr>
        <p:blipFill>
          <a:blip r:embed="rId4"/>
          <a:stretch>
            <a:fillRect/>
          </a:stretch>
        </p:blipFill>
        <p:spPr>
          <a:xfrm>
            <a:off x="6013907" y="4614928"/>
            <a:ext cx="3862564" cy="1300144"/>
          </a:xfrm>
          <a:prstGeom prst="rect">
            <a:avLst/>
          </a:prstGeom>
        </p:spPr>
      </p:pic>
      <p:sp>
        <p:nvSpPr>
          <p:cNvPr id="9" name="Flèche : droite 8">
            <a:extLst>
              <a:ext uri="{FF2B5EF4-FFF2-40B4-BE49-F238E27FC236}">
                <a16:creationId xmlns:a16="http://schemas.microsoft.com/office/drawing/2014/main" id="{22E9DD77-A1B0-4DCC-B30C-42EFCBA3C68B}"/>
              </a:ext>
            </a:extLst>
          </p:cNvPr>
          <p:cNvSpPr/>
          <p:nvPr/>
        </p:nvSpPr>
        <p:spPr>
          <a:xfrm>
            <a:off x="4522878" y="5069636"/>
            <a:ext cx="1029927" cy="39072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sp>
        <p:nvSpPr>
          <p:cNvPr id="10" name="ZoneTexte 9">
            <a:extLst>
              <a:ext uri="{FF2B5EF4-FFF2-40B4-BE49-F238E27FC236}">
                <a16:creationId xmlns:a16="http://schemas.microsoft.com/office/drawing/2014/main" id="{8BFDB658-FBCF-44A7-AE78-BD109D745F4D}"/>
              </a:ext>
            </a:extLst>
          </p:cNvPr>
          <p:cNvSpPr txBox="1"/>
          <p:nvPr/>
        </p:nvSpPr>
        <p:spPr>
          <a:xfrm>
            <a:off x="997407" y="5037909"/>
            <a:ext cx="4232635" cy="1754326"/>
          </a:xfrm>
          <a:prstGeom prst="rect">
            <a:avLst/>
          </a:prstGeom>
          <a:noFill/>
        </p:spPr>
        <p:txBody>
          <a:bodyPr wrap="square" rtlCol="0">
            <a:spAutoFit/>
          </a:bodyPr>
          <a:lstStyle/>
          <a:p>
            <a:endParaRPr lang="fr-CA" dirty="0"/>
          </a:p>
          <a:p>
            <a:endParaRPr lang="fr-CA" dirty="0"/>
          </a:p>
          <a:p>
            <a:endParaRPr lang="fr-CA" dirty="0"/>
          </a:p>
          <a:p>
            <a:endParaRPr lang="fr-CA" dirty="0"/>
          </a:p>
          <a:p>
            <a:endParaRPr lang="fr-CA" dirty="0"/>
          </a:p>
          <a:p>
            <a:pPr algn="ctr"/>
            <a:r>
              <a:rPr lang="fr-CA" i="1" dirty="0"/>
              <a:t>Professeur </a:t>
            </a:r>
            <a:r>
              <a:rPr lang="fr-CA" i="1" dirty="0" err="1"/>
              <a:t>Nian</a:t>
            </a:r>
            <a:r>
              <a:rPr lang="fr-CA" i="1" dirty="0"/>
              <a:t> Cai Liu</a:t>
            </a:r>
          </a:p>
        </p:txBody>
      </p:sp>
    </p:spTree>
    <p:extLst>
      <p:ext uri="{BB962C8B-B14F-4D97-AF65-F5344CB8AC3E}">
        <p14:creationId xmlns:p14="http://schemas.microsoft.com/office/powerpoint/2010/main" val="272963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7B069-3CBF-4824-9819-A366A6B7D18A}"/>
              </a:ext>
            </a:extLst>
          </p:cNvPr>
          <p:cNvSpPr>
            <a:spLocks noGrp="1"/>
          </p:cNvSpPr>
          <p:nvPr>
            <p:ph type="title"/>
          </p:nvPr>
        </p:nvSpPr>
        <p:spPr/>
        <p:txBody>
          <a:bodyPr/>
          <a:lstStyle/>
          <a:p>
            <a:r>
              <a:rPr lang="fr-CA" dirty="0"/>
              <a:t>ARWU </a:t>
            </a:r>
            <a:r>
              <a:rPr lang="fr-CA" sz="2000" dirty="0"/>
              <a:t>(</a:t>
            </a:r>
            <a:r>
              <a:rPr lang="en-US" sz="2000" dirty="0"/>
              <a:t>Academic Ranking of World Universities = </a:t>
            </a:r>
            <a:r>
              <a:rPr lang="fr-CA" sz="2000" dirty="0"/>
              <a:t>Classement de Shanghai) </a:t>
            </a:r>
          </a:p>
        </p:txBody>
      </p:sp>
      <p:sp>
        <p:nvSpPr>
          <p:cNvPr id="3" name="Espace réservé du contenu 2">
            <a:extLst>
              <a:ext uri="{FF2B5EF4-FFF2-40B4-BE49-F238E27FC236}">
                <a16:creationId xmlns:a16="http://schemas.microsoft.com/office/drawing/2014/main" id="{6F61F528-3528-45B6-9D3E-0671E9CF06AD}"/>
              </a:ext>
            </a:extLst>
          </p:cNvPr>
          <p:cNvSpPr>
            <a:spLocks noGrp="1"/>
          </p:cNvSpPr>
          <p:nvPr>
            <p:ph idx="1"/>
          </p:nvPr>
        </p:nvSpPr>
        <p:spPr>
          <a:xfrm>
            <a:off x="597817" y="1601768"/>
            <a:ext cx="9601200" cy="4343400"/>
          </a:xfrm>
        </p:spPr>
        <p:txBody>
          <a:bodyPr/>
          <a:lstStyle/>
          <a:p>
            <a:r>
              <a:rPr lang="fr-CA" dirty="0"/>
              <a:t>Les critères de classement</a:t>
            </a:r>
          </a:p>
        </p:txBody>
      </p:sp>
      <p:pic>
        <p:nvPicPr>
          <p:cNvPr id="10" name="Image 9">
            <a:extLst>
              <a:ext uri="{FF2B5EF4-FFF2-40B4-BE49-F238E27FC236}">
                <a16:creationId xmlns:a16="http://schemas.microsoft.com/office/drawing/2014/main" id="{3E7F7091-2809-49CD-B1CA-5A4FCE5F4FDB}"/>
              </a:ext>
            </a:extLst>
          </p:cNvPr>
          <p:cNvPicPr>
            <a:picLocks noChangeAspect="1"/>
          </p:cNvPicPr>
          <p:nvPr/>
        </p:nvPicPr>
        <p:blipFill>
          <a:blip r:embed="rId3"/>
          <a:stretch>
            <a:fillRect/>
          </a:stretch>
        </p:blipFill>
        <p:spPr>
          <a:xfrm>
            <a:off x="1111247" y="2310058"/>
            <a:ext cx="2603681" cy="1724516"/>
          </a:xfrm>
          <a:prstGeom prst="rect">
            <a:avLst/>
          </a:prstGeom>
        </p:spPr>
      </p:pic>
      <p:pic>
        <p:nvPicPr>
          <p:cNvPr id="11" name="Image 10">
            <a:extLst>
              <a:ext uri="{FF2B5EF4-FFF2-40B4-BE49-F238E27FC236}">
                <a16:creationId xmlns:a16="http://schemas.microsoft.com/office/drawing/2014/main" id="{1ACBB8D7-A754-4D70-B033-8ABE447CB335}"/>
              </a:ext>
            </a:extLst>
          </p:cNvPr>
          <p:cNvPicPr>
            <a:picLocks noChangeAspect="1"/>
          </p:cNvPicPr>
          <p:nvPr/>
        </p:nvPicPr>
        <p:blipFill>
          <a:blip r:embed="rId4"/>
          <a:stretch>
            <a:fillRect/>
          </a:stretch>
        </p:blipFill>
        <p:spPr>
          <a:xfrm>
            <a:off x="3325469" y="2324704"/>
            <a:ext cx="1707722" cy="1640607"/>
          </a:xfrm>
          <a:prstGeom prst="rect">
            <a:avLst/>
          </a:prstGeom>
        </p:spPr>
      </p:pic>
      <p:pic>
        <p:nvPicPr>
          <p:cNvPr id="4" name="Image 3">
            <a:extLst>
              <a:ext uri="{FF2B5EF4-FFF2-40B4-BE49-F238E27FC236}">
                <a16:creationId xmlns:a16="http://schemas.microsoft.com/office/drawing/2014/main" id="{B9E3AAC4-233D-4657-856D-A8EF2D7E8FA2}"/>
              </a:ext>
            </a:extLst>
          </p:cNvPr>
          <p:cNvPicPr>
            <a:picLocks noChangeAspect="1"/>
          </p:cNvPicPr>
          <p:nvPr/>
        </p:nvPicPr>
        <p:blipFill>
          <a:blip r:embed="rId5"/>
          <a:stretch>
            <a:fillRect/>
          </a:stretch>
        </p:blipFill>
        <p:spPr>
          <a:xfrm>
            <a:off x="8004009" y="2223068"/>
            <a:ext cx="2498160" cy="1490130"/>
          </a:xfrm>
          <a:prstGeom prst="rect">
            <a:avLst/>
          </a:prstGeom>
        </p:spPr>
      </p:pic>
      <p:pic>
        <p:nvPicPr>
          <p:cNvPr id="2052" name="Picture 4" descr="Image result for science journal">
            <a:extLst>
              <a:ext uri="{FF2B5EF4-FFF2-40B4-BE49-F238E27FC236}">
                <a16:creationId xmlns:a16="http://schemas.microsoft.com/office/drawing/2014/main" id="{A3F95271-0B28-445C-82B2-7135E11C70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6664" y="4683657"/>
            <a:ext cx="1437548" cy="1833001"/>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385BB54F-3A00-42D2-814B-174F0EF87A90}"/>
              </a:ext>
            </a:extLst>
          </p:cNvPr>
          <p:cNvPicPr>
            <a:picLocks noChangeAspect="1"/>
          </p:cNvPicPr>
          <p:nvPr/>
        </p:nvPicPr>
        <p:blipFill>
          <a:blip r:embed="rId7"/>
          <a:stretch>
            <a:fillRect/>
          </a:stretch>
        </p:blipFill>
        <p:spPr>
          <a:xfrm>
            <a:off x="3164658" y="4709329"/>
            <a:ext cx="1488397" cy="1833001"/>
          </a:xfrm>
          <a:prstGeom prst="rect">
            <a:avLst/>
          </a:prstGeom>
        </p:spPr>
      </p:pic>
      <p:sp>
        <p:nvSpPr>
          <p:cNvPr id="13" name="Rectangle : coins arrondis 12">
            <a:extLst>
              <a:ext uri="{FF2B5EF4-FFF2-40B4-BE49-F238E27FC236}">
                <a16:creationId xmlns:a16="http://schemas.microsoft.com/office/drawing/2014/main" id="{5A980849-5F1D-44ED-A959-99D01BEDDC3E}"/>
              </a:ext>
            </a:extLst>
          </p:cNvPr>
          <p:cNvSpPr/>
          <p:nvPr/>
        </p:nvSpPr>
        <p:spPr>
          <a:xfrm>
            <a:off x="540354" y="2057123"/>
            <a:ext cx="4637896" cy="2055044"/>
          </a:xfrm>
          <a:prstGeom prst="roundRect">
            <a:avLst/>
          </a:prstGeom>
          <a:noFill/>
          <a:ln w="47625" cmpd="dbl">
            <a:solidFill>
              <a:schemeClr val="accent1">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6" name="Rectangle : coins arrondis 15">
            <a:extLst>
              <a:ext uri="{FF2B5EF4-FFF2-40B4-BE49-F238E27FC236}">
                <a16:creationId xmlns:a16="http://schemas.microsoft.com/office/drawing/2014/main" id="{0A933BA3-5EB6-43F3-93F8-4C7DE246D88D}"/>
              </a:ext>
            </a:extLst>
          </p:cNvPr>
          <p:cNvSpPr/>
          <p:nvPr/>
        </p:nvSpPr>
        <p:spPr>
          <a:xfrm>
            <a:off x="620025" y="4537877"/>
            <a:ext cx="4637896" cy="2055044"/>
          </a:xfrm>
          <a:prstGeom prst="roundRect">
            <a:avLst/>
          </a:prstGeom>
          <a:noFill/>
          <a:ln w="47625" cmpd="dbl">
            <a:solidFill>
              <a:schemeClr val="accent1">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 coins arrondis 16">
            <a:extLst>
              <a:ext uri="{FF2B5EF4-FFF2-40B4-BE49-F238E27FC236}">
                <a16:creationId xmlns:a16="http://schemas.microsoft.com/office/drawing/2014/main" id="{3768A3E8-096D-428F-9F11-C61311280E72}"/>
              </a:ext>
            </a:extLst>
          </p:cNvPr>
          <p:cNvSpPr/>
          <p:nvPr/>
        </p:nvSpPr>
        <p:spPr>
          <a:xfrm>
            <a:off x="6832040" y="1928431"/>
            <a:ext cx="4637896" cy="2055044"/>
          </a:xfrm>
          <a:prstGeom prst="roundRect">
            <a:avLst/>
          </a:prstGeom>
          <a:noFill/>
          <a:ln w="47625" cmpd="dbl">
            <a:solidFill>
              <a:schemeClr val="accent1">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54" name="Picture 6" descr="Related image">
            <a:extLst>
              <a:ext uri="{FF2B5EF4-FFF2-40B4-BE49-F238E27FC236}">
                <a16:creationId xmlns:a16="http://schemas.microsoft.com/office/drawing/2014/main" id="{76D4C258-574D-4205-806E-A47CF4545B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4542" y="4557246"/>
            <a:ext cx="2609273" cy="173951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 coins arrondis 18">
            <a:extLst>
              <a:ext uri="{FF2B5EF4-FFF2-40B4-BE49-F238E27FC236}">
                <a16:creationId xmlns:a16="http://schemas.microsoft.com/office/drawing/2014/main" id="{FE4F0EC9-23C1-4C60-9DB1-6DCC9C65B9D6}"/>
              </a:ext>
            </a:extLst>
          </p:cNvPr>
          <p:cNvSpPr/>
          <p:nvPr/>
        </p:nvSpPr>
        <p:spPr>
          <a:xfrm>
            <a:off x="6986407" y="4397256"/>
            <a:ext cx="4637896" cy="2055044"/>
          </a:xfrm>
          <a:prstGeom prst="roundRect">
            <a:avLst/>
          </a:prstGeom>
          <a:noFill/>
          <a:ln w="47625" cmpd="dbl">
            <a:solidFill>
              <a:schemeClr val="accent1">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12DEE382-2109-4FAE-A523-7BAAE5A78167}"/>
              </a:ext>
            </a:extLst>
          </p:cNvPr>
          <p:cNvSpPr txBox="1"/>
          <p:nvPr/>
        </p:nvSpPr>
        <p:spPr>
          <a:xfrm>
            <a:off x="9829875" y="4709329"/>
            <a:ext cx="1709615" cy="369332"/>
          </a:xfrm>
          <a:prstGeom prst="rect">
            <a:avLst/>
          </a:prstGeom>
          <a:noFill/>
        </p:spPr>
        <p:txBody>
          <a:bodyPr wrap="square" rtlCol="0">
            <a:spAutoFit/>
          </a:bodyPr>
          <a:lstStyle/>
          <a:p>
            <a:r>
              <a:rPr lang="fr-CA" i="1" dirty="0"/>
              <a:t>Web of Science</a:t>
            </a:r>
          </a:p>
        </p:txBody>
      </p:sp>
      <p:sp>
        <p:nvSpPr>
          <p:cNvPr id="15" name="ZoneTexte 14">
            <a:extLst>
              <a:ext uri="{FF2B5EF4-FFF2-40B4-BE49-F238E27FC236}">
                <a16:creationId xmlns:a16="http://schemas.microsoft.com/office/drawing/2014/main" id="{9F806FE6-5404-4A3A-BA61-5426312AD7BF}"/>
              </a:ext>
            </a:extLst>
          </p:cNvPr>
          <p:cNvSpPr txBox="1"/>
          <p:nvPr/>
        </p:nvSpPr>
        <p:spPr>
          <a:xfrm>
            <a:off x="9829875" y="5560858"/>
            <a:ext cx="923826" cy="369332"/>
          </a:xfrm>
          <a:prstGeom prst="rect">
            <a:avLst/>
          </a:prstGeom>
          <a:noFill/>
        </p:spPr>
        <p:txBody>
          <a:bodyPr wrap="square" rtlCol="0">
            <a:spAutoFit/>
          </a:bodyPr>
          <a:lstStyle/>
          <a:p>
            <a:r>
              <a:rPr lang="fr-CA" dirty="0"/>
              <a:t>SCIE</a:t>
            </a:r>
          </a:p>
        </p:txBody>
      </p:sp>
      <p:sp>
        <p:nvSpPr>
          <p:cNvPr id="22" name="ZoneTexte 21">
            <a:extLst>
              <a:ext uri="{FF2B5EF4-FFF2-40B4-BE49-F238E27FC236}">
                <a16:creationId xmlns:a16="http://schemas.microsoft.com/office/drawing/2014/main" id="{DDF5547D-E0D2-4544-8802-7543F977EB93}"/>
              </a:ext>
            </a:extLst>
          </p:cNvPr>
          <p:cNvSpPr txBox="1"/>
          <p:nvPr/>
        </p:nvSpPr>
        <p:spPr>
          <a:xfrm>
            <a:off x="10750139" y="5537732"/>
            <a:ext cx="923826" cy="369332"/>
          </a:xfrm>
          <a:prstGeom prst="rect">
            <a:avLst/>
          </a:prstGeom>
          <a:noFill/>
        </p:spPr>
        <p:txBody>
          <a:bodyPr wrap="square" rtlCol="0">
            <a:spAutoFit/>
          </a:bodyPr>
          <a:lstStyle/>
          <a:p>
            <a:r>
              <a:rPr lang="fr-CA" dirty="0"/>
              <a:t>SSCI</a:t>
            </a:r>
          </a:p>
        </p:txBody>
      </p:sp>
      <p:cxnSp>
        <p:nvCxnSpPr>
          <p:cNvPr id="20" name="Connecteur droit avec flèche 19">
            <a:extLst>
              <a:ext uri="{FF2B5EF4-FFF2-40B4-BE49-F238E27FC236}">
                <a16:creationId xmlns:a16="http://schemas.microsoft.com/office/drawing/2014/main" id="{A34F19E9-FE76-4B0F-B03C-80EE37F77841}"/>
              </a:ext>
            </a:extLst>
          </p:cNvPr>
          <p:cNvCxnSpPr>
            <a:cxnSpLocks/>
            <a:endCxn id="15" idx="0"/>
          </p:cNvCxnSpPr>
          <p:nvPr/>
        </p:nvCxnSpPr>
        <p:spPr>
          <a:xfrm flipH="1">
            <a:off x="10291788" y="4997645"/>
            <a:ext cx="86225" cy="563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7797812A-0F62-4F69-B57C-7AED414BF16A}"/>
              </a:ext>
            </a:extLst>
          </p:cNvPr>
          <p:cNvCxnSpPr>
            <a:cxnSpLocks/>
          </p:cNvCxnSpPr>
          <p:nvPr/>
        </p:nvCxnSpPr>
        <p:spPr>
          <a:xfrm>
            <a:off x="10789761" y="4992496"/>
            <a:ext cx="106839" cy="568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61144C7-ED6D-4818-A6B7-34541915F9A7}"/>
              </a:ext>
            </a:extLst>
          </p:cNvPr>
          <p:cNvSpPr/>
          <p:nvPr/>
        </p:nvSpPr>
        <p:spPr>
          <a:xfrm>
            <a:off x="575163" y="2062420"/>
            <a:ext cx="1335622" cy="369332"/>
          </a:xfrm>
          <a:prstGeom prst="rect">
            <a:avLst/>
          </a:prstGeom>
          <a:noFill/>
        </p:spPr>
        <p:txBody>
          <a:bodyPr wrap="none" lIns="91440" tIns="45720" rIns="91440" bIns="45720">
            <a:spAutoFit/>
          </a:bodyPr>
          <a:lstStyle/>
          <a:p>
            <a:pPr algn="ctr"/>
            <a:r>
              <a:rPr lang="fr-FR" b="0" cap="none" spc="0" dirty="0">
                <a:ln w="0"/>
                <a:solidFill>
                  <a:schemeClr val="accent1"/>
                </a:solidFill>
                <a:effectLst>
                  <a:outerShdw blurRad="38100" dist="25400" dir="5400000" algn="ctr" rotWithShape="0">
                    <a:srgbClr val="6E747A">
                      <a:alpha val="43000"/>
                    </a:srgbClr>
                  </a:outerShdw>
                </a:effectLst>
              </a:rPr>
              <a:t>10% et 20%</a:t>
            </a:r>
          </a:p>
        </p:txBody>
      </p:sp>
      <p:sp>
        <p:nvSpPr>
          <p:cNvPr id="29" name="Rectangle 28">
            <a:extLst>
              <a:ext uri="{FF2B5EF4-FFF2-40B4-BE49-F238E27FC236}">
                <a16:creationId xmlns:a16="http://schemas.microsoft.com/office/drawing/2014/main" id="{26AB77B9-EC65-4025-A75F-560DC3DC5D44}"/>
              </a:ext>
            </a:extLst>
          </p:cNvPr>
          <p:cNvSpPr/>
          <p:nvPr/>
        </p:nvSpPr>
        <p:spPr>
          <a:xfrm>
            <a:off x="696524" y="4709329"/>
            <a:ext cx="609462" cy="369332"/>
          </a:xfrm>
          <a:prstGeom prst="rect">
            <a:avLst/>
          </a:prstGeom>
          <a:noFill/>
        </p:spPr>
        <p:txBody>
          <a:bodyPr wrap="none" lIns="91440" tIns="45720" rIns="91440" bIns="45720">
            <a:spAutoFit/>
          </a:bodyPr>
          <a:lstStyle/>
          <a:p>
            <a:pPr algn="ctr"/>
            <a:r>
              <a:rPr lang="fr-FR" b="0" cap="none" spc="0" dirty="0">
                <a:ln w="0"/>
                <a:solidFill>
                  <a:schemeClr val="accent1"/>
                </a:solidFill>
                <a:effectLst>
                  <a:outerShdw blurRad="38100" dist="25400" dir="5400000" algn="ctr" rotWithShape="0">
                    <a:srgbClr val="6E747A">
                      <a:alpha val="43000"/>
                    </a:srgbClr>
                  </a:outerShdw>
                </a:effectLst>
              </a:rPr>
              <a:t>20%</a:t>
            </a:r>
          </a:p>
        </p:txBody>
      </p:sp>
      <p:sp>
        <p:nvSpPr>
          <p:cNvPr id="30" name="Rectangle 29">
            <a:extLst>
              <a:ext uri="{FF2B5EF4-FFF2-40B4-BE49-F238E27FC236}">
                <a16:creationId xmlns:a16="http://schemas.microsoft.com/office/drawing/2014/main" id="{7407E521-FA6A-4F17-A8AF-16B45B476B52}"/>
              </a:ext>
            </a:extLst>
          </p:cNvPr>
          <p:cNvSpPr/>
          <p:nvPr/>
        </p:nvSpPr>
        <p:spPr>
          <a:xfrm>
            <a:off x="6832040" y="2364213"/>
            <a:ext cx="609462" cy="369332"/>
          </a:xfrm>
          <a:prstGeom prst="rect">
            <a:avLst/>
          </a:prstGeom>
          <a:noFill/>
        </p:spPr>
        <p:txBody>
          <a:bodyPr wrap="none" lIns="91440" tIns="45720" rIns="91440" bIns="45720">
            <a:spAutoFit/>
          </a:bodyPr>
          <a:lstStyle/>
          <a:p>
            <a:pPr algn="ctr"/>
            <a:r>
              <a:rPr lang="fr-FR" b="0" cap="none" spc="0" dirty="0">
                <a:ln w="0"/>
                <a:solidFill>
                  <a:schemeClr val="accent1"/>
                </a:solidFill>
                <a:effectLst>
                  <a:outerShdw blurRad="38100" dist="25400" dir="5400000" algn="ctr" rotWithShape="0">
                    <a:srgbClr val="6E747A">
                      <a:alpha val="43000"/>
                    </a:srgbClr>
                  </a:outerShdw>
                </a:effectLst>
              </a:rPr>
              <a:t>20%</a:t>
            </a:r>
          </a:p>
        </p:txBody>
      </p:sp>
      <p:sp>
        <p:nvSpPr>
          <p:cNvPr id="31" name="Rectangle 30">
            <a:extLst>
              <a:ext uri="{FF2B5EF4-FFF2-40B4-BE49-F238E27FC236}">
                <a16:creationId xmlns:a16="http://schemas.microsoft.com/office/drawing/2014/main" id="{E65F445E-588A-4447-AF36-5CE6001865F1}"/>
              </a:ext>
            </a:extLst>
          </p:cNvPr>
          <p:cNvSpPr/>
          <p:nvPr/>
        </p:nvSpPr>
        <p:spPr>
          <a:xfrm>
            <a:off x="10684682" y="5995016"/>
            <a:ext cx="609462" cy="369332"/>
          </a:xfrm>
          <a:prstGeom prst="rect">
            <a:avLst/>
          </a:prstGeom>
          <a:noFill/>
        </p:spPr>
        <p:txBody>
          <a:bodyPr wrap="none" lIns="91440" tIns="45720" rIns="91440" bIns="45720">
            <a:spAutoFit/>
          </a:bodyPr>
          <a:lstStyle/>
          <a:p>
            <a:pPr algn="ctr"/>
            <a:r>
              <a:rPr lang="fr-FR" b="0" cap="none" spc="0" dirty="0">
                <a:ln w="0"/>
                <a:solidFill>
                  <a:schemeClr val="accent1"/>
                </a:solidFill>
                <a:effectLst>
                  <a:outerShdw blurRad="38100" dist="25400" dir="5400000" algn="ctr" rotWithShape="0">
                    <a:srgbClr val="6E747A">
                      <a:alpha val="43000"/>
                    </a:srgbClr>
                  </a:outerShdw>
                </a:effectLst>
              </a:rPr>
              <a:t>20%</a:t>
            </a:r>
          </a:p>
        </p:txBody>
      </p:sp>
      <p:sp>
        <p:nvSpPr>
          <p:cNvPr id="26" name="ZoneTexte 25">
            <a:extLst>
              <a:ext uri="{FF2B5EF4-FFF2-40B4-BE49-F238E27FC236}">
                <a16:creationId xmlns:a16="http://schemas.microsoft.com/office/drawing/2014/main" id="{9D573090-EB22-496D-8212-B6C0BDF3E745}"/>
              </a:ext>
            </a:extLst>
          </p:cNvPr>
          <p:cNvSpPr txBox="1"/>
          <p:nvPr/>
        </p:nvSpPr>
        <p:spPr>
          <a:xfrm>
            <a:off x="5367077" y="4062998"/>
            <a:ext cx="1533441" cy="646331"/>
          </a:xfrm>
          <a:prstGeom prst="rect">
            <a:avLst/>
          </a:prstGeom>
          <a:noFill/>
        </p:spPr>
        <p:txBody>
          <a:bodyPr wrap="square" rtlCol="0">
            <a:spAutoFit/>
          </a:bodyPr>
          <a:lstStyle/>
          <a:p>
            <a:r>
              <a:rPr lang="fr-CA" u="sng" dirty="0"/>
              <a:t>Moyenne</a:t>
            </a:r>
          </a:p>
          <a:p>
            <a:r>
              <a:rPr lang="fr-CA" dirty="0"/>
              <a:t>Nb employés</a:t>
            </a:r>
          </a:p>
        </p:txBody>
      </p:sp>
      <p:cxnSp>
        <p:nvCxnSpPr>
          <p:cNvPr id="28" name="Connecteur droit avec flèche 27">
            <a:extLst>
              <a:ext uri="{FF2B5EF4-FFF2-40B4-BE49-F238E27FC236}">
                <a16:creationId xmlns:a16="http://schemas.microsoft.com/office/drawing/2014/main" id="{E2746DC0-AE84-4A6B-8E02-5A3123CD193E}"/>
              </a:ext>
            </a:extLst>
          </p:cNvPr>
          <p:cNvCxnSpPr/>
          <p:nvPr/>
        </p:nvCxnSpPr>
        <p:spPr>
          <a:xfrm>
            <a:off x="5218519" y="3739597"/>
            <a:ext cx="288026" cy="244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49" name="Connecteur droit avec flèche 2048">
            <a:extLst>
              <a:ext uri="{FF2B5EF4-FFF2-40B4-BE49-F238E27FC236}">
                <a16:creationId xmlns:a16="http://schemas.microsoft.com/office/drawing/2014/main" id="{CC97957E-9916-461C-9AE3-9B0E771A681D}"/>
              </a:ext>
            </a:extLst>
          </p:cNvPr>
          <p:cNvCxnSpPr>
            <a:cxnSpLocks/>
          </p:cNvCxnSpPr>
          <p:nvPr/>
        </p:nvCxnSpPr>
        <p:spPr>
          <a:xfrm flipH="1">
            <a:off x="6639695" y="3731496"/>
            <a:ext cx="192346" cy="276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3" name="Connecteur droit avec flèche 2052">
            <a:extLst>
              <a:ext uri="{FF2B5EF4-FFF2-40B4-BE49-F238E27FC236}">
                <a16:creationId xmlns:a16="http://schemas.microsoft.com/office/drawing/2014/main" id="{1CC21973-3FE2-4BED-A366-B3213A342BB5}"/>
              </a:ext>
            </a:extLst>
          </p:cNvPr>
          <p:cNvCxnSpPr/>
          <p:nvPr/>
        </p:nvCxnSpPr>
        <p:spPr>
          <a:xfrm flipV="1">
            <a:off x="5336162" y="4925362"/>
            <a:ext cx="215643" cy="215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6" name="Connecteur droit avec flèche 2055">
            <a:extLst>
              <a:ext uri="{FF2B5EF4-FFF2-40B4-BE49-F238E27FC236}">
                <a16:creationId xmlns:a16="http://schemas.microsoft.com/office/drawing/2014/main" id="{4B824DCF-D0F9-47E8-B75B-7A0AB6352057}"/>
              </a:ext>
            </a:extLst>
          </p:cNvPr>
          <p:cNvCxnSpPr>
            <a:cxnSpLocks/>
          </p:cNvCxnSpPr>
          <p:nvPr/>
        </p:nvCxnSpPr>
        <p:spPr>
          <a:xfrm flipH="1" flipV="1">
            <a:off x="6652904" y="4843501"/>
            <a:ext cx="195813" cy="213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9A7EB93C-01FE-4EC3-8885-A34621720518}"/>
              </a:ext>
            </a:extLst>
          </p:cNvPr>
          <p:cNvSpPr/>
          <p:nvPr/>
        </p:nvSpPr>
        <p:spPr>
          <a:xfrm>
            <a:off x="5777211" y="4893995"/>
            <a:ext cx="609462" cy="369332"/>
          </a:xfrm>
          <a:prstGeom prst="rect">
            <a:avLst/>
          </a:prstGeom>
          <a:noFill/>
        </p:spPr>
        <p:txBody>
          <a:bodyPr wrap="none" lIns="91440" tIns="45720" rIns="91440" bIns="45720">
            <a:spAutoFit/>
          </a:bodyPr>
          <a:lstStyle/>
          <a:p>
            <a:pPr algn="ctr"/>
            <a:r>
              <a:rPr lang="fr-FR" dirty="0">
                <a:ln w="0"/>
                <a:solidFill>
                  <a:schemeClr val="accent1"/>
                </a:solidFill>
                <a:effectLst>
                  <a:outerShdw blurRad="38100" dist="25400" dir="5400000" algn="ctr" rotWithShape="0">
                    <a:srgbClr val="6E747A">
                      <a:alpha val="43000"/>
                    </a:srgbClr>
                  </a:outerShdw>
                </a:effectLst>
              </a:rPr>
              <a:t>1</a:t>
            </a:r>
            <a:r>
              <a:rPr lang="fr-FR" b="0" cap="none" spc="0" dirty="0">
                <a:ln w="0"/>
                <a:solidFill>
                  <a:schemeClr val="accent1"/>
                </a:solidFill>
                <a:effectLst>
                  <a:outerShdw blurRad="38100" dist="25400" dir="5400000" algn="ctr" rotWithShape="0">
                    <a:srgbClr val="6E747A">
                      <a:alpha val="43000"/>
                    </a:srgbClr>
                  </a:outerShdw>
                </a:effectLst>
              </a:rPr>
              <a:t>0%</a:t>
            </a:r>
          </a:p>
        </p:txBody>
      </p:sp>
      <p:sp>
        <p:nvSpPr>
          <p:cNvPr id="42" name="Rectangle : coins arrondis 41">
            <a:extLst>
              <a:ext uri="{FF2B5EF4-FFF2-40B4-BE49-F238E27FC236}">
                <a16:creationId xmlns:a16="http://schemas.microsoft.com/office/drawing/2014/main" id="{468E3B57-7C04-470E-8246-C81E583D3CD1}"/>
              </a:ext>
            </a:extLst>
          </p:cNvPr>
          <p:cNvSpPr/>
          <p:nvPr/>
        </p:nvSpPr>
        <p:spPr>
          <a:xfrm>
            <a:off x="5345898" y="4055988"/>
            <a:ext cx="1517976" cy="743512"/>
          </a:xfrm>
          <a:prstGeom prst="roundRect">
            <a:avLst/>
          </a:prstGeom>
          <a:noFill/>
          <a:ln w="47625" cmpd="dbl">
            <a:solidFill>
              <a:schemeClr val="accent1">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a:extLst>
              <a:ext uri="{FF2B5EF4-FFF2-40B4-BE49-F238E27FC236}">
                <a16:creationId xmlns:a16="http://schemas.microsoft.com/office/drawing/2014/main" id="{FC3EC5BA-62D7-4FB7-B80A-CA44EF150250}"/>
              </a:ext>
            </a:extLst>
          </p:cNvPr>
          <p:cNvSpPr txBox="1"/>
          <p:nvPr/>
        </p:nvSpPr>
        <p:spPr>
          <a:xfrm>
            <a:off x="11244167" y="5382126"/>
            <a:ext cx="416196" cy="369332"/>
          </a:xfrm>
          <a:prstGeom prst="rect">
            <a:avLst/>
          </a:prstGeom>
          <a:noFill/>
        </p:spPr>
        <p:txBody>
          <a:bodyPr wrap="square" rtlCol="0">
            <a:spAutoFit/>
          </a:bodyPr>
          <a:lstStyle/>
          <a:p>
            <a:r>
              <a:rPr lang="fr-CA" i="1" dirty="0"/>
              <a:t>2</a:t>
            </a:r>
            <a:r>
              <a:rPr lang="fr-CA" dirty="0"/>
              <a:t>x</a:t>
            </a:r>
          </a:p>
        </p:txBody>
      </p:sp>
      <p:sp>
        <p:nvSpPr>
          <p:cNvPr id="6" name="ZoneTexte 5">
            <a:extLst>
              <a:ext uri="{FF2B5EF4-FFF2-40B4-BE49-F238E27FC236}">
                <a16:creationId xmlns:a16="http://schemas.microsoft.com/office/drawing/2014/main" id="{232B7F8E-01D7-47FD-AEB4-4EBA9E1CEE4E}"/>
              </a:ext>
            </a:extLst>
          </p:cNvPr>
          <p:cNvSpPr txBox="1"/>
          <p:nvPr/>
        </p:nvSpPr>
        <p:spPr>
          <a:xfrm>
            <a:off x="9931022" y="82534"/>
            <a:ext cx="1993755" cy="369332"/>
          </a:xfrm>
          <a:prstGeom prst="rect">
            <a:avLst/>
          </a:prstGeom>
          <a:noFill/>
        </p:spPr>
        <p:txBody>
          <a:bodyPr wrap="square" rtlCol="0">
            <a:spAutoFit/>
          </a:bodyPr>
          <a:lstStyle/>
          <a:p>
            <a:r>
              <a:rPr lang="fr-CA" i="1" dirty="0">
                <a:solidFill>
                  <a:schemeClr val="bg1"/>
                </a:solidFill>
              </a:rPr>
              <a:t>500 universités</a:t>
            </a:r>
          </a:p>
        </p:txBody>
      </p:sp>
    </p:spTree>
    <p:extLst>
      <p:ext uri="{BB962C8B-B14F-4D97-AF65-F5344CB8AC3E}">
        <p14:creationId xmlns:p14="http://schemas.microsoft.com/office/powerpoint/2010/main" val="253915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rection des ventes 16 X 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175_TF03431374.potx" id="{DBEC6DFD-D1B1-4E38-9927-39A7B0FD4197}" vid="{26E04FEF-B582-49DD-84AC-DEC3AD89A783}"/>
    </a:ext>
  </a:extLst>
</a:theme>
</file>

<file path=ppt/theme/theme2.xml><?xml version="1.0" encoding="utf-8"?>
<a:theme xmlns:a="http://schemas.openxmlformats.org/drawingml/2006/main" name="Thème Offic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de direction commerciale (grand écran)</Template>
  <TotalTime>2016</TotalTime>
  <Words>3040</Words>
  <Application>Microsoft Office PowerPoint</Application>
  <PresentationFormat>Grand écran</PresentationFormat>
  <Paragraphs>379</Paragraphs>
  <Slides>28</Slides>
  <Notes>28</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28</vt:i4>
      </vt:variant>
    </vt:vector>
  </HeadingPairs>
  <TitlesOfParts>
    <vt:vector size="31" baseType="lpstr">
      <vt:lpstr>Arial</vt:lpstr>
      <vt:lpstr>Book Antiqua</vt:lpstr>
      <vt:lpstr>Direction des ventes 16 X 9</vt:lpstr>
      <vt:lpstr>Classements mondiaux des Universités</vt:lpstr>
      <vt:lpstr>Noyau de compétence en Impact de la recherche</vt:lpstr>
      <vt:lpstr>Classements mondiaux universitaires</vt:lpstr>
      <vt:lpstr>La saison des classements universitaires est lancée!</vt:lpstr>
      <vt:lpstr>Histoire des classements</vt:lpstr>
      <vt:lpstr>Historique des classements </vt:lpstr>
      <vt:lpstr>Histoire des classements universitaires</vt:lpstr>
      <vt:lpstr>ARWU (Academic Ranking of World Universities = Classement de Shanghai) </vt:lpstr>
      <vt:lpstr>ARWU (Academic Ranking of World Universities = Classement de Shanghai) </vt:lpstr>
      <vt:lpstr>Utilisation des classements universitaires (CU)</vt:lpstr>
      <vt:lpstr>CWTS Leiden Ranking </vt:lpstr>
      <vt:lpstr>Comportement des utilisateurs (Leiden Ranking)</vt:lpstr>
      <vt:lpstr>Times Higher Education THE-QS Ranking </vt:lpstr>
      <vt:lpstr>Le QS World University Ranking</vt:lpstr>
      <vt:lpstr>Times Higher Education World University Ranking </vt:lpstr>
      <vt:lpstr>Biais cognitif possible</vt:lpstr>
      <vt:lpstr>U-Multirank</vt:lpstr>
      <vt:lpstr>U-multirank</vt:lpstr>
      <vt:lpstr>Autres classements analysés</vt:lpstr>
      <vt:lpstr>Questions récurrentes…</vt:lpstr>
      <vt:lpstr>Des indicateurs composites dans les CU</vt:lpstr>
      <vt:lpstr>Utilisation des classements universitaires (CU)</vt:lpstr>
      <vt:lpstr>Comparaison entre classements universitaires mondiaux</vt:lpstr>
      <vt:lpstr>10 principes pour bien se servir d’un classement mondial des universités</vt:lpstr>
      <vt:lpstr>10 principes pour bien se servir d’un classement mondial des universités</vt:lpstr>
      <vt:lpstr>Faire attention…</vt:lpstr>
      <vt:lpstr>Les dérives de l’évaluation</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Classements mondiaux des Universités</dc:title>
  <dc:creator>Eve Richard</dc:creator>
  <cp:lastModifiedBy>Denise Bonnelly</cp:lastModifiedBy>
  <cp:revision>147</cp:revision>
  <cp:lastPrinted>2018-05-08T12:04:44Z</cp:lastPrinted>
  <dcterms:created xsi:type="dcterms:W3CDTF">2018-04-25T18:21:00Z</dcterms:created>
  <dcterms:modified xsi:type="dcterms:W3CDTF">2018-05-09T14:25:41Z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