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5" r:id="rId1"/>
  </p:sldMasterIdLst>
  <p:notesMasterIdLst>
    <p:notesMasterId r:id="rId29"/>
  </p:notesMasterIdLst>
  <p:handoutMasterIdLst>
    <p:handoutMasterId r:id="rId30"/>
  </p:handoutMasterIdLst>
  <p:sldIdLst>
    <p:sldId id="262" r:id="rId2"/>
    <p:sldId id="293" r:id="rId3"/>
    <p:sldId id="291" r:id="rId4"/>
    <p:sldId id="258" r:id="rId5"/>
    <p:sldId id="277" r:id="rId6"/>
    <p:sldId id="276" r:id="rId7"/>
    <p:sldId id="294" r:id="rId8"/>
    <p:sldId id="264" r:id="rId9"/>
    <p:sldId id="278" r:id="rId10"/>
    <p:sldId id="295" r:id="rId11"/>
    <p:sldId id="269" r:id="rId12"/>
    <p:sldId id="282" r:id="rId13"/>
    <p:sldId id="292" r:id="rId14"/>
    <p:sldId id="266" r:id="rId15"/>
    <p:sldId id="267" r:id="rId16"/>
    <p:sldId id="268" r:id="rId17"/>
    <p:sldId id="297" r:id="rId18"/>
    <p:sldId id="270" r:id="rId19"/>
    <p:sldId id="283" r:id="rId20"/>
    <p:sldId id="298" r:id="rId21"/>
    <p:sldId id="284" r:id="rId22"/>
    <p:sldId id="285" r:id="rId23"/>
    <p:sldId id="286" r:id="rId24"/>
    <p:sldId id="287" r:id="rId25"/>
    <p:sldId id="288" r:id="rId26"/>
    <p:sldId id="290" r:id="rId27"/>
    <p:sldId id="260" r:id="rId28"/>
  </p:sldIdLst>
  <p:sldSz cx="9144000" cy="6858000" type="screen4x3"/>
  <p:notesSz cx="7010400" cy="92964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0920"/>
    <a:srgbClr val="E7021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376" autoAdjust="0"/>
    <p:restoredTop sz="94660"/>
  </p:normalViewPr>
  <p:slideViewPr>
    <p:cSldViewPr snapToGrid="0" snapToObjects="1">
      <p:cViewPr varScale="1">
        <p:scale>
          <a:sx n="115" d="100"/>
          <a:sy n="115" d="100"/>
        </p:scale>
        <p:origin x="122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6" d="100"/>
          <a:sy n="86" d="100"/>
        </p:scale>
        <p:origin x="288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AFEEB2A-81BB-41D8-AD8A-16EE735F2F7B}" type="datetimeFigureOut">
              <a:rPr lang="fr-CA" smtClean="0"/>
              <a:t>2017-10-10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AD33F7B-C4AB-41E4-A192-09A6D309978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794857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1D24CC7-F1D2-4DCE-ACFD-A3407C074FD6}" type="datetimeFigureOut">
              <a:rPr lang="fr-CA" smtClean="0"/>
              <a:t>2017-10-10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B96A452-A209-4183-A23F-986B3D74B82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38675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5350933" y="3742267"/>
            <a:ext cx="3386137" cy="558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1200"/>
              </a:spcBef>
              <a:buNone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300"/>
            </a:lvl2pPr>
            <a:lvl3pPr marL="914400" indent="0">
              <a:buNone/>
              <a:defRPr sz="2300"/>
            </a:lvl3pPr>
            <a:lvl4pPr marL="1371600" indent="0">
              <a:buNone/>
              <a:defRPr sz="2300"/>
            </a:lvl4pPr>
            <a:lvl5pPr marL="1828800" indent="0">
              <a:buNone/>
              <a:defRPr sz="2300"/>
            </a:lvl5pPr>
          </a:lstStyle>
          <a:p>
            <a:pPr lvl="0"/>
            <a:r>
              <a:rPr lang="fr-CA" dirty="0" smtClean="0"/>
              <a:t>Cliquez pour modifier le sous-titre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 hasCustomPrompt="1"/>
          </p:nvPr>
        </p:nvSpPr>
        <p:spPr>
          <a:xfrm>
            <a:off x="5350933" y="4275663"/>
            <a:ext cx="3386137" cy="3217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0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CA" dirty="0" smtClean="0"/>
              <a:t>Prénom Nom</a:t>
            </a:r>
            <a:br>
              <a:rPr lang="fr-CA" dirty="0" smtClean="0"/>
            </a:br>
            <a:r>
              <a:rPr lang="fr-CA" dirty="0" smtClean="0"/>
              <a:t>Date</a:t>
            </a:r>
            <a:endParaRPr lang="fr-CA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6" hasCustomPrompt="1"/>
          </p:nvPr>
        </p:nvSpPr>
        <p:spPr>
          <a:xfrm>
            <a:off x="1041400" y="0"/>
            <a:ext cx="7594600" cy="124459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 b="1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 smtClean="0"/>
              <a:t>Cliquez pour modifier le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948922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8"/>
          <p:cNvSpPr>
            <a:spLocks noGrp="1"/>
          </p:cNvSpPr>
          <p:nvPr>
            <p:ph type="sldNum" sz="quarter" idx="4"/>
          </p:nvPr>
        </p:nvSpPr>
        <p:spPr>
          <a:xfrm>
            <a:off x="6383869" y="6356351"/>
            <a:ext cx="2057400" cy="2308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fld id="{6D3BD7DA-67B7-4CC1-928A-9CF4223F0B1C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11" name="Titre 18"/>
          <p:cNvSpPr>
            <a:spLocks noGrp="1"/>
          </p:cNvSpPr>
          <p:nvPr>
            <p:ph type="title"/>
          </p:nvPr>
        </p:nvSpPr>
        <p:spPr>
          <a:xfrm>
            <a:off x="804337" y="796911"/>
            <a:ext cx="7492997" cy="837305"/>
          </a:xfrm>
          <a:prstGeom prst="rect">
            <a:avLst/>
          </a:prstGeom>
        </p:spPr>
        <p:txBody>
          <a:bodyPr/>
          <a:lstStyle>
            <a:lvl1pPr marL="0" indent="0" algn="l">
              <a:defRPr sz="4000" b="0">
                <a:solidFill>
                  <a:srgbClr val="CD0920"/>
                </a:solidFill>
                <a:latin typeface="Arial Narrow" panose="020B0606020202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CA" dirty="0"/>
          </a:p>
        </p:txBody>
      </p:sp>
      <p:sp>
        <p:nvSpPr>
          <p:cNvPr id="14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04337" y="2389479"/>
            <a:ext cx="7492997" cy="3486303"/>
          </a:xfrm>
          <a:prstGeom prst="rect">
            <a:avLst/>
          </a:prstGeom>
        </p:spPr>
        <p:txBody>
          <a:bodyPr>
            <a:noAutofit/>
          </a:bodyPr>
          <a:lstStyle>
            <a:lvl1pPr marL="177800" indent="-177800">
              <a:spcBef>
                <a:spcPts val="300"/>
              </a:spcBef>
              <a:spcAft>
                <a:spcPts val="600"/>
              </a:spcAft>
              <a:buClr>
                <a:srgbClr val="E7021A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cs typeface="Arial Narrow"/>
              </a:defRPr>
            </a:lvl1pPr>
            <a:lvl2pPr marL="355600" indent="-1778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»"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cs typeface="Arial Narrow"/>
              </a:defRPr>
            </a:lvl2pPr>
            <a:lvl3pPr marL="541338" indent="-185738">
              <a:spcBef>
                <a:spcPts val="0"/>
              </a:spcBef>
              <a:spcAft>
                <a:spcPts val="300"/>
              </a:spcAft>
              <a:defRPr sz="140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defRPr>
            </a:lvl3pPr>
            <a:lvl4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 Narrow"/>
                <a:cs typeface="Arial Narrow"/>
              </a:defRPr>
            </a:lvl4pPr>
            <a:lvl5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 Narrow"/>
                <a:cs typeface="Arial Narrow"/>
              </a:defRPr>
            </a:lvl5pPr>
          </a:lstStyle>
          <a:p>
            <a:pPr lvl="0"/>
            <a:r>
              <a:rPr lang="fr-CA" dirty="0" smtClean="0"/>
              <a:t>Cliquez pour modifier le texte </a:t>
            </a:r>
          </a:p>
          <a:p>
            <a:pPr lvl="1"/>
            <a:r>
              <a:rPr lang="fr-CA" dirty="0" smtClean="0"/>
              <a:t>Deuxième niveau</a:t>
            </a:r>
          </a:p>
          <a:p>
            <a:pPr lvl="2"/>
            <a:r>
              <a:rPr lang="fr-CA" dirty="0" smtClean="0"/>
              <a:t>Troisième niveau</a:t>
            </a:r>
          </a:p>
        </p:txBody>
      </p:sp>
      <p:sp>
        <p:nvSpPr>
          <p:cNvPr id="16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804337" y="1651150"/>
            <a:ext cx="7492997" cy="72139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1200"/>
              </a:spcBef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300"/>
            </a:lvl2pPr>
            <a:lvl3pPr marL="914400" indent="0">
              <a:buNone/>
              <a:defRPr sz="2300"/>
            </a:lvl3pPr>
            <a:lvl4pPr marL="1371600" indent="0">
              <a:buNone/>
              <a:defRPr sz="2300"/>
            </a:lvl4pPr>
            <a:lvl5pPr marL="1828800" indent="0">
              <a:buNone/>
              <a:defRPr sz="2300"/>
            </a:lvl5pPr>
          </a:lstStyle>
          <a:p>
            <a:pPr lvl="0"/>
            <a:r>
              <a:rPr lang="fr-CA" dirty="0" smtClean="0"/>
              <a:t>Cliquez pour modifier le sous-titre 1</a:t>
            </a:r>
          </a:p>
        </p:txBody>
      </p:sp>
    </p:spTree>
    <p:extLst>
      <p:ext uri="{BB962C8B-B14F-4D97-AF65-F5344CB8AC3E}">
        <p14:creationId xmlns:p14="http://schemas.microsoft.com/office/powerpoint/2010/main" val="3834737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ur deux lignes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re 18"/>
          <p:cNvSpPr>
            <a:spLocks noGrp="1"/>
          </p:cNvSpPr>
          <p:nvPr>
            <p:ph type="title"/>
          </p:nvPr>
        </p:nvSpPr>
        <p:spPr>
          <a:xfrm>
            <a:off x="804337" y="796911"/>
            <a:ext cx="7492997" cy="1347744"/>
          </a:xfrm>
          <a:prstGeom prst="rect">
            <a:avLst/>
          </a:prstGeom>
        </p:spPr>
        <p:txBody>
          <a:bodyPr/>
          <a:lstStyle>
            <a:lvl1pPr marL="0" indent="0" algn="l">
              <a:defRPr sz="4000" b="0">
                <a:solidFill>
                  <a:srgbClr val="CD0920"/>
                </a:solidFill>
                <a:latin typeface="Arial Narrow" panose="020B0606020202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CA" dirty="0"/>
          </a:p>
        </p:txBody>
      </p:sp>
      <p:sp>
        <p:nvSpPr>
          <p:cNvPr id="15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04337" y="2895449"/>
            <a:ext cx="7492997" cy="2971866"/>
          </a:xfrm>
          <a:prstGeom prst="rect">
            <a:avLst/>
          </a:prstGeom>
        </p:spPr>
        <p:txBody>
          <a:bodyPr>
            <a:noAutofit/>
          </a:bodyPr>
          <a:lstStyle>
            <a:lvl1pPr marL="177800" indent="-177800">
              <a:spcBef>
                <a:spcPts val="1200"/>
              </a:spcBef>
              <a:spcAft>
                <a:spcPts val="600"/>
              </a:spcAft>
              <a:buClr>
                <a:srgbClr val="E7021A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cs typeface="Arial Narrow"/>
              </a:defRPr>
            </a:lvl1pPr>
            <a:lvl2pPr marL="355600" indent="-1778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»"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cs typeface="Arial Narrow"/>
              </a:defRPr>
            </a:lvl2pPr>
            <a:lvl3pPr marL="541338" indent="-185738">
              <a:spcBef>
                <a:spcPts val="0"/>
              </a:spcBef>
              <a:spcAft>
                <a:spcPts val="300"/>
              </a:spcAft>
              <a:defRPr sz="140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defRPr>
            </a:lvl3pPr>
            <a:lvl4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 Narrow"/>
                <a:cs typeface="Arial Narrow"/>
              </a:defRPr>
            </a:lvl4pPr>
            <a:lvl5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 Narrow"/>
                <a:cs typeface="Arial Narrow"/>
              </a:defRPr>
            </a:lvl5pPr>
          </a:lstStyle>
          <a:p>
            <a:pPr lvl="0"/>
            <a:r>
              <a:rPr lang="fr-CA" dirty="0" smtClean="0"/>
              <a:t>Cliquez pour modifier le texte </a:t>
            </a:r>
          </a:p>
          <a:p>
            <a:pPr lvl="1"/>
            <a:r>
              <a:rPr lang="fr-CA" dirty="0" smtClean="0"/>
              <a:t>Deuxième niveau</a:t>
            </a:r>
          </a:p>
          <a:p>
            <a:pPr lvl="2"/>
            <a:r>
              <a:rPr lang="fr-CA" dirty="0" smtClean="0"/>
              <a:t>Troisième niveau</a:t>
            </a:r>
          </a:p>
        </p:txBody>
      </p:sp>
      <p:sp>
        <p:nvSpPr>
          <p:cNvPr id="29" name="Espace réservé du numéro de diapositive 8"/>
          <p:cNvSpPr>
            <a:spLocks noGrp="1"/>
          </p:cNvSpPr>
          <p:nvPr>
            <p:ph type="sldNum" sz="quarter" idx="4"/>
          </p:nvPr>
        </p:nvSpPr>
        <p:spPr>
          <a:xfrm>
            <a:off x="6383869" y="6356351"/>
            <a:ext cx="2057400" cy="2308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fld id="{6D3BD7DA-67B7-4CC1-928A-9CF4223F0B1C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17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804337" y="2157120"/>
            <a:ext cx="7492997" cy="72139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1200"/>
              </a:spcBef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300"/>
            </a:lvl2pPr>
            <a:lvl3pPr marL="914400" indent="0">
              <a:buNone/>
              <a:defRPr sz="2300"/>
            </a:lvl3pPr>
            <a:lvl4pPr marL="1371600" indent="0">
              <a:buNone/>
              <a:defRPr sz="2300"/>
            </a:lvl4pPr>
            <a:lvl5pPr marL="1828800" indent="0">
              <a:buNone/>
              <a:defRPr sz="2300"/>
            </a:lvl5pPr>
          </a:lstStyle>
          <a:p>
            <a:pPr lvl="0"/>
            <a:r>
              <a:rPr lang="fr-CA" dirty="0" smtClean="0"/>
              <a:t>Cliquez pour modifier le sous-titre 1</a:t>
            </a:r>
          </a:p>
        </p:txBody>
      </p:sp>
    </p:spTree>
    <p:extLst>
      <p:ext uri="{BB962C8B-B14F-4D97-AF65-F5344CB8AC3E}">
        <p14:creationId xmlns:p14="http://schemas.microsoft.com/office/powerpoint/2010/main" val="3928194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6"/>
          <p:cNvSpPr>
            <a:spLocks noGrp="1"/>
          </p:cNvSpPr>
          <p:nvPr>
            <p:ph type="body" sz="quarter" idx="15" hasCustomPrompt="1"/>
          </p:nvPr>
        </p:nvSpPr>
        <p:spPr>
          <a:xfrm>
            <a:off x="804337" y="1651150"/>
            <a:ext cx="7492997" cy="72139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1200"/>
              </a:spcBef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300"/>
            </a:lvl2pPr>
            <a:lvl3pPr marL="914400" indent="0">
              <a:buNone/>
              <a:defRPr sz="2300"/>
            </a:lvl3pPr>
            <a:lvl4pPr marL="1371600" indent="0">
              <a:buNone/>
              <a:defRPr sz="2300"/>
            </a:lvl4pPr>
            <a:lvl5pPr marL="1828800" indent="0">
              <a:buNone/>
              <a:defRPr sz="2300"/>
            </a:lvl5pPr>
          </a:lstStyle>
          <a:p>
            <a:pPr lvl="0"/>
            <a:r>
              <a:rPr lang="fr-CA" dirty="0" smtClean="0"/>
              <a:t>Cliquez pour modifier le sous-titre 1</a:t>
            </a:r>
          </a:p>
        </p:txBody>
      </p:sp>
      <p:sp>
        <p:nvSpPr>
          <p:cNvPr id="15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04337" y="2389479"/>
            <a:ext cx="3555994" cy="3452435"/>
          </a:xfrm>
          <a:prstGeom prst="rect">
            <a:avLst/>
          </a:prstGeom>
        </p:spPr>
        <p:txBody>
          <a:bodyPr>
            <a:noAutofit/>
          </a:bodyPr>
          <a:lstStyle>
            <a:lvl1pPr marL="177800" indent="-177800">
              <a:spcBef>
                <a:spcPts val="1200"/>
              </a:spcBef>
              <a:spcAft>
                <a:spcPts val="600"/>
              </a:spcAft>
              <a:buClr>
                <a:srgbClr val="E7021A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cs typeface="Arial Narrow"/>
              </a:defRPr>
            </a:lvl1pPr>
            <a:lvl2pPr marL="355600" indent="-1778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»"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cs typeface="Arial Narrow"/>
              </a:defRPr>
            </a:lvl2pPr>
            <a:lvl3pPr marL="541338" indent="-185738">
              <a:spcBef>
                <a:spcPts val="0"/>
              </a:spcBef>
              <a:spcAft>
                <a:spcPts val="300"/>
              </a:spcAft>
              <a:defRPr sz="140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defRPr>
            </a:lvl3pPr>
            <a:lvl4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 Narrow"/>
                <a:cs typeface="Arial Narrow"/>
              </a:defRPr>
            </a:lvl4pPr>
            <a:lvl5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 Narrow"/>
                <a:cs typeface="Arial Narrow"/>
              </a:defRPr>
            </a:lvl5pPr>
          </a:lstStyle>
          <a:p>
            <a:pPr lvl="0"/>
            <a:r>
              <a:rPr lang="fr-CA" dirty="0" smtClean="0"/>
              <a:t>Cliquez pour modifier le texte</a:t>
            </a:r>
          </a:p>
          <a:p>
            <a:pPr lvl="1"/>
            <a:r>
              <a:rPr lang="fr-CA" dirty="0" smtClean="0"/>
              <a:t>Deuxième niveau</a:t>
            </a:r>
          </a:p>
          <a:p>
            <a:pPr lvl="2"/>
            <a:r>
              <a:rPr lang="fr-CA" dirty="0" smtClean="0"/>
              <a:t>Troisième niveau</a:t>
            </a:r>
          </a:p>
        </p:txBody>
      </p:sp>
      <p:sp>
        <p:nvSpPr>
          <p:cNvPr id="10" name="Espace réservé du contenu 2"/>
          <p:cNvSpPr>
            <a:spLocks noGrp="1"/>
          </p:cNvSpPr>
          <p:nvPr>
            <p:ph idx="14" hasCustomPrompt="1"/>
          </p:nvPr>
        </p:nvSpPr>
        <p:spPr>
          <a:xfrm>
            <a:off x="4783673" y="2389479"/>
            <a:ext cx="3555994" cy="3452435"/>
          </a:xfrm>
          <a:prstGeom prst="rect">
            <a:avLst/>
          </a:prstGeom>
        </p:spPr>
        <p:txBody>
          <a:bodyPr>
            <a:noAutofit/>
          </a:bodyPr>
          <a:lstStyle>
            <a:lvl1pPr marL="177800" indent="-177800">
              <a:spcBef>
                <a:spcPts val="1200"/>
              </a:spcBef>
              <a:spcAft>
                <a:spcPts val="600"/>
              </a:spcAft>
              <a:buClr>
                <a:srgbClr val="E7021A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cs typeface="Arial Narrow"/>
              </a:defRPr>
            </a:lvl1pPr>
            <a:lvl2pPr marL="355600" indent="-1778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»"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cs typeface="Arial Narrow"/>
              </a:defRPr>
            </a:lvl2pPr>
            <a:lvl3pPr marL="541338" indent="-185738">
              <a:spcBef>
                <a:spcPts val="0"/>
              </a:spcBef>
              <a:spcAft>
                <a:spcPts val="300"/>
              </a:spcAft>
              <a:defRPr sz="140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defRPr>
            </a:lvl3pPr>
            <a:lvl4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 Narrow"/>
                <a:cs typeface="Arial Narrow"/>
              </a:defRPr>
            </a:lvl4pPr>
            <a:lvl5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 Narrow"/>
                <a:cs typeface="Arial Narrow"/>
              </a:defRPr>
            </a:lvl5pPr>
          </a:lstStyle>
          <a:p>
            <a:pPr lvl="0"/>
            <a:r>
              <a:rPr lang="fr-CA" dirty="0" smtClean="0"/>
              <a:t>Cliquez pour modifier le texte</a:t>
            </a:r>
          </a:p>
          <a:p>
            <a:pPr lvl="1"/>
            <a:r>
              <a:rPr lang="fr-CA" dirty="0" smtClean="0"/>
              <a:t>Deuxième niveau</a:t>
            </a:r>
          </a:p>
          <a:p>
            <a:pPr lvl="2"/>
            <a:r>
              <a:rPr lang="fr-CA" dirty="0" smtClean="0"/>
              <a:t>Troisième niveau</a:t>
            </a:r>
          </a:p>
        </p:txBody>
      </p:sp>
      <p:sp>
        <p:nvSpPr>
          <p:cNvPr id="14" name="Espace réservé du numéro de diapositive 8"/>
          <p:cNvSpPr>
            <a:spLocks noGrp="1"/>
          </p:cNvSpPr>
          <p:nvPr>
            <p:ph type="sldNum" sz="quarter" idx="4"/>
          </p:nvPr>
        </p:nvSpPr>
        <p:spPr>
          <a:xfrm>
            <a:off x="6383869" y="6356351"/>
            <a:ext cx="2057400" cy="2308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fld id="{6D3BD7DA-67B7-4CC1-928A-9CF4223F0B1C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12" name="Titre 18"/>
          <p:cNvSpPr>
            <a:spLocks noGrp="1"/>
          </p:cNvSpPr>
          <p:nvPr>
            <p:ph type="title"/>
          </p:nvPr>
        </p:nvSpPr>
        <p:spPr>
          <a:xfrm>
            <a:off x="804337" y="796911"/>
            <a:ext cx="7492997" cy="837305"/>
          </a:xfrm>
          <a:prstGeom prst="rect">
            <a:avLst/>
          </a:prstGeom>
        </p:spPr>
        <p:txBody>
          <a:bodyPr/>
          <a:lstStyle>
            <a:lvl1pPr marL="0" indent="0" algn="l">
              <a:defRPr sz="4000" b="0">
                <a:solidFill>
                  <a:srgbClr val="CD0920"/>
                </a:solidFill>
                <a:latin typeface="Arial Narrow" panose="020B0606020202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369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e e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/>
          <p:cNvSpPr>
            <a:spLocks noGrp="1"/>
          </p:cNvSpPr>
          <p:nvPr>
            <p:ph type="body" sz="quarter" idx="15" hasCustomPrompt="1"/>
          </p:nvPr>
        </p:nvSpPr>
        <p:spPr>
          <a:xfrm>
            <a:off x="804337" y="1651150"/>
            <a:ext cx="7492997" cy="72139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1200"/>
              </a:spcBef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300"/>
            </a:lvl2pPr>
            <a:lvl3pPr marL="914400" indent="0">
              <a:buNone/>
              <a:defRPr sz="2300"/>
            </a:lvl3pPr>
            <a:lvl4pPr marL="1371600" indent="0">
              <a:buNone/>
              <a:defRPr sz="2300"/>
            </a:lvl4pPr>
            <a:lvl5pPr marL="1828800" indent="0">
              <a:buNone/>
              <a:defRPr sz="2300"/>
            </a:lvl5pPr>
          </a:lstStyle>
          <a:p>
            <a:pPr lvl="0"/>
            <a:r>
              <a:rPr lang="fr-CA" dirty="0" smtClean="0"/>
              <a:t>Cliquez pour modifier le sous-titre 1</a:t>
            </a:r>
          </a:p>
        </p:txBody>
      </p:sp>
      <p:sp>
        <p:nvSpPr>
          <p:cNvPr id="17" name="Espace réservé du numéro de diapositive 8"/>
          <p:cNvSpPr>
            <a:spLocks noGrp="1"/>
          </p:cNvSpPr>
          <p:nvPr>
            <p:ph type="sldNum" sz="quarter" idx="4"/>
          </p:nvPr>
        </p:nvSpPr>
        <p:spPr>
          <a:xfrm>
            <a:off x="6383869" y="6356351"/>
            <a:ext cx="2057400" cy="2308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fld id="{6D3BD7DA-67B7-4CC1-928A-9CF4223F0B1C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11" name="Espace réservé du contenu 2"/>
          <p:cNvSpPr>
            <a:spLocks noGrp="1"/>
          </p:cNvSpPr>
          <p:nvPr>
            <p:ph idx="18" hasCustomPrompt="1"/>
          </p:nvPr>
        </p:nvSpPr>
        <p:spPr>
          <a:xfrm>
            <a:off x="4783673" y="2389479"/>
            <a:ext cx="3555994" cy="3452435"/>
          </a:xfrm>
          <a:prstGeom prst="rect">
            <a:avLst/>
          </a:prstGeom>
        </p:spPr>
        <p:txBody>
          <a:bodyPr>
            <a:noAutofit/>
          </a:bodyPr>
          <a:lstStyle>
            <a:lvl1pPr marL="177800" indent="-177800">
              <a:spcBef>
                <a:spcPts val="1200"/>
              </a:spcBef>
              <a:spcAft>
                <a:spcPts val="600"/>
              </a:spcAft>
              <a:buClr>
                <a:srgbClr val="E7021A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cs typeface="Arial Narrow"/>
              </a:defRPr>
            </a:lvl1pPr>
            <a:lvl2pPr marL="355600" indent="-1778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»"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cs typeface="Arial Narrow"/>
              </a:defRPr>
            </a:lvl2pPr>
            <a:lvl3pPr marL="541338" indent="-185738">
              <a:spcBef>
                <a:spcPts val="0"/>
              </a:spcBef>
              <a:spcAft>
                <a:spcPts val="300"/>
              </a:spcAft>
              <a:defRPr sz="140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defRPr>
            </a:lvl3pPr>
            <a:lvl4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 Narrow"/>
                <a:cs typeface="Arial Narrow"/>
              </a:defRPr>
            </a:lvl4pPr>
            <a:lvl5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 Narrow"/>
                <a:cs typeface="Arial Narrow"/>
              </a:defRPr>
            </a:lvl5pPr>
          </a:lstStyle>
          <a:p>
            <a:pPr lvl="0"/>
            <a:r>
              <a:rPr lang="fr-CA" dirty="0" smtClean="0"/>
              <a:t>Cliquez pour modifier le texte Deuxième niveau</a:t>
            </a:r>
          </a:p>
          <a:p>
            <a:pPr lvl="2"/>
            <a:r>
              <a:rPr lang="fr-CA" dirty="0" smtClean="0"/>
              <a:t>Troisième niveau</a:t>
            </a:r>
          </a:p>
        </p:txBody>
      </p:sp>
      <p:sp>
        <p:nvSpPr>
          <p:cNvPr id="14" name="Titre 18"/>
          <p:cNvSpPr>
            <a:spLocks noGrp="1"/>
          </p:cNvSpPr>
          <p:nvPr>
            <p:ph type="title"/>
          </p:nvPr>
        </p:nvSpPr>
        <p:spPr>
          <a:xfrm>
            <a:off x="804337" y="796911"/>
            <a:ext cx="7492997" cy="837305"/>
          </a:xfrm>
          <a:prstGeom prst="rect">
            <a:avLst/>
          </a:prstGeom>
        </p:spPr>
        <p:txBody>
          <a:bodyPr/>
          <a:lstStyle>
            <a:lvl1pPr marL="0" indent="0" algn="l">
              <a:defRPr sz="4000" b="0">
                <a:solidFill>
                  <a:srgbClr val="CD0920"/>
                </a:solidFill>
                <a:latin typeface="Arial Narrow" panose="020B0606020202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CA" dirty="0"/>
          </a:p>
        </p:txBody>
      </p:sp>
      <p:sp>
        <p:nvSpPr>
          <p:cNvPr id="19" name="Espace réservé pour une image  2"/>
          <p:cNvSpPr>
            <a:spLocks noGrp="1"/>
          </p:cNvSpPr>
          <p:nvPr>
            <p:ph type="pic" sz="quarter" idx="19"/>
          </p:nvPr>
        </p:nvSpPr>
        <p:spPr>
          <a:xfrm>
            <a:off x="922869" y="2389479"/>
            <a:ext cx="3437470" cy="3452521"/>
          </a:xfrm>
          <a:prstGeom prst="rect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0" indent="0">
              <a:buNone/>
              <a:defRPr sz="1800">
                <a:latin typeface="Arial Narrow" panose="020B0606020202030204" pitchFamily="34" charset="0"/>
              </a:defRPr>
            </a:lvl1pPr>
          </a:lstStyle>
          <a:p>
            <a:r>
              <a:rPr lang="fr-FR" smtClean="0"/>
              <a:t>Cliquez sur l'icône pour ajouter une image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40940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avec légen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/>
          <p:cNvSpPr>
            <a:spLocks noGrp="1"/>
          </p:cNvSpPr>
          <p:nvPr>
            <p:ph type="pic" sz="quarter" idx="15"/>
          </p:nvPr>
        </p:nvSpPr>
        <p:spPr>
          <a:xfrm>
            <a:off x="922869" y="2389479"/>
            <a:ext cx="7534806" cy="3452521"/>
          </a:xfrm>
          <a:prstGeom prst="rect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0" indent="0">
              <a:buNone/>
              <a:defRPr sz="1800">
                <a:latin typeface="Arial Narrow" panose="020B0606020202030204" pitchFamily="34" charset="0"/>
              </a:defRPr>
            </a:lvl1pPr>
          </a:lstStyle>
          <a:p>
            <a:r>
              <a:rPr lang="fr-FR" smtClean="0"/>
              <a:t>Cliquez sur l'icône pour ajouter une image</a:t>
            </a:r>
            <a:endParaRPr lang="fr-CA" dirty="0"/>
          </a:p>
        </p:txBody>
      </p:sp>
      <p:sp>
        <p:nvSpPr>
          <p:cNvPr id="11" name="Espace réservé du numéro de diapositive 8"/>
          <p:cNvSpPr>
            <a:spLocks noGrp="1"/>
          </p:cNvSpPr>
          <p:nvPr>
            <p:ph type="sldNum" sz="quarter" idx="4"/>
          </p:nvPr>
        </p:nvSpPr>
        <p:spPr>
          <a:xfrm>
            <a:off x="6383869" y="6356351"/>
            <a:ext cx="2057400" cy="2308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fld id="{6D3BD7DA-67B7-4CC1-928A-9CF4223F0B1C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12" name="Titre 18"/>
          <p:cNvSpPr>
            <a:spLocks noGrp="1"/>
          </p:cNvSpPr>
          <p:nvPr>
            <p:ph type="title"/>
          </p:nvPr>
        </p:nvSpPr>
        <p:spPr>
          <a:xfrm>
            <a:off x="804337" y="796911"/>
            <a:ext cx="7492997" cy="837305"/>
          </a:xfrm>
          <a:prstGeom prst="rect">
            <a:avLst/>
          </a:prstGeom>
        </p:spPr>
        <p:txBody>
          <a:bodyPr/>
          <a:lstStyle>
            <a:lvl1pPr marL="0" indent="0" algn="l">
              <a:defRPr sz="4000" b="0">
                <a:solidFill>
                  <a:srgbClr val="CD0920"/>
                </a:solidFill>
                <a:latin typeface="Arial Narrow" panose="020B0606020202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CA" dirty="0"/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6" hasCustomPrompt="1"/>
          </p:nvPr>
        </p:nvSpPr>
        <p:spPr>
          <a:xfrm>
            <a:off x="804337" y="1651150"/>
            <a:ext cx="7492997" cy="72139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1200"/>
              </a:spcBef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300"/>
            </a:lvl2pPr>
            <a:lvl3pPr marL="914400" indent="0">
              <a:buNone/>
              <a:defRPr sz="2300"/>
            </a:lvl3pPr>
            <a:lvl4pPr marL="1371600" indent="0">
              <a:buNone/>
              <a:defRPr sz="2300"/>
            </a:lvl4pPr>
            <a:lvl5pPr marL="1828800" indent="0">
              <a:buNone/>
              <a:defRPr sz="2300"/>
            </a:lvl5pPr>
          </a:lstStyle>
          <a:p>
            <a:pPr lvl="0"/>
            <a:r>
              <a:rPr lang="fr-CA" dirty="0" smtClean="0"/>
              <a:t>Cliquez pour modifier le sous-titre 1</a:t>
            </a:r>
          </a:p>
        </p:txBody>
      </p:sp>
    </p:spTree>
    <p:extLst>
      <p:ext uri="{BB962C8B-B14F-4D97-AF65-F5344CB8AC3E}">
        <p14:creationId xmlns:p14="http://schemas.microsoft.com/office/powerpoint/2010/main" val="763904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Espace réservé du numéro de diapositive 8"/>
          <p:cNvSpPr>
            <a:spLocks noGrp="1"/>
          </p:cNvSpPr>
          <p:nvPr>
            <p:ph type="sldNum" sz="quarter" idx="4"/>
          </p:nvPr>
        </p:nvSpPr>
        <p:spPr>
          <a:xfrm>
            <a:off x="6383869" y="6356351"/>
            <a:ext cx="2057400" cy="2308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fld id="{6D3BD7DA-67B7-4CC1-928A-9CF4223F0B1C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32" name="Titre 18"/>
          <p:cNvSpPr>
            <a:spLocks noGrp="1"/>
          </p:cNvSpPr>
          <p:nvPr>
            <p:ph type="title" hasCustomPrompt="1"/>
          </p:nvPr>
        </p:nvSpPr>
        <p:spPr>
          <a:xfrm>
            <a:off x="804335" y="796911"/>
            <a:ext cx="7492997" cy="4936067"/>
          </a:xfrm>
          <a:prstGeom prst="rect">
            <a:avLst/>
          </a:prstGeom>
        </p:spPr>
        <p:txBody>
          <a:bodyPr anchor="t"/>
          <a:lstStyle>
            <a:lvl1pPr marL="0" indent="0" algn="l">
              <a:defRPr sz="9600" b="0">
                <a:solidFill>
                  <a:srgbClr val="CD0920"/>
                </a:solidFill>
                <a:latin typeface="Arial Narrow" panose="020B0606020202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fr-FR" dirty="0" smtClean="0"/>
              <a:t>Merci</a:t>
            </a:r>
            <a:br>
              <a:rPr lang="fr-FR" dirty="0" smtClean="0"/>
            </a:b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206685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3BD7DA-67B7-4CC1-928A-9CF4223F0B1C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346805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8"/>
          <p:cNvSpPr>
            <a:spLocks noGrp="1"/>
          </p:cNvSpPr>
          <p:nvPr>
            <p:ph type="sldNum" sz="quarter" idx="4"/>
          </p:nvPr>
        </p:nvSpPr>
        <p:spPr>
          <a:xfrm>
            <a:off x="6383869" y="6356351"/>
            <a:ext cx="2057400" cy="2308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fld id="{6D3BD7DA-67B7-4CC1-928A-9CF4223F0B1C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11" name="Titre 18"/>
          <p:cNvSpPr>
            <a:spLocks noGrp="1"/>
          </p:cNvSpPr>
          <p:nvPr>
            <p:ph type="title"/>
          </p:nvPr>
        </p:nvSpPr>
        <p:spPr>
          <a:xfrm>
            <a:off x="804337" y="796911"/>
            <a:ext cx="7492997" cy="837305"/>
          </a:xfrm>
          <a:prstGeom prst="rect">
            <a:avLst/>
          </a:prstGeom>
        </p:spPr>
        <p:txBody>
          <a:bodyPr/>
          <a:lstStyle>
            <a:lvl1pPr marL="0" indent="0" algn="l">
              <a:defRPr sz="4000" b="0">
                <a:solidFill>
                  <a:srgbClr val="CD0920"/>
                </a:solidFill>
                <a:latin typeface="Arial Narrow" panose="020B0606020202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CA" dirty="0"/>
          </a:p>
        </p:txBody>
      </p:sp>
      <p:sp>
        <p:nvSpPr>
          <p:cNvPr id="14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04337" y="2389479"/>
            <a:ext cx="7492997" cy="3486303"/>
          </a:xfrm>
          <a:prstGeom prst="rect">
            <a:avLst/>
          </a:prstGeom>
        </p:spPr>
        <p:txBody>
          <a:bodyPr>
            <a:noAutofit/>
          </a:bodyPr>
          <a:lstStyle>
            <a:lvl1pPr marL="177800" indent="-177800">
              <a:spcBef>
                <a:spcPts val="300"/>
              </a:spcBef>
              <a:spcAft>
                <a:spcPts val="600"/>
              </a:spcAft>
              <a:buClr>
                <a:srgbClr val="E7021A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cs typeface="Arial Narrow"/>
              </a:defRPr>
            </a:lvl1pPr>
            <a:lvl2pPr marL="355600" indent="-1778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»"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cs typeface="Arial Narrow"/>
              </a:defRPr>
            </a:lvl2pPr>
            <a:lvl3pPr marL="541338" indent="-185738">
              <a:spcBef>
                <a:spcPts val="0"/>
              </a:spcBef>
              <a:spcAft>
                <a:spcPts val="300"/>
              </a:spcAft>
              <a:defRPr sz="140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defRPr>
            </a:lvl3pPr>
            <a:lvl4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 Narrow"/>
                <a:cs typeface="Arial Narrow"/>
              </a:defRPr>
            </a:lvl4pPr>
            <a:lvl5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 Narrow"/>
                <a:cs typeface="Arial Narrow"/>
              </a:defRPr>
            </a:lvl5pPr>
          </a:lstStyle>
          <a:p>
            <a:pPr lvl="0"/>
            <a:r>
              <a:rPr lang="fr-CA" dirty="0" smtClean="0"/>
              <a:t>Cliquez pour modifier le texte </a:t>
            </a:r>
          </a:p>
          <a:p>
            <a:pPr lvl="1"/>
            <a:r>
              <a:rPr lang="fr-CA" dirty="0" smtClean="0"/>
              <a:t>Deuxième niveau</a:t>
            </a:r>
          </a:p>
          <a:p>
            <a:pPr lvl="2"/>
            <a:r>
              <a:rPr lang="fr-CA" dirty="0" smtClean="0"/>
              <a:t>Troisième niveau</a:t>
            </a:r>
          </a:p>
        </p:txBody>
      </p:sp>
      <p:sp>
        <p:nvSpPr>
          <p:cNvPr id="16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804337" y="1651150"/>
            <a:ext cx="7492997" cy="72139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1200"/>
              </a:spcBef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300"/>
            </a:lvl2pPr>
            <a:lvl3pPr marL="914400" indent="0">
              <a:buNone/>
              <a:defRPr sz="2300"/>
            </a:lvl3pPr>
            <a:lvl4pPr marL="1371600" indent="0">
              <a:buNone/>
              <a:defRPr sz="2300"/>
            </a:lvl4pPr>
            <a:lvl5pPr marL="1828800" indent="0">
              <a:buNone/>
              <a:defRPr sz="2300"/>
            </a:lvl5pPr>
          </a:lstStyle>
          <a:p>
            <a:pPr lvl="0"/>
            <a:r>
              <a:rPr lang="fr-CA" dirty="0" smtClean="0"/>
              <a:t>Cliquez pour modifier le sous-titre 1</a:t>
            </a:r>
          </a:p>
        </p:txBody>
      </p:sp>
    </p:spTree>
    <p:extLst>
      <p:ext uri="{BB962C8B-B14F-4D97-AF65-F5344CB8AC3E}">
        <p14:creationId xmlns:p14="http://schemas.microsoft.com/office/powerpoint/2010/main" val="4198006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ur deux lignes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re 18"/>
          <p:cNvSpPr>
            <a:spLocks noGrp="1"/>
          </p:cNvSpPr>
          <p:nvPr>
            <p:ph type="title"/>
          </p:nvPr>
        </p:nvSpPr>
        <p:spPr>
          <a:xfrm>
            <a:off x="804337" y="796911"/>
            <a:ext cx="7492997" cy="1347744"/>
          </a:xfrm>
          <a:prstGeom prst="rect">
            <a:avLst/>
          </a:prstGeom>
        </p:spPr>
        <p:txBody>
          <a:bodyPr/>
          <a:lstStyle>
            <a:lvl1pPr marL="0" indent="0" algn="l">
              <a:defRPr sz="4000" b="0">
                <a:solidFill>
                  <a:srgbClr val="CD0920"/>
                </a:solidFill>
                <a:latin typeface="Arial Narrow" panose="020B0606020202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CA" dirty="0"/>
          </a:p>
        </p:txBody>
      </p:sp>
      <p:sp>
        <p:nvSpPr>
          <p:cNvPr id="15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04337" y="2895449"/>
            <a:ext cx="7492997" cy="2971866"/>
          </a:xfrm>
          <a:prstGeom prst="rect">
            <a:avLst/>
          </a:prstGeom>
        </p:spPr>
        <p:txBody>
          <a:bodyPr>
            <a:noAutofit/>
          </a:bodyPr>
          <a:lstStyle>
            <a:lvl1pPr marL="177800" indent="-177800">
              <a:spcBef>
                <a:spcPts val="1200"/>
              </a:spcBef>
              <a:spcAft>
                <a:spcPts val="600"/>
              </a:spcAft>
              <a:buClr>
                <a:srgbClr val="E7021A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cs typeface="Arial Narrow"/>
              </a:defRPr>
            </a:lvl1pPr>
            <a:lvl2pPr marL="355600" indent="-1778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»"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cs typeface="Arial Narrow"/>
              </a:defRPr>
            </a:lvl2pPr>
            <a:lvl3pPr marL="541338" indent="-185738">
              <a:spcBef>
                <a:spcPts val="0"/>
              </a:spcBef>
              <a:spcAft>
                <a:spcPts val="300"/>
              </a:spcAft>
              <a:defRPr sz="140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defRPr>
            </a:lvl3pPr>
            <a:lvl4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 Narrow"/>
                <a:cs typeface="Arial Narrow"/>
              </a:defRPr>
            </a:lvl4pPr>
            <a:lvl5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 Narrow"/>
                <a:cs typeface="Arial Narrow"/>
              </a:defRPr>
            </a:lvl5pPr>
          </a:lstStyle>
          <a:p>
            <a:pPr lvl="0"/>
            <a:r>
              <a:rPr lang="fr-CA" dirty="0" smtClean="0"/>
              <a:t>Cliquez pour modifier le texte </a:t>
            </a:r>
          </a:p>
          <a:p>
            <a:pPr lvl="1"/>
            <a:r>
              <a:rPr lang="fr-CA" dirty="0" smtClean="0"/>
              <a:t>Deuxième niveau</a:t>
            </a:r>
          </a:p>
          <a:p>
            <a:pPr lvl="2"/>
            <a:r>
              <a:rPr lang="fr-CA" dirty="0" smtClean="0"/>
              <a:t>Troisième niveau</a:t>
            </a:r>
          </a:p>
        </p:txBody>
      </p:sp>
      <p:sp>
        <p:nvSpPr>
          <p:cNvPr id="29" name="Espace réservé du numéro de diapositive 8"/>
          <p:cNvSpPr>
            <a:spLocks noGrp="1"/>
          </p:cNvSpPr>
          <p:nvPr>
            <p:ph type="sldNum" sz="quarter" idx="4"/>
          </p:nvPr>
        </p:nvSpPr>
        <p:spPr>
          <a:xfrm>
            <a:off x="6383869" y="6356351"/>
            <a:ext cx="2057400" cy="2308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fld id="{6D3BD7DA-67B7-4CC1-928A-9CF4223F0B1C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17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804337" y="2157120"/>
            <a:ext cx="7492997" cy="72139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1200"/>
              </a:spcBef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300"/>
            </a:lvl2pPr>
            <a:lvl3pPr marL="914400" indent="0">
              <a:buNone/>
              <a:defRPr sz="2300"/>
            </a:lvl3pPr>
            <a:lvl4pPr marL="1371600" indent="0">
              <a:buNone/>
              <a:defRPr sz="2300"/>
            </a:lvl4pPr>
            <a:lvl5pPr marL="1828800" indent="0">
              <a:buNone/>
              <a:defRPr sz="2300"/>
            </a:lvl5pPr>
          </a:lstStyle>
          <a:p>
            <a:pPr lvl="0"/>
            <a:r>
              <a:rPr lang="fr-CA" dirty="0" smtClean="0"/>
              <a:t>Cliquez pour modifier le sous-titre 1</a:t>
            </a:r>
          </a:p>
        </p:txBody>
      </p:sp>
    </p:spTree>
    <p:extLst>
      <p:ext uri="{BB962C8B-B14F-4D97-AF65-F5344CB8AC3E}">
        <p14:creationId xmlns:p14="http://schemas.microsoft.com/office/powerpoint/2010/main" val="198813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6"/>
          <p:cNvSpPr>
            <a:spLocks noGrp="1"/>
          </p:cNvSpPr>
          <p:nvPr>
            <p:ph type="body" sz="quarter" idx="15" hasCustomPrompt="1"/>
          </p:nvPr>
        </p:nvSpPr>
        <p:spPr>
          <a:xfrm>
            <a:off x="804337" y="1651150"/>
            <a:ext cx="7492997" cy="72139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1200"/>
              </a:spcBef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300"/>
            </a:lvl2pPr>
            <a:lvl3pPr marL="914400" indent="0">
              <a:buNone/>
              <a:defRPr sz="2300"/>
            </a:lvl3pPr>
            <a:lvl4pPr marL="1371600" indent="0">
              <a:buNone/>
              <a:defRPr sz="2300"/>
            </a:lvl4pPr>
            <a:lvl5pPr marL="1828800" indent="0">
              <a:buNone/>
              <a:defRPr sz="2300"/>
            </a:lvl5pPr>
          </a:lstStyle>
          <a:p>
            <a:pPr lvl="0"/>
            <a:r>
              <a:rPr lang="fr-CA" dirty="0" smtClean="0"/>
              <a:t>Cliquez pour modifier le sous-titre 1</a:t>
            </a:r>
          </a:p>
        </p:txBody>
      </p:sp>
      <p:sp>
        <p:nvSpPr>
          <p:cNvPr id="15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04337" y="2389479"/>
            <a:ext cx="3555994" cy="3452435"/>
          </a:xfrm>
          <a:prstGeom prst="rect">
            <a:avLst/>
          </a:prstGeom>
        </p:spPr>
        <p:txBody>
          <a:bodyPr>
            <a:noAutofit/>
          </a:bodyPr>
          <a:lstStyle>
            <a:lvl1pPr marL="177800" indent="-177800">
              <a:spcBef>
                <a:spcPts val="1200"/>
              </a:spcBef>
              <a:spcAft>
                <a:spcPts val="600"/>
              </a:spcAft>
              <a:buClr>
                <a:srgbClr val="E7021A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cs typeface="Arial Narrow"/>
              </a:defRPr>
            </a:lvl1pPr>
            <a:lvl2pPr marL="355600" indent="-1778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»"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cs typeface="Arial Narrow"/>
              </a:defRPr>
            </a:lvl2pPr>
            <a:lvl3pPr marL="541338" indent="-185738">
              <a:spcBef>
                <a:spcPts val="0"/>
              </a:spcBef>
              <a:spcAft>
                <a:spcPts val="300"/>
              </a:spcAft>
              <a:defRPr sz="140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defRPr>
            </a:lvl3pPr>
            <a:lvl4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 Narrow"/>
                <a:cs typeface="Arial Narrow"/>
              </a:defRPr>
            </a:lvl4pPr>
            <a:lvl5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 Narrow"/>
                <a:cs typeface="Arial Narrow"/>
              </a:defRPr>
            </a:lvl5pPr>
          </a:lstStyle>
          <a:p>
            <a:pPr lvl="0"/>
            <a:r>
              <a:rPr lang="fr-CA" dirty="0" smtClean="0"/>
              <a:t>Cliquez pour modifier le texte</a:t>
            </a:r>
          </a:p>
          <a:p>
            <a:pPr lvl="1"/>
            <a:r>
              <a:rPr lang="fr-CA" dirty="0" smtClean="0"/>
              <a:t>Deuxième niveau</a:t>
            </a:r>
          </a:p>
          <a:p>
            <a:pPr lvl="2"/>
            <a:r>
              <a:rPr lang="fr-CA" dirty="0" smtClean="0"/>
              <a:t>Troisième niveau</a:t>
            </a:r>
          </a:p>
        </p:txBody>
      </p:sp>
      <p:sp>
        <p:nvSpPr>
          <p:cNvPr id="10" name="Espace réservé du contenu 2"/>
          <p:cNvSpPr>
            <a:spLocks noGrp="1"/>
          </p:cNvSpPr>
          <p:nvPr>
            <p:ph idx="14" hasCustomPrompt="1"/>
          </p:nvPr>
        </p:nvSpPr>
        <p:spPr>
          <a:xfrm>
            <a:off x="4783673" y="2389479"/>
            <a:ext cx="3555994" cy="3452435"/>
          </a:xfrm>
          <a:prstGeom prst="rect">
            <a:avLst/>
          </a:prstGeom>
        </p:spPr>
        <p:txBody>
          <a:bodyPr>
            <a:noAutofit/>
          </a:bodyPr>
          <a:lstStyle>
            <a:lvl1pPr marL="177800" indent="-177800">
              <a:spcBef>
                <a:spcPts val="1200"/>
              </a:spcBef>
              <a:spcAft>
                <a:spcPts val="600"/>
              </a:spcAft>
              <a:buClr>
                <a:srgbClr val="E7021A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cs typeface="Arial Narrow"/>
              </a:defRPr>
            </a:lvl1pPr>
            <a:lvl2pPr marL="355600" indent="-1778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»"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cs typeface="Arial Narrow"/>
              </a:defRPr>
            </a:lvl2pPr>
            <a:lvl3pPr marL="541338" indent="-185738">
              <a:spcBef>
                <a:spcPts val="0"/>
              </a:spcBef>
              <a:spcAft>
                <a:spcPts val="300"/>
              </a:spcAft>
              <a:defRPr sz="140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defRPr>
            </a:lvl3pPr>
            <a:lvl4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 Narrow"/>
                <a:cs typeface="Arial Narrow"/>
              </a:defRPr>
            </a:lvl4pPr>
            <a:lvl5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 Narrow"/>
                <a:cs typeface="Arial Narrow"/>
              </a:defRPr>
            </a:lvl5pPr>
          </a:lstStyle>
          <a:p>
            <a:pPr lvl="0"/>
            <a:r>
              <a:rPr lang="fr-CA" dirty="0" smtClean="0"/>
              <a:t>Cliquez pour modifier le texte</a:t>
            </a:r>
          </a:p>
          <a:p>
            <a:pPr lvl="1"/>
            <a:r>
              <a:rPr lang="fr-CA" dirty="0" smtClean="0"/>
              <a:t>Deuxième niveau</a:t>
            </a:r>
          </a:p>
          <a:p>
            <a:pPr lvl="2"/>
            <a:r>
              <a:rPr lang="fr-CA" dirty="0" smtClean="0"/>
              <a:t>Troisième niveau</a:t>
            </a:r>
          </a:p>
        </p:txBody>
      </p:sp>
      <p:sp>
        <p:nvSpPr>
          <p:cNvPr id="14" name="Espace réservé du numéro de diapositive 8"/>
          <p:cNvSpPr>
            <a:spLocks noGrp="1"/>
          </p:cNvSpPr>
          <p:nvPr>
            <p:ph type="sldNum" sz="quarter" idx="4"/>
          </p:nvPr>
        </p:nvSpPr>
        <p:spPr>
          <a:xfrm>
            <a:off x="6383869" y="6356351"/>
            <a:ext cx="2057400" cy="2308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fld id="{6D3BD7DA-67B7-4CC1-928A-9CF4223F0B1C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12" name="Titre 18"/>
          <p:cNvSpPr>
            <a:spLocks noGrp="1"/>
          </p:cNvSpPr>
          <p:nvPr>
            <p:ph type="title"/>
          </p:nvPr>
        </p:nvSpPr>
        <p:spPr>
          <a:xfrm>
            <a:off x="804337" y="796911"/>
            <a:ext cx="7492997" cy="837305"/>
          </a:xfrm>
          <a:prstGeom prst="rect">
            <a:avLst/>
          </a:prstGeom>
        </p:spPr>
        <p:txBody>
          <a:bodyPr/>
          <a:lstStyle>
            <a:lvl1pPr marL="0" indent="0" algn="l">
              <a:defRPr sz="4000" b="0">
                <a:solidFill>
                  <a:srgbClr val="CD0920"/>
                </a:solidFill>
                <a:latin typeface="Arial Narrow" panose="020B0606020202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426427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e e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/>
          <p:cNvSpPr>
            <a:spLocks noGrp="1"/>
          </p:cNvSpPr>
          <p:nvPr>
            <p:ph type="body" sz="quarter" idx="15" hasCustomPrompt="1"/>
          </p:nvPr>
        </p:nvSpPr>
        <p:spPr>
          <a:xfrm>
            <a:off x="804337" y="1651150"/>
            <a:ext cx="7492997" cy="72139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1200"/>
              </a:spcBef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300"/>
            </a:lvl2pPr>
            <a:lvl3pPr marL="914400" indent="0">
              <a:buNone/>
              <a:defRPr sz="2300"/>
            </a:lvl3pPr>
            <a:lvl4pPr marL="1371600" indent="0">
              <a:buNone/>
              <a:defRPr sz="2300"/>
            </a:lvl4pPr>
            <a:lvl5pPr marL="1828800" indent="0">
              <a:buNone/>
              <a:defRPr sz="2300"/>
            </a:lvl5pPr>
          </a:lstStyle>
          <a:p>
            <a:pPr lvl="0"/>
            <a:r>
              <a:rPr lang="fr-CA" dirty="0" smtClean="0"/>
              <a:t>Cliquez pour modifier le sous-titre 1</a:t>
            </a:r>
          </a:p>
        </p:txBody>
      </p:sp>
      <p:sp>
        <p:nvSpPr>
          <p:cNvPr id="17" name="Espace réservé du numéro de diapositive 8"/>
          <p:cNvSpPr>
            <a:spLocks noGrp="1"/>
          </p:cNvSpPr>
          <p:nvPr>
            <p:ph type="sldNum" sz="quarter" idx="4"/>
          </p:nvPr>
        </p:nvSpPr>
        <p:spPr>
          <a:xfrm>
            <a:off x="6383869" y="6356351"/>
            <a:ext cx="2057400" cy="2308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fld id="{6D3BD7DA-67B7-4CC1-928A-9CF4223F0B1C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11" name="Espace réservé du contenu 2"/>
          <p:cNvSpPr>
            <a:spLocks noGrp="1"/>
          </p:cNvSpPr>
          <p:nvPr>
            <p:ph idx="18" hasCustomPrompt="1"/>
          </p:nvPr>
        </p:nvSpPr>
        <p:spPr>
          <a:xfrm>
            <a:off x="4783673" y="2389479"/>
            <a:ext cx="3555994" cy="3452435"/>
          </a:xfrm>
          <a:prstGeom prst="rect">
            <a:avLst/>
          </a:prstGeom>
        </p:spPr>
        <p:txBody>
          <a:bodyPr>
            <a:noAutofit/>
          </a:bodyPr>
          <a:lstStyle>
            <a:lvl1pPr marL="177800" indent="-177800">
              <a:spcBef>
                <a:spcPts val="1200"/>
              </a:spcBef>
              <a:spcAft>
                <a:spcPts val="600"/>
              </a:spcAft>
              <a:buClr>
                <a:srgbClr val="E7021A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cs typeface="Arial Narrow"/>
              </a:defRPr>
            </a:lvl1pPr>
            <a:lvl2pPr marL="355600" indent="-1778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»"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cs typeface="Arial Narrow"/>
              </a:defRPr>
            </a:lvl2pPr>
            <a:lvl3pPr marL="541338" indent="-185738">
              <a:spcBef>
                <a:spcPts val="0"/>
              </a:spcBef>
              <a:spcAft>
                <a:spcPts val="300"/>
              </a:spcAft>
              <a:defRPr sz="140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defRPr>
            </a:lvl3pPr>
            <a:lvl4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 Narrow"/>
                <a:cs typeface="Arial Narrow"/>
              </a:defRPr>
            </a:lvl4pPr>
            <a:lvl5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 Narrow"/>
                <a:cs typeface="Arial Narrow"/>
              </a:defRPr>
            </a:lvl5pPr>
          </a:lstStyle>
          <a:p>
            <a:pPr lvl="0"/>
            <a:r>
              <a:rPr lang="fr-CA" dirty="0" smtClean="0"/>
              <a:t>Cliquez pour modifier le texte Deuxième niveau</a:t>
            </a:r>
          </a:p>
          <a:p>
            <a:pPr lvl="2"/>
            <a:r>
              <a:rPr lang="fr-CA" dirty="0" smtClean="0"/>
              <a:t>Troisième niveau</a:t>
            </a:r>
          </a:p>
        </p:txBody>
      </p:sp>
      <p:sp>
        <p:nvSpPr>
          <p:cNvPr id="14" name="Titre 18"/>
          <p:cNvSpPr>
            <a:spLocks noGrp="1"/>
          </p:cNvSpPr>
          <p:nvPr>
            <p:ph type="title"/>
          </p:nvPr>
        </p:nvSpPr>
        <p:spPr>
          <a:xfrm>
            <a:off x="804337" y="796911"/>
            <a:ext cx="7492997" cy="837305"/>
          </a:xfrm>
          <a:prstGeom prst="rect">
            <a:avLst/>
          </a:prstGeom>
        </p:spPr>
        <p:txBody>
          <a:bodyPr/>
          <a:lstStyle>
            <a:lvl1pPr marL="0" indent="0" algn="l">
              <a:defRPr sz="4000" b="0">
                <a:solidFill>
                  <a:srgbClr val="CD0920"/>
                </a:solidFill>
                <a:latin typeface="Arial Narrow" panose="020B0606020202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CA" dirty="0"/>
          </a:p>
        </p:txBody>
      </p:sp>
      <p:sp>
        <p:nvSpPr>
          <p:cNvPr id="19" name="Espace réservé pour une image  2"/>
          <p:cNvSpPr>
            <a:spLocks noGrp="1"/>
          </p:cNvSpPr>
          <p:nvPr>
            <p:ph type="pic" sz="quarter" idx="19"/>
          </p:nvPr>
        </p:nvSpPr>
        <p:spPr>
          <a:xfrm>
            <a:off x="922869" y="2389479"/>
            <a:ext cx="3437470" cy="3452521"/>
          </a:xfrm>
          <a:prstGeom prst="rect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0" indent="0">
              <a:buNone/>
              <a:defRPr sz="1800">
                <a:latin typeface="Arial Narrow" panose="020B0606020202030204" pitchFamily="34" charset="0"/>
              </a:defRPr>
            </a:lvl1pPr>
          </a:lstStyle>
          <a:p>
            <a:r>
              <a:rPr lang="fr-FR" smtClean="0"/>
              <a:t>Cliquez sur l'icône pour ajouter une image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433623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vec légen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/>
          <p:cNvSpPr>
            <a:spLocks noGrp="1"/>
          </p:cNvSpPr>
          <p:nvPr>
            <p:ph type="pic" sz="quarter" idx="15"/>
          </p:nvPr>
        </p:nvSpPr>
        <p:spPr>
          <a:xfrm>
            <a:off x="922869" y="2389479"/>
            <a:ext cx="7534806" cy="3452521"/>
          </a:xfrm>
          <a:prstGeom prst="rect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0" indent="0">
              <a:buNone/>
              <a:defRPr sz="1800">
                <a:latin typeface="Arial Narrow" panose="020B0606020202030204" pitchFamily="34" charset="0"/>
              </a:defRPr>
            </a:lvl1pPr>
          </a:lstStyle>
          <a:p>
            <a:r>
              <a:rPr lang="fr-FR" smtClean="0"/>
              <a:t>Cliquez sur l'icône pour ajouter une image</a:t>
            </a:r>
            <a:endParaRPr lang="fr-CA" dirty="0"/>
          </a:p>
        </p:txBody>
      </p:sp>
      <p:sp>
        <p:nvSpPr>
          <p:cNvPr id="11" name="Espace réservé du numéro de diapositive 8"/>
          <p:cNvSpPr>
            <a:spLocks noGrp="1"/>
          </p:cNvSpPr>
          <p:nvPr>
            <p:ph type="sldNum" sz="quarter" idx="4"/>
          </p:nvPr>
        </p:nvSpPr>
        <p:spPr>
          <a:xfrm>
            <a:off x="6383869" y="6356351"/>
            <a:ext cx="2057400" cy="2308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fld id="{6D3BD7DA-67B7-4CC1-928A-9CF4223F0B1C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12" name="Titre 18"/>
          <p:cNvSpPr>
            <a:spLocks noGrp="1"/>
          </p:cNvSpPr>
          <p:nvPr>
            <p:ph type="title"/>
          </p:nvPr>
        </p:nvSpPr>
        <p:spPr>
          <a:xfrm>
            <a:off x="804337" y="796911"/>
            <a:ext cx="7492997" cy="837305"/>
          </a:xfrm>
          <a:prstGeom prst="rect">
            <a:avLst/>
          </a:prstGeom>
        </p:spPr>
        <p:txBody>
          <a:bodyPr/>
          <a:lstStyle>
            <a:lvl1pPr marL="0" indent="0" algn="l">
              <a:defRPr sz="4000" b="0">
                <a:solidFill>
                  <a:srgbClr val="CD0920"/>
                </a:solidFill>
                <a:latin typeface="Arial Narrow" panose="020B0606020202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CA" dirty="0"/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6" hasCustomPrompt="1"/>
          </p:nvPr>
        </p:nvSpPr>
        <p:spPr>
          <a:xfrm>
            <a:off x="804337" y="1651150"/>
            <a:ext cx="7492997" cy="72139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1200"/>
              </a:spcBef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300"/>
            </a:lvl2pPr>
            <a:lvl3pPr marL="914400" indent="0">
              <a:buNone/>
              <a:defRPr sz="2300"/>
            </a:lvl3pPr>
            <a:lvl4pPr marL="1371600" indent="0">
              <a:buNone/>
              <a:defRPr sz="2300"/>
            </a:lvl4pPr>
            <a:lvl5pPr marL="1828800" indent="0">
              <a:buNone/>
              <a:defRPr sz="2300"/>
            </a:lvl5pPr>
          </a:lstStyle>
          <a:p>
            <a:pPr lvl="0"/>
            <a:r>
              <a:rPr lang="fr-CA" dirty="0" smtClean="0"/>
              <a:t>Cliquez pour modifier le sous-titre 1</a:t>
            </a:r>
          </a:p>
        </p:txBody>
      </p:sp>
    </p:spTree>
    <p:extLst>
      <p:ext uri="{BB962C8B-B14F-4D97-AF65-F5344CB8AC3E}">
        <p14:creationId xmlns:p14="http://schemas.microsoft.com/office/powerpoint/2010/main" val="1736553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Espace réservé du numéro de diapositive 8"/>
          <p:cNvSpPr>
            <a:spLocks noGrp="1"/>
          </p:cNvSpPr>
          <p:nvPr>
            <p:ph type="sldNum" sz="quarter" idx="4"/>
          </p:nvPr>
        </p:nvSpPr>
        <p:spPr>
          <a:xfrm>
            <a:off x="6383869" y="6356351"/>
            <a:ext cx="2057400" cy="2308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fld id="{6D3BD7DA-67B7-4CC1-928A-9CF4223F0B1C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32" name="Titre 18"/>
          <p:cNvSpPr>
            <a:spLocks noGrp="1"/>
          </p:cNvSpPr>
          <p:nvPr>
            <p:ph type="title" hasCustomPrompt="1"/>
          </p:nvPr>
        </p:nvSpPr>
        <p:spPr>
          <a:xfrm>
            <a:off x="804335" y="796911"/>
            <a:ext cx="7492997" cy="4936067"/>
          </a:xfrm>
          <a:prstGeom prst="rect">
            <a:avLst/>
          </a:prstGeom>
        </p:spPr>
        <p:txBody>
          <a:bodyPr anchor="t"/>
          <a:lstStyle>
            <a:lvl1pPr marL="0" indent="0" algn="l">
              <a:defRPr sz="9600" b="0">
                <a:solidFill>
                  <a:srgbClr val="CD0920"/>
                </a:solidFill>
                <a:latin typeface="Arial Narrow" panose="020B0606020202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fr-FR" dirty="0" smtClean="0"/>
              <a:t>Merci</a:t>
            </a:r>
            <a:br>
              <a:rPr lang="fr-FR" dirty="0" smtClean="0"/>
            </a:b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50680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3BD7DA-67B7-4CC1-928A-9CF4223F0B1C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30319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g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5350933" y="3742267"/>
            <a:ext cx="3386137" cy="558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1200"/>
              </a:spcBef>
              <a:buNone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300"/>
            </a:lvl2pPr>
            <a:lvl3pPr marL="914400" indent="0">
              <a:buNone/>
              <a:defRPr sz="2300"/>
            </a:lvl3pPr>
            <a:lvl4pPr marL="1371600" indent="0">
              <a:buNone/>
              <a:defRPr sz="2300"/>
            </a:lvl4pPr>
            <a:lvl5pPr marL="1828800" indent="0">
              <a:buNone/>
              <a:defRPr sz="2300"/>
            </a:lvl5pPr>
          </a:lstStyle>
          <a:p>
            <a:pPr lvl="0"/>
            <a:r>
              <a:rPr lang="fr-CA" dirty="0" smtClean="0"/>
              <a:t>Cliquez pour modifier le sous-titre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 hasCustomPrompt="1"/>
          </p:nvPr>
        </p:nvSpPr>
        <p:spPr>
          <a:xfrm>
            <a:off x="5350933" y="4275663"/>
            <a:ext cx="3386137" cy="3217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0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CA" dirty="0" smtClean="0"/>
              <a:t>Prénom Nom</a:t>
            </a:r>
            <a:br>
              <a:rPr lang="fr-CA" dirty="0" smtClean="0"/>
            </a:br>
            <a:r>
              <a:rPr lang="fr-CA" dirty="0" smtClean="0"/>
              <a:t>Date</a:t>
            </a:r>
            <a:endParaRPr lang="fr-CA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6" hasCustomPrompt="1"/>
          </p:nvPr>
        </p:nvSpPr>
        <p:spPr>
          <a:xfrm>
            <a:off x="1041400" y="0"/>
            <a:ext cx="7594600" cy="124459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 smtClean="0"/>
              <a:t>Cliquez pour modifier le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868576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29737" y="6356350"/>
            <a:ext cx="552026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l" defTabSz="3590925" rtl="0" eaLnBrk="1" latinLnBrk="0" hangingPunct="1">
              <a:tabLst>
                <a:tab pos="7200000" algn="r"/>
                <a:tab pos="7380000" algn="r"/>
              </a:tabLst>
              <a:defRPr/>
            </a:pPr>
            <a:r>
              <a:rPr lang="fr-CA" sz="900" b="0" kern="1200" cap="all" dirty="0" smtClean="0">
                <a:solidFill>
                  <a:srgbClr val="CD0920"/>
                </a:solidFill>
                <a:latin typeface="Arial Narrow"/>
                <a:ea typeface="+mn-ea"/>
                <a:cs typeface="Arial Narrow"/>
              </a:rPr>
              <a:t>Bibliothèque de l'Université Laval</a:t>
            </a:r>
            <a:endParaRPr lang="fr-CA" sz="900" b="0" kern="1200" dirty="0">
              <a:solidFill>
                <a:srgbClr val="5E5E5E"/>
              </a:solidFill>
              <a:latin typeface="Arial Narrow"/>
              <a:ea typeface="+mn-ea"/>
              <a:cs typeface="Arial Narrow"/>
            </a:endParaRPr>
          </a:p>
        </p:txBody>
      </p:sp>
      <p:sp>
        <p:nvSpPr>
          <p:cNvPr id="11" name="Espace réservé du numéro de diapositive 8"/>
          <p:cNvSpPr>
            <a:spLocks noGrp="1"/>
          </p:cNvSpPr>
          <p:nvPr>
            <p:ph type="sldNum" sz="quarter" idx="4"/>
          </p:nvPr>
        </p:nvSpPr>
        <p:spPr>
          <a:xfrm>
            <a:off x="6383869" y="6356351"/>
            <a:ext cx="2057400" cy="2308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tint val="7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fld id="{6D3BD7DA-67B7-4CC1-928A-9CF4223F0B1C}" type="slidenum">
              <a:rPr lang="fr-CA" smtClean="0"/>
              <a:pPr/>
              <a:t>‹N°›</a:t>
            </a:fld>
            <a:endParaRPr lang="fr-CA" dirty="0"/>
          </a:p>
        </p:txBody>
      </p:sp>
      <p:cxnSp>
        <p:nvCxnSpPr>
          <p:cNvPr id="12" name="Connecteur droit 11"/>
          <p:cNvCxnSpPr/>
          <p:nvPr/>
        </p:nvCxnSpPr>
        <p:spPr>
          <a:xfrm>
            <a:off x="922869" y="6330950"/>
            <a:ext cx="7534806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 userDrawn="1"/>
        </p:nvSpPr>
        <p:spPr>
          <a:xfrm>
            <a:off x="829737" y="6356350"/>
            <a:ext cx="552026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l" defTabSz="3590925" rtl="0" eaLnBrk="1" latinLnBrk="0" hangingPunct="1">
              <a:tabLst>
                <a:tab pos="7200000" algn="r"/>
                <a:tab pos="7380000" algn="r"/>
              </a:tabLst>
              <a:defRPr/>
            </a:pPr>
            <a:r>
              <a:rPr lang="fr-CA" sz="900" b="0" kern="1200" cap="all" dirty="0" smtClean="0">
                <a:solidFill>
                  <a:srgbClr val="CD0920"/>
                </a:solidFill>
                <a:latin typeface="Arial Narrow"/>
                <a:ea typeface="+mn-ea"/>
                <a:cs typeface="Arial Narrow"/>
              </a:rPr>
              <a:t>Bibliothèque de l'Université Laval</a:t>
            </a:r>
            <a:endParaRPr lang="fr-CA" sz="900" b="0" kern="1200" dirty="0">
              <a:solidFill>
                <a:srgbClr val="5E5E5E"/>
              </a:solidFill>
              <a:latin typeface="Arial Narrow"/>
              <a:ea typeface="+mn-ea"/>
              <a:cs typeface="Arial Narrow"/>
            </a:endParaRPr>
          </a:p>
        </p:txBody>
      </p:sp>
      <p:cxnSp>
        <p:nvCxnSpPr>
          <p:cNvPr id="6" name="Connecteur droit 5"/>
          <p:cNvCxnSpPr/>
          <p:nvPr userDrawn="1"/>
        </p:nvCxnSpPr>
        <p:spPr>
          <a:xfrm>
            <a:off x="922869" y="6330950"/>
            <a:ext cx="7534806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3080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661" r:id="rId9"/>
    <p:sldLayoutId id="2147483665" r:id="rId10"/>
    <p:sldLayoutId id="2147483666" r:id="rId11"/>
    <p:sldLayoutId id="2147483664" r:id="rId12"/>
    <p:sldLayoutId id="2147483662" r:id="rId13"/>
    <p:sldLayoutId id="2147483663" r:id="rId14"/>
    <p:sldLayoutId id="2147483660" r:id="rId15"/>
    <p:sldLayoutId id="2147483667" r:id="rId16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CA" dirty="0" smtClean="0"/>
              <a:t>Présentation aux Idées fructueuses</a:t>
            </a:r>
            <a:endParaRPr lang="fr-CA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4"/>
          </p:nvPr>
        </p:nvSpPr>
        <p:spPr>
          <a:xfrm>
            <a:off x="5350933" y="4275663"/>
            <a:ext cx="3386137" cy="545719"/>
          </a:xfrm>
        </p:spPr>
        <p:txBody>
          <a:bodyPr/>
          <a:lstStyle/>
          <a:p>
            <a:r>
              <a:rPr lang="fr-CA" dirty="0" smtClean="0"/>
              <a:t>Myriam Dupont</a:t>
            </a:r>
          </a:p>
          <a:p>
            <a:r>
              <a:rPr lang="fr-CA" dirty="0" smtClean="0"/>
              <a:t>10 octobre 2017</a:t>
            </a:r>
            <a:endParaRPr lang="fr-CA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6"/>
          </p:nvPr>
        </p:nvSpPr>
        <p:spPr>
          <a:xfrm>
            <a:off x="1041400" y="338670"/>
            <a:ext cx="7594600" cy="863600"/>
          </a:xfrm>
        </p:spPr>
        <p:txBody>
          <a:bodyPr anchor="t"/>
          <a:lstStyle/>
          <a:p>
            <a:pPr>
              <a:spcBef>
                <a:spcPts val="0"/>
              </a:spcBef>
            </a:pPr>
            <a:r>
              <a:rPr lang="fr-CA" sz="2800" dirty="0" smtClean="0"/>
              <a:t>L’évaluation continue à la BUL</a:t>
            </a:r>
          </a:p>
        </p:txBody>
      </p:sp>
    </p:spTree>
    <p:extLst>
      <p:ext uri="{BB962C8B-B14F-4D97-AF65-F5344CB8AC3E}">
        <p14:creationId xmlns:p14="http://schemas.microsoft.com/office/powerpoint/2010/main" val="379131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3BD7DA-67B7-4CC1-928A-9CF4223F0B1C}" type="slidenum">
              <a:rPr lang="fr-CA" smtClean="0"/>
              <a:pPr/>
              <a:t>10</a:t>
            </a:fld>
            <a:endParaRPr lang="fr-CA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Plan de la présentation</a:t>
            </a:r>
            <a:endParaRPr lang="fr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Mise en contexte</a:t>
            </a:r>
          </a:p>
          <a:p>
            <a:r>
              <a:rPr lang="fr-CA" dirty="0" smtClean="0"/>
              <a:t>Mesures d’évaluation</a:t>
            </a:r>
            <a:endParaRPr lang="fr-CA" dirty="0" smtClean="0"/>
          </a:p>
          <a:p>
            <a:r>
              <a:rPr lang="fr-CA" b="1" dirty="0" smtClean="0"/>
              <a:t>Culture d’évaluation</a:t>
            </a:r>
            <a:endParaRPr lang="fr-CA" b="1" dirty="0" smtClean="0"/>
          </a:p>
          <a:p>
            <a:r>
              <a:rPr lang="fr-CA" dirty="0" smtClean="0"/>
              <a:t>Plan et outils d’évaluation</a:t>
            </a:r>
          </a:p>
          <a:p>
            <a:r>
              <a:rPr lang="fr-CA" dirty="0" smtClean="0"/>
              <a:t>Communication</a:t>
            </a:r>
            <a:endParaRPr lang="fr-CA" dirty="0" smtClean="0"/>
          </a:p>
          <a:p>
            <a:r>
              <a:rPr lang="fr-CA" dirty="0" smtClean="0"/>
              <a:t>Rôle du bibliothécaire</a:t>
            </a:r>
          </a:p>
          <a:p>
            <a:r>
              <a:rPr lang="fr-CA" dirty="0" smtClean="0"/>
              <a:t>Évaluation continue à la BUL </a:t>
            </a:r>
          </a:p>
          <a:p>
            <a:endParaRPr lang="fr-CA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77891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3BD7DA-67B7-4CC1-928A-9CF4223F0B1C}" type="slidenum">
              <a:rPr lang="fr-CA" smtClean="0"/>
              <a:pPr/>
              <a:t>11</a:t>
            </a:fld>
            <a:endParaRPr lang="fr-CA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Culture d’évaluation continue</a:t>
            </a:r>
            <a:endParaRPr lang="fr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pPr marL="0" indent="0">
              <a:buNone/>
            </a:pPr>
            <a:r>
              <a:rPr lang="fr-CA" altLang="fr-FR" b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Fondements</a:t>
            </a:r>
          </a:p>
          <a:p>
            <a:r>
              <a:rPr lang="fr-CA" dirty="0" smtClean="0"/>
              <a:t>Décisions basées sur des données probantes, des recherches et des analyses</a:t>
            </a:r>
          </a:p>
          <a:p>
            <a:r>
              <a:rPr lang="fr-CA" dirty="0" smtClean="0"/>
              <a:t>Services planifiés et offerts de façon à maximiser les impacts positifs sur les usagers et les intervenants</a:t>
            </a:r>
          </a:p>
          <a:p>
            <a:r>
              <a:rPr lang="fr-CA" dirty="0" smtClean="0"/>
              <a:t>Implication du personnel</a:t>
            </a:r>
          </a:p>
          <a:p>
            <a:r>
              <a:rPr lang="fr-CA" dirty="0" smtClean="0"/>
              <a:t>Intégration aux tâches quotidiennes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CA" dirty="0" smtClean="0"/>
              <a:t>Type d’environnement organisationnel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267045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3BD7DA-67B7-4CC1-928A-9CF4223F0B1C}" type="slidenum">
              <a:rPr lang="fr-CA" smtClean="0"/>
              <a:pPr/>
              <a:t>12</a:t>
            </a:fld>
            <a:endParaRPr lang="fr-CA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Culture d’évaluation continue</a:t>
            </a:r>
            <a:endParaRPr lang="fr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pPr marL="0" indent="0">
              <a:buNone/>
            </a:pPr>
            <a:r>
              <a:rPr lang="fr-CA" altLang="fr-FR" b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Éléments facilitant la mise en place</a:t>
            </a:r>
          </a:p>
          <a:p>
            <a:r>
              <a:rPr lang="fr-CA" dirty="0"/>
              <a:t>Plan et outils </a:t>
            </a:r>
            <a:r>
              <a:rPr lang="fr-CA" dirty="0" smtClean="0"/>
              <a:t>d’évaluation</a:t>
            </a:r>
          </a:p>
          <a:p>
            <a:r>
              <a:rPr lang="fr-CA" dirty="0"/>
              <a:t>Utilisation des données</a:t>
            </a:r>
          </a:p>
          <a:p>
            <a:r>
              <a:rPr lang="fr-CA" dirty="0" smtClean="0"/>
              <a:t>Communication</a:t>
            </a:r>
          </a:p>
          <a:p>
            <a:r>
              <a:rPr lang="fr-CA" dirty="0"/>
              <a:t>Priorité </a:t>
            </a:r>
            <a:r>
              <a:rPr lang="fr-CA" dirty="0" smtClean="0"/>
              <a:t>organisationnelle</a:t>
            </a:r>
            <a:endParaRPr lang="fr-CA" dirty="0" smtClean="0"/>
          </a:p>
          <a:p>
            <a:r>
              <a:rPr lang="fr-CA" dirty="0" smtClean="0"/>
              <a:t>Implication du personnel</a:t>
            </a:r>
          </a:p>
          <a:p>
            <a:r>
              <a:rPr lang="fr-CA" dirty="0" smtClean="0"/>
              <a:t>Débuts progressifs</a:t>
            </a:r>
          </a:p>
          <a:p>
            <a:r>
              <a:rPr lang="fr-CA" dirty="0"/>
              <a:t>Facteurs externes (campus, accréditation</a:t>
            </a:r>
            <a:r>
              <a:rPr lang="fr-CA" dirty="0" smtClean="0"/>
              <a:t>)</a:t>
            </a:r>
            <a:endParaRPr lang="fr-CA" dirty="0" smtClean="0"/>
          </a:p>
          <a:p>
            <a:r>
              <a:rPr lang="fr-CA" dirty="0" smtClean="0"/>
              <a:t>Désir </a:t>
            </a:r>
            <a:r>
              <a:rPr lang="fr-CA" dirty="0" smtClean="0"/>
              <a:t>d’amélioration, de changement, de transparence, d’ouverture, d’intégrité</a:t>
            </a:r>
          </a:p>
          <a:p>
            <a:r>
              <a:rPr lang="fr-CA" dirty="0" smtClean="0"/>
              <a:t>Usager</a:t>
            </a:r>
            <a:endParaRPr lang="fr-CA" dirty="0" smtClean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CA" dirty="0" smtClean="0"/>
              <a:t>Type d’environnement organisationnel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67627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3BD7DA-67B7-4CC1-928A-9CF4223F0B1C}" type="slidenum">
              <a:rPr lang="fr-CA" smtClean="0"/>
              <a:pPr/>
              <a:t>13</a:t>
            </a:fld>
            <a:endParaRPr lang="fr-CA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Culture d’évaluation continue</a:t>
            </a:r>
            <a:endParaRPr lang="fr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pPr marL="0" indent="0">
              <a:buNone/>
            </a:pPr>
            <a:r>
              <a:rPr lang="fr-CA" altLang="fr-FR" b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Éléments facilitant la mise en place</a:t>
            </a:r>
          </a:p>
          <a:p>
            <a:r>
              <a:rPr lang="fr-CA" b="1" dirty="0"/>
              <a:t>Plan et outils </a:t>
            </a:r>
            <a:r>
              <a:rPr lang="fr-CA" b="1" dirty="0" smtClean="0"/>
              <a:t>d’évaluation</a:t>
            </a:r>
          </a:p>
          <a:p>
            <a:r>
              <a:rPr lang="fr-CA" dirty="0"/>
              <a:t>Utilisation des données</a:t>
            </a:r>
          </a:p>
          <a:p>
            <a:r>
              <a:rPr lang="fr-CA" b="1" dirty="0" smtClean="0"/>
              <a:t>Communication</a:t>
            </a:r>
          </a:p>
          <a:p>
            <a:r>
              <a:rPr lang="fr-CA" dirty="0"/>
              <a:t>Priorité </a:t>
            </a:r>
            <a:r>
              <a:rPr lang="fr-CA" dirty="0" smtClean="0"/>
              <a:t>organisationnelle</a:t>
            </a:r>
            <a:endParaRPr lang="fr-CA" dirty="0" smtClean="0"/>
          </a:p>
          <a:p>
            <a:r>
              <a:rPr lang="fr-CA" dirty="0" smtClean="0"/>
              <a:t>Implication du personnel</a:t>
            </a:r>
          </a:p>
          <a:p>
            <a:r>
              <a:rPr lang="fr-CA" dirty="0" smtClean="0"/>
              <a:t>Débuts progressifs</a:t>
            </a:r>
          </a:p>
          <a:p>
            <a:r>
              <a:rPr lang="fr-CA" dirty="0"/>
              <a:t>Facteurs externes (campus, accréditation</a:t>
            </a:r>
            <a:r>
              <a:rPr lang="fr-CA" dirty="0" smtClean="0"/>
              <a:t>)</a:t>
            </a:r>
            <a:endParaRPr lang="fr-CA" dirty="0" smtClean="0"/>
          </a:p>
          <a:p>
            <a:r>
              <a:rPr lang="fr-CA" dirty="0" smtClean="0"/>
              <a:t>Désir </a:t>
            </a:r>
            <a:r>
              <a:rPr lang="fr-CA" dirty="0" smtClean="0"/>
              <a:t>d’amélioration, de changement, de transparence, d’ouverture, d’intégrité</a:t>
            </a:r>
          </a:p>
          <a:p>
            <a:r>
              <a:rPr lang="fr-CA" dirty="0" smtClean="0"/>
              <a:t>Usager</a:t>
            </a:r>
            <a:endParaRPr lang="fr-CA" dirty="0" smtClean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CA" dirty="0" smtClean="0"/>
              <a:t>Type d’environnement organisationnel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71720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3BD7DA-67B7-4CC1-928A-9CF4223F0B1C}" type="slidenum">
              <a:rPr lang="fr-CA" smtClean="0"/>
              <a:pPr/>
              <a:t>14</a:t>
            </a:fld>
            <a:endParaRPr lang="fr-CA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Plan d’évaluation continue</a:t>
            </a:r>
            <a:endParaRPr lang="fr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804337" y="2389479"/>
            <a:ext cx="7492997" cy="1449353"/>
          </a:xfrm>
          <a:ln>
            <a:noFill/>
          </a:ln>
        </p:spPr>
        <p:txBody>
          <a:bodyPr/>
          <a:lstStyle/>
          <a:p>
            <a:pPr marL="0" indent="0">
              <a:buNone/>
            </a:pPr>
            <a:r>
              <a:rPr lang="fr-CA" altLang="fr-FR" b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Objectifs principaux</a:t>
            </a:r>
          </a:p>
          <a:p>
            <a:r>
              <a:rPr lang="fr-CA" dirty="0"/>
              <a:t>Coordonner les activités et gérer la charge de travail</a:t>
            </a:r>
          </a:p>
          <a:p>
            <a:r>
              <a:rPr lang="fr-CA" dirty="0"/>
              <a:t>Assurer la qualité de la collecte et de la conservation des </a:t>
            </a:r>
            <a:r>
              <a:rPr lang="fr-CA" dirty="0" smtClean="0"/>
              <a:t>données</a:t>
            </a:r>
            <a:endParaRPr lang="fr-CA" dirty="0" smtClean="0"/>
          </a:p>
          <a:p>
            <a:r>
              <a:rPr lang="fr-CA" dirty="0" smtClean="0"/>
              <a:t>Répondre </a:t>
            </a:r>
            <a:r>
              <a:rPr lang="fr-CA" dirty="0" smtClean="0"/>
              <a:t>aux objectifs de l’évaluation continue</a:t>
            </a:r>
          </a:p>
          <a:p>
            <a:r>
              <a:rPr lang="fr-CA" dirty="0" smtClean="0"/>
              <a:t>Soutenir </a:t>
            </a:r>
            <a:r>
              <a:rPr lang="fr-CA" dirty="0" smtClean="0"/>
              <a:t>une culture d’évaluation continue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CA" dirty="0" smtClean="0"/>
              <a:t>Document vivant qui officialise les activités d’évaluation continue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87572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3BD7DA-67B7-4CC1-928A-9CF4223F0B1C}" type="slidenum">
              <a:rPr lang="fr-CA" smtClean="0"/>
              <a:pPr/>
              <a:t>15</a:t>
            </a:fld>
            <a:endParaRPr lang="fr-CA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Outils</a:t>
            </a:r>
            <a:endParaRPr lang="fr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804337" y="2389479"/>
            <a:ext cx="7492997" cy="1391689"/>
          </a:xfrm>
          <a:ln>
            <a:noFill/>
          </a:ln>
        </p:spPr>
        <p:txBody>
          <a:bodyPr/>
          <a:lstStyle/>
          <a:p>
            <a:pPr marL="0" indent="0">
              <a:buNone/>
            </a:pPr>
            <a:r>
              <a:rPr lang="fr-CA" altLang="fr-FR" b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Méthodes d’évaluation : collecte </a:t>
            </a:r>
            <a:r>
              <a:rPr lang="fr-CA" altLang="fr-FR" b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et analyse de </a:t>
            </a:r>
            <a:r>
              <a:rPr lang="fr-CA" altLang="fr-FR" b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données</a:t>
            </a:r>
          </a:p>
          <a:p>
            <a:r>
              <a:rPr lang="fr-CA" dirty="0" smtClean="0"/>
              <a:t>Outils standardisés</a:t>
            </a:r>
          </a:p>
          <a:p>
            <a:r>
              <a:rPr lang="fr-CA" dirty="0" smtClean="0"/>
              <a:t>Outils </a:t>
            </a:r>
            <a:r>
              <a:rPr lang="fr-CA" dirty="0" smtClean="0"/>
              <a:t>locaux</a:t>
            </a:r>
          </a:p>
          <a:p>
            <a:r>
              <a:rPr lang="fr-CA" dirty="0" smtClean="0"/>
              <a:t>Logiciels d’analyse qualitative et quantitative</a:t>
            </a:r>
          </a:p>
          <a:p>
            <a:endParaRPr lang="fr-CA" dirty="0" smtClean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CA" dirty="0" smtClean="0"/>
              <a:t>Méthodes d’évaluation et gestionnaires de données d’évaluation</a:t>
            </a:r>
            <a:endParaRPr lang="fr-CA" dirty="0"/>
          </a:p>
        </p:txBody>
      </p:sp>
      <p:sp>
        <p:nvSpPr>
          <p:cNvPr id="6" name="Espace réservé du contenu 3"/>
          <p:cNvSpPr txBox="1">
            <a:spLocks/>
          </p:cNvSpPr>
          <p:nvPr/>
        </p:nvSpPr>
        <p:spPr>
          <a:xfrm>
            <a:off x="800216" y="3993839"/>
            <a:ext cx="7492997" cy="1391689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177800" indent="-177800" algn="l" defTabSz="457200" rtl="0" eaLnBrk="1" latinLnBrk="0" hangingPunct="1">
              <a:spcBef>
                <a:spcPts val="300"/>
              </a:spcBef>
              <a:spcAft>
                <a:spcPts val="600"/>
              </a:spcAft>
              <a:buClr>
                <a:srgbClr val="E7021A"/>
              </a:buClr>
              <a:buFont typeface="Arial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+mn-ea"/>
                <a:cs typeface="Arial Narrow"/>
              </a:defRPr>
            </a:lvl1pPr>
            <a:lvl2pPr marL="355600" indent="-1778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»"/>
              <a:defRPr sz="16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+mn-ea"/>
                <a:cs typeface="Arial Narrow"/>
              </a:defRPr>
            </a:lvl2pPr>
            <a:lvl3pPr marL="541338" indent="-185738" algn="l" defTabSz="457200" rtl="0" eaLnBrk="1" latinLnBrk="0" hangingPunct="1">
              <a:spcBef>
                <a:spcPts val="0"/>
              </a:spcBef>
              <a:spcAft>
                <a:spcPts val="300"/>
              </a:spcAft>
              <a:buFont typeface="Arial"/>
              <a:buChar char="•"/>
              <a:defRPr sz="1400" kern="1200">
                <a:solidFill>
                  <a:schemeClr val="bg1">
                    <a:lumMod val="50000"/>
                  </a:schemeClr>
                </a:solidFill>
                <a:latin typeface="Arial Narrow"/>
                <a:ea typeface="+mn-ea"/>
                <a:cs typeface="Arial Narrow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 Narrow"/>
                <a:ea typeface="+mn-ea"/>
                <a:cs typeface="Arial Narrow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 Narrow"/>
                <a:ea typeface="+mn-ea"/>
                <a:cs typeface="Arial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fr-CA" altLang="fr-FR" b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Gestionnaires de données d’évaluation : collecte, analyse, conservation, suivi, rapports</a:t>
            </a:r>
          </a:p>
          <a:p>
            <a:r>
              <a:rPr lang="fr-CA" dirty="0" smtClean="0"/>
              <a:t>Solution commerciale</a:t>
            </a:r>
          </a:p>
          <a:p>
            <a:r>
              <a:rPr lang="fr-CA" dirty="0" smtClean="0"/>
              <a:t>Solution locale</a:t>
            </a:r>
          </a:p>
        </p:txBody>
      </p:sp>
    </p:spTree>
    <p:extLst>
      <p:ext uri="{BB962C8B-B14F-4D97-AF65-F5344CB8AC3E}">
        <p14:creationId xmlns:p14="http://schemas.microsoft.com/office/powerpoint/2010/main" val="3335770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3BD7DA-67B7-4CC1-928A-9CF4223F0B1C}" type="slidenum">
              <a:rPr lang="fr-CA" smtClean="0"/>
              <a:pPr/>
              <a:t>16</a:t>
            </a:fld>
            <a:endParaRPr lang="fr-CA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Communication</a:t>
            </a:r>
            <a:endParaRPr lang="fr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804337" y="2389480"/>
            <a:ext cx="7492997" cy="1408164"/>
          </a:xfrm>
          <a:ln>
            <a:noFill/>
          </a:ln>
        </p:spPr>
        <p:txBody>
          <a:bodyPr/>
          <a:lstStyle/>
          <a:p>
            <a:pPr marL="0" indent="0">
              <a:buNone/>
            </a:pPr>
            <a:r>
              <a:rPr lang="fr-CA" altLang="fr-FR" b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Interne</a:t>
            </a:r>
          </a:p>
          <a:p>
            <a:r>
              <a:rPr lang="fr-CA" dirty="0" smtClean="0"/>
              <a:t>Centre de données, wikis, courriels, rapports, présentations, dîners-causeries, etc.</a:t>
            </a:r>
            <a:endParaRPr lang="fr-CA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CA" dirty="0" smtClean="0"/>
              <a:t>Élément-clé du succès d’une culture d’évaluation continue</a:t>
            </a:r>
            <a:endParaRPr lang="fr-CA" dirty="0"/>
          </a:p>
        </p:txBody>
      </p:sp>
      <p:sp>
        <p:nvSpPr>
          <p:cNvPr id="6" name="Espace réservé du contenu 3"/>
          <p:cNvSpPr txBox="1">
            <a:spLocks/>
          </p:cNvSpPr>
          <p:nvPr/>
        </p:nvSpPr>
        <p:spPr>
          <a:xfrm>
            <a:off x="808453" y="3563371"/>
            <a:ext cx="7492997" cy="1408164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177800" indent="-177800" algn="l" defTabSz="457200" rtl="0" eaLnBrk="1" latinLnBrk="0" hangingPunct="1">
              <a:spcBef>
                <a:spcPts val="300"/>
              </a:spcBef>
              <a:spcAft>
                <a:spcPts val="600"/>
              </a:spcAft>
              <a:buClr>
                <a:srgbClr val="E7021A"/>
              </a:buClr>
              <a:buFont typeface="Arial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+mn-ea"/>
                <a:cs typeface="Arial Narrow"/>
              </a:defRPr>
            </a:lvl1pPr>
            <a:lvl2pPr marL="355600" indent="-1778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»"/>
              <a:defRPr sz="16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+mn-ea"/>
                <a:cs typeface="Arial Narrow"/>
              </a:defRPr>
            </a:lvl2pPr>
            <a:lvl3pPr marL="541338" indent="-185738" algn="l" defTabSz="457200" rtl="0" eaLnBrk="1" latinLnBrk="0" hangingPunct="1">
              <a:spcBef>
                <a:spcPts val="0"/>
              </a:spcBef>
              <a:spcAft>
                <a:spcPts val="300"/>
              </a:spcAft>
              <a:buFont typeface="Arial"/>
              <a:buChar char="•"/>
              <a:defRPr sz="1400" kern="1200">
                <a:solidFill>
                  <a:schemeClr val="bg1">
                    <a:lumMod val="50000"/>
                  </a:schemeClr>
                </a:solidFill>
                <a:latin typeface="Arial Narrow"/>
                <a:ea typeface="+mn-ea"/>
                <a:cs typeface="Arial Narrow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 Narrow"/>
                <a:ea typeface="+mn-ea"/>
                <a:cs typeface="Arial Narrow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 Narrow"/>
                <a:ea typeface="+mn-ea"/>
                <a:cs typeface="Arial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fr-CA" altLang="fr-FR" b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Externe</a:t>
            </a:r>
            <a:endParaRPr lang="fr-CA" altLang="fr-FR" b="1" dirty="0" smtClean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fr-CA" dirty="0" smtClean="0"/>
              <a:t>Annonce et suivi des </a:t>
            </a:r>
            <a:r>
              <a:rPr lang="fr-CA" dirty="0" smtClean="0"/>
              <a:t>activités, i</a:t>
            </a:r>
            <a:r>
              <a:rPr lang="fr-CA" dirty="0" smtClean="0"/>
              <a:t>mplication</a:t>
            </a:r>
            <a:r>
              <a:rPr lang="fr-CA" dirty="0"/>
              <a:t>, renseignements généraux, résultats de l’évaluation </a:t>
            </a:r>
            <a:r>
              <a:rPr lang="fr-CA" dirty="0" smtClean="0"/>
              <a:t>continue</a:t>
            </a:r>
            <a:endParaRPr lang="fr-CA" dirty="0"/>
          </a:p>
          <a:p>
            <a:endParaRPr lang="fr-CA" dirty="0" smtClean="0"/>
          </a:p>
        </p:txBody>
      </p:sp>
    </p:spTree>
    <p:extLst>
      <p:ext uri="{BB962C8B-B14F-4D97-AF65-F5344CB8AC3E}">
        <p14:creationId xmlns:p14="http://schemas.microsoft.com/office/powerpoint/2010/main" val="3485479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3BD7DA-67B7-4CC1-928A-9CF4223F0B1C}" type="slidenum">
              <a:rPr lang="fr-CA" smtClean="0"/>
              <a:pPr/>
              <a:t>17</a:t>
            </a:fld>
            <a:endParaRPr lang="fr-CA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Plan de la présentation</a:t>
            </a:r>
            <a:endParaRPr lang="fr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Mise en contexte</a:t>
            </a:r>
          </a:p>
          <a:p>
            <a:r>
              <a:rPr lang="fr-CA" dirty="0" smtClean="0"/>
              <a:t>Mesures d’évaluation</a:t>
            </a:r>
            <a:endParaRPr lang="fr-CA" dirty="0" smtClean="0"/>
          </a:p>
          <a:p>
            <a:r>
              <a:rPr lang="fr-CA" dirty="0" smtClean="0"/>
              <a:t>Culture d’évaluation</a:t>
            </a:r>
            <a:endParaRPr lang="fr-CA" dirty="0" smtClean="0"/>
          </a:p>
          <a:p>
            <a:r>
              <a:rPr lang="fr-CA" dirty="0" smtClean="0"/>
              <a:t>Plan et outils d’évaluation</a:t>
            </a:r>
          </a:p>
          <a:p>
            <a:r>
              <a:rPr lang="fr-CA" dirty="0" smtClean="0"/>
              <a:t>Communication</a:t>
            </a:r>
            <a:endParaRPr lang="fr-CA" dirty="0" smtClean="0"/>
          </a:p>
          <a:p>
            <a:r>
              <a:rPr lang="fr-CA" b="1" dirty="0" smtClean="0"/>
              <a:t>Rôle du bibliothécaire</a:t>
            </a:r>
          </a:p>
          <a:p>
            <a:r>
              <a:rPr lang="fr-CA" dirty="0" smtClean="0"/>
              <a:t>Évaluation continue à la BUL </a:t>
            </a:r>
          </a:p>
          <a:p>
            <a:endParaRPr lang="fr-CA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8084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3BD7DA-67B7-4CC1-928A-9CF4223F0B1C}" type="slidenum">
              <a:rPr lang="fr-CA" smtClean="0"/>
              <a:pPr/>
              <a:t>18</a:t>
            </a:fld>
            <a:endParaRPr lang="fr-CA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Rôle du bibliothécaire responsable</a:t>
            </a:r>
            <a:endParaRPr lang="fr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pPr marL="0" indent="0">
              <a:buNone/>
            </a:pPr>
            <a:r>
              <a:rPr lang="fr-CA" altLang="fr-FR" b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Tâches typiques</a:t>
            </a:r>
          </a:p>
          <a:p>
            <a:r>
              <a:rPr lang="fr-CA" dirty="0"/>
              <a:t>Piloter les processus liés à la planification stratégique en s’assurant d’y intégrer des mesures d’évaluation</a:t>
            </a:r>
          </a:p>
          <a:p>
            <a:r>
              <a:rPr lang="fr-CA" dirty="0"/>
              <a:t>Présider et participer à un comité dédié à l’évaluation continue</a:t>
            </a:r>
          </a:p>
          <a:p>
            <a:pPr lvl="0"/>
            <a:r>
              <a:rPr lang="fr-CA" dirty="0" smtClean="0"/>
              <a:t>Développer les politiques, les stratégies, les approches, les mesures et les techniques </a:t>
            </a:r>
            <a:r>
              <a:rPr lang="fr-CA" dirty="0"/>
              <a:t>d’évaluation </a:t>
            </a:r>
            <a:r>
              <a:rPr lang="fr-CA" dirty="0" smtClean="0"/>
              <a:t>continue</a:t>
            </a:r>
            <a:endParaRPr lang="fr-CA" dirty="0"/>
          </a:p>
          <a:p>
            <a:pPr lvl="0"/>
            <a:r>
              <a:rPr lang="fr-CA" dirty="0" smtClean="0"/>
              <a:t>Développer</a:t>
            </a:r>
            <a:r>
              <a:rPr lang="fr-CA" dirty="0"/>
              <a:t>, implanter et coordonner un </a:t>
            </a:r>
            <a:r>
              <a:rPr lang="fr-CA" dirty="0" smtClean="0"/>
              <a:t>plan </a:t>
            </a:r>
            <a:r>
              <a:rPr lang="fr-CA" dirty="0"/>
              <a:t>et une culture d’évaluation continue et un gestionnaire de données </a:t>
            </a:r>
            <a:r>
              <a:rPr lang="fr-CA" dirty="0" smtClean="0"/>
              <a:t>d’évaluation</a:t>
            </a:r>
          </a:p>
          <a:p>
            <a:r>
              <a:rPr lang="fr-CA" dirty="0" smtClean="0"/>
              <a:t>Coordonner les activités d’évaluation</a:t>
            </a:r>
          </a:p>
          <a:p>
            <a:pPr lvl="0"/>
            <a:r>
              <a:rPr lang="fr-CA" dirty="0"/>
              <a:t>Collecter, </a:t>
            </a:r>
            <a:r>
              <a:rPr lang="fr-CA" dirty="0" smtClean="0"/>
              <a:t>analyser</a:t>
            </a:r>
            <a:r>
              <a:rPr lang="fr-CA" dirty="0"/>
              <a:t> </a:t>
            </a:r>
            <a:r>
              <a:rPr lang="fr-CA" dirty="0" smtClean="0"/>
              <a:t>et interpréter les </a:t>
            </a:r>
            <a:r>
              <a:rPr lang="fr-CA" dirty="0"/>
              <a:t>données d’évaluation continue </a:t>
            </a:r>
            <a:endParaRPr lang="fr-CA" dirty="0" smtClean="0"/>
          </a:p>
          <a:p>
            <a:pPr lvl="0"/>
            <a:r>
              <a:rPr lang="fr-CA" dirty="0" smtClean="0"/>
              <a:t>Préparer les rapports de résultats et émettre des recommandations de changements</a:t>
            </a:r>
          </a:p>
          <a:p>
            <a:endParaRPr lang="fr-CA" dirty="0" smtClean="0"/>
          </a:p>
          <a:p>
            <a:endParaRPr lang="fr-CA" dirty="0" smtClean="0"/>
          </a:p>
          <a:p>
            <a:endParaRPr lang="fr-CA" dirty="0" smtClean="0"/>
          </a:p>
          <a:p>
            <a:endParaRPr lang="fr-CA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CA" dirty="0" smtClean="0"/>
              <a:t>Varie selon chaque bibliothèque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898544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3BD7DA-67B7-4CC1-928A-9CF4223F0B1C}" type="slidenum">
              <a:rPr lang="fr-CA" smtClean="0"/>
              <a:pPr/>
              <a:t>19</a:t>
            </a:fld>
            <a:endParaRPr lang="fr-CA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Rôle du bibliothécaire responsable</a:t>
            </a:r>
            <a:endParaRPr lang="fr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pPr marL="0" indent="0">
              <a:buNone/>
            </a:pPr>
            <a:r>
              <a:rPr lang="fr-CA" altLang="fr-FR" b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Tâches typiques</a:t>
            </a:r>
          </a:p>
          <a:p>
            <a:pPr lvl="0"/>
            <a:r>
              <a:rPr lang="fr-CA" dirty="0" smtClean="0"/>
              <a:t>Coordonner </a:t>
            </a:r>
            <a:r>
              <a:rPr lang="fr-CA" dirty="0"/>
              <a:t>la collecte des statistiques </a:t>
            </a:r>
            <a:r>
              <a:rPr lang="fr-CA" dirty="0" smtClean="0"/>
              <a:t>annuelles</a:t>
            </a:r>
            <a:endParaRPr lang="fr-CA" dirty="0"/>
          </a:p>
          <a:p>
            <a:r>
              <a:rPr lang="fr-CA" dirty="0" smtClean="0"/>
              <a:t>Former et soutenir </a:t>
            </a:r>
            <a:r>
              <a:rPr lang="fr-CA" dirty="0"/>
              <a:t>le </a:t>
            </a:r>
            <a:r>
              <a:rPr lang="fr-CA" dirty="0" smtClean="0"/>
              <a:t>personnel</a:t>
            </a:r>
          </a:p>
          <a:p>
            <a:r>
              <a:rPr lang="fr-CA" dirty="0" smtClean="0"/>
              <a:t>Répondre </a:t>
            </a:r>
            <a:r>
              <a:rPr lang="fr-CA" dirty="0"/>
              <a:t>aux demandes internes et </a:t>
            </a:r>
            <a:r>
              <a:rPr lang="fr-CA" dirty="0" smtClean="0"/>
              <a:t>externes</a:t>
            </a:r>
          </a:p>
          <a:p>
            <a:r>
              <a:rPr lang="fr-CA" dirty="0" smtClean="0"/>
              <a:t>S’assurer d’une bonne communication à tous les niveaux</a:t>
            </a:r>
          </a:p>
          <a:p>
            <a:r>
              <a:rPr lang="fr-CA" dirty="0" smtClean="0"/>
              <a:t>Évaluer l’efficacité du processus d’évaluation</a:t>
            </a:r>
            <a:endParaRPr lang="fr-CA" dirty="0"/>
          </a:p>
          <a:p>
            <a:r>
              <a:rPr lang="fr-CA" dirty="0"/>
              <a:t>Veille et formation </a:t>
            </a:r>
            <a:r>
              <a:rPr lang="fr-CA" dirty="0" smtClean="0"/>
              <a:t>continue</a:t>
            </a:r>
          </a:p>
          <a:p>
            <a:pPr marL="0" indent="0">
              <a:buNone/>
            </a:pPr>
            <a:endParaRPr lang="fr-CA" dirty="0" smtClean="0"/>
          </a:p>
          <a:p>
            <a:endParaRPr lang="fr-CA" dirty="0" smtClean="0"/>
          </a:p>
          <a:p>
            <a:endParaRPr lang="fr-CA" dirty="0" smtClean="0"/>
          </a:p>
          <a:p>
            <a:endParaRPr lang="fr-CA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CA" dirty="0" smtClean="0"/>
              <a:t>Varie selon chaque bibliothèque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906111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3BD7DA-67B7-4CC1-928A-9CF4223F0B1C}" type="slidenum">
              <a:rPr lang="fr-CA" smtClean="0"/>
              <a:pPr/>
              <a:t>2</a:t>
            </a:fld>
            <a:endParaRPr lang="fr-CA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Plan de la présentation</a:t>
            </a:r>
            <a:endParaRPr lang="fr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Mise en contexte</a:t>
            </a:r>
          </a:p>
          <a:p>
            <a:r>
              <a:rPr lang="fr-CA" dirty="0" smtClean="0"/>
              <a:t>Mesures d’évaluation</a:t>
            </a:r>
            <a:endParaRPr lang="fr-CA" dirty="0" smtClean="0"/>
          </a:p>
          <a:p>
            <a:r>
              <a:rPr lang="fr-CA" dirty="0" smtClean="0"/>
              <a:t>Culture d’évaluation</a:t>
            </a:r>
            <a:endParaRPr lang="fr-CA" dirty="0" smtClean="0"/>
          </a:p>
          <a:p>
            <a:r>
              <a:rPr lang="fr-CA" dirty="0" smtClean="0"/>
              <a:t>Plan et outils d’évaluation</a:t>
            </a:r>
          </a:p>
          <a:p>
            <a:r>
              <a:rPr lang="fr-CA" dirty="0" smtClean="0"/>
              <a:t>Communication</a:t>
            </a:r>
            <a:endParaRPr lang="fr-CA" dirty="0" smtClean="0"/>
          </a:p>
          <a:p>
            <a:r>
              <a:rPr lang="fr-CA" dirty="0" smtClean="0"/>
              <a:t>Rôle du bibliothécaire</a:t>
            </a:r>
          </a:p>
          <a:p>
            <a:r>
              <a:rPr lang="fr-CA" dirty="0" smtClean="0"/>
              <a:t>Évaluation continue à la BUL </a:t>
            </a:r>
          </a:p>
          <a:p>
            <a:endParaRPr lang="fr-CA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3908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3BD7DA-67B7-4CC1-928A-9CF4223F0B1C}" type="slidenum">
              <a:rPr lang="fr-CA" smtClean="0"/>
              <a:pPr/>
              <a:t>20</a:t>
            </a:fld>
            <a:endParaRPr lang="fr-CA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Plan de la présentation</a:t>
            </a:r>
            <a:endParaRPr lang="fr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Mise en contexte</a:t>
            </a:r>
          </a:p>
          <a:p>
            <a:r>
              <a:rPr lang="fr-CA" dirty="0" smtClean="0"/>
              <a:t>Mesures d’évaluation</a:t>
            </a:r>
            <a:endParaRPr lang="fr-CA" dirty="0" smtClean="0"/>
          </a:p>
          <a:p>
            <a:r>
              <a:rPr lang="fr-CA" dirty="0" smtClean="0"/>
              <a:t>Culture d’évaluation</a:t>
            </a:r>
            <a:endParaRPr lang="fr-CA" dirty="0" smtClean="0"/>
          </a:p>
          <a:p>
            <a:r>
              <a:rPr lang="fr-CA" dirty="0" smtClean="0"/>
              <a:t>Plan et outils d’évaluation</a:t>
            </a:r>
          </a:p>
          <a:p>
            <a:r>
              <a:rPr lang="fr-CA" dirty="0" smtClean="0"/>
              <a:t>Communication</a:t>
            </a:r>
            <a:endParaRPr lang="fr-CA" dirty="0" smtClean="0"/>
          </a:p>
          <a:p>
            <a:r>
              <a:rPr lang="fr-CA" dirty="0" smtClean="0"/>
              <a:t>Rôle du bibliothécaire</a:t>
            </a:r>
          </a:p>
          <a:p>
            <a:r>
              <a:rPr lang="fr-CA" b="1" dirty="0" smtClean="0"/>
              <a:t>Évaluation continue à la BUL </a:t>
            </a:r>
          </a:p>
          <a:p>
            <a:endParaRPr lang="fr-CA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8254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349" y="856209"/>
            <a:ext cx="5444531" cy="5444531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3BD7DA-67B7-4CC1-928A-9CF4223F0B1C}" type="slidenum">
              <a:rPr lang="fr-CA" smtClean="0"/>
              <a:pPr/>
              <a:t>21</a:t>
            </a:fld>
            <a:endParaRPr lang="fr-CA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Évaluation continue </a:t>
            </a:r>
            <a:br>
              <a:rPr lang="fr-CA" dirty="0" smtClean="0"/>
            </a:br>
            <a:r>
              <a:rPr lang="fr-CA" dirty="0" smtClean="0"/>
              <a:t>à la BUL</a:t>
            </a:r>
            <a:endParaRPr lang="fr-CA" dirty="0"/>
          </a:p>
        </p:txBody>
      </p:sp>
      <p:sp>
        <p:nvSpPr>
          <p:cNvPr id="7" name="Espace réservé du contenu 3"/>
          <p:cNvSpPr>
            <a:spLocks noGrp="1"/>
          </p:cNvSpPr>
          <p:nvPr>
            <p:ph idx="1"/>
          </p:nvPr>
        </p:nvSpPr>
        <p:spPr>
          <a:xfrm>
            <a:off x="804337" y="2389479"/>
            <a:ext cx="7492997" cy="3486303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fr-CA" dirty="0" smtClean="0"/>
              <a:t>Revue de littérature</a:t>
            </a:r>
          </a:p>
          <a:p>
            <a:pPr marL="342900" indent="-342900">
              <a:buFont typeface="+mj-lt"/>
              <a:buAutoNum type="arabicPeriod"/>
            </a:pPr>
            <a:r>
              <a:rPr lang="fr-CA" dirty="0" smtClean="0"/>
              <a:t>Rencontre des directeurs</a:t>
            </a:r>
          </a:p>
          <a:p>
            <a:pPr marL="342900" indent="-342900">
              <a:buFont typeface="+mj-lt"/>
              <a:buAutoNum type="arabicPeriod"/>
            </a:pPr>
            <a:r>
              <a:rPr lang="fr-CA" dirty="0" smtClean="0"/>
              <a:t>Synthèse et schématisation</a:t>
            </a:r>
          </a:p>
          <a:p>
            <a:pPr marL="342900" indent="-342900">
              <a:buFont typeface="+mj-lt"/>
              <a:buAutoNum type="arabicPeriod"/>
            </a:pPr>
            <a:r>
              <a:rPr lang="fr-CA" dirty="0" smtClean="0"/>
              <a:t>Plan d’évaluation</a:t>
            </a:r>
          </a:p>
          <a:p>
            <a:endParaRPr lang="fr-CA" dirty="0" smtClean="0"/>
          </a:p>
          <a:p>
            <a:pPr marL="0" indent="0">
              <a:buNone/>
            </a:pPr>
            <a:endParaRPr lang="fr-CA" dirty="0" smtClean="0"/>
          </a:p>
          <a:p>
            <a:pPr marL="0" indent="0">
              <a:buNone/>
            </a:pPr>
            <a:endParaRPr lang="fr-CA" b="1" dirty="0" smtClean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320005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3BD7DA-67B7-4CC1-928A-9CF4223F0B1C}" type="slidenum">
              <a:rPr lang="fr-CA" smtClean="0"/>
              <a:pPr/>
              <a:t>22</a:t>
            </a:fld>
            <a:endParaRPr lang="fr-CA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Planification stratégique et processus décisionnels</a:t>
            </a:r>
            <a:endParaRPr lang="fr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Collaboration dans l’élaboration de la planification stratégique</a:t>
            </a:r>
          </a:p>
          <a:p>
            <a:r>
              <a:rPr lang="fr-CA" dirty="0" smtClean="0"/>
              <a:t>Consultation des employés et des usagers </a:t>
            </a:r>
          </a:p>
          <a:p>
            <a:r>
              <a:rPr lang="fr-CA" dirty="0" smtClean="0"/>
              <a:t>Suivre </a:t>
            </a:r>
            <a:r>
              <a:rPr lang="fr-CA" dirty="0" smtClean="0"/>
              <a:t>l’évolution des indicateurs de suivi et des objectifs </a:t>
            </a:r>
            <a:r>
              <a:rPr lang="fr-CA" dirty="0" smtClean="0"/>
              <a:t>stratégiques</a:t>
            </a:r>
          </a:p>
          <a:p>
            <a:r>
              <a:rPr lang="fr-CA" dirty="0"/>
              <a:t>Alimenter la prise de décision</a:t>
            </a:r>
          </a:p>
          <a:p>
            <a:endParaRPr lang="fr-CA" dirty="0" smtClean="0"/>
          </a:p>
          <a:p>
            <a:pPr marL="0" indent="0">
              <a:buNone/>
            </a:pPr>
            <a:endParaRPr lang="fr-CA" dirty="0" smtClean="0"/>
          </a:p>
          <a:p>
            <a:pPr marL="0" indent="0">
              <a:buNone/>
            </a:pPr>
            <a:endParaRPr lang="fr-CA" b="1" dirty="0" smtClean="0"/>
          </a:p>
          <a:p>
            <a:pPr marL="0" indent="0">
              <a:buNone/>
            </a:pPr>
            <a:r>
              <a:rPr lang="fr-CA" b="1" dirty="0" smtClean="0"/>
              <a:t>Planification stratégique 2018-2022</a:t>
            </a:r>
          </a:p>
          <a:p>
            <a:pPr marL="0" indent="0">
              <a:buNone/>
            </a:pPr>
            <a:r>
              <a:rPr lang="fr-CA" b="1" dirty="0" smtClean="0"/>
              <a:t>Sondages Ithaka S+R</a:t>
            </a:r>
          </a:p>
          <a:p>
            <a:pPr marL="0" indent="0">
              <a:buNone/>
            </a:pPr>
            <a:r>
              <a:rPr lang="fr-CA" b="1" dirty="0" smtClean="0"/>
              <a:t>Tableau de bord de suivi (avec indicateurs)</a:t>
            </a:r>
          </a:p>
          <a:p>
            <a:endParaRPr lang="fr-CA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4728" y="1540635"/>
            <a:ext cx="2485714" cy="1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513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3BD7DA-67B7-4CC1-928A-9CF4223F0B1C}" type="slidenum">
              <a:rPr lang="fr-CA" smtClean="0"/>
              <a:pPr/>
              <a:t>23</a:t>
            </a:fld>
            <a:endParaRPr lang="fr-CA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Usagers, services, collections, espaces</a:t>
            </a:r>
            <a:endParaRPr lang="fr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Sonder les besoins des usagers</a:t>
            </a:r>
          </a:p>
          <a:p>
            <a:r>
              <a:rPr lang="fr-CA" dirty="0" smtClean="0"/>
              <a:t>Évaluation des services, des collections et des espaces</a:t>
            </a:r>
          </a:p>
          <a:p>
            <a:r>
              <a:rPr lang="fr-CA" dirty="0" smtClean="0"/>
              <a:t>Suivi des projets</a:t>
            </a:r>
          </a:p>
          <a:p>
            <a:endParaRPr lang="fr-CA" dirty="0"/>
          </a:p>
          <a:p>
            <a:endParaRPr lang="fr-CA" dirty="0" smtClean="0"/>
          </a:p>
          <a:p>
            <a:pPr marL="0" indent="0">
              <a:buNone/>
            </a:pPr>
            <a:endParaRPr lang="fr-CA" dirty="0" smtClean="0"/>
          </a:p>
          <a:p>
            <a:pPr marL="0" indent="0">
              <a:buNone/>
            </a:pPr>
            <a:r>
              <a:rPr lang="fr-CA" b="1" dirty="0" smtClean="0"/>
              <a:t>Évaluation du service de clavardage</a:t>
            </a:r>
          </a:p>
          <a:p>
            <a:pPr marL="0" indent="0">
              <a:buNone/>
            </a:pPr>
            <a:r>
              <a:rPr lang="fr-CA" b="1" dirty="0" smtClean="0"/>
              <a:t>Sondages Ithaka S+R</a:t>
            </a:r>
          </a:p>
          <a:p>
            <a:pPr marL="0" indent="0">
              <a:buNone/>
            </a:pPr>
            <a:r>
              <a:rPr lang="fr-CA" b="1" dirty="0" smtClean="0"/>
              <a:t>Volet évaluation continue intégré aux processus du Bureau de projets</a:t>
            </a:r>
            <a:endParaRPr lang="fr-CA" b="1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0076" y="1544457"/>
            <a:ext cx="1419048" cy="13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505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3BD7DA-67B7-4CC1-928A-9CF4223F0B1C}" type="slidenum">
              <a:rPr lang="fr-CA" smtClean="0"/>
              <a:pPr/>
              <a:t>24</a:t>
            </a:fld>
            <a:endParaRPr lang="fr-CA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Statistiques, données</a:t>
            </a:r>
            <a:endParaRPr lang="fr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b="1" dirty="0" smtClean="0"/>
              <a:t>Gestion interne exclue</a:t>
            </a:r>
          </a:p>
          <a:p>
            <a:r>
              <a:rPr lang="fr-CA" dirty="0" smtClean="0"/>
              <a:t>Compilation des statistiques annuelles</a:t>
            </a:r>
          </a:p>
          <a:p>
            <a:r>
              <a:rPr lang="fr-CA" dirty="0" smtClean="0"/>
              <a:t>Simplification de la collecte de données</a:t>
            </a:r>
          </a:p>
          <a:p>
            <a:endParaRPr lang="fr-CA" dirty="0"/>
          </a:p>
          <a:p>
            <a:endParaRPr lang="fr-CA" dirty="0" smtClean="0"/>
          </a:p>
          <a:p>
            <a:endParaRPr lang="fr-CA" dirty="0"/>
          </a:p>
          <a:p>
            <a:endParaRPr lang="fr-CA" dirty="0" smtClean="0"/>
          </a:p>
          <a:p>
            <a:pPr marL="0" indent="0">
              <a:buNone/>
            </a:pPr>
            <a:r>
              <a:rPr lang="fr-CA" b="1" dirty="0" smtClean="0"/>
              <a:t>Collections, budgets, entrées, questions, dépôt institutionnel, etc.</a:t>
            </a:r>
            <a:endParaRPr lang="fr-CA" b="1" dirty="0"/>
          </a:p>
          <a:p>
            <a:pPr marL="0" indent="0">
              <a:buNone/>
            </a:pPr>
            <a:r>
              <a:rPr lang="fr-CA" b="1" dirty="0" smtClean="0"/>
              <a:t>Faits saillants de la BUL</a:t>
            </a:r>
          </a:p>
          <a:p>
            <a:endParaRPr lang="fr-CA" b="1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8948" y="1531381"/>
            <a:ext cx="1419048" cy="1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481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3BD7DA-67B7-4CC1-928A-9CF4223F0B1C}" type="slidenum">
              <a:rPr lang="fr-CA" smtClean="0"/>
              <a:pPr/>
              <a:t>25</a:t>
            </a:fld>
            <a:endParaRPr lang="fr-CA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Organisations externes</a:t>
            </a:r>
            <a:endParaRPr lang="fr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Statistiques annuelles : ABRC, ARL, BCI, ACRL, AFMC</a:t>
            </a:r>
          </a:p>
          <a:p>
            <a:r>
              <a:rPr lang="fr-CA" dirty="0" smtClean="0"/>
              <a:t>Demandes ponctuelles : </a:t>
            </a:r>
            <a:r>
              <a:rPr lang="fr-CA" dirty="0" smtClean="0"/>
              <a:t>bibliothèques universitaires, vice-rectorats</a:t>
            </a:r>
            <a:r>
              <a:rPr lang="fr-CA" dirty="0" smtClean="0"/>
              <a:t>, ESSAB</a:t>
            </a:r>
          </a:p>
          <a:p>
            <a:r>
              <a:rPr lang="fr-CA" dirty="0" smtClean="0"/>
              <a:t>Comparaisons</a:t>
            </a:r>
            <a:endParaRPr lang="fr-CA" dirty="0" smtClean="0"/>
          </a:p>
          <a:p>
            <a:endParaRPr lang="fr-CA" dirty="0"/>
          </a:p>
          <a:p>
            <a:endParaRPr lang="fr-CA" dirty="0" smtClean="0"/>
          </a:p>
          <a:p>
            <a:endParaRPr lang="fr-CA" dirty="0" smtClean="0"/>
          </a:p>
          <a:p>
            <a:pPr marL="0" indent="0">
              <a:buNone/>
            </a:pPr>
            <a:r>
              <a:rPr lang="fr-CA" b="1" dirty="0" smtClean="0"/>
              <a:t>Sondages et rapports annuels</a:t>
            </a:r>
          </a:p>
          <a:p>
            <a:pPr marL="0" indent="0">
              <a:buNone/>
            </a:pPr>
            <a:r>
              <a:rPr lang="fr-CA" b="1" dirty="0" smtClean="0"/>
              <a:t>SPEC Kits</a:t>
            </a:r>
          </a:p>
          <a:p>
            <a:pPr marL="0" indent="0">
              <a:buNone/>
            </a:pPr>
            <a:r>
              <a:rPr lang="fr-CA" b="1" dirty="0" smtClean="0"/>
              <a:t>Groupe de travail sur les statistiques de l’ABRC</a:t>
            </a:r>
            <a:endParaRPr lang="fr-CA" b="1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8669" y="1541491"/>
            <a:ext cx="1380952" cy="13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313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3BD7DA-67B7-4CC1-928A-9CF4223F0B1C}" type="slidenum">
              <a:rPr lang="fr-CA" smtClean="0"/>
              <a:pPr/>
              <a:t>26</a:t>
            </a:fld>
            <a:endParaRPr lang="fr-CA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À venir</a:t>
            </a:r>
            <a:endParaRPr lang="fr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Planification stratégique 2018-2022</a:t>
            </a:r>
          </a:p>
          <a:p>
            <a:r>
              <a:rPr lang="fr-CA" dirty="0" smtClean="0"/>
              <a:t>Ithaka S+R</a:t>
            </a:r>
          </a:p>
          <a:p>
            <a:r>
              <a:rPr lang="fr-CA" dirty="0" smtClean="0"/>
              <a:t>Comité étudiant</a:t>
            </a:r>
          </a:p>
          <a:p>
            <a:r>
              <a:rPr lang="fr-CA" dirty="0" smtClean="0"/>
              <a:t>Communication</a:t>
            </a:r>
          </a:p>
          <a:p>
            <a:endParaRPr lang="fr-CA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67338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3BD7DA-67B7-4CC1-928A-9CF4223F0B1C}" type="slidenum">
              <a:rPr lang="fr-CA" smtClean="0"/>
              <a:pPr/>
              <a:t>27</a:t>
            </a:fld>
            <a:endParaRPr lang="fr-CA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Merci !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589516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3BD7DA-67B7-4CC1-928A-9CF4223F0B1C}" type="slidenum">
              <a:rPr lang="fr-CA" smtClean="0"/>
              <a:pPr/>
              <a:t>3</a:t>
            </a:fld>
            <a:endParaRPr lang="fr-CA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Plan de la présentation</a:t>
            </a:r>
            <a:endParaRPr lang="fr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b="1" dirty="0" smtClean="0"/>
              <a:t>Mise en contexte</a:t>
            </a:r>
          </a:p>
          <a:p>
            <a:r>
              <a:rPr lang="fr-CA" dirty="0" smtClean="0"/>
              <a:t>Mesures d’évaluation</a:t>
            </a:r>
            <a:endParaRPr lang="fr-CA" dirty="0" smtClean="0"/>
          </a:p>
          <a:p>
            <a:r>
              <a:rPr lang="fr-CA" dirty="0" smtClean="0"/>
              <a:t>Culture d’évaluation</a:t>
            </a:r>
            <a:endParaRPr lang="fr-CA" dirty="0" smtClean="0"/>
          </a:p>
          <a:p>
            <a:r>
              <a:rPr lang="fr-CA" dirty="0" smtClean="0"/>
              <a:t>Plan et outils d’évaluation</a:t>
            </a:r>
          </a:p>
          <a:p>
            <a:r>
              <a:rPr lang="fr-CA" dirty="0" smtClean="0"/>
              <a:t>Communication</a:t>
            </a:r>
            <a:endParaRPr lang="fr-CA" dirty="0" smtClean="0"/>
          </a:p>
          <a:p>
            <a:r>
              <a:rPr lang="fr-CA" dirty="0" smtClean="0"/>
              <a:t>Rôle du bibliothécaire</a:t>
            </a:r>
          </a:p>
          <a:p>
            <a:r>
              <a:rPr lang="fr-CA" dirty="0" smtClean="0"/>
              <a:t>Évaluation continue à la BUL </a:t>
            </a:r>
          </a:p>
          <a:p>
            <a:endParaRPr lang="fr-CA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03363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3BD7DA-67B7-4CC1-928A-9CF4223F0B1C}" type="slidenum">
              <a:rPr lang="fr-CA" smtClean="0"/>
              <a:pPr/>
              <a:t>4</a:t>
            </a:fld>
            <a:endParaRPr lang="fr-CA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Mise en contexte</a:t>
            </a:r>
            <a:endParaRPr lang="fr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pPr marL="0" indent="0">
              <a:buNone/>
            </a:pPr>
            <a:r>
              <a:rPr lang="fr-CA" altLang="fr-FR" b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Direction du soutien à la recherche et à l’apprentissage</a:t>
            </a:r>
          </a:p>
          <a:p>
            <a:r>
              <a:rPr lang="fr-CA" dirty="0"/>
              <a:t>B</a:t>
            </a:r>
            <a:r>
              <a:rPr lang="fr-CA" dirty="0" smtClean="0"/>
              <a:t>ibliothécaire responsable de l’évaluation continue</a:t>
            </a:r>
          </a:p>
          <a:p>
            <a:pPr lvl="1"/>
            <a:r>
              <a:rPr lang="fr-CA" dirty="0" smtClean="0"/>
              <a:t>Depuis janvier 2016 à temps plein</a:t>
            </a:r>
          </a:p>
          <a:p>
            <a:r>
              <a:rPr lang="fr-CA" dirty="0" smtClean="0"/>
              <a:t>Revue de littérature</a:t>
            </a:r>
          </a:p>
          <a:p>
            <a:r>
              <a:rPr lang="fr-CA" dirty="0" smtClean="0"/>
              <a:t>Présentations</a:t>
            </a:r>
          </a:p>
          <a:p>
            <a:r>
              <a:rPr lang="fr-CA" dirty="0" smtClean="0"/>
              <a:t>Rencontres avec les directeurs</a:t>
            </a:r>
          </a:p>
          <a:p>
            <a:r>
              <a:rPr lang="fr-CA" dirty="0" smtClean="0"/>
              <a:t>Plan d’évaluation / Calendrier d’activités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19989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3BD7DA-67B7-4CC1-928A-9CF4223F0B1C}" type="slidenum">
              <a:rPr lang="fr-CA" smtClean="0"/>
              <a:pPr/>
              <a:t>5</a:t>
            </a:fld>
            <a:endParaRPr lang="fr-CA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Mise en contexte</a:t>
            </a:r>
            <a:endParaRPr lang="fr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pPr marL="0" indent="0">
              <a:buNone/>
            </a:pPr>
            <a:r>
              <a:rPr lang="fr-CA" altLang="fr-FR" b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Définition</a:t>
            </a:r>
          </a:p>
          <a:p>
            <a:pPr lvl="0"/>
            <a:r>
              <a:rPr lang="fr-CA" dirty="0" smtClean="0"/>
              <a:t>Toute activité qui vise à :</a:t>
            </a:r>
          </a:p>
          <a:p>
            <a:pPr lvl="1"/>
            <a:r>
              <a:rPr lang="fr-CA" dirty="0"/>
              <a:t>Identifier les besoins des usagers et mesurer leurs perceptions ou leur </a:t>
            </a:r>
            <a:r>
              <a:rPr lang="fr-CA" dirty="0" smtClean="0"/>
              <a:t>satisfaction</a:t>
            </a:r>
          </a:p>
          <a:p>
            <a:pPr lvl="1"/>
            <a:r>
              <a:rPr lang="fr-CA" dirty="0" smtClean="0"/>
              <a:t>Mesurer l’impact d’une bibliothèque sur l’enseignement, l’apprentissage et la recherche</a:t>
            </a:r>
          </a:p>
          <a:p>
            <a:pPr lvl="1"/>
            <a:r>
              <a:rPr lang="fr-CA" dirty="0" smtClean="0"/>
              <a:t>Vérifier l’atteinte de la mission et des objectifs d’une bibliothèque</a:t>
            </a:r>
          </a:p>
          <a:p>
            <a:pPr lvl="1"/>
            <a:endParaRPr lang="fr-CA" dirty="0" smtClean="0"/>
          </a:p>
          <a:p>
            <a:pPr marL="177800" lvl="1" indent="0">
              <a:buNone/>
            </a:pPr>
            <a:endParaRPr lang="fr-CA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CA" dirty="0" smtClean="0"/>
              <a:t>Évaluation continue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249365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3BD7DA-67B7-4CC1-928A-9CF4223F0B1C}" type="slidenum">
              <a:rPr lang="fr-CA" smtClean="0"/>
              <a:pPr/>
              <a:t>6</a:t>
            </a:fld>
            <a:endParaRPr lang="fr-CA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Mise en contexte</a:t>
            </a:r>
            <a:endParaRPr lang="fr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pPr marL="0" indent="0">
              <a:buNone/>
            </a:pPr>
            <a:r>
              <a:rPr lang="fr-CA" altLang="fr-FR" b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Objectifs</a:t>
            </a:r>
          </a:p>
          <a:p>
            <a:pPr lvl="0"/>
            <a:r>
              <a:rPr lang="fr-CA" dirty="0"/>
              <a:t>Améliorer et faire évoluer les </a:t>
            </a:r>
            <a:r>
              <a:rPr lang="fr-CA" dirty="0" smtClean="0"/>
              <a:t>services, les espaces et les collections en fonction des besoins </a:t>
            </a:r>
            <a:r>
              <a:rPr lang="fr-CA" dirty="0"/>
              <a:t>des usagers en se basant sur des données probantes</a:t>
            </a:r>
          </a:p>
          <a:p>
            <a:pPr lvl="0"/>
            <a:r>
              <a:rPr lang="fr-CA" dirty="0"/>
              <a:t>Démontrer la valeur et l’impact de la BUL et son atteinte des objectifs stratégiques</a:t>
            </a:r>
          </a:p>
          <a:p>
            <a:r>
              <a:rPr lang="fr-CA" dirty="0"/>
              <a:t>Soutenir la prise de </a:t>
            </a:r>
            <a:r>
              <a:rPr lang="fr-CA" dirty="0" smtClean="0"/>
              <a:t>décision des gestionnaires et des directions de la BUL</a:t>
            </a:r>
          </a:p>
          <a:p>
            <a:r>
              <a:rPr lang="fr-CA" dirty="0" smtClean="0"/>
              <a:t>Justifier les ressources utilisées </a:t>
            </a:r>
          </a:p>
          <a:p>
            <a:r>
              <a:rPr lang="fr-CA" dirty="0" smtClean="0"/>
              <a:t>Répondre aux demandes externes</a:t>
            </a:r>
          </a:p>
          <a:p>
            <a:r>
              <a:rPr lang="fr-CA" dirty="0" smtClean="0"/>
              <a:t>Faciliter la collaboration et la comparaison entre bibliothèques</a:t>
            </a:r>
            <a:endParaRPr lang="fr-CA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CA" dirty="0" smtClean="0"/>
              <a:t>Évaluation continue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73969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3BD7DA-67B7-4CC1-928A-9CF4223F0B1C}" type="slidenum">
              <a:rPr lang="fr-CA" smtClean="0"/>
              <a:pPr/>
              <a:t>7</a:t>
            </a:fld>
            <a:endParaRPr lang="fr-CA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Plan de la présentation</a:t>
            </a:r>
            <a:endParaRPr lang="fr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Mise en contexte</a:t>
            </a:r>
          </a:p>
          <a:p>
            <a:r>
              <a:rPr lang="fr-CA" b="1" dirty="0" smtClean="0"/>
              <a:t>Mesures d’évaluation</a:t>
            </a:r>
            <a:endParaRPr lang="fr-CA" b="1" dirty="0" smtClean="0"/>
          </a:p>
          <a:p>
            <a:r>
              <a:rPr lang="fr-CA" dirty="0" smtClean="0"/>
              <a:t>Culture d’évaluation</a:t>
            </a:r>
            <a:endParaRPr lang="fr-CA" dirty="0" smtClean="0"/>
          </a:p>
          <a:p>
            <a:r>
              <a:rPr lang="fr-CA" dirty="0" smtClean="0"/>
              <a:t>Plan et outils d’évaluation</a:t>
            </a:r>
          </a:p>
          <a:p>
            <a:r>
              <a:rPr lang="fr-CA" dirty="0" smtClean="0"/>
              <a:t>Communication</a:t>
            </a:r>
            <a:endParaRPr lang="fr-CA" dirty="0" smtClean="0"/>
          </a:p>
          <a:p>
            <a:r>
              <a:rPr lang="fr-CA" dirty="0" smtClean="0"/>
              <a:t>Rôle du bibliothécaire</a:t>
            </a:r>
          </a:p>
          <a:p>
            <a:r>
              <a:rPr lang="fr-CA" dirty="0" smtClean="0"/>
              <a:t>Évaluation continue à la BUL </a:t>
            </a:r>
          </a:p>
          <a:p>
            <a:endParaRPr lang="fr-CA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9199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3BD7DA-67B7-4CC1-928A-9CF4223F0B1C}" type="slidenum">
              <a:rPr lang="fr-CA" smtClean="0"/>
              <a:pPr/>
              <a:t>8</a:t>
            </a:fld>
            <a:endParaRPr lang="fr-CA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M</a:t>
            </a:r>
            <a:r>
              <a:rPr lang="fr-CA" dirty="0" smtClean="0"/>
              <a:t>esures d’évaluation</a:t>
            </a:r>
            <a:endParaRPr lang="fr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804337" y="2389479"/>
            <a:ext cx="7492997" cy="1629271"/>
          </a:xfrm>
          <a:ln>
            <a:noFill/>
          </a:ln>
        </p:spPr>
        <p:txBody>
          <a:bodyPr/>
          <a:lstStyle/>
          <a:p>
            <a:pPr marL="0" indent="0">
              <a:buNone/>
            </a:pPr>
            <a:r>
              <a:rPr lang="fr-CA" altLang="fr-FR" b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Intrants (</a:t>
            </a:r>
            <a:r>
              <a:rPr lang="fr-CA" altLang="fr-FR" b="1" i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inputs</a:t>
            </a:r>
            <a:r>
              <a:rPr lang="fr-CA" altLang="fr-FR" b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)</a:t>
            </a:r>
          </a:p>
          <a:p>
            <a:r>
              <a:rPr lang="fr-CA" dirty="0" smtClean="0"/>
              <a:t>Matériel brut, ressources requises pour le fonctionnement de la bibliothèque</a:t>
            </a:r>
            <a:endParaRPr lang="fr-CA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CA" dirty="0" smtClean="0"/>
              <a:t>Mesures traditionnelles</a:t>
            </a:r>
            <a:endParaRPr lang="fr-CA" dirty="0"/>
          </a:p>
        </p:txBody>
      </p:sp>
      <p:sp>
        <p:nvSpPr>
          <p:cNvPr id="6" name="Espace réservé du contenu 3"/>
          <p:cNvSpPr txBox="1">
            <a:spLocks/>
          </p:cNvSpPr>
          <p:nvPr/>
        </p:nvSpPr>
        <p:spPr>
          <a:xfrm>
            <a:off x="803057" y="3346900"/>
            <a:ext cx="7492997" cy="1629271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177800" indent="-177800" algn="l" defTabSz="457200" rtl="0" eaLnBrk="1" latinLnBrk="0" hangingPunct="1">
              <a:spcBef>
                <a:spcPts val="300"/>
              </a:spcBef>
              <a:spcAft>
                <a:spcPts val="600"/>
              </a:spcAft>
              <a:buClr>
                <a:srgbClr val="E7021A"/>
              </a:buClr>
              <a:buFont typeface="Arial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+mn-ea"/>
                <a:cs typeface="Arial Narrow"/>
              </a:defRPr>
            </a:lvl1pPr>
            <a:lvl2pPr marL="355600" indent="-1778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»"/>
              <a:defRPr sz="16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+mn-ea"/>
                <a:cs typeface="Arial Narrow"/>
              </a:defRPr>
            </a:lvl2pPr>
            <a:lvl3pPr marL="541338" indent="-185738" algn="l" defTabSz="457200" rtl="0" eaLnBrk="1" latinLnBrk="0" hangingPunct="1">
              <a:spcBef>
                <a:spcPts val="0"/>
              </a:spcBef>
              <a:spcAft>
                <a:spcPts val="300"/>
              </a:spcAft>
              <a:buFont typeface="Arial"/>
              <a:buChar char="•"/>
              <a:defRPr sz="1400" kern="1200">
                <a:solidFill>
                  <a:schemeClr val="bg1">
                    <a:lumMod val="50000"/>
                  </a:schemeClr>
                </a:solidFill>
                <a:latin typeface="Arial Narrow"/>
                <a:ea typeface="+mn-ea"/>
                <a:cs typeface="Arial Narrow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 Narrow"/>
                <a:ea typeface="+mn-ea"/>
                <a:cs typeface="Arial Narrow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 Narrow"/>
                <a:ea typeface="+mn-ea"/>
                <a:cs typeface="Arial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fr-CA" altLang="fr-FR" b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Extrants (</a:t>
            </a:r>
            <a:r>
              <a:rPr lang="fr-CA" altLang="fr-FR" b="1" i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outputs</a:t>
            </a:r>
            <a:r>
              <a:rPr lang="fr-CA" altLang="fr-FR" b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)</a:t>
            </a:r>
          </a:p>
          <a:p>
            <a:r>
              <a:rPr lang="fr-CA" dirty="0" smtClean="0"/>
              <a:t>Travail quantifié, résultat des processus</a:t>
            </a:r>
          </a:p>
        </p:txBody>
      </p:sp>
      <p:sp>
        <p:nvSpPr>
          <p:cNvPr id="7" name="Espace réservé du contenu 3"/>
          <p:cNvSpPr txBox="1">
            <a:spLocks/>
          </p:cNvSpPr>
          <p:nvPr/>
        </p:nvSpPr>
        <p:spPr>
          <a:xfrm>
            <a:off x="801777" y="4280568"/>
            <a:ext cx="7492997" cy="1629271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177800" indent="-177800" algn="l" defTabSz="457200" rtl="0" eaLnBrk="1" latinLnBrk="0" hangingPunct="1">
              <a:spcBef>
                <a:spcPts val="300"/>
              </a:spcBef>
              <a:spcAft>
                <a:spcPts val="600"/>
              </a:spcAft>
              <a:buClr>
                <a:srgbClr val="E7021A"/>
              </a:buClr>
              <a:buFont typeface="Arial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+mn-ea"/>
                <a:cs typeface="Arial Narrow"/>
              </a:defRPr>
            </a:lvl1pPr>
            <a:lvl2pPr marL="355600" indent="-1778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»"/>
              <a:defRPr sz="16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+mn-ea"/>
                <a:cs typeface="Arial Narrow"/>
              </a:defRPr>
            </a:lvl2pPr>
            <a:lvl3pPr marL="541338" indent="-185738" algn="l" defTabSz="457200" rtl="0" eaLnBrk="1" latinLnBrk="0" hangingPunct="1">
              <a:spcBef>
                <a:spcPts val="0"/>
              </a:spcBef>
              <a:spcAft>
                <a:spcPts val="300"/>
              </a:spcAft>
              <a:buFont typeface="Arial"/>
              <a:buChar char="•"/>
              <a:defRPr sz="1400" kern="1200">
                <a:solidFill>
                  <a:schemeClr val="bg1">
                    <a:lumMod val="50000"/>
                  </a:schemeClr>
                </a:solidFill>
                <a:latin typeface="Arial Narrow"/>
                <a:ea typeface="+mn-ea"/>
                <a:cs typeface="Arial Narrow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 Narrow"/>
                <a:ea typeface="+mn-ea"/>
                <a:cs typeface="Arial Narrow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 Narrow"/>
                <a:ea typeface="+mn-ea"/>
                <a:cs typeface="Arial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fr-CA" altLang="fr-FR" b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Peu à peu délaissées</a:t>
            </a:r>
          </a:p>
          <a:p>
            <a:r>
              <a:rPr lang="fr-CA" dirty="0" smtClean="0"/>
              <a:t>Centrées sur la bibliothèque</a:t>
            </a:r>
          </a:p>
          <a:p>
            <a:r>
              <a:rPr lang="fr-CA" dirty="0" smtClean="0"/>
              <a:t>Ne sont pas des bons indicateurs d’impact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56019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3BD7DA-67B7-4CC1-928A-9CF4223F0B1C}" type="slidenum">
              <a:rPr lang="fr-CA" smtClean="0"/>
              <a:pPr/>
              <a:t>9</a:t>
            </a:fld>
            <a:endParaRPr lang="fr-CA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M</a:t>
            </a:r>
            <a:r>
              <a:rPr lang="fr-CA" dirty="0" smtClean="0"/>
              <a:t>esures d’évaluation</a:t>
            </a:r>
            <a:endParaRPr lang="fr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804337" y="2389479"/>
            <a:ext cx="7492997" cy="1629271"/>
          </a:xfrm>
          <a:ln>
            <a:noFill/>
          </a:ln>
        </p:spPr>
        <p:txBody>
          <a:bodyPr/>
          <a:lstStyle/>
          <a:p>
            <a:pPr marL="0" indent="0">
              <a:buNone/>
            </a:pPr>
            <a:r>
              <a:rPr lang="fr-CA" altLang="fr-FR" b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Résultats (</a:t>
            </a:r>
            <a:r>
              <a:rPr lang="fr-CA" altLang="fr-FR" b="1" i="1" dirty="0" err="1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outcomes</a:t>
            </a:r>
            <a:r>
              <a:rPr lang="fr-CA" altLang="fr-FR" b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)</a:t>
            </a:r>
          </a:p>
          <a:p>
            <a:r>
              <a:rPr lang="fr-CA" dirty="0" smtClean="0"/>
              <a:t>Effets positifs d’une bibliothèque sur ses usagers et sa communauté</a:t>
            </a:r>
          </a:p>
          <a:p>
            <a:r>
              <a:rPr lang="fr-CA" dirty="0" smtClean="0"/>
              <a:t>En relation </a:t>
            </a:r>
            <a:r>
              <a:rPr lang="fr-CA" dirty="0"/>
              <a:t>avec la mission et les </a:t>
            </a:r>
            <a:r>
              <a:rPr lang="fr-CA" dirty="0" smtClean="0"/>
              <a:t>objectifs de la bibliothèque</a:t>
            </a:r>
          </a:p>
          <a:p>
            <a:pPr marL="177800" lvl="1" indent="0">
              <a:buNone/>
            </a:pPr>
            <a:endParaRPr lang="fr-CA" dirty="0" smtClean="0"/>
          </a:p>
          <a:p>
            <a:pPr lvl="1"/>
            <a:endParaRPr lang="fr-CA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CA" dirty="0" smtClean="0"/>
              <a:t>Nouvelles mesures</a:t>
            </a:r>
            <a:endParaRPr lang="fr-CA" dirty="0"/>
          </a:p>
        </p:txBody>
      </p:sp>
      <p:sp>
        <p:nvSpPr>
          <p:cNvPr id="8" name="Espace réservé du contenu 3"/>
          <p:cNvSpPr txBox="1">
            <a:spLocks/>
          </p:cNvSpPr>
          <p:nvPr/>
        </p:nvSpPr>
        <p:spPr>
          <a:xfrm>
            <a:off x="803057" y="3791184"/>
            <a:ext cx="7492997" cy="1629271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177800" indent="-177800" algn="l" defTabSz="457200" rtl="0" eaLnBrk="1" latinLnBrk="0" hangingPunct="1">
              <a:spcBef>
                <a:spcPts val="300"/>
              </a:spcBef>
              <a:spcAft>
                <a:spcPts val="600"/>
              </a:spcAft>
              <a:buClr>
                <a:srgbClr val="E7021A"/>
              </a:buClr>
              <a:buFont typeface="Arial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+mn-ea"/>
                <a:cs typeface="Arial Narrow"/>
              </a:defRPr>
            </a:lvl1pPr>
            <a:lvl2pPr marL="355600" indent="-1778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»"/>
              <a:defRPr sz="16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+mn-ea"/>
                <a:cs typeface="Arial Narrow"/>
              </a:defRPr>
            </a:lvl2pPr>
            <a:lvl3pPr marL="541338" indent="-185738" algn="l" defTabSz="457200" rtl="0" eaLnBrk="1" latinLnBrk="0" hangingPunct="1">
              <a:spcBef>
                <a:spcPts val="0"/>
              </a:spcBef>
              <a:spcAft>
                <a:spcPts val="300"/>
              </a:spcAft>
              <a:buFont typeface="Arial"/>
              <a:buChar char="•"/>
              <a:defRPr sz="1400" kern="1200">
                <a:solidFill>
                  <a:schemeClr val="bg1">
                    <a:lumMod val="50000"/>
                  </a:schemeClr>
                </a:solidFill>
                <a:latin typeface="Arial Narrow"/>
                <a:ea typeface="+mn-ea"/>
                <a:cs typeface="Arial Narrow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 Narrow"/>
                <a:ea typeface="+mn-ea"/>
                <a:cs typeface="Arial Narrow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 Narrow"/>
                <a:ea typeface="+mn-ea"/>
                <a:cs typeface="Arial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fr-CA" altLang="fr-FR" b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À l’avant-plan</a:t>
            </a:r>
          </a:p>
          <a:p>
            <a:r>
              <a:rPr lang="fr-CA" dirty="0" smtClean="0"/>
              <a:t>Centrées sur les usagers</a:t>
            </a:r>
          </a:p>
          <a:p>
            <a:r>
              <a:rPr lang="fr-CA" dirty="0" smtClean="0"/>
              <a:t>Bons indicateurs </a:t>
            </a:r>
            <a:r>
              <a:rPr lang="fr-CA" dirty="0" smtClean="0"/>
              <a:t>d’impact</a:t>
            </a:r>
          </a:p>
          <a:p>
            <a:r>
              <a:rPr lang="fr-CA" dirty="0" smtClean="0"/>
              <a:t>Mais</a:t>
            </a:r>
            <a:r>
              <a:rPr lang="fr-CA" dirty="0" smtClean="0"/>
              <a:t>, difficiles à mesurer</a:t>
            </a:r>
          </a:p>
          <a:p>
            <a:pPr marL="177800" lvl="1" indent="0">
              <a:buFont typeface="Arial" panose="020B0604020202020204" pitchFamily="34" charset="0"/>
              <a:buNone/>
            </a:pPr>
            <a:endParaRPr lang="fr-CA" dirty="0" smtClean="0"/>
          </a:p>
          <a:p>
            <a:pPr lvl="1"/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741980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barit 2015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Gabarit PowerPoint.pptx" id="{C5F8239F-FAAA-4B8F-AE4D-299D3D406C86}" vid="{7FAB35A8-52BD-48F5-9CBA-17F836DA5089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gabarit-powerpoint (1)</Template>
  <TotalTime>1840</TotalTime>
  <Words>1017</Words>
  <Application>Microsoft Office PowerPoint</Application>
  <PresentationFormat>Affichage à l'écran (4:3)</PresentationFormat>
  <Paragraphs>250</Paragraphs>
  <Slides>27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32" baseType="lpstr">
      <vt:lpstr>Arial</vt:lpstr>
      <vt:lpstr>Arial Narrow</vt:lpstr>
      <vt:lpstr>Calibri</vt:lpstr>
      <vt:lpstr>Times New Roman</vt:lpstr>
      <vt:lpstr>Gabarit 2015</vt:lpstr>
      <vt:lpstr>Présentation PowerPoint</vt:lpstr>
      <vt:lpstr>Plan de la présentation</vt:lpstr>
      <vt:lpstr>Plan de la présentation</vt:lpstr>
      <vt:lpstr>Mise en contexte</vt:lpstr>
      <vt:lpstr>Mise en contexte</vt:lpstr>
      <vt:lpstr>Mise en contexte</vt:lpstr>
      <vt:lpstr>Plan de la présentation</vt:lpstr>
      <vt:lpstr>Mesures d’évaluation</vt:lpstr>
      <vt:lpstr>Mesures d’évaluation</vt:lpstr>
      <vt:lpstr>Plan de la présentation</vt:lpstr>
      <vt:lpstr>Culture d’évaluation continue</vt:lpstr>
      <vt:lpstr>Culture d’évaluation continue</vt:lpstr>
      <vt:lpstr>Culture d’évaluation continue</vt:lpstr>
      <vt:lpstr>Plan d’évaluation continue</vt:lpstr>
      <vt:lpstr>Outils</vt:lpstr>
      <vt:lpstr>Communication</vt:lpstr>
      <vt:lpstr>Plan de la présentation</vt:lpstr>
      <vt:lpstr>Rôle du bibliothécaire responsable</vt:lpstr>
      <vt:lpstr>Rôle du bibliothécaire responsable</vt:lpstr>
      <vt:lpstr>Plan de la présentation</vt:lpstr>
      <vt:lpstr>Évaluation continue  à la BUL</vt:lpstr>
      <vt:lpstr>Planification stratégique et processus décisionnels</vt:lpstr>
      <vt:lpstr>Usagers, services, collections, espaces</vt:lpstr>
      <vt:lpstr>Statistiques, données</vt:lpstr>
      <vt:lpstr>Organisations externes</vt:lpstr>
      <vt:lpstr>À venir</vt:lpstr>
      <vt:lpstr>Merci !</vt:lpstr>
    </vt:vector>
  </TitlesOfParts>
  <Company>Bibliothèque Université Laval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Myriam Dupont</dc:creator>
  <cp:lastModifiedBy>Myriam Dupont</cp:lastModifiedBy>
  <cp:revision>109</cp:revision>
  <cp:lastPrinted>2017-10-10T12:54:11Z</cp:lastPrinted>
  <dcterms:created xsi:type="dcterms:W3CDTF">2016-03-07T14:14:50Z</dcterms:created>
  <dcterms:modified xsi:type="dcterms:W3CDTF">2017-10-10T13:04:41Z</dcterms:modified>
</cp:coreProperties>
</file>