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5" r:id="rId1"/>
  </p:sldMasterIdLst>
  <p:notesMasterIdLst>
    <p:notesMasterId r:id="rId31"/>
  </p:notesMasterIdLst>
  <p:handoutMasterIdLst>
    <p:handoutMasterId r:id="rId32"/>
  </p:handoutMasterIdLst>
  <p:sldIdLst>
    <p:sldId id="262" r:id="rId2"/>
    <p:sldId id="265" r:id="rId3"/>
    <p:sldId id="276" r:id="rId4"/>
    <p:sldId id="277" r:id="rId5"/>
    <p:sldId id="271" r:id="rId6"/>
    <p:sldId id="266" r:id="rId7"/>
    <p:sldId id="267" r:id="rId8"/>
    <p:sldId id="278" r:id="rId9"/>
    <p:sldId id="269" r:id="rId10"/>
    <p:sldId id="279" r:id="rId11"/>
    <p:sldId id="280" r:id="rId12"/>
    <p:sldId id="281" r:id="rId13"/>
    <p:sldId id="268" r:id="rId14"/>
    <p:sldId id="270" r:id="rId15"/>
    <p:sldId id="283" r:id="rId16"/>
    <p:sldId id="275" r:id="rId17"/>
    <p:sldId id="282" r:id="rId18"/>
    <p:sldId id="274" r:id="rId19"/>
    <p:sldId id="284" r:id="rId20"/>
    <p:sldId id="272" r:id="rId21"/>
    <p:sldId id="285" r:id="rId22"/>
    <p:sldId id="273" r:id="rId23"/>
    <p:sldId id="286" r:id="rId24"/>
    <p:sldId id="287" r:id="rId25"/>
    <p:sldId id="288" r:id="rId26"/>
    <p:sldId id="289" r:id="rId27"/>
    <p:sldId id="290" r:id="rId28"/>
    <p:sldId id="291" r:id="rId29"/>
    <p:sldId id="260" r:id="rId30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0920"/>
    <a:srgbClr val="E7021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1" autoAdjust="0"/>
    <p:restoredTop sz="94660"/>
  </p:normalViewPr>
  <p:slideViewPr>
    <p:cSldViewPr snapToGrid="0" snapToObjects="1">
      <p:cViewPr varScale="1">
        <p:scale>
          <a:sx n="88" d="100"/>
          <a:sy n="88" d="100"/>
        </p:scale>
        <p:origin x="1104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86" d="100"/>
          <a:sy n="86" d="100"/>
        </p:scale>
        <p:origin x="28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FEEB2A-81BB-41D8-AD8A-16EE735F2F7B}" type="datetimeFigureOut">
              <a:rPr lang="fr-CA" smtClean="0"/>
              <a:t>2017-06-20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D33F7B-C4AB-41E4-A192-09A6D3099783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794857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D24CC7-F1D2-4DCE-ACFD-A3407C074FD6}" type="datetimeFigureOut">
              <a:rPr lang="fr-CA" smtClean="0"/>
              <a:t>2017-06-20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96A452-A209-4183-A23F-986B3D74B82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38675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5350933" y="3742267"/>
            <a:ext cx="3386137" cy="5588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1200"/>
              </a:spcBef>
              <a:buNone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300"/>
            </a:lvl2pPr>
            <a:lvl3pPr marL="914400" indent="0">
              <a:buNone/>
              <a:defRPr sz="2300"/>
            </a:lvl3pPr>
            <a:lvl4pPr marL="1371600" indent="0">
              <a:buNone/>
              <a:defRPr sz="2300"/>
            </a:lvl4pPr>
            <a:lvl5pPr marL="1828800" indent="0">
              <a:buNone/>
              <a:defRPr sz="2300"/>
            </a:lvl5pPr>
          </a:lstStyle>
          <a:p>
            <a:pPr lvl="0"/>
            <a:r>
              <a:rPr lang="fr-CA" dirty="0" smtClean="0"/>
              <a:t>Cliquez pour modifier le sous-titre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4" hasCustomPrompt="1"/>
          </p:nvPr>
        </p:nvSpPr>
        <p:spPr>
          <a:xfrm>
            <a:off x="5350933" y="4275663"/>
            <a:ext cx="3386137" cy="3217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CA" dirty="0" smtClean="0"/>
              <a:t>Prénom Nom</a:t>
            </a:r>
            <a:br>
              <a:rPr lang="fr-CA" dirty="0" smtClean="0"/>
            </a:br>
            <a:r>
              <a:rPr lang="fr-CA" dirty="0" smtClean="0"/>
              <a:t>Date</a:t>
            </a:r>
            <a:endParaRPr lang="fr-CA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6" hasCustomPrompt="1"/>
          </p:nvPr>
        </p:nvSpPr>
        <p:spPr>
          <a:xfrm>
            <a:off x="1041400" y="0"/>
            <a:ext cx="7594600" cy="124459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fr-FR" dirty="0" smtClean="0"/>
              <a:t>Cliquez pour modifier le titre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948922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8"/>
          <p:cNvSpPr>
            <a:spLocks noGrp="1"/>
          </p:cNvSpPr>
          <p:nvPr>
            <p:ph type="title"/>
          </p:nvPr>
        </p:nvSpPr>
        <p:spPr>
          <a:xfrm>
            <a:off x="804337" y="796911"/>
            <a:ext cx="7492997" cy="837305"/>
          </a:xfrm>
          <a:prstGeom prst="rect">
            <a:avLst/>
          </a:prstGeom>
        </p:spPr>
        <p:txBody>
          <a:bodyPr/>
          <a:lstStyle>
            <a:lvl1pPr marL="0" indent="0" algn="l">
              <a:defRPr sz="4000" b="0">
                <a:solidFill>
                  <a:srgbClr val="CD092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CA" dirty="0"/>
          </a:p>
        </p:txBody>
      </p:sp>
      <p:sp>
        <p:nvSpPr>
          <p:cNvPr id="14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804337" y="2389479"/>
            <a:ext cx="7492997" cy="3486303"/>
          </a:xfrm>
          <a:prstGeom prst="rect">
            <a:avLst/>
          </a:prstGeom>
        </p:spPr>
        <p:txBody>
          <a:bodyPr>
            <a:noAutofit/>
          </a:bodyPr>
          <a:lstStyle>
            <a:lvl1pPr marL="177800" indent="-177800">
              <a:spcBef>
                <a:spcPts val="300"/>
              </a:spcBef>
              <a:spcAft>
                <a:spcPts val="600"/>
              </a:spcAft>
              <a:buClr>
                <a:srgbClr val="E7021A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defRPr>
            </a:lvl1pPr>
            <a:lvl2pPr marL="355600" indent="-1778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defRPr>
            </a:lvl2pPr>
            <a:lvl3pPr marL="541338" indent="-185738">
              <a:spcBef>
                <a:spcPts val="0"/>
              </a:spcBef>
              <a:spcAft>
                <a:spcPts val="300"/>
              </a:spcAft>
              <a:defRPr sz="140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defRPr>
            </a:lvl3pPr>
            <a:lvl4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4pPr>
            <a:lvl5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5pPr>
          </a:lstStyle>
          <a:p>
            <a:pPr lvl="0"/>
            <a:r>
              <a:rPr lang="fr-CA" dirty="0" smtClean="0"/>
              <a:t>Cliquez pour modifier le texte </a:t>
            </a:r>
          </a:p>
          <a:p>
            <a:pPr lvl="1"/>
            <a:r>
              <a:rPr lang="fr-CA" dirty="0" smtClean="0"/>
              <a:t>Deuxième niveau</a:t>
            </a:r>
          </a:p>
          <a:p>
            <a:pPr lvl="2"/>
            <a:r>
              <a:rPr lang="fr-CA" dirty="0" smtClean="0"/>
              <a:t>Troisième niveau</a:t>
            </a:r>
          </a:p>
        </p:txBody>
      </p:sp>
      <p:sp>
        <p:nvSpPr>
          <p:cNvPr id="16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804337" y="1651150"/>
            <a:ext cx="7492997" cy="7213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1200"/>
              </a:spcBef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300"/>
            </a:lvl2pPr>
            <a:lvl3pPr marL="914400" indent="0">
              <a:buNone/>
              <a:defRPr sz="2300"/>
            </a:lvl3pPr>
            <a:lvl4pPr marL="1371600" indent="0">
              <a:buNone/>
              <a:defRPr sz="2300"/>
            </a:lvl4pPr>
            <a:lvl5pPr marL="1828800" indent="0">
              <a:buNone/>
              <a:defRPr sz="2300"/>
            </a:lvl5pPr>
          </a:lstStyle>
          <a:p>
            <a:pPr lvl="0"/>
            <a:r>
              <a:rPr lang="fr-CA" dirty="0" smtClean="0"/>
              <a:t>Cliquez pour modifier le sous-titre 1</a:t>
            </a:r>
          </a:p>
        </p:txBody>
      </p:sp>
    </p:spTree>
    <p:extLst>
      <p:ext uri="{BB962C8B-B14F-4D97-AF65-F5344CB8AC3E}">
        <p14:creationId xmlns:p14="http://schemas.microsoft.com/office/powerpoint/2010/main" val="419800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ur deux lignes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re 18"/>
          <p:cNvSpPr>
            <a:spLocks noGrp="1"/>
          </p:cNvSpPr>
          <p:nvPr>
            <p:ph type="title"/>
          </p:nvPr>
        </p:nvSpPr>
        <p:spPr>
          <a:xfrm>
            <a:off x="804337" y="796911"/>
            <a:ext cx="7492997" cy="1347744"/>
          </a:xfrm>
          <a:prstGeom prst="rect">
            <a:avLst/>
          </a:prstGeom>
        </p:spPr>
        <p:txBody>
          <a:bodyPr/>
          <a:lstStyle>
            <a:lvl1pPr marL="0" indent="0" algn="l">
              <a:defRPr sz="4000" b="0">
                <a:solidFill>
                  <a:srgbClr val="CD092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CA" dirty="0"/>
          </a:p>
        </p:txBody>
      </p:sp>
      <p:sp>
        <p:nvSpPr>
          <p:cNvPr id="15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804337" y="2895449"/>
            <a:ext cx="7492997" cy="2971866"/>
          </a:xfrm>
          <a:prstGeom prst="rect">
            <a:avLst/>
          </a:prstGeom>
        </p:spPr>
        <p:txBody>
          <a:bodyPr>
            <a:noAutofit/>
          </a:bodyPr>
          <a:lstStyle>
            <a:lvl1pPr marL="177800" indent="-177800">
              <a:spcBef>
                <a:spcPts val="1200"/>
              </a:spcBef>
              <a:spcAft>
                <a:spcPts val="600"/>
              </a:spcAft>
              <a:buClr>
                <a:srgbClr val="E7021A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defRPr>
            </a:lvl1pPr>
            <a:lvl2pPr marL="355600" indent="-1778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defRPr>
            </a:lvl2pPr>
            <a:lvl3pPr marL="541338" indent="-185738">
              <a:spcBef>
                <a:spcPts val="0"/>
              </a:spcBef>
              <a:spcAft>
                <a:spcPts val="300"/>
              </a:spcAft>
              <a:defRPr sz="140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defRPr>
            </a:lvl3pPr>
            <a:lvl4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4pPr>
            <a:lvl5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5pPr>
          </a:lstStyle>
          <a:p>
            <a:pPr lvl="0"/>
            <a:r>
              <a:rPr lang="fr-CA" dirty="0" smtClean="0"/>
              <a:t>Cliquez pour modifier le texte </a:t>
            </a:r>
          </a:p>
          <a:p>
            <a:pPr lvl="1"/>
            <a:r>
              <a:rPr lang="fr-CA" dirty="0" smtClean="0"/>
              <a:t>Deuxième niveau</a:t>
            </a:r>
          </a:p>
          <a:p>
            <a:pPr lvl="2"/>
            <a:r>
              <a:rPr lang="fr-CA" dirty="0" smtClean="0"/>
              <a:t>Troisième niveau</a:t>
            </a:r>
          </a:p>
        </p:txBody>
      </p:sp>
      <p:sp>
        <p:nvSpPr>
          <p:cNvPr id="17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804337" y="2157120"/>
            <a:ext cx="7492997" cy="7213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1200"/>
              </a:spcBef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300"/>
            </a:lvl2pPr>
            <a:lvl3pPr marL="914400" indent="0">
              <a:buNone/>
              <a:defRPr sz="2300"/>
            </a:lvl3pPr>
            <a:lvl4pPr marL="1371600" indent="0">
              <a:buNone/>
              <a:defRPr sz="2300"/>
            </a:lvl4pPr>
            <a:lvl5pPr marL="1828800" indent="0">
              <a:buNone/>
              <a:defRPr sz="2300"/>
            </a:lvl5pPr>
          </a:lstStyle>
          <a:p>
            <a:pPr lvl="0"/>
            <a:r>
              <a:rPr lang="fr-CA" dirty="0" smtClean="0"/>
              <a:t>Cliquez pour modifier le sous-titre 1</a:t>
            </a:r>
          </a:p>
        </p:txBody>
      </p:sp>
    </p:spTree>
    <p:extLst>
      <p:ext uri="{BB962C8B-B14F-4D97-AF65-F5344CB8AC3E}">
        <p14:creationId xmlns:p14="http://schemas.microsoft.com/office/powerpoint/2010/main" val="198813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6"/>
          <p:cNvSpPr>
            <a:spLocks noGrp="1"/>
          </p:cNvSpPr>
          <p:nvPr>
            <p:ph type="body" sz="quarter" idx="15" hasCustomPrompt="1"/>
          </p:nvPr>
        </p:nvSpPr>
        <p:spPr>
          <a:xfrm>
            <a:off x="804337" y="1651150"/>
            <a:ext cx="7492997" cy="7213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1200"/>
              </a:spcBef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300"/>
            </a:lvl2pPr>
            <a:lvl3pPr marL="914400" indent="0">
              <a:buNone/>
              <a:defRPr sz="2300"/>
            </a:lvl3pPr>
            <a:lvl4pPr marL="1371600" indent="0">
              <a:buNone/>
              <a:defRPr sz="2300"/>
            </a:lvl4pPr>
            <a:lvl5pPr marL="1828800" indent="0">
              <a:buNone/>
              <a:defRPr sz="2300"/>
            </a:lvl5pPr>
          </a:lstStyle>
          <a:p>
            <a:pPr lvl="0"/>
            <a:r>
              <a:rPr lang="fr-CA" dirty="0" smtClean="0"/>
              <a:t>Cliquez pour modifier le sous-titre 1</a:t>
            </a:r>
          </a:p>
        </p:txBody>
      </p:sp>
      <p:sp>
        <p:nvSpPr>
          <p:cNvPr id="15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804337" y="2389479"/>
            <a:ext cx="3555994" cy="3452435"/>
          </a:xfrm>
          <a:prstGeom prst="rect">
            <a:avLst/>
          </a:prstGeom>
        </p:spPr>
        <p:txBody>
          <a:bodyPr>
            <a:noAutofit/>
          </a:bodyPr>
          <a:lstStyle>
            <a:lvl1pPr marL="177800" indent="-177800">
              <a:spcBef>
                <a:spcPts val="1200"/>
              </a:spcBef>
              <a:spcAft>
                <a:spcPts val="600"/>
              </a:spcAft>
              <a:buClr>
                <a:srgbClr val="E7021A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defRPr>
            </a:lvl1pPr>
            <a:lvl2pPr marL="355600" indent="-1778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defRPr>
            </a:lvl2pPr>
            <a:lvl3pPr marL="541338" indent="-185738">
              <a:spcBef>
                <a:spcPts val="0"/>
              </a:spcBef>
              <a:spcAft>
                <a:spcPts val="300"/>
              </a:spcAft>
              <a:defRPr sz="140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defRPr>
            </a:lvl3pPr>
            <a:lvl4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4pPr>
            <a:lvl5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5pPr>
          </a:lstStyle>
          <a:p>
            <a:pPr lvl="0"/>
            <a:r>
              <a:rPr lang="fr-CA" dirty="0" smtClean="0"/>
              <a:t>Cliquez pour modifier le texte</a:t>
            </a:r>
          </a:p>
          <a:p>
            <a:pPr lvl="1"/>
            <a:r>
              <a:rPr lang="fr-CA" dirty="0" smtClean="0"/>
              <a:t>Deuxième niveau</a:t>
            </a:r>
          </a:p>
          <a:p>
            <a:pPr lvl="2"/>
            <a:r>
              <a:rPr lang="fr-CA" dirty="0" smtClean="0"/>
              <a:t>Troisième niveau</a:t>
            </a:r>
          </a:p>
        </p:txBody>
      </p:sp>
      <p:sp>
        <p:nvSpPr>
          <p:cNvPr id="10" name="Espace réservé du contenu 2"/>
          <p:cNvSpPr>
            <a:spLocks noGrp="1"/>
          </p:cNvSpPr>
          <p:nvPr>
            <p:ph idx="14" hasCustomPrompt="1"/>
          </p:nvPr>
        </p:nvSpPr>
        <p:spPr>
          <a:xfrm>
            <a:off x="4783673" y="2389479"/>
            <a:ext cx="3555994" cy="3452435"/>
          </a:xfrm>
          <a:prstGeom prst="rect">
            <a:avLst/>
          </a:prstGeom>
        </p:spPr>
        <p:txBody>
          <a:bodyPr>
            <a:noAutofit/>
          </a:bodyPr>
          <a:lstStyle>
            <a:lvl1pPr marL="177800" indent="-177800">
              <a:spcBef>
                <a:spcPts val="1200"/>
              </a:spcBef>
              <a:spcAft>
                <a:spcPts val="600"/>
              </a:spcAft>
              <a:buClr>
                <a:srgbClr val="E7021A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defRPr>
            </a:lvl1pPr>
            <a:lvl2pPr marL="355600" indent="-1778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defRPr>
            </a:lvl2pPr>
            <a:lvl3pPr marL="541338" indent="-185738">
              <a:spcBef>
                <a:spcPts val="0"/>
              </a:spcBef>
              <a:spcAft>
                <a:spcPts val="300"/>
              </a:spcAft>
              <a:defRPr sz="140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defRPr>
            </a:lvl3pPr>
            <a:lvl4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4pPr>
            <a:lvl5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5pPr>
          </a:lstStyle>
          <a:p>
            <a:pPr lvl="0"/>
            <a:r>
              <a:rPr lang="fr-CA" dirty="0" smtClean="0"/>
              <a:t>Cliquez pour modifier le texte</a:t>
            </a:r>
          </a:p>
          <a:p>
            <a:pPr lvl="1"/>
            <a:r>
              <a:rPr lang="fr-CA" dirty="0" smtClean="0"/>
              <a:t>Deuxième niveau</a:t>
            </a:r>
          </a:p>
          <a:p>
            <a:pPr lvl="2"/>
            <a:r>
              <a:rPr lang="fr-CA" dirty="0" smtClean="0"/>
              <a:t>Troisième niveau</a:t>
            </a:r>
          </a:p>
        </p:txBody>
      </p:sp>
      <p:sp>
        <p:nvSpPr>
          <p:cNvPr id="12" name="Titre 18"/>
          <p:cNvSpPr>
            <a:spLocks noGrp="1"/>
          </p:cNvSpPr>
          <p:nvPr>
            <p:ph type="title"/>
          </p:nvPr>
        </p:nvSpPr>
        <p:spPr>
          <a:xfrm>
            <a:off x="804337" y="796911"/>
            <a:ext cx="7492997" cy="837305"/>
          </a:xfrm>
          <a:prstGeom prst="rect">
            <a:avLst/>
          </a:prstGeom>
        </p:spPr>
        <p:txBody>
          <a:bodyPr/>
          <a:lstStyle>
            <a:lvl1pPr marL="0" indent="0" algn="l">
              <a:defRPr sz="4000" b="0">
                <a:solidFill>
                  <a:srgbClr val="CD092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42642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e e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/>
          <p:cNvSpPr>
            <a:spLocks noGrp="1"/>
          </p:cNvSpPr>
          <p:nvPr>
            <p:ph type="body" sz="quarter" idx="15" hasCustomPrompt="1"/>
          </p:nvPr>
        </p:nvSpPr>
        <p:spPr>
          <a:xfrm>
            <a:off x="804337" y="1651150"/>
            <a:ext cx="7492997" cy="7213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1200"/>
              </a:spcBef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300"/>
            </a:lvl2pPr>
            <a:lvl3pPr marL="914400" indent="0">
              <a:buNone/>
              <a:defRPr sz="2300"/>
            </a:lvl3pPr>
            <a:lvl4pPr marL="1371600" indent="0">
              <a:buNone/>
              <a:defRPr sz="2300"/>
            </a:lvl4pPr>
            <a:lvl5pPr marL="1828800" indent="0">
              <a:buNone/>
              <a:defRPr sz="2300"/>
            </a:lvl5pPr>
          </a:lstStyle>
          <a:p>
            <a:pPr lvl="0"/>
            <a:r>
              <a:rPr lang="fr-CA" dirty="0" smtClean="0"/>
              <a:t>Cliquez pour modifier le sous-titre 1</a:t>
            </a:r>
          </a:p>
        </p:txBody>
      </p:sp>
      <p:sp>
        <p:nvSpPr>
          <p:cNvPr id="11" name="Espace réservé du contenu 2"/>
          <p:cNvSpPr>
            <a:spLocks noGrp="1"/>
          </p:cNvSpPr>
          <p:nvPr>
            <p:ph idx="18" hasCustomPrompt="1"/>
          </p:nvPr>
        </p:nvSpPr>
        <p:spPr>
          <a:xfrm>
            <a:off x="4783673" y="2389479"/>
            <a:ext cx="3555994" cy="3452435"/>
          </a:xfrm>
          <a:prstGeom prst="rect">
            <a:avLst/>
          </a:prstGeom>
        </p:spPr>
        <p:txBody>
          <a:bodyPr>
            <a:noAutofit/>
          </a:bodyPr>
          <a:lstStyle>
            <a:lvl1pPr marL="177800" indent="-177800">
              <a:spcBef>
                <a:spcPts val="1200"/>
              </a:spcBef>
              <a:spcAft>
                <a:spcPts val="600"/>
              </a:spcAft>
              <a:buClr>
                <a:srgbClr val="E7021A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defRPr>
            </a:lvl1pPr>
            <a:lvl2pPr marL="355600" indent="-1778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defRPr>
            </a:lvl2pPr>
            <a:lvl3pPr marL="541338" indent="-185738">
              <a:spcBef>
                <a:spcPts val="0"/>
              </a:spcBef>
              <a:spcAft>
                <a:spcPts val="300"/>
              </a:spcAft>
              <a:defRPr sz="140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defRPr>
            </a:lvl3pPr>
            <a:lvl4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4pPr>
            <a:lvl5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5pPr>
          </a:lstStyle>
          <a:p>
            <a:pPr lvl="0"/>
            <a:r>
              <a:rPr lang="fr-CA" dirty="0" smtClean="0"/>
              <a:t>Cliquez pour modifier le texte Deuxième niveau</a:t>
            </a:r>
          </a:p>
          <a:p>
            <a:pPr lvl="2"/>
            <a:r>
              <a:rPr lang="fr-CA" dirty="0" smtClean="0"/>
              <a:t>Troisième niveau</a:t>
            </a:r>
          </a:p>
        </p:txBody>
      </p:sp>
      <p:sp>
        <p:nvSpPr>
          <p:cNvPr id="14" name="Titre 18"/>
          <p:cNvSpPr>
            <a:spLocks noGrp="1"/>
          </p:cNvSpPr>
          <p:nvPr>
            <p:ph type="title"/>
          </p:nvPr>
        </p:nvSpPr>
        <p:spPr>
          <a:xfrm>
            <a:off x="804337" y="796911"/>
            <a:ext cx="7492997" cy="837305"/>
          </a:xfrm>
          <a:prstGeom prst="rect">
            <a:avLst/>
          </a:prstGeom>
        </p:spPr>
        <p:txBody>
          <a:bodyPr/>
          <a:lstStyle>
            <a:lvl1pPr marL="0" indent="0" algn="l">
              <a:defRPr sz="4000" b="0">
                <a:solidFill>
                  <a:srgbClr val="CD092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CA" dirty="0"/>
          </a:p>
        </p:txBody>
      </p:sp>
      <p:sp>
        <p:nvSpPr>
          <p:cNvPr id="19" name="Espace réservé pour une image  2"/>
          <p:cNvSpPr>
            <a:spLocks noGrp="1"/>
          </p:cNvSpPr>
          <p:nvPr>
            <p:ph type="pic" sz="quarter" idx="19"/>
          </p:nvPr>
        </p:nvSpPr>
        <p:spPr>
          <a:xfrm>
            <a:off x="922869" y="2389479"/>
            <a:ext cx="3437470" cy="3452521"/>
          </a:xfrm>
          <a:prstGeom prst="rect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0" indent="0">
              <a:buNone/>
              <a:defRPr sz="1800">
                <a:latin typeface="Arial Narrow" panose="020B0606020202030204" pitchFamily="34" charset="0"/>
              </a:defRPr>
            </a:lvl1pPr>
          </a:lstStyle>
          <a:p>
            <a:r>
              <a:rPr lang="fr-FR" smtClean="0"/>
              <a:t>Cliquez sur l'icône pour ajouter une image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43362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/>
          <p:cNvSpPr>
            <a:spLocks noGrp="1"/>
          </p:cNvSpPr>
          <p:nvPr>
            <p:ph type="pic" sz="quarter" idx="15"/>
          </p:nvPr>
        </p:nvSpPr>
        <p:spPr>
          <a:xfrm>
            <a:off x="922869" y="2389479"/>
            <a:ext cx="7534806" cy="3452521"/>
          </a:xfrm>
          <a:prstGeom prst="rect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0" indent="0">
              <a:buNone/>
              <a:defRPr sz="1800">
                <a:latin typeface="Arial Narrow" panose="020B0606020202030204" pitchFamily="34" charset="0"/>
              </a:defRPr>
            </a:lvl1pPr>
          </a:lstStyle>
          <a:p>
            <a:r>
              <a:rPr lang="fr-FR" smtClean="0"/>
              <a:t>Cliquez sur l'icône pour ajouter une image</a:t>
            </a:r>
            <a:endParaRPr lang="fr-CA" dirty="0"/>
          </a:p>
        </p:txBody>
      </p:sp>
      <p:sp>
        <p:nvSpPr>
          <p:cNvPr id="12" name="Titre 18"/>
          <p:cNvSpPr>
            <a:spLocks noGrp="1"/>
          </p:cNvSpPr>
          <p:nvPr>
            <p:ph type="title"/>
          </p:nvPr>
        </p:nvSpPr>
        <p:spPr>
          <a:xfrm>
            <a:off x="804337" y="796911"/>
            <a:ext cx="7492997" cy="837305"/>
          </a:xfrm>
          <a:prstGeom prst="rect">
            <a:avLst/>
          </a:prstGeom>
        </p:spPr>
        <p:txBody>
          <a:bodyPr/>
          <a:lstStyle>
            <a:lvl1pPr marL="0" indent="0" algn="l">
              <a:defRPr sz="4000" b="0">
                <a:solidFill>
                  <a:srgbClr val="CD092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CA" dirty="0"/>
          </a:p>
        </p:txBody>
      </p:sp>
      <p:sp>
        <p:nvSpPr>
          <p:cNvPr id="6" name="Espace réservé du texte 6"/>
          <p:cNvSpPr>
            <a:spLocks noGrp="1"/>
          </p:cNvSpPr>
          <p:nvPr>
            <p:ph type="body" sz="quarter" idx="16" hasCustomPrompt="1"/>
          </p:nvPr>
        </p:nvSpPr>
        <p:spPr>
          <a:xfrm>
            <a:off x="804337" y="1651150"/>
            <a:ext cx="7492997" cy="7213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1200"/>
              </a:spcBef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300"/>
            </a:lvl2pPr>
            <a:lvl3pPr marL="914400" indent="0">
              <a:buNone/>
              <a:defRPr sz="2300"/>
            </a:lvl3pPr>
            <a:lvl4pPr marL="1371600" indent="0">
              <a:buNone/>
              <a:defRPr sz="2300"/>
            </a:lvl4pPr>
            <a:lvl5pPr marL="1828800" indent="0">
              <a:buNone/>
              <a:defRPr sz="2300"/>
            </a:lvl5pPr>
          </a:lstStyle>
          <a:p>
            <a:pPr lvl="0"/>
            <a:r>
              <a:rPr lang="fr-CA" dirty="0" smtClean="0"/>
              <a:t>Cliquez pour modifier le sous-titre 1</a:t>
            </a:r>
          </a:p>
        </p:txBody>
      </p:sp>
    </p:spTree>
    <p:extLst>
      <p:ext uri="{BB962C8B-B14F-4D97-AF65-F5344CB8AC3E}">
        <p14:creationId xmlns:p14="http://schemas.microsoft.com/office/powerpoint/2010/main" val="173655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re 18"/>
          <p:cNvSpPr>
            <a:spLocks noGrp="1"/>
          </p:cNvSpPr>
          <p:nvPr>
            <p:ph type="title" hasCustomPrompt="1"/>
          </p:nvPr>
        </p:nvSpPr>
        <p:spPr>
          <a:xfrm>
            <a:off x="1745673" y="796911"/>
            <a:ext cx="6551659" cy="4936067"/>
          </a:xfrm>
          <a:prstGeom prst="rect">
            <a:avLst/>
          </a:prstGeom>
        </p:spPr>
        <p:txBody>
          <a:bodyPr anchor="ctr"/>
          <a:lstStyle>
            <a:lvl1pPr marL="0" indent="0" algn="l">
              <a:defRPr sz="7200" b="0">
                <a:solidFill>
                  <a:srgbClr val="CD092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dirty="0" smtClean="0"/>
              <a:t>Titre de la section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13763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re 18"/>
          <p:cNvSpPr>
            <a:spLocks noGrp="1"/>
          </p:cNvSpPr>
          <p:nvPr>
            <p:ph type="title" hasCustomPrompt="1"/>
          </p:nvPr>
        </p:nvSpPr>
        <p:spPr>
          <a:xfrm>
            <a:off x="804335" y="796911"/>
            <a:ext cx="7492997" cy="4936067"/>
          </a:xfrm>
          <a:prstGeom prst="rect">
            <a:avLst/>
          </a:prstGeom>
        </p:spPr>
        <p:txBody>
          <a:bodyPr anchor="t"/>
          <a:lstStyle>
            <a:lvl1pPr marL="0" indent="0" algn="l">
              <a:defRPr sz="9600" b="0">
                <a:solidFill>
                  <a:srgbClr val="CD092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dirty="0" smtClean="0"/>
              <a:t>Merci</a:t>
            </a:r>
            <a:br>
              <a:rPr lang="fr-FR" dirty="0" smtClean="0"/>
            </a:b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5068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319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29737" y="6356350"/>
            <a:ext cx="552026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l" defTabSz="3590925" rtl="0" eaLnBrk="1" latinLnBrk="0" hangingPunct="1">
              <a:tabLst>
                <a:tab pos="7200000" algn="r"/>
                <a:tab pos="7380000" algn="r"/>
              </a:tabLst>
              <a:defRPr/>
            </a:pPr>
            <a:r>
              <a:rPr lang="fr-CA" sz="900" b="0" kern="1200" cap="all" dirty="0" smtClean="0">
                <a:solidFill>
                  <a:srgbClr val="CD0920"/>
                </a:solidFill>
                <a:latin typeface="Arial Narrow"/>
                <a:ea typeface="+mn-ea"/>
                <a:cs typeface="Arial Narrow"/>
              </a:rPr>
              <a:t>Bibliothèque de l'Université Laval</a:t>
            </a:r>
            <a:endParaRPr lang="fr-CA" sz="900" b="0" kern="1200" dirty="0">
              <a:solidFill>
                <a:srgbClr val="5E5E5E"/>
              </a:solidFill>
              <a:latin typeface="Arial Narrow"/>
              <a:ea typeface="+mn-ea"/>
              <a:cs typeface="Arial Narrow"/>
            </a:endParaRPr>
          </a:p>
        </p:txBody>
      </p:sp>
      <p:cxnSp>
        <p:nvCxnSpPr>
          <p:cNvPr id="12" name="Connecteur droit 11"/>
          <p:cNvCxnSpPr/>
          <p:nvPr/>
        </p:nvCxnSpPr>
        <p:spPr>
          <a:xfrm>
            <a:off x="922869" y="6330950"/>
            <a:ext cx="7534806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 userDrawn="1"/>
        </p:nvSpPr>
        <p:spPr>
          <a:xfrm>
            <a:off x="829737" y="6356350"/>
            <a:ext cx="552026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l" defTabSz="3590925" rtl="0" eaLnBrk="1" latinLnBrk="0" hangingPunct="1">
              <a:tabLst>
                <a:tab pos="7200000" algn="r"/>
                <a:tab pos="7380000" algn="r"/>
              </a:tabLst>
              <a:defRPr/>
            </a:pPr>
            <a:r>
              <a:rPr lang="fr-CA" sz="900" b="0" kern="1200" cap="all" dirty="0" smtClean="0">
                <a:solidFill>
                  <a:srgbClr val="CD0920"/>
                </a:solidFill>
                <a:latin typeface="Arial Narrow"/>
                <a:ea typeface="+mn-ea"/>
                <a:cs typeface="Arial Narrow"/>
              </a:rPr>
              <a:t>Bibliothèque de l'Université Laval</a:t>
            </a:r>
            <a:endParaRPr lang="fr-CA" sz="900" b="0" kern="1200" dirty="0">
              <a:solidFill>
                <a:srgbClr val="5E5E5E"/>
              </a:solidFill>
              <a:latin typeface="Arial Narrow"/>
              <a:ea typeface="+mn-ea"/>
              <a:cs typeface="Arial Narrow"/>
            </a:endParaRPr>
          </a:p>
        </p:txBody>
      </p:sp>
      <p:cxnSp>
        <p:nvCxnSpPr>
          <p:cNvPr id="6" name="Connecteur droit 5"/>
          <p:cNvCxnSpPr/>
          <p:nvPr userDrawn="1"/>
        </p:nvCxnSpPr>
        <p:spPr>
          <a:xfrm>
            <a:off x="922869" y="6330950"/>
            <a:ext cx="7534806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ZoneTexte 1"/>
          <p:cNvSpPr txBox="1"/>
          <p:nvPr userDrawn="1"/>
        </p:nvSpPr>
        <p:spPr>
          <a:xfrm>
            <a:off x="7589519" y="6330950"/>
            <a:ext cx="9512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6F24DA93-BCC4-4E39-9BDB-A778E423E471}" type="slidenum">
              <a:rPr lang="fr-CA" sz="900" b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‹N°›</a:t>
            </a:fld>
            <a:endParaRPr lang="fr-CA" sz="12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080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4" r:id="rId7"/>
    <p:sldLayoutId id="2147483702" r:id="rId8"/>
    <p:sldLayoutId id="2147483703" r:id="rId9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researchanalytics.thomsonreuters.com/m/pdfs/indicators-handbook.pdf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A" dirty="0" smtClean="0"/>
              <a:t>Résumé du congrès</a:t>
            </a:r>
            <a:endParaRPr lang="fr-CA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CA" dirty="0" smtClean="0"/>
              <a:t>Philippe Boisvert</a:t>
            </a:r>
          </a:p>
          <a:p>
            <a:r>
              <a:rPr lang="fr-CA" dirty="0" smtClean="0"/>
              <a:t>23 mai 2017</a:t>
            </a:r>
            <a:endParaRPr lang="fr-CA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6"/>
          </p:nvPr>
        </p:nvSpPr>
        <p:spPr>
          <a:xfrm>
            <a:off x="1041400" y="75501"/>
            <a:ext cx="7594600" cy="1126769"/>
          </a:xfrm>
        </p:spPr>
        <p:txBody>
          <a:bodyPr anchor="ctr"/>
          <a:lstStyle/>
          <a:p>
            <a:pPr>
              <a:spcBef>
                <a:spcPts val="0"/>
              </a:spcBef>
            </a:pPr>
            <a:r>
              <a:rPr lang="fr-C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SLA 2016 - Philadelphie</a:t>
            </a:r>
          </a:p>
        </p:txBody>
      </p:sp>
    </p:spTree>
    <p:extLst>
      <p:ext uri="{BB962C8B-B14F-4D97-AF65-F5344CB8AC3E}">
        <p14:creationId xmlns:p14="http://schemas.microsoft.com/office/powerpoint/2010/main" val="379131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1839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168183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1839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124480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1839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359100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65265" y="904977"/>
            <a:ext cx="8262851" cy="837305"/>
          </a:xfrm>
        </p:spPr>
        <p:txBody>
          <a:bodyPr/>
          <a:lstStyle/>
          <a:p>
            <a:r>
              <a:rPr lang="en-US" sz="3600" dirty="0"/>
              <a:t>The Indispensable Librarian: Talking About Your Value Proposition So They Get It</a:t>
            </a:r>
            <a:endParaRPr lang="fr-CA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smtClean="0"/>
              <a:t>Certains mots seraient dévalués et ne devraient pas être utilisés pour se vendre:</a:t>
            </a:r>
          </a:p>
          <a:p>
            <a:pPr lvl="1"/>
            <a:r>
              <a:rPr lang="fr-CA" dirty="0" smtClean="0"/>
              <a:t>Ex.: </a:t>
            </a:r>
            <a:r>
              <a:rPr lang="fr-CA" dirty="0" err="1" smtClean="0"/>
              <a:t>research</a:t>
            </a:r>
            <a:r>
              <a:rPr lang="fr-CA" dirty="0" smtClean="0"/>
              <a:t> (associé à Google,  que tout le monde peut utiliser)</a:t>
            </a:r>
          </a:p>
          <a:p>
            <a:r>
              <a:rPr lang="fr-CA" dirty="0" smtClean="0"/>
              <a:t>Identifier les bénéfices tangibles qu’on peut apporter</a:t>
            </a:r>
          </a:p>
          <a:p>
            <a:r>
              <a:rPr lang="fr-CA" dirty="0" smtClean="0"/>
              <a:t>S’assurer qu’on contribue aux objectifs stratégiques de l’organisation</a:t>
            </a:r>
          </a:p>
          <a:p>
            <a:r>
              <a:rPr lang="fr-CA" dirty="0" smtClean="0"/>
              <a:t>Pour se décrire, se concentrer sur le pourquoi, et non sur le quoi</a:t>
            </a:r>
          </a:p>
          <a:p>
            <a:r>
              <a:rPr lang="fr-CA" dirty="0" smtClean="0"/>
              <a:t>Retour sur l’investissement: « </a:t>
            </a:r>
            <a:r>
              <a:rPr lang="fr-CA" dirty="0" err="1" smtClean="0"/>
              <a:t>Any</a:t>
            </a:r>
            <a:r>
              <a:rPr lang="fr-CA" dirty="0" smtClean="0"/>
              <a:t> </a:t>
            </a:r>
            <a:r>
              <a:rPr lang="fr-CA" dirty="0" err="1" smtClean="0"/>
              <a:t>number</a:t>
            </a:r>
            <a:r>
              <a:rPr lang="fr-CA" dirty="0" smtClean="0"/>
              <a:t> </a:t>
            </a:r>
            <a:r>
              <a:rPr lang="fr-CA" dirty="0" err="1" smtClean="0"/>
              <a:t>is</a:t>
            </a:r>
            <a:r>
              <a:rPr lang="fr-CA" dirty="0" smtClean="0"/>
              <a:t> </a:t>
            </a:r>
            <a:r>
              <a:rPr lang="fr-CA" dirty="0" err="1" smtClean="0"/>
              <a:t>better</a:t>
            </a:r>
            <a:r>
              <a:rPr lang="fr-CA" dirty="0" smtClean="0"/>
              <a:t> </a:t>
            </a:r>
            <a:r>
              <a:rPr lang="fr-CA" dirty="0" err="1" smtClean="0"/>
              <a:t>than</a:t>
            </a:r>
            <a:r>
              <a:rPr lang="fr-CA" dirty="0" smtClean="0"/>
              <a:t> no </a:t>
            </a:r>
            <a:r>
              <a:rPr lang="fr-CA" dirty="0" err="1" smtClean="0"/>
              <a:t>number</a:t>
            </a:r>
            <a:r>
              <a:rPr lang="fr-CA" dirty="0" smtClean="0"/>
              <a:t> »</a:t>
            </a: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99912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err="1"/>
              <a:t>Hidden</a:t>
            </a:r>
            <a:r>
              <a:rPr lang="fr-CA" dirty="0"/>
              <a:t> </a:t>
            </a:r>
            <a:r>
              <a:rPr lang="fr-CA" dirty="0" err="1"/>
              <a:t>Treasures</a:t>
            </a:r>
            <a:r>
              <a:rPr lang="fr-CA" dirty="0"/>
              <a:t>: </a:t>
            </a:r>
            <a:r>
              <a:rPr lang="fr-CA" dirty="0" err="1"/>
              <a:t>Mastering</a:t>
            </a:r>
            <a:r>
              <a:rPr lang="fr-CA" dirty="0"/>
              <a:t> Grey </a:t>
            </a:r>
            <a:r>
              <a:rPr lang="fr-CA" dirty="0" err="1"/>
              <a:t>Literature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smtClean="0"/>
              <a:t>Suggestions de ressources pour repérer de la littérature grise:</a:t>
            </a:r>
          </a:p>
          <a:p>
            <a:pPr lvl="1"/>
            <a:r>
              <a:rPr lang="fr-CA" dirty="0" smtClean="0"/>
              <a:t>Actes de congrès</a:t>
            </a:r>
          </a:p>
          <a:p>
            <a:pPr lvl="1"/>
            <a:r>
              <a:rPr lang="fr-CA" dirty="0" smtClean="0"/>
              <a:t>Thèses et mémoires</a:t>
            </a:r>
          </a:p>
          <a:p>
            <a:pPr lvl="1"/>
            <a:r>
              <a:rPr lang="fr-CA" dirty="0" smtClean="0"/>
              <a:t>Documents gouvernementaux</a:t>
            </a:r>
          </a:p>
          <a:p>
            <a:pPr lvl="1"/>
            <a:r>
              <a:rPr lang="fr-CA" dirty="0" smtClean="0"/>
              <a:t>Brevets</a:t>
            </a:r>
          </a:p>
          <a:p>
            <a:pPr lvl="1"/>
            <a:r>
              <a:rPr lang="fr-CA" dirty="0" smtClean="0"/>
              <a:t>Données scientifiques</a:t>
            </a:r>
          </a:p>
          <a:p>
            <a:r>
              <a:rPr lang="fr-CA" dirty="0" smtClean="0"/>
              <a:t>Google: mauvais pour repérer de la littérature grise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9322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err="1"/>
              <a:t>Teaching</a:t>
            </a:r>
            <a:r>
              <a:rPr lang="fr-CA" dirty="0"/>
              <a:t> Data </a:t>
            </a:r>
            <a:r>
              <a:rPr lang="fr-CA" dirty="0" err="1"/>
              <a:t>Literacy</a:t>
            </a:r>
            <a:r>
              <a:rPr lang="fr-CA" dirty="0"/>
              <a:t> to </a:t>
            </a:r>
            <a:r>
              <a:rPr lang="fr-CA" dirty="0" err="1"/>
              <a:t>Undergraduates</a:t>
            </a:r>
            <a:r>
              <a:rPr lang="fr-CA" dirty="0"/>
              <a:t/>
            </a:r>
            <a:br>
              <a:rPr lang="fr-CA" dirty="0"/>
            </a:br>
            <a:endParaRPr lang="fr-CA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31" y="2257435"/>
            <a:ext cx="7010808" cy="3943580"/>
          </a:xfrm>
        </p:spPr>
      </p:pic>
    </p:spTree>
    <p:extLst>
      <p:ext uri="{BB962C8B-B14F-4D97-AF65-F5344CB8AC3E}">
        <p14:creationId xmlns:p14="http://schemas.microsoft.com/office/powerpoint/2010/main" val="369230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err="1" smtClean="0"/>
              <a:t>Using</a:t>
            </a:r>
            <a:r>
              <a:rPr lang="fr-CA" dirty="0" smtClean="0"/>
              <a:t> </a:t>
            </a:r>
            <a:r>
              <a:rPr lang="fr-CA" dirty="0" err="1" smtClean="0"/>
              <a:t>Bibliometrics</a:t>
            </a:r>
            <a:r>
              <a:rPr lang="fr-CA" dirty="0" smtClean="0"/>
              <a:t> in the Library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smtClean="0"/>
              <a:t>Présentation de Thomson-Reuters</a:t>
            </a:r>
          </a:p>
          <a:p>
            <a:r>
              <a:rPr lang="fr-CA" dirty="0" smtClean="0"/>
              <a:t>Nouveau indicateur: </a:t>
            </a:r>
            <a:r>
              <a:rPr lang="fr-CA" dirty="0" err="1" smtClean="0"/>
              <a:t>Normalized</a:t>
            </a:r>
            <a:r>
              <a:rPr lang="fr-CA" dirty="0" smtClean="0"/>
              <a:t> </a:t>
            </a:r>
            <a:r>
              <a:rPr lang="fr-CA" dirty="0" err="1" smtClean="0"/>
              <a:t>Eigenfactor</a:t>
            </a:r>
            <a:r>
              <a:rPr lang="fr-CA" dirty="0" smtClean="0"/>
              <a:t> (moyenne=1)</a:t>
            </a:r>
          </a:p>
          <a:p>
            <a:r>
              <a:rPr lang="fr-CA" dirty="0" smtClean="0"/>
              <a:t>Incites </a:t>
            </a:r>
            <a:r>
              <a:rPr lang="fr-CA" dirty="0" err="1" smtClean="0"/>
              <a:t>Indicators</a:t>
            </a:r>
            <a:r>
              <a:rPr lang="fr-CA" dirty="0" smtClean="0"/>
              <a:t> </a:t>
            </a:r>
            <a:r>
              <a:rPr lang="fr-CA" dirty="0" err="1" smtClean="0"/>
              <a:t>Handbook</a:t>
            </a:r>
            <a:r>
              <a:rPr lang="fr-CA" dirty="0"/>
              <a:t>:  </a:t>
            </a:r>
            <a:r>
              <a:rPr lang="fr-CA" dirty="0">
                <a:hlinkClick r:id="rId2"/>
              </a:rPr>
              <a:t>http://</a:t>
            </a:r>
            <a:r>
              <a:rPr lang="fr-CA" dirty="0" smtClean="0">
                <a:hlinkClick r:id="rId2"/>
              </a:rPr>
              <a:t>researchanalytics.thomsonreuters.com/m/pdfs/indicators-handbook.pdf</a:t>
            </a:r>
            <a:r>
              <a:rPr lang="fr-CA" dirty="0" smtClean="0"/>
              <a:t> </a:t>
            </a:r>
          </a:p>
          <a:p>
            <a:r>
              <a:rPr lang="fr-CA" dirty="0" smtClean="0"/>
              <a:t>Identification des revues en libre accès: avec DOAJ</a:t>
            </a:r>
          </a:p>
        </p:txBody>
      </p:sp>
    </p:spTree>
    <p:extLst>
      <p:ext uri="{BB962C8B-B14F-4D97-AF65-F5344CB8AC3E}">
        <p14:creationId xmlns:p14="http://schemas.microsoft.com/office/powerpoint/2010/main" val="264499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1839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210547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err="1"/>
              <a:t>Astronomy</a:t>
            </a:r>
            <a:r>
              <a:rPr lang="fr-CA" dirty="0"/>
              <a:t> </a:t>
            </a:r>
            <a:r>
              <a:rPr lang="fr-CA" dirty="0" err="1"/>
              <a:t>Roundtable</a:t>
            </a:r>
            <a:r>
              <a:rPr lang="fr-CA" dirty="0"/>
              <a:t>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04337" y="1799276"/>
            <a:ext cx="7492997" cy="4094448"/>
          </a:xfrm>
        </p:spPr>
        <p:txBody>
          <a:bodyPr/>
          <a:lstStyle/>
          <a:p>
            <a:r>
              <a:rPr lang="fr-CA" dirty="0" smtClean="0"/>
              <a:t>Tables de discussions</a:t>
            </a:r>
          </a:p>
          <a:p>
            <a:r>
              <a:rPr lang="fr-CA" dirty="0" smtClean="0"/>
              <a:t>À ma table:</a:t>
            </a:r>
          </a:p>
          <a:p>
            <a:pPr lvl="1"/>
            <a:r>
              <a:rPr lang="fr-CA" dirty="0" smtClean="0"/>
              <a:t>Bibliothécaire de physique de Caltech</a:t>
            </a:r>
          </a:p>
          <a:p>
            <a:pPr lvl="1"/>
            <a:r>
              <a:rPr lang="fr-CA" dirty="0" smtClean="0"/>
              <a:t>Bibliothécaire de physique de Princeton</a:t>
            </a:r>
          </a:p>
          <a:p>
            <a:pPr lvl="1"/>
            <a:r>
              <a:rPr lang="fr-CA" dirty="0" smtClean="0"/>
              <a:t>1 des 3 bibliothécaires de sciences de </a:t>
            </a:r>
            <a:r>
              <a:rPr lang="fr-CA" dirty="0" err="1" smtClean="0"/>
              <a:t>North</a:t>
            </a:r>
            <a:r>
              <a:rPr lang="fr-CA" dirty="0" smtClean="0"/>
              <a:t> Carolina </a:t>
            </a:r>
            <a:r>
              <a:rPr lang="fr-CA" dirty="0" err="1" smtClean="0"/>
              <a:t>University</a:t>
            </a:r>
            <a:endParaRPr lang="fr-CA" dirty="0" smtClean="0"/>
          </a:p>
          <a:p>
            <a:r>
              <a:rPr lang="fr-CA" dirty="0"/>
              <a:t>À </a:t>
            </a:r>
            <a:r>
              <a:rPr lang="fr-CA" dirty="0" smtClean="0"/>
              <a:t>Caltech:</a:t>
            </a:r>
          </a:p>
          <a:p>
            <a:pPr lvl="1"/>
            <a:r>
              <a:rPr lang="fr-CA" dirty="0" smtClean="0"/>
              <a:t>Bibliothécaire de physique est intégrée (« </a:t>
            </a:r>
            <a:r>
              <a:rPr lang="fr-CA" dirty="0" err="1" smtClean="0"/>
              <a:t>embedded</a:t>
            </a:r>
            <a:r>
              <a:rPr lang="fr-CA" dirty="0" smtClean="0"/>
              <a:t> ») dans le département</a:t>
            </a:r>
          </a:p>
          <a:p>
            <a:pPr lvl="1"/>
            <a:r>
              <a:rPr lang="fr-CA" dirty="0" smtClean="0"/>
              <a:t>Elle amasse de l’information sur la documentation pertinente pour chaque nouveau professeur, et leur présente ce qu’elle a trouvé</a:t>
            </a:r>
          </a:p>
          <a:p>
            <a:pPr lvl="1"/>
            <a:r>
              <a:rPr lang="fr-CA" dirty="0" smtClean="0"/>
              <a:t>Elle est consultée pour mesurer l’impact des professeurs qu’ils considèrent engager</a:t>
            </a:r>
          </a:p>
          <a:p>
            <a:r>
              <a:rPr lang="fr-CA" dirty="0" smtClean="0"/>
              <a:t>À </a:t>
            </a:r>
            <a:r>
              <a:rPr lang="fr-CA" dirty="0" err="1" smtClean="0"/>
              <a:t>North</a:t>
            </a:r>
            <a:r>
              <a:rPr lang="fr-CA" dirty="0" smtClean="0"/>
              <a:t> Carolina </a:t>
            </a:r>
            <a:r>
              <a:rPr lang="fr-CA" dirty="0" err="1" smtClean="0"/>
              <a:t>University</a:t>
            </a:r>
            <a:r>
              <a:rPr lang="fr-CA" dirty="0" smtClean="0"/>
              <a:t>:</a:t>
            </a:r>
          </a:p>
          <a:p>
            <a:pPr lvl="1"/>
            <a:r>
              <a:rPr lang="fr-CA" dirty="0" smtClean="0"/>
              <a:t>Bibliothécaires gèrent les données de recherche en astrophysique solaire</a:t>
            </a:r>
          </a:p>
          <a:p>
            <a:pPr lvl="1"/>
            <a:endParaRPr lang="fr-CA" dirty="0"/>
          </a:p>
          <a:p>
            <a:pPr lvl="1"/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76354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1839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56960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SLA 2016 en bref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smtClean="0"/>
              <a:t>2511 participants</a:t>
            </a:r>
          </a:p>
          <a:p>
            <a:r>
              <a:rPr lang="fr-CA" dirty="0" smtClean="0"/>
              <a:t>4 jours : du samedi 11 juin au mardi 14 juin</a:t>
            </a:r>
          </a:p>
          <a:p>
            <a:r>
              <a:rPr lang="fr-CA" dirty="0" smtClean="0"/>
              <a:t>Durée typique des séances pour une thématique de présentations: 1,5 heures</a:t>
            </a:r>
          </a:p>
          <a:p>
            <a:r>
              <a:rPr lang="fr-CA" dirty="0" smtClean="0"/>
              <a:t>Plupart des présentations organisées par des divisions spécifiques de SLA, en parallèle</a:t>
            </a:r>
          </a:p>
          <a:p>
            <a:r>
              <a:rPr lang="fr-CA" dirty="0" smtClean="0"/>
              <a:t>4 divisions de SLA me concernent:</a:t>
            </a:r>
          </a:p>
          <a:p>
            <a:pPr lvl="1"/>
            <a:r>
              <a:rPr lang="fr-CA" dirty="0" err="1" smtClean="0"/>
              <a:t>Academic</a:t>
            </a:r>
            <a:endParaRPr lang="fr-CA" dirty="0" smtClean="0"/>
          </a:p>
          <a:p>
            <a:pPr lvl="1"/>
            <a:r>
              <a:rPr lang="fr-CA" dirty="0" err="1" smtClean="0"/>
              <a:t>Chemistry</a:t>
            </a:r>
            <a:endParaRPr lang="fr-CA" dirty="0" smtClean="0"/>
          </a:p>
          <a:p>
            <a:pPr lvl="1"/>
            <a:r>
              <a:rPr lang="fr-CA" dirty="0" smtClean="0"/>
              <a:t>Engineering</a:t>
            </a:r>
          </a:p>
          <a:p>
            <a:pPr lvl="1"/>
            <a:r>
              <a:rPr lang="fr-CA" dirty="0" err="1"/>
              <a:t>Physics-Astronomy-Mathematics</a:t>
            </a:r>
            <a:endParaRPr lang="fr-CA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32895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Remarques finales sur le congrès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smtClean="0"/>
              <a:t>S’adresse vraiment aux bibliothécaires disciplinaires</a:t>
            </a:r>
          </a:p>
          <a:p>
            <a:r>
              <a:rPr lang="fr-CA" dirty="0" smtClean="0"/>
              <a:t>Sujets principaux:  référence, conseils professionnels</a:t>
            </a:r>
          </a:p>
          <a:p>
            <a:r>
              <a:rPr lang="fr-CA" dirty="0" smtClean="0"/>
              <a:t>Beaucoup de représentants qui viennent vendre leurs produits</a:t>
            </a:r>
          </a:p>
          <a:p>
            <a:r>
              <a:rPr lang="fr-CA" dirty="0" smtClean="0"/>
              <a:t>Excellent endroit pour faire du réseautage</a:t>
            </a:r>
          </a:p>
          <a:p>
            <a:pPr lvl="1"/>
            <a:r>
              <a:rPr lang="fr-CA" dirty="0" smtClean="0"/>
              <a:t>Meilleure de mes divisions pour cela: </a:t>
            </a:r>
            <a:r>
              <a:rPr lang="fr-CA" dirty="0" err="1" smtClean="0"/>
              <a:t>Physics-Astronomy-Mathematics</a:t>
            </a:r>
            <a:endParaRPr lang="fr-CA" dirty="0" smtClean="0"/>
          </a:p>
          <a:p>
            <a:pPr lvl="1"/>
            <a:r>
              <a:rPr lang="fr-CA" dirty="0" smtClean="0"/>
              <a:t>Invitations à visiter les bibliothèques de physique de Princeton (université d’Einstein!)</a:t>
            </a:r>
          </a:p>
          <a:p>
            <a:pPr lvl="1"/>
            <a:r>
              <a:rPr lang="fr-CA" dirty="0" smtClean="0"/>
              <a:t>Nous sommes en avance sur </a:t>
            </a:r>
            <a:r>
              <a:rPr lang="fr-CA" dirty="0" err="1" smtClean="0"/>
              <a:t>University</a:t>
            </a:r>
            <a:r>
              <a:rPr lang="fr-CA" dirty="0" smtClean="0"/>
              <a:t> of Alberta pour les formations en génie…</a:t>
            </a:r>
          </a:p>
          <a:p>
            <a:pPr lvl="2"/>
            <a:r>
              <a:rPr lang="fr-CA" dirty="0" smtClean="0"/>
              <a:t>Seulement une heure dans </a:t>
            </a:r>
            <a:r>
              <a:rPr lang="fr-CA" smtClean="0"/>
              <a:t>un amphithéâtre, </a:t>
            </a:r>
            <a:r>
              <a:rPr lang="fr-CA" dirty="0" smtClean="0"/>
              <a:t>sans exercice…</a:t>
            </a:r>
            <a:endParaRPr lang="fr-CA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82686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4678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154866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2166" y="1548017"/>
            <a:ext cx="7797337" cy="837305"/>
          </a:xfrm>
        </p:spPr>
        <p:txBody>
          <a:bodyPr/>
          <a:lstStyle/>
          <a:p>
            <a:r>
              <a:rPr lang="fr-CA" dirty="0" smtClean="0"/>
              <a:t>Bonus: Visite de la bibliothèque de Princeton </a:t>
            </a:r>
            <a:r>
              <a:rPr lang="fr-CA" dirty="0" err="1" smtClean="0"/>
              <a:t>University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27398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28772" y="1621534"/>
            <a:ext cx="6582432" cy="3702617"/>
          </a:xfrm>
        </p:spPr>
      </p:pic>
    </p:spTree>
    <p:extLst>
      <p:ext uri="{BB962C8B-B14F-4D97-AF65-F5344CB8AC3E}">
        <p14:creationId xmlns:p14="http://schemas.microsoft.com/office/powerpoint/2010/main" val="413228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1839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394021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9729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31810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22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286567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2151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395136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4677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136894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>
                <a:latin typeface="Times New Roman" panose="02020603050405020304" pitchFamily="18" charset="0"/>
              </a:rPr>
              <a:t>Merci !</a:t>
            </a:r>
            <a:endParaRPr lang="fr-CA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51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6911"/>
            <a:ext cx="9144000" cy="5143499"/>
          </a:xfrm>
        </p:spPr>
      </p:pic>
    </p:spTree>
    <p:extLst>
      <p:ext uri="{BB962C8B-B14F-4D97-AF65-F5344CB8AC3E}">
        <p14:creationId xmlns:p14="http://schemas.microsoft.com/office/powerpoint/2010/main" val="14108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4" y="750523"/>
            <a:ext cx="9110785" cy="5124816"/>
          </a:xfrm>
        </p:spPr>
      </p:pic>
    </p:spTree>
    <p:extLst>
      <p:ext uri="{BB962C8B-B14F-4D97-AF65-F5344CB8AC3E}">
        <p14:creationId xmlns:p14="http://schemas.microsoft.com/office/powerpoint/2010/main" val="72424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7722" y="1096169"/>
            <a:ext cx="8412480" cy="837305"/>
          </a:xfrm>
        </p:spPr>
        <p:txBody>
          <a:bodyPr/>
          <a:lstStyle/>
          <a:p>
            <a:r>
              <a:rPr lang="fr-CA" dirty="0" smtClean="0"/>
              <a:t>Séances les plus intéressantes pour moi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smtClean="0"/>
              <a:t>Chemical </a:t>
            </a:r>
            <a:r>
              <a:rPr lang="fr-CA" dirty="0"/>
              <a:t>Information Sources, </a:t>
            </a:r>
            <a:r>
              <a:rPr lang="fr-CA" dirty="0" err="1"/>
              <a:t>Requests</a:t>
            </a:r>
            <a:r>
              <a:rPr lang="fr-CA" dirty="0"/>
              <a:t>, and Reference</a:t>
            </a:r>
            <a:r>
              <a:rPr lang="fr-CA" dirty="0" smtClean="0"/>
              <a:t> </a:t>
            </a:r>
          </a:p>
          <a:p>
            <a:r>
              <a:rPr lang="en-US" dirty="0"/>
              <a:t>Opening General </a:t>
            </a:r>
            <a:r>
              <a:rPr lang="en-US" dirty="0" smtClean="0"/>
              <a:t>Session</a:t>
            </a:r>
          </a:p>
          <a:p>
            <a:r>
              <a:rPr lang="en-US" dirty="0"/>
              <a:t>A Bucketful of Engineers and </a:t>
            </a:r>
            <a:r>
              <a:rPr lang="en-US" dirty="0" smtClean="0"/>
              <a:t>Resources</a:t>
            </a:r>
          </a:p>
          <a:p>
            <a:r>
              <a:rPr lang="en-US" dirty="0"/>
              <a:t>The Indispensable Librarian: Talking About Your Value Proposition So They Get It </a:t>
            </a:r>
            <a:endParaRPr lang="fr-CA" dirty="0" smtClean="0"/>
          </a:p>
          <a:p>
            <a:r>
              <a:rPr lang="fr-CA" dirty="0" err="1"/>
              <a:t>Hidden</a:t>
            </a:r>
            <a:r>
              <a:rPr lang="fr-CA" dirty="0"/>
              <a:t> </a:t>
            </a:r>
            <a:r>
              <a:rPr lang="fr-CA" dirty="0" err="1" smtClean="0"/>
              <a:t>Treasures</a:t>
            </a:r>
            <a:r>
              <a:rPr lang="fr-CA" dirty="0"/>
              <a:t>: </a:t>
            </a:r>
            <a:r>
              <a:rPr lang="fr-CA" dirty="0" err="1"/>
              <a:t>Mastering</a:t>
            </a:r>
            <a:r>
              <a:rPr lang="fr-CA" dirty="0"/>
              <a:t> Grey </a:t>
            </a:r>
            <a:r>
              <a:rPr lang="fr-CA" dirty="0" err="1" smtClean="0"/>
              <a:t>Literature</a:t>
            </a:r>
            <a:endParaRPr lang="fr-CA" dirty="0" smtClean="0"/>
          </a:p>
          <a:p>
            <a:r>
              <a:rPr lang="fr-CA" dirty="0" err="1" smtClean="0"/>
              <a:t>Teaching</a:t>
            </a:r>
            <a:r>
              <a:rPr lang="fr-CA" dirty="0" smtClean="0"/>
              <a:t> Data </a:t>
            </a:r>
            <a:r>
              <a:rPr lang="fr-CA" dirty="0" err="1" smtClean="0"/>
              <a:t>Literacy</a:t>
            </a:r>
            <a:r>
              <a:rPr lang="fr-CA" dirty="0" smtClean="0"/>
              <a:t> to </a:t>
            </a:r>
            <a:r>
              <a:rPr lang="fr-CA" dirty="0" err="1" smtClean="0"/>
              <a:t>Undergraduates</a:t>
            </a:r>
            <a:endParaRPr lang="fr-CA" dirty="0" smtClean="0"/>
          </a:p>
          <a:p>
            <a:r>
              <a:rPr lang="fr-CA" dirty="0" err="1"/>
              <a:t>Using</a:t>
            </a:r>
            <a:r>
              <a:rPr lang="fr-CA" dirty="0"/>
              <a:t> </a:t>
            </a:r>
            <a:r>
              <a:rPr lang="fr-CA" dirty="0" err="1"/>
              <a:t>Bibliometrics</a:t>
            </a:r>
            <a:r>
              <a:rPr lang="fr-CA" dirty="0"/>
              <a:t> in the Library</a:t>
            </a:r>
            <a:endParaRPr lang="fr-CA" dirty="0" smtClean="0"/>
          </a:p>
          <a:p>
            <a:r>
              <a:rPr lang="fr-CA" dirty="0" err="1"/>
              <a:t>Astronomy</a:t>
            </a:r>
            <a:r>
              <a:rPr lang="fr-CA" dirty="0"/>
              <a:t> </a:t>
            </a:r>
            <a:r>
              <a:rPr lang="fr-CA" dirty="0" err="1"/>
              <a:t>Roundtable</a:t>
            </a:r>
            <a:r>
              <a:rPr lang="fr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5744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Chemical Information Sources, </a:t>
            </a:r>
            <a:r>
              <a:rPr lang="fr-CA" dirty="0" err="1"/>
              <a:t>Requests</a:t>
            </a:r>
            <a:r>
              <a:rPr lang="fr-CA" dirty="0"/>
              <a:t>, and Reference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smtClean="0"/>
              <a:t>Formation de 4 heures</a:t>
            </a:r>
          </a:p>
          <a:p>
            <a:r>
              <a:rPr lang="fr-CA" dirty="0" smtClean="0"/>
              <a:t>Donnée par:</a:t>
            </a:r>
          </a:p>
          <a:p>
            <a:pPr lvl="1"/>
            <a:r>
              <a:rPr lang="fr-CA" dirty="0"/>
              <a:t>L</a:t>
            </a:r>
            <a:r>
              <a:rPr lang="fr-CA" dirty="0" smtClean="0"/>
              <a:t>a bibliothécaire de chimie de l’</a:t>
            </a:r>
            <a:r>
              <a:rPr lang="fr-CA" dirty="0" err="1" smtClean="0"/>
              <a:t>University</a:t>
            </a:r>
            <a:r>
              <a:rPr lang="fr-CA" dirty="0" smtClean="0"/>
              <a:t> of </a:t>
            </a:r>
            <a:r>
              <a:rPr lang="fr-CA" dirty="0" err="1" smtClean="0"/>
              <a:t>Pennsylvania</a:t>
            </a:r>
            <a:endParaRPr lang="fr-CA" dirty="0" smtClean="0"/>
          </a:p>
          <a:p>
            <a:pPr lvl="1"/>
            <a:r>
              <a:rPr lang="fr-CA" dirty="0" smtClean="0"/>
              <a:t>Une bibliothécaire d’une compagnie privée: Cristal USA Inc.</a:t>
            </a:r>
          </a:p>
          <a:p>
            <a:r>
              <a:rPr lang="fr-CA" dirty="0" smtClean="0"/>
              <a:t>Beaucoup de trucs de recherche avancée en chimie: par structure, par nom de substance, par formule</a:t>
            </a:r>
          </a:p>
          <a:p>
            <a:r>
              <a:rPr lang="fr-CA" dirty="0" smtClean="0"/>
              <a:t>Analyse détaillée des différentes ressources pour trouver de l’information en chimie</a:t>
            </a:r>
          </a:p>
          <a:p>
            <a:r>
              <a:rPr lang="fr-CA" dirty="0" smtClean="0"/>
              <a:t>Très utile pour moi: formations, référence en chimie, gestion des collections</a:t>
            </a:r>
          </a:p>
          <a:p>
            <a:pPr marL="0" indent="0">
              <a:buNone/>
            </a:pPr>
            <a:endParaRPr lang="fr-CA" dirty="0" smtClean="0"/>
          </a:p>
          <a:p>
            <a:pPr lvl="1"/>
            <a:endParaRPr lang="fr-CA" dirty="0" smtClean="0"/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50608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Opening General Session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smtClean="0"/>
              <a:t>Connaissances globales doubleraient aux 12 mois</a:t>
            </a:r>
          </a:p>
          <a:p>
            <a:r>
              <a:rPr lang="fr-CA" dirty="0" smtClean="0"/>
              <a:t>Suggère un code pour bien apprendre. Consiste en 4 éléments:</a:t>
            </a:r>
          </a:p>
          <a:p>
            <a:pPr lvl="1"/>
            <a:r>
              <a:rPr lang="fr-CA" dirty="0" smtClean="0"/>
              <a:t>Avoir un but </a:t>
            </a:r>
          </a:p>
          <a:p>
            <a:pPr lvl="1"/>
            <a:r>
              <a:rPr lang="fr-CA" dirty="0" smtClean="0"/>
              <a:t>Se connaître sans biais : se baser sur les faits, trouver des gens qui nous voient clairement</a:t>
            </a:r>
          </a:p>
          <a:p>
            <a:pPr lvl="1"/>
            <a:r>
              <a:rPr lang="fr-CA" dirty="0" smtClean="0"/>
              <a:t>Curiosité sans limite</a:t>
            </a:r>
          </a:p>
          <a:p>
            <a:pPr lvl="1"/>
            <a:r>
              <a:rPr lang="fr-CA" dirty="0" smtClean="0"/>
              <a:t>Accepter d’être mauvais au début : avoir confiance dans ses habiletés à devenir bon</a:t>
            </a:r>
          </a:p>
          <a:p>
            <a:pPr lvl="1"/>
            <a:endParaRPr lang="fr-CA" dirty="0" smtClean="0"/>
          </a:p>
          <a:p>
            <a:pPr lvl="1"/>
            <a:endParaRPr lang="fr-CA" dirty="0" smtClean="0"/>
          </a:p>
          <a:p>
            <a:pPr lvl="1"/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51472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" y="737997"/>
            <a:ext cx="9133053" cy="5137342"/>
          </a:xfrm>
        </p:spPr>
      </p:pic>
    </p:spTree>
    <p:extLst>
      <p:ext uri="{BB962C8B-B14F-4D97-AF65-F5344CB8AC3E}">
        <p14:creationId xmlns:p14="http://schemas.microsoft.com/office/powerpoint/2010/main" val="172532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Bucketful of Engineers and </a:t>
            </a:r>
            <a:r>
              <a:rPr lang="en-US" dirty="0" smtClean="0"/>
              <a:t>Resources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smtClean="0"/>
              <a:t>Plusieurs bibliothécaires de génie ont parlé, dont une qui est à McGill</a:t>
            </a:r>
          </a:p>
          <a:p>
            <a:r>
              <a:rPr lang="fr-CA" dirty="0" smtClean="0"/>
              <a:t>Ressources pour trouver divers types de documents spécialisés utiles en génie</a:t>
            </a: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60965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barit 2015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abarit PowerPoint 2016.potx" id="{C87829A7-851C-46B8-8808-754180072FC1}" vid="{625634AB-FFEB-4CF6-A55B-0F9048145DC0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PowerPoint-format-standard</Template>
  <TotalTime>712</TotalTime>
  <Words>520</Words>
  <Application>Microsoft Office PowerPoint</Application>
  <PresentationFormat>Affichage à l'écran (4:3)</PresentationFormat>
  <Paragraphs>87</Paragraphs>
  <Slides>29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4" baseType="lpstr">
      <vt:lpstr>Arial</vt:lpstr>
      <vt:lpstr>Arial Narrow</vt:lpstr>
      <vt:lpstr>Calibri</vt:lpstr>
      <vt:lpstr>Times New Roman</vt:lpstr>
      <vt:lpstr>Gabarit 2015</vt:lpstr>
      <vt:lpstr>Présentation PowerPoint</vt:lpstr>
      <vt:lpstr>SLA 2016 en bref</vt:lpstr>
      <vt:lpstr>Présentation PowerPoint</vt:lpstr>
      <vt:lpstr>Présentation PowerPoint</vt:lpstr>
      <vt:lpstr>Séances les plus intéressantes pour moi</vt:lpstr>
      <vt:lpstr>Chemical Information Sources, Requests, and Reference</vt:lpstr>
      <vt:lpstr>Opening General Session</vt:lpstr>
      <vt:lpstr>Présentation PowerPoint</vt:lpstr>
      <vt:lpstr>A Bucketful of Engineers and Resources</vt:lpstr>
      <vt:lpstr>Présentation PowerPoint</vt:lpstr>
      <vt:lpstr>Présentation PowerPoint</vt:lpstr>
      <vt:lpstr>Présentation PowerPoint</vt:lpstr>
      <vt:lpstr>The Indispensable Librarian: Talking About Your Value Proposition So They Get It</vt:lpstr>
      <vt:lpstr>Hidden Treasures: Mastering Grey Literature</vt:lpstr>
      <vt:lpstr>Teaching Data Literacy to Undergraduates </vt:lpstr>
      <vt:lpstr>Using Bibliometrics in the Library</vt:lpstr>
      <vt:lpstr>Présentation PowerPoint</vt:lpstr>
      <vt:lpstr>Astronomy Roundtable </vt:lpstr>
      <vt:lpstr>Présentation PowerPoint</vt:lpstr>
      <vt:lpstr>Remarques finales sur le congrès</vt:lpstr>
      <vt:lpstr>Présentation PowerPoint</vt:lpstr>
      <vt:lpstr>Bonus: Visite de la bibliothèque de Princeton University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Merci !</vt:lpstr>
    </vt:vector>
  </TitlesOfParts>
  <Company>Bibliothèque de l'Université Laval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Philippe Boisvert</dc:creator>
  <cp:lastModifiedBy>Daniela Zavala Mora</cp:lastModifiedBy>
  <cp:revision>32</cp:revision>
  <dcterms:created xsi:type="dcterms:W3CDTF">2017-05-15T19:36:59Z</dcterms:created>
  <dcterms:modified xsi:type="dcterms:W3CDTF">2017-06-20T14:41:43Z</dcterms:modified>
</cp:coreProperties>
</file>