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9" r:id="rId6"/>
    <p:sldId id="270" r:id="rId7"/>
    <p:sldId id="260" r:id="rId8"/>
    <p:sldId id="262" r:id="rId9"/>
    <p:sldId id="271" r:id="rId10"/>
    <p:sldId id="266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74" autoAdjust="0"/>
  </p:normalViewPr>
  <p:slideViewPr>
    <p:cSldViewPr snapToGrid="0">
      <p:cViewPr varScale="1">
        <p:scale>
          <a:sx n="60" d="100"/>
          <a:sy n="60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E50D-3F3F-4641-9D20-9B7ADA31C0C6}" type="datetimeFigureOut">
              <a:rPr lang="fr-CA" smtClean="0"/>
              <a:t>2017-06-20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8BF-5B5A-43BF-808D-0DE349B30F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15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74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JEFF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809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MAUDE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86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MAUDE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09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</a:p>
          <a:p>
            <a:r>
              <a:rPr lang="fr-CA" dirty="0" smtClean="0"/>
              <a:t>Pas de synthèse des conférences.</a:t>
            </a:r>
          </a:p>
          <a:p>
            <a:r>
              <a:rPr lang="fr-CA" dirty="0" smtClean="0"/>
              <a:t>On insiste surtout sur l’expérience</a:t>
            </a:r>
            <a:r>
              <a:rPr lang="fr-CA" baseline="0" dirty="0" smtClean="0"/>
              <a:t> de notre présentation par affiche et sur le rapprochement avec la communauté DSpace.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14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15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PIERRE</a:t>
            </a:r>
          </a:p>
          <a:p>
            <a:r>
              <a:rPr lang="fr-CA" baseline="0" dirty="0" smtClean="0"/>
              <a:t>C’est de la triche, on esquive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53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63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MAUDE</a:t>
            </a:r>
          </a:p>
          <a:p>
            <a:r>
              <a:rPr lang="fr-CA" dirty="0" err="1" smtClean="0"/>
              <a:t>Making</a:t>
            </a:r>
            <a:r>
              <a:rPr lang="fr-CA" dirty="0" smtClean="0"/>
              <a:t> of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CA" dirty="0" smtClean="0"/>
              <a:t>Mandat de communication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Élagage</a:t>
            </a:r>
            <a:r>
              <a:rPr lang="fr-CA" baseline="0" dirty="0" smtClean="0"/>
              <a:t> et sélection du c</a:t>
            </a:r>
            <a:r>
              <a:rPr lang="fr-CA" dirty="0" smtClean="0"/>
              <a:t>ontenu (reconstitution dramatique!)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Découpage du contenu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«</a:t>
            </a:r>
            <a:r>
              <a:rPr lang="fr-CA" baseline="0" dirty="0" smtClean="0"/>
              <a:t> </a:t>
            </a:r>
            <a:r>
              <a:rPr lang="fr-CA" dirty="0" smtClean="0"/>
              <a:t>Bricolage » sur papier </a:t>
            </a:r>
            <a:r>
              <a:rPr lang="fr-CA" dirty="0" smtClean="0">
                <a:sym typeface="Wingdings" panose="05000000000000000000" pitchFamily="2" charset="2"/>
              </a:rPr>
              <a:t> où placer chaque</a:t>
            </a:r>
            <a:r>
              <a:rPr lang="fr-CA" baseline="0" dirty="0" smtClean="0">
                <a:sym typeface="Wingdings" panose="05000000000000000000" pitchFamily="2" charset="2"/>
              </a:rPr>
              <a:t> contenu dans l’espace pour une lecture logique?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>
                <a:sym typeface="Wingdings" panose="05000000000000000000" pitchFamily="2" charset="2"/>
              </a:rPr>
              <a:t>Maquettes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>
                <a:sym typeface="Wingdings" panose="05000000000000000000" pitchFamily="2" charset="2"/>
              </a:rPr>
              <a:t>Révision anglaise à l’externe (rédigé directement en anglais)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>
                <a:sym typeface="Wingdings" panose="05000000000000000000" pitchFamily="2" charset="2"/>
              </a:rPr>
              <a:t>Produit final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091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JEFF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87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JEFF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91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JEFF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98BF-5B5A-43BF-808D-0DE349B30F1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719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Book_of_Kel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d.ie/library/old-librar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collections.tcd.ie/home/index.php?DRIS_ID=MS58_003v" TargetMode="External"/><Relationship Id="rId4" Type="http://schemas.openxmlformats.org/officeDocument/2006/relationships/hyperlink" Target="http://ariane.ulaval.ca/cgi-bin/recherche.cgi?qu=a22001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repositori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OR2016</a:t>
            </a:r>
            <a:endParaRPr lang="fr-CA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11th International Conference on Open Repositories June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–16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</a:p>
          <a:p>
            <a:r>
              <a:rPr lang="en-US" dirty="0" smtClean="0"/>
              <a:t>Trinity College Dublin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01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/>
              <a:t>The Old Library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6410848" y="1492469"/>
            <a:ext cx="3407058" cy="454889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Book of Kells</a:t>
            </a:r>
          </a:p>
          <a:p>
            <a:r>
              <a:rPr lang="fr-CA" sz="1600" dirty="0" smtClean="0"/>
              <a:t>Manuscrit </a:t>
            </a:r>
            <a:r>
              <a:rPr lang="fr-CA" sz="1600" dirty="0"/>
              <a:t>illustré de motifs ornementaux et réalisé par des moines de culture celtique aux alentours de l'année </a:t>
            </a:r>
            <a:r>
              <a:rPr lang="fr-CA" sz="1600" dirty="0" smtClean="0"/>
              <a:t>800</a:t>
            </a:r>
          </a:p>
          <a:p>
            <a:r>
              <a:rPr lang="fr-CA" sz="1600" dirty="0" smtClean="0"/>
              <a:t>Contenu : les quatre Évangiles en latin</a:t>
            </a:r>
            <a:endParaRPr lang="fr-CA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" y="0"/>
            <a:ext cx="5145397" cy="6851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38596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4" tooltip="Book of Kells"/>
              </a:rPr>
              <a:t>Book of </a:t>
            </a:r>
            <a:r>
              <a:rPr lang="en-US" sz="1050" dirty="0" err="1">
                <a:hlinkClick r:id="rId4" tooltip="Book of Kells"/>
              </a:rPr>
              <a:t>Kells</a:t>
            </a:r>
            <a:r>
              <a:rPr lang="en-US" sz="1050" dirty="0"/>
              <a:t>, Folio 292r, Incipit to John. In principio </a:t>
            </a:r>
            <a:r>
              <a:rPr lang="en-US" sz="1050" dirty="0" err="1"/>
              <a:t>erat</a:t>
            </a:r>
            <a:r>
              <a:rPr lang="en-US" sz="1050" dirty="0"/>
              <a:t> verbum.</a:t>
            </a:r>
            <a:endParaRPr lang="fr-CA" sz="105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" r="10850"/>
          <a:stretch/>
        </p:blipFill>
        <p:spPr>
          <a:xfrm>
            <a:off x="0" y="6498"/>
            <a:ext cx="6109398" cy="68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Old Library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Site de la Old Library</a:t>
            </a:r>
            <a:endParaRPr lang="fr-CA" dirty="0">
              <a:hlinkClick r:id="rId3"/>
            </a:endParaRPr>
          </a:p>
          <a:p>
            <a:pPr lvl="1"/>
            <a:r>
              <a:rPr lang="fr-CA" dirty="0" smtClean="0">
                <a:hlinkClick r:id="rId3"/>
              </a:rPr>
              <a:t>http</a:t>
            </a:r>
            <a:r>
              <a:rPr lang="fr-CA" dirty="0">
                <a:hlinkClick r:id="rId3"/>
              </a:rPr>
              <a:t>://www.tcd.ie/library/old-library</a:t>
            </a:r>
            <a:r>
              <a:rPr lang="fr-CA" dirty="0" smtClean="0">
                <a:hlinkClick r:id="rId3"/>
              </a:rPr>
              <a:t>/</a:t>
            </a:r>
            <a:r>
              <a:rPr lang="fr-CA" dirty="0" smtClean="0"/>
              <a:t> </a:t>
            </a:r>
          </a:p>
          <a:p>
            <a:r>
              <a:rPr lang="fr-CA" dirty="0" smtClean="0"/>
              <a:t>Book </a:t>
            </a:r>
            <a:r>
              <a:rPr lang="fr-CA" dirty="0"/>
              <a:t>of </a:t>
            </a:r>
            <a:r>
              <a:rPr lang="fr-CA" dirty="0" smtClean="0"/>
              <a:t>Kells</a:t>
            </a:r>
          </a:p>
          <a:p>
            <a:pPr lvl="1"/>
            <a:r>
              <a:rPr lang="fr-CA" dirty="0" smtClean="0"/>
              <a:t>Version fac-similé consultable à la BUL : </a:t>
            </a:r>
            <a:r>
              <a:rPr lang="fr-CA" dirty="0" smtClean="0">
                <a:hlinkClick r:id="rId4"/>
              </a:rPr>
              <a:t>http</a:t>
            </a:r>
            <a:r>
              <a:rPr lang="fr-CA" dirty="0">
                <a:hlinkClick r:id="rId4"/>
              </a:rPr>
              <a:t>://</a:t>
            </a:r>
            <a:r>
              <a:rPr lang="fr-CA" dirty="0" smtClean="0">
                <a:hlinkClick r:id="rId4"/>
              </a:rPr>
              <a:t>ariane.ulaval.ca/cgi-bin/recherche.cgi?qu=a2200135</a:t>
            </a:r>
            <a:r>
              <a:rPr lang="fr-CA" dirty="0" smtClean="0"/>
              <a:t> </a:t>
            </a:r>
          </a:p>
          <a:p>
            <a:pPr lvl="1"/>
            <a:r>
              <a:rPr lang="fr-CA" dirty="0" smtClean="0"/>
              <a:t>Version consultable </a:t>
            </a:r>
            <a:r>
              <a:rPr lang="fr-CA" dirty="0"/>
              <a:t>en ligne : </a:t>
            </a: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digitalcollections.tcd.ie/home/index.php?DRIS_ID=MS58_003v</a:t>
            </a:r>
            <a:r>
              <a:rPr lang="fr-CA" dirty="0" smtClean="0"/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24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22" cy="6858000"/>
          </a:xfrm>
        </p:spPr>
      </p:pic>
      <p:grpSp>
        <p:nvGrpSpPr>
          <p:cNvPr id="9" name="Groupe 8"/>
          <p:cNvGrpSpPr/>
          <p:nvPr/>
        </p:nvGrpSpPr>
        <p:grpSpPr>
          <a:xfrm>
            <a:off x="9364068" y="1"/>
            <a:ext cx="2831154" cy="3528204"/>
            <a:chOff x="9364068" y="1"/>
            <a:chExt cx="2831154" cy="35282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068" y="1"/>
              <a:ext cx="2831154" cy="3528204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  <a:reflection stA="0" endPos="65000" dist="50800" dir="5400000" sy="-100000" algn="bl" rotWithShape="0"/>
            </a:effectLst>
          </p:spPr>
        </p:pic>
        <p:sp>
          <p:nvSpPr>
            <p:cNvPr id="8" name="Organigramme : Connecteur 7"/>
            <p:cNvSpPr/>
            <p:nvPr/>
          </p:nvSpPr>
          <p:spPr>
            <a:xfrm>
              <a:off x="10092906" y="2139351"/>
              <a:ext cx="45719" cy="45719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2461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97394"/>
          </a:xfrm>
        </p:spPr>
        <p:txBody>
          <a:bodyPr>
            <a:normAutofit/>
          </a:bodyPr>
          <a:lstStyle/>
          <a:p>
            <a:r>
              <a:rPr lang="fr-CA" dirty="0" smtClean="0"/>
              <a:t>Go </a:t>
            </a:r>
            <a:r>
              <a:rPr lang="fr-CA" dirty="0" err="1" smtClean="0"/>
              <a:t>raibh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maith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agaibh</a:t>
            </a:r>
            <a:r>
              <a:rPr lang="fr-CA" dirty="0" smtClean="0"/>
              <a:t>!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81" y="128611"/>
            <a:ext cx="3787502" cy="6729389"/>
          </a:xfrm>
        </p:spPr>
      </p:pic>
    </p:spTree>
    <p:extLst>
      <p:ext uri="{BB962C8B-B14F-4D97-AF65-F5344CB8AC3E}">
        <p14:creationId xmlns:p14="http://schemas.microsoft.com/office/powerpoint/2010/main" val="1845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</a:t>
            </a:r>
            <a:r>
              <a:rPr lang="fr-CA" baseline="30000" dirty="0" smtClean="0"/>
              <a:t>re</a:t>
            </a:r>
            <a:r>
              <a:rPr lang="fr-CA" dirty="0" smtClean="0"/>
              <a:t> conférence en 2005</a:t>
            </a:r>
          </a:p>
          <a:p>
            <a:r>
              <a:rPr lang="fr-CA" dirty="0" smtClean="0"/>
              <a:t>Coordonnée </a:t>
            </a:r>
            <a:r>
              <a:rPr lang="fr-CA" dirty="0"/>
              <a:t>par un comité </a:t>
            </a:r>
            <a:r>
              <a:rPr lang="fr-CA" dirty="0" smtClean="0"/>
              <a:t>directeur</a:t>
            </a:r>
          </a:p>
          <a:p>
            <a:r>
              <a:rPr lang="fr-CA" dirty="0"/>
              <a:t>Sessions </a:t>
            </a:r>
            <a:r>
              <a:rPr lang="fr-CA" dirty="0" smtClean="0"/>
              <a:t>classiques : </a:t>
            </a:r>
            <a:r>
              <a:rPr lang="fr-CA" dirty="0"/>
              <a:t>présentation </a:t>
            </a:r>
            <a:r>
              <a:rPr lang="fr-CA" dirty="0" smtClean="0"/>
              <a:t>éclair, </a:t>
            </a:r>
            <a:r>
              <a:rPr lang="fr-CA" dirty="0"/>
              <a:t>séance plénière et parallèle</a:t>
            </a:r>
          </a:p>
          <a:p>
            <a:r>
              <a:rPr lang="fr-CA" dirty="0"/>
              <a:t>Réunit les communautés DSpace, </a:t>
            </a:r>
            <a:r>
              <a:rPr lang="fr-CA" dirty="0" err="1"/>
              <a:t>Fedora</a:t>
            </a:r>
            <a:r>
              <a:rPr lang="fr-CA" dirty="0"/>
              <a:t>, </a:t>
            </a:r>
            <a:r>
              <a:rPr lang="fr-CA" dirty="0" err="1"/>
              <a:t>Eprints</a:t>
            </a:r>
            <a:r>
              <a:rPr lang="fr-CA" dirty="0"/>
              <a:t>, etc.</a:t>
            </a:r>
          </a:p>
          <a:p>
            <a:r>
              <a:rPr lang="fr-CA" dirty="0" smtClean="0"/>
              <a:t>Atelier </a:t>
            </a:r>
            <a:r>
              <a:rPr lang="fr-CA" dirty="0"/>
              <a:t>pour les logiciels et communauté </a:t>
            </a:r>
            <a:r>
              <a:rPr lang="fr-CA" dirty="0" err="1"/>
              <a:t>OpenSource</a:t>
            </a:r>
            <a:endParaRPr lang="fr-CA" dirty="0"/>
          </a:p>
          <a:p>
            <a:r>
              <a:rPr lang="fr-CA" dirty="0" err="1" smtClean="0"/>
              <a:t>Ideas</a:t>
            </a:r>
            <a:r>
              <a:rPr lang="fr-CA" dirty="0" smtClean="0"/>
              <a:t> </a:t>
            </a:r>
            <a:r>
              <a:rPr lang="fr-CA" dirty="0"/>
              <a:t>Challenge </a:t>
            </a:r>
            <a:r>
              <a:rPr lang="fr-CA" dirty="0" smtClean="0"/>
              <a:t>Social : </a:t>
            </a:r>
            <a:r>
              <a:rPr lang="fr-CA" dirty="0"/>
              <a:t>travaux de groupe, 48 heures pour imaginer des solutions, présentation en fin de congrès par les équipes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12"/>
            <a:ext cx="7110139" cy="10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Trinity </a:t>
            </a:r>
            <a:r>
              <a:rPr lang="fr-CA" dirty="0" err="1" smtClean="0"/>
              <a:t>College</a:t>
            </a:r>
            <a:r>
              <a:rPr lang="fr-CA" dirty="0" smtClean="0"/>
              <a:t> Dublin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076" y="1567736"/>
            <a:ext cx="8596668" cy="3880773"/>
          </a:xfrm>
        </p:spPr>
        <p:txBody>
          <a:bodyPr/>
          <a:lstStyle/>
          <a:p>
            <a:r>
              <a:rPr lang="en-US" dirty="0" smtClean="0"/>
              <a:t>OR2016, </a:t>
            </a:r>
            <a:r>
              <a:rPr lang="fr-CA" dirty="0" smtClean="0"/>
              <a:t>11</a:t>
            </a:r>
            <a:r>
              <a:rPr lang="fr-CA" baseline="30000" dirty="0" smtClean="0"/>
              <a:t>e</a:t>
            </a:r>
            <a:r>
              <a:rPr lang="fr-CA" dirty="0" smtClean="0"/>
              <a:t> conférence, 13–16 Juin</a:t>
            </a:r>
            <a:r>
              <a:rPr lang="en-US" dirty="0" smtClean="0"/>
              <a:t> 2016, </a:t>
            </a:r>
            <a:r>
              <a:rPr lang="fr-CA" dirty="0" err="1" smtClean="0"/>
              <a:t>Illuminating</a:t>
            </a:r>
            <a:r>
              <a:rPr lang="fr-CA" dirty="0" smtClean="0"/>
              <a:t> </a:t>
            </a:r>
            <a:r>
              <a:rPr lang="fr-CA" dirty="0"/>
              <a:t>the World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4" y="2060740"/>
            <a:ext cx="8100845" cy="45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Trinity </a:t>
            </a:r>
            <a:r>
              <a:rPr lang="fr-CA" dirty="0" err="1" smtClean="0"/>
              <a:t>College</a:t>
            </a:r>
            <a:r>
              <a:rPr lang="fr-CA" dirty="0" smtClean="0"/>
              <a:t> Dublin vs Université Laval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46" y="1739210"/>
            <a:ext cx="5313243" cy="47841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01641" y="3495500"/>
            <a:ext cx="17720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Go</a:t>
            </a:r>
          </a:p>
          <a:p>
            <a:pPr algn="ctr"/>
            <a:r>
              <a:rPr lang="fr-CA" dirty="0" smtClean="0"/>
              <a:t>Trinity </a:t>
            </a:r>
            <a:r>
              <a:rPr lang="fr-CA" dirty="0" err="1" smtClean="0"/>
              <a:t>College</a:t>
            </a:r>
            <a:r>
              <a:rPr lang="fr-CA" dirty="0" smtClean="0"/>
              <a:t> Library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5537638" y="5452086"/>
            <a:ext cx="19436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Go</a:t>
            </a:r>
          </a:p>
          <a:p>
            <a:pPr algn="ctr"/>
            <a:r>
              <a:rPr lang="fr-CA" dirty="0" smtClean="0"/>
              <a:t>Bibliothèque </a:t>
            </a:r>
          </a:p>
          <a:p>
            <a:pPr algn="ctr"/>
            <a:r>
              <a:rPr lang="fr-CA" dirty="0" smtClean="0"/>
              <a:t>UL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1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0454" cy="695028"/>
          </a:xfrm>
        </p:spPr>
        <p:txBody>
          <a:bodyPr/>
          <a:lstStyle/>
          <a:p>
            <a:r>
              <a:rPr lang="fr-CA" dirty="0" smtClean="0"/>
              <a:t>vs Fonds patrimoniaux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48242" y="1488612"/>
            <a:ext cx="31037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 smtClean="0"/>
              <a:t>Trinity </a:t>
            </a:r>
            <a:r>
              <a:rPr lang="fr-CA" b="1" dirty="0" err="1" smtClean="0"/>
              <a:t>College</a:t>
            </a:r>
            <a:r>
              <a:rPr lang="fr-CA" b="1" dirty="0" smtClean="0"/>
              <a:t> Dublin (TCD)</a:t>
            </a:r>
          </a:p>
          <a:p>
            <a:r>
              <a:rPr lang="fr-CA" dirty="0" smtClean="0"/>
              <a:t>Fondé </a:t>
            </a:r>
            <a:r>
              <a:rPr lang="fr-CA" dirty="0"/>
              <a:t>en </a:t>
            </a:r>
            <a:r>
              <a:rPr lang="fr-CA" dirty="0" smtClean="0"/>
              <a:t>1592</a:t>
            </a:r>
          </a:p>
          <a:p>
            <a:r>
              <a:rPr lang="en-US" dirty="0"/>
              <a:t>Old Library, the Long </a:t>
            </a:r>
            <a:r>
              <a:rPr lang="en-US" dirty="0" smtClean="0"/>
              <a:t>Room : </a:t>
            </a:r>
            <a:r>
              <a:rPr lang="en-US" dirty="0" err="1" smtClean="0"/>
              <a:t>construite</a:t>
            </a:r>
            <a:r>
              <a:rPr lang="en-US" dirty="0" smtClean="0"/>
              <a:t> entre  </a:t>
            </a:r>
            <a:r>
              <a:rPr lang="en-US" dirty="0"/>
              <a:t>1712 </a:t>
            </a:r>
            <a:r>
              <a:rPr lang="en-US" dirty="0" smtClean="0"/>
              <a:t>et 1732, collection de 200 000 livres </a:t>
            </a:r>
            <a:r>
              <a:rPr lang="en-US" dirty="0" err="1" smtClean="0"/>
              <a:t>anciens</a:t>
            </a:r>
            <a:endParaRPr lang="en-US" dirty="0" smtClean="0"/>
          </a:p>
          <a:p>
            <a:r>
              <a:rPr lang="en-US" dirty="0" smtClean="0"/>
              <a:t>Livre de </a:t>
            </a:r>
            <a:r>
              <a:rPr lang="en-US" dirty="0" err="1"/>
              <a:t>K</a:t>
            </a:r>
            <a:r>
              <a:rPr lang="en-US" dirty="0" err="1" smtClean="0"/>
              <a:t>ells</a:t>
            </a:r>
            <a:r>
              <a:rPr lang="en-US" dirty="0" smtClean="0"/>
              <a:t> (±800 après JC)</a:t>
            </a:r>
          </a:p>
          <a:p>
            <a:r>
              <a:rPr lang="fr-CA" b="1" dirty="0"/>
              <a:t>Depuis le 19</a:t>
            </a:r>
            <a:r>
              <a:rPr lang="fr-CA" b="1" baseline="30000" dirty="0"/>
              <a:t>e</a:t>
            </a:r>
            <a:r>
              <a:rPr lang="fr-CA" b="1" dirty="0"/>
              <a:t> siècle, TCD reçoit le dépôt </a:t>
            </a:r>
            <a:r>
              <a:rPr lang="fr-CA" b="1" dirty="0" smtClean="0"/>
              <a:t>légal</a:t>
            </a:r>
            <a:r>
              <a:rPr lang="fr-CA" dirty="0" smtClean="0"/>
              <a:t>.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1361786"/>
            <a:ext cx="4591691" cy="4134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1361786"/>
            <a:ext cx="4610743" cy="4191585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8701642" y="1488611"/>
            <a:ext cx="2938132" cy="3880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fr-CA" b="1" dirty="0" smtClean="0"/>
              <a:t>Université Laval (UL)</a:t>
            </a:r>
          </a:p>
          <a:p>
            <a:pPr>
              <a:buClr>
                <a:srgbClr val="FFC000"/>
              </a:buClr>
            </a:pPr>
            <a:r>
              <a:rPr lang="fr-CA" dirty="0" smtClean="0"/>
              <a:t>Fondée </a:t>
            </a:r>
            <a:r>
              <a:rPr lang="fr-CA" dirty="0"/>
              <a:t>en </a:t>
            </a:r>
            <a:r>
              <a:rPr lang="fr-CA" dirty="0" smtClean="0"/>
              <a:t>1852</a:t>
            </a:r>
          </a:p>
          <a:p>
            <a:pPr>
              <a:buClr>
                <a:srgbClr val="FFC000"/>
              </a:buClr>
            </a:pPr>
            <a:r>
              <a:rPr lang="fr-CA" dirty="0" smtClean="0"/>
              <a:t>25</a:t>
            </a:r>
            <a:r>
              <a:rPr lang="fr-CA" dirty="0"/>
              <a:t> 000 </a:t>
            </a:r>
            <a:r>
              <a:rPr lang="fr-CA" dirty="0" smtClean="0"/>
              <a:t>volumes aux thèses et livres rares</a:t>
            </a:r>
          </a:p>
          <a:p>
            <a:pPr>
              <a:buClr>
                <a:srgbClr val="FFC000"/>
              </a:buClr>
            </a:pPr>
            <a:r>
              <a:rPr lang="fr-CA" dirty="0" smtClean="0"/>
              <a:t>Encyclopédie </a:t>
            </a:r>
            <a:r>
              <a:rPr lang="fr-CA" dirty="0"/>
              <a:t>ou Dictionnaire raisonné des sciences, des arts et des métiers (</a:t>
            </a:r>
            <a:r>
              <a:rPr lang="fr-CA" dirty="0" smtClean="0"/>
              <a:t>1781)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56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vs Collection du 21</a:t>
            </a:r>
            <a:r>
              <a:rPr lang="fr-CA" baseline="30000" dirty="0" smtClean="0"/>
              <a:t>e</a:t>
            </a:r>
            <a:r>
              <a:rPr lang="fr-CA" dirty="0" smtClean="0"/>
              <a:t> siècle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599389"/>
            <a:ext cx="2601894" cy="3880773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Trinity </a:t>
            </a:r>
            <a:r>
              <a:rPr lang="fr-CA" b="1" dirty="0" err="1" smtClean="0"/>
              <a:t>College</a:t>
            </a:r>
            <a:r>
              <a:rPr lang="fr-CA" b="1" dirty="0" smtClean="0"/>
              <a:t> Dublin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Collection numérique :</a:t>
            </a:r>
          </a:p>
          <a:p>
            <a:r>
              <a:rPr lang="fr-CA" dirty="0" smtClean="0"/>
              <a:t>TARA, </a:t>
            </a:r>
            <a:r>
              <a:rPr lang="fr-CA" dirty="0" err="1" smtClean="0"/>
              <a:t>Trinity’s</a:t>
            </a:r>
            <a:r>
              <a:rPr lang="fr-CA" dirty="0" smtClean="0"/>
              <a:t> Access to </a:t>
            </a:r>
            <a:r>
              <a:rPr lang="fr-CA" dirty="0" err="1" smtClean="0"/>
              <a:t>Research</a:t>
            </a:r>
            <a:r>
              <a:rPr lang="fr-CA" dirty="0" smtClean="0"/>
              <a:t> Archive</a:t>
            </a:r>
          </a:p>
          <a:p>
            <a:r>
              <a:rPr lang="fr-CA" dirty="0" smtClean="0"/>
              <a:t>12 735 documents</a:t>
            </a:r>
          </a:p>
          <a:p>
            <a:r>
              <a:rPr lang="en-US" dirty="0" smtClean="0"/>
              <a:t>ROAR Birth Date</a:t>
            </a:r>
            <a:r>
              <a:rPr lang="en-US" smtClean="0"/>
              <a:t>:  28 </a:t>
            </a:r>
            <a:r>
              <a:rPr lang="en-US" dirty="0"/>
              <a:t>March 2006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1361786"/>
            <a:ext cx="4591691" cy="41344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2" y="1361786"/>
            <a:ext cx="4614313" cy="40465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2" y="1377153"/>
            <a:ext cx="4553585" cy="4163006"/>
          </a:xfrm>
          <a:prstGeom prst="rect">
            <a:avLst/>
          </a:prstGeom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8890149" y="1566180"/>
            <a:ext cx="2604247" cy="3880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fr-CA" b="1" dirty="0" smtClean="0"/>
              <a:t>Université Laval</a:t>
            </a:r>
          </a:p>
          <a:p>
            <a:pPr marL="0" indent="0">
              <a:buClr>
                <a:srgbClr val="FFC000"/>
              </a:buClr>
              <a:buNone/>
            </a:pPr>
            <a:endParaRPr lang="fr-CA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fr-CA" dirty="0" smtClean="0"/>
              <a:t>Collection numérique :</a:t>
            </a:r>
            <a:endParaRPr lang="fr-CA" dirty="0"/>
          </a:p>
          <a:p>
            <a:pPr>
              <a:buClr>
                <a:srgbClr val="FFC000"/>
              </a:buClr>
            </a:pPr>
            <a:r>
              <a:rPr lang="fr-CA" dirty="0" smtClean="0"/>
              <a:t>Corpus</a:t>
            </a:r>
            <a:r>
              <a:rPr lang="fr-CA" baseline="30000" dirty="0" smtClean="0"/>
              <a:t>UL</a:t>
            </a:r>
          </a:p>
          <a:p>
            <a:pPr>
              <a:buClr>
                <a:srgbClr val="FFC000"/>
              </a:buClr>
            </a:pPr>
            <a:r>
              <a:rPr lang="fr-CA" dirty="0" smtClean="0"/>
              <a:t>11 000 documents (avec thèses et mémoires)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ROAR Birth Date: </a:t>
            </a:r>
            <a:r>
              <a:rPr lang="en-US" dirty="0"/>
              <a:t>	10 May 2016</a:t>
            </a:r>
            <a:endParaRPr lang="fr-CA" dirty="0" smtClean="0"/>
          </a:p>
          <a:p>
            <a:pPr>
              <a:buClr>
                <a:srgbClr val="FFC000"/>
              </a:buClr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075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Corpus</a:t>
            </a:r>
            <a:r>
              <a:rPr lang="fr-CA" baseline="30000" dirty="0" err="1" smtClean="0"/>
              <a:t>UL</a:t>
            </a:r>
            <a:r>
              <a:rPr lang="fr-CA" dirty="0" smtClean="0"/>
              <a:t> à OR2016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3030"/>
            <a:ext cx="8596668" cy="4240211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D’une proposition de communication à la réalisation d’une affiche</a:t>
            </a:r>
          </a:p>
          <a:p>
            <a:pPr lvl="1"/>
            <a:r>
              <a:rPr lang="fr-CA" dirty="0" smtClean="0"/>
              <a:t>Évaluation et sélection</a:t>
            </a:r>
          </a:p>
          <a:p>
            <a:pPr lvl="1"/>
            <a:r>
              <a:rPr lang="fr-CA" dirty="0" smtClean="0"/>
              <a:t>Réaliser une affiche… et la transporter!</a:t>
            </a:r>
          </a:p>
          <a:p>
            <a:pPr lvl="1"/>
            <a:r>
              <a:rPr lang="fr-CA" dirty="0" err="1" smtClean="0"/>
              <a:t>Ze</a:t>
            </a:r>
            <a:r>
              <a:rPr lang="fr-CA" dirty="0" smtClean="0"/>
              <a:t> «</a:t>
            </a:r>
            <a:r>
              <a:rPr lang="fr-CA" dirty="0" err="1" smtClean="0"/>
              <a:t>making</a:t>
            </a:r>
            <a:r>
              <a:rPr lang="fr-CA" dirty="0" smtClean="0"/>
              <a:t> of»</a:t>
            </a:r>
          </a:p>
          <a:p>
            <a:endParaRPr lang="fr-CA" dirty="0" smtClean="0"/>
          </a:p>
          <a:p>
            <a:r>
              <a:rPr lang="fr-CA" dirty="0" smtClean="0"/>
              <a:t>Séance d’affichage</a:t>
            </a:r>
          </a:p>
          <a:p>
            <a:pPr lvl="1"/>
            <a:r>
              <a:rPr lang="fr-CA" dirty="0" smtClean="0"/>
              <a:t>Pauses + plage officielle 2</a:t>
            </a:r>
            <a:r>
              <a:rPr lang="fr-CA" baseline="30000" dirty="0" smtClean="0"/>
              <a:t>e</a:t>
            </a:r>
            <a:r>
              <a:rPr lang="fr-CA" dirty="0" smtClean="0"/>
              <a:t> jour (17h30 à 18h30)</a:t>
            </a:r>
          </a:p>
          <a:p>
            <a:pPr lvl="1"/>
            <a:r>
              <a:rPr lang="fr-CA" dirty="0" smtClean="0"/>
              <a:t>Emplacement vs achalandage</a:t>
            </a:r>
          </a:p>
          <a:p>
            <a:pPr lvl="1"/>
            <a:r>
              <a:rPr lang="fr-CA" dirty="0" smtClean="0"/>
              <a:t>Autres affiches</a:t>
            </a:r>
          </a:p>
          <a:p>
            <a:endParaRPr lang="fr-CA" dirty="0" smtClean="0"/>
          </a:p>
          <a:p>
            <a:r>
              <a:rPr lang="fr-CA" dirty="0" smtClean="0"/>
              <a:t>Retour d’expérience</a:t>
            </a:r>
          </a:p>
          <a:p>
            <a:pPr lvl="1"/>
            <a:r>
              <a:rPr lang="fr-CA" dirty="0" smtClean="0"/>
              <a:t>Temps de préparation vs impact</a:t>
            </a:r>
          </a:p>
          <a:p>
            <a:pPr lvl="1"/>
            <a:r>
              <a:rPr lang="fr-CA" dirty="0" smtClean="0"/>
              <a:t>Affiche = prétexte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93986"/>
            <a:ext cx="10388890" cy="58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DSpace</a:t>
            </a:r>
            <a:r>
              <a:rPr lang="fr-CA" dirty="0" smtClean="0"/>
              <a:t> Workshop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Présence des communautés </a:t>
            </a:r>
            <a:r>
              <a:rPr lang="fr-CA" dirty="0" err="1" smtClean="0"/>
              <a:t>OpenSource</a:t>
            </a:r>
            <a:endParaRPr lang="fr-CA" dirty="0" smtClean="0"/>
          </a:p>
          <a:p>
            <a:r>
              <a:rPr lang="fr-CA" dirty="0" smtClean="0"/>
              <a:t>Établir un contact avec les responsables de </a:t>
            </a:r>
            <a:r>
              <a:rPr lang="fr-CA" dirty="0" err="1" smtClean="0"/>
              <a:t>DSpace</a:t>
            </a:r>
            <a:r>
              <a:rPr lang="fr-CA" dirty="0" smtClean="0"/>
              <a:t> (Tim Donohue)</a:t>
            </a:r>
          </a:p>
          <a:p>
            <a:r>
              <a:rPr lang="fr-CA" dirty="0" smtClean="0"/>
              <a:t>Identifier un créneau où la BUL pourrait contribuer </a:t>
            </a:r>
          </a:p>
          <a:p>
            <a:pPr lvl="1"/>
            <a:r>
              <a:rPr lang="fr-CA" dirty="0" smtClean="0"/>
              <a:t>Documentation des services Web</a:t>
            </a:r>
          </a:p>
          <a:p>
            <a:r>
              <a:rPr lang="fr-CA" dirty="0" smtClean="0"/>
              <a:t>Présentation « officielle » des nouveautés de </a:t>
            </a:r>
            <a:r>
              <a:rPr lang="fr-CA" dirty="0" err="1" smtClean="0"/>
              <a:t>DSpace</a:t>
            </a:r>
            <a:r>
              <a:rPr lang="fr-CA" dirty="0" smtClean="0"/>
              <a:t> 6.0</a:t>
            </a:r>
          </a:p>
          <a:p>
            <a:r>
              <a:rPr lang="fr-CA" dirty="0" smtClean="0"/>
              <a:t>Teaser sur </a:t>
            </a:r>
            <a:r>
              <a:rPr lang="fr-CA" dirty="0" err="1" smtClean="0"/>
              <a:t>DSpace</a:t>
            </a:r>
            <a:r>
              <a:rPr lang="fr-CA" dirty="0" smtClean="0"/>
              <a:t> 7.0 lors de la première journée d’atelier</a:t>
            </a:r>
          </a:p>
          <a:p>
            <a:r>
              <a:rPr lang="fr-CA" dirty="0" smtClean="0"/>
              <a:t>Aperçu des modes de fonctionnement et de financement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68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/>
              <a:t>The Old Library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5665076" y="1492469"/>
            <a:ext cx="3608926" cy="4548893"/>
          </a:xfrm>
        </p:spPr>
        <p:txBody>
          <a:bodyPr/>
          <a:lstStyle/>
          <a:p>
            <a:pPr marL="0" indent="0" algn="r">
              <a:buNone/>
            </a:pPr>
            <a:r>
              <a:rPr lang="fr-CA" dirty="0" smtClean="0"/>
              <a:t>Long Room</a:t>
            </a:r>
          </a:p>
          <a:p>
            <a:pPr marL="0" indent="0" algn="r">
              <a:buNone/>
            </a:pPr>
            <a:endParaRPr lang="fr-CA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6183"/>
          <a:stretch/>
        </p:blipFill>
        <p:spPr>
          <a:xfrm>
            <a:off x="1244893" y="0"/>
            <a:ext cx="4068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</TotalTime>
  <Words>460</Words>
  <Application>Microsoft Office PowerPoint</Application>
  <PresentationFormat>Grand écran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Facette</vt:lpstr>
      <vt:lpstr>OR2016</vt:lpstr>
      <vt:lpstr>Présentation PowerPoint</vt:lpstr>
      <vt:lpstr>Trinity College Dublin</vt:lpstr>
      <vt:lpstr>Trinity College Dublin vs Université Laval</vt:lpstr>
      <vt:lpstr>vs Fonds patrimoniaux</vt:lpstr>
      <vt:lpstr>vs Collection du 21e siècle</vt:lpstr>
      <vt:lpstr>CorpusUL à OR2016</vt:lpstr>
      <vt:lpstr>DSpace Workshop</vt:lpstr>
      <vt:lpstr>The Old Library</vt:lpstr>
      <vt:lpstr>The Old Library</vt:lpstr>
      <vt:lpstr>The Old Library</vt:lpstr>
      <vt:lpstr>Présentation PowerPoint</vt:lpstr>
      <vt:lpstr>Go raibh maith agaibh!</vt:lpstr>
    </vt:vector>
  </TitlesOfParts>
  <Company>Bibliothèque de l'Université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OR2016</dc:title>
  <dc:creator>Maude Laplante-Dubé</dc:creator>
  <cp:lastModifiedBy>Denise Bonnelly</cp:lastModifiedBy>
  <cp:revision>96</cp:revision>
  <dcterms:created xsi:type="dcterms:W3CDTF">2017-05-15T14:28:06Z</dcterms:created>
  <dcterms:modified xsi:type="dcterms:W3CDTF">2017-06-20T18:36:35Z</dcterms:modified>
</cp:coreProperties>
</file>