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32"/>
  </p:notesMasterIdLst>
  <p:handoutMasterIdLst>
    <p:handoutMasterId r:id="rId33"/>
  </p:handoutMasterIdLst>
  <p:sldIdLst>
    <p:sldId id="262" r:id="rId2"/>
    <p:sldId id="258" r:id="rId3"/>
    <p:sldId id="288" r:id="rId4"/>
    <p:sldId id="291" r:id="rId5"/>
    <p:sldId id="304" r:id="rId6"/>
    <p:sldId id="306" r:id="rId7"/>
    <p:sldId id="308" r:id="rId8"/>
    <p:sldId id="267" r:id="rId9"/>
    <p:sldId id="264" r:id="rId10"/>
    <p:sldId id="284" r:id="rId11"/>
    <p:sldId id="287" r:id="rId12"/>
    <p:sldId id="274" r:id="rId13"/>
    <p:sldId id="275" r:id="rId14"/>
    <p:sldId id="310" r:id="rId15"/>
    <p:sldId id="311" r:id="rId16"/>
    <p:sldId id="312" r:id="rId17"/>
    <p:sldId id="289" r:id="rId18"/>
    <p:sldId id="303" r:id="rId19"/>
    <p:sldId id="290" r:id="rId20"/>
    <p:sldId id="295" r:id="rId21"/>
    <p:sldId id="286" r:id="rId22"/>
    <p:sldId id="297" r:id="rId23"/>
    <p:sldId id="293" r:id="rId24"/>
    <p:sldId id="294" r:id="rId25"/>
    <p:sldId id="298" r:id="rId26"/>
    <p:sldId id="299" r:id="rId27"/>
    <p:sldId id="300" r:id="rId28"/>
    <p:sldId id="301" r:id="rId29"/>
    <p:sldId id="302" r:id="rId30"/>
    <p:sldId id="260" r:id="rId31"/>
  </p:sldIdLst>
  <p:sldSz cx="9144000" cy="6858000" type="screen4x3"/>
  <p:notesSz cx="68580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6BBCDCA-61E2-4DB4-8B35-09C5D5791CD9}">
          <p14:sldIdLst>
            <p14:sldId id="262"/>
            <p14:sldId id="258"/>
            <p14:sldId id="288"/>
            <p14:sldId id="291"/>
            <p14:sldId id="304"/>
            <p14:sldId id="306"/>
            <p14:sldId id="308"/>
          </p14:sldIdLst>
        </p14:section>
        <p14:section name="Section sans titre" id="{DD60C730-0313-47D9-B101-5D6C93F3DCF1}">
          <p14:sldIdLst>
            <p14:sldId id="267"/>
            <p14:sldId id="264"/>
            <p14:sldId id="284"/>
            <p14:sldId id="287"/>
            <p14:sldId id="274"/>
            <p14:sldId id="275"/>
            <p14:sldId id="310"/>
            <p14:sldId id="311"/>
            <p14:sldId id="312"/>
            <p14:sldId id="289"/>
            <p14:sldId id="303"/>
            <p14:sldId id="290"/>
            <p14:sldId id="295"/>
            <p14:sldId id="286"/>
            <p14:sldId id="297"/>
            <p14:sldId id="293"/>
            <p14:sldId id="294"/>
            <p14:sldId id="298"/>
            <p14:sldId id="299"/>
            <p14:sldId id="300"/>
            <p14:sldId id="301"/>
            <p14:sldId id="30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E702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4" autoAdjust="0"/>
    <p:restoredTop sz="72093" autoAdjust="0"/>
  </p:normalViewPr>
  <p:slideViewPr>
    <p:cSldViewPr snapToGrid="0" snapToObjects="1">
      <p:cViewPr varScale="1">
        <p:scale>
          <a:sx n="63" d="100"/>
          <a:sy n="63" d="100"/>
        </p:scale>
        <p:origin x="16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EB2A-81BB-41D8-AD8A-16EE735F2F7B}" type="datetimeFigureOut">
              <a:rPr lang="fr-CA" smtClean="0"/>
              <a:t>2017-02-16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3F7B-C4AB-41E4-A192-09A6D30997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4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4CC7-F1D2-4DCE-ACFD-A3407C074FD6}" type="datetimeFigureOut">
              <a:rPr lang="fr-CA" smtClean="0"/>
              <a:t>2017-02-16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6A452-A209-4183-A23F-986B3D74B8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67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94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Liens dans le site web où est l’usager 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-page d’accueil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catalogue Ariane / Ariane Articles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 des résultats dans Ariane / Ariane Articles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notice détaillée dans Ariane / Ariane Articles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dossier d’usager (3 endroits)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réserve des professeurs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page Services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 des bases de données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page Formations</a:t>
            </a:r>
            <a:b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page Prêt entre bibliothèques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37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45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6306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543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143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22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55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03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044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03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534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1112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747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	-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060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140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267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34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545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2696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612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066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927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586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820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226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47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48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24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772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350933" y="3742267"/>
            <a:ext cx="3386137" cy="558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350933" y="4275663"/>
            <a:ext cx="3386137" cy="321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 smtClean="0"/>
              <a:t>Prénom Nom</a:t>
            </a:r>
            <a:br>
              <a:rPr lang="fr-CA" dirty="0" smtClean="0"/>
            </a:br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0"/>
            <a:ext cx="7594600" cy="1244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89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7492997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38347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895449"/>
            <a:ext cx="7492997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215712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39281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922869" y="2389479"/>
            <a:ext cx="3437470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9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922869" y="2389479"/>
            <a:ext cx="7534806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7639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804335" y="796911"/>
            <a:ext cx="749299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66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680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7492997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4198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895449"/>
            <a:ext cx="7492997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215712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9881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6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922869" y="2389479"/>
            <a:ext cx="3437470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922869" y="2389479"/>
            <a:ext cx="7534806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7365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804335" y="796911"/>
            <a:ext cx="749299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31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350933" y="3742267"/>
            <a:ext cx="3386137" cy="558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350933" y="4275663"/>
            <a:ext cx="3386137" cy="321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 smtClean="0"/>
              <a:t>Prénom Nom</a:t>
            </a:r>
            <a:br>
              <a:rPr lang="fr-CA" dirty="0" smtClean="0"/>
            </a:br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0"/>
            <a:ext cx="7594600" cy="1244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857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661" r:id="rId9"/>
    <p:sldLayoutId id="2147483665" r:id="rId10"/>
    <p:sldLayoutId id="2147483666" r:id="rId11"/>
    <p:sldLayoutId id="2147483664" r:id="rId12"/>
    <p:sldLayoutId id="2147483662" r:id="rId13"/>
    <p:sldLayoutId id="2147483663" r:id="rId14"/>
    <p:sldLayoutId id="2147483660" r:id="rId15"/>
    <p:sldLayoutId id="214748366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9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5350933" y="4275663"/>
            <a:ext cx="3386137" cy="440270"/>
          </a:xfrm>
        </p:spPr>
        <p:txBody>
          <a:bodyPr/>
          <a:lstStyle/>
          <a:p>
            <a:r>
              <a:rPr lang="fr-CA" dirty="0" smtClean="0"/>
              <a:t>Daniel Laverdière et Susanne Brillant</a:t>
            </a:r>
          </a:p>
          <a:p>
            <a:r>
              <a:rPr lang="fr-CA" dirty="0" smtClean="0"/>
              <a:t>14 février 2017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105878" y="127000"/>
            <a:ext cx="8961120" cy="1075270"/>
          </a:xfrm>
        </p:spPr>
        <p:txBody>
          <a:bodyPr anchor="t"/>
          <a:lstStyle/>
          <a:p>
            <a:pPr algn="ctr">
              <a:spcBef>
                <a:spcPts val="0"/>
              </a:spcBef>
            </a:pPr>
            <a:r>
              <a:rPr lang="fr-CA" sz="3600" dirty="0"/>
              <a:t>Du projet à la réalité : </a:t>
            </a: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dirty="0" smtClean="0"/>
              <a:t>ou </a:t>
            </a:r>
            <a:r>
              <a:rPr lang="fr-CA" dirty="0"/>
              <a:t>comment le clavardage a changé nos vies à </a:t>
            </a:r>
            <a:r>
              <a:rPr lang="fr-CA" dirty="0" smtClean="0"/>
              <a:t>jamais</a:t>
            </a:r>
            <a:endParaRPr lang="fr-CA" sz="3600" dirty="0" smtClean="0"/>
          </a:p>
        </p:txBody>
      </p:sp>
    </p:spTree>
    <p:extLst>
      <p:ext uri="{BB962C8B-B14F-4D97-AF65-F5344CB8AC3E}">
        <p14:creationId xmlns:p14="http://schemas.microsoft.com/office/powerpoint/2010/main" val="37913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453" y="1469985"/>
            <a:ext cx="8958107" cy="42468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7078" y="842050"/>
            <a:ext cx="316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Fenêtre de clavardage déployée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9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11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566" y="1684277"/>
            <a:ext cx="8921931" cy="42629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4642" y="813462"/>
            <a:ext cx="8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Quand le service est fermé, le message de la fenêtre change : Laissez un message. Nous recevons la question sous forme de courriel.</a:t>
            </a:r>
          </a:p>
        </p:txBody>
      </p:sp>
    </p:spTree>
    <p:extLst>
      <p:ext uri="{BB962C8B-B14F-4D97-AF65-F5344CB8AC3E}">
        <p14:creationId xmlns:p14="http://schemas.microsoft.com/office/powerpoint/2010/main" val="12690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12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62844"/>
            <a:ext cx="9039742" cy="41742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4091" y="820241"/>
            <a:ext cx="871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Onglet Visiteurs de l’outil </a:t>
            </a:r>
            <a:r>
              <a:rPr lang="fr-CA" dirty="0" err="1" smtClean="0"/>
              <a:t>ZendeskChat</a:t>
            </a:r>
            <a:r>
              <a:rPr lang="fr-CA" dirty="0" smtClean="0"/>
              <a:t>, en mode Visuel. Chaque bulle représente un usager présent sur les pages où apparait la fenêtre de clavardage. La couleur indique le type de connexion de l’usager.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71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24091" y="820241"/>
            <a:ext cx="871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Onglet Historique. Toutes les conversations sont conservées dans l’outil.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440" y="1389065"/>
            <a:ext cx="9052560" cy="42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14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3937" y="1965006"/>
            <a:ext cx="8895805" cy="41699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4091" y="820241"/>
            <a:ext cx="871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Dans les Paramètres, on peut voir les comptes utilisés. Les techniciens se partagent 3 comptes : un pour le 1</a:t>
            </a:r>
            <a:r>
              <a:rPr lang="fr-CA" baseline="30000" dirty="0" smtClean="0"/>
              <a:t>er</a:t>
            </a:r>
            <a:r>
              <a:rPr lang="fr-CA" dirty="0" smtClean="0"/>
              <a:t> étage au </a:t>
            </a:r>
            <a:r>
              <a:rPr lang="fr-CA" dirty="0" err="1" smtClean="0"/>
              <a:t>Bonenfant</a:t>
            </a:r>
            <a:r>
              <a:rPr lang="fr-CA" dirty="0" smtClean="0"/>
              <a:t>, un pour le Vachon et un pour celles du 2</a:t>
            </a:r>
            <a:r>
              <a:rPr lang="fr-CA" baseline="30000" dirty="0" smtClean="0"/>
              <a:t>e</a:t>
            </a:r>
            <a:r>
              <a:rPr lang="fr-CA" dirty="0" smtClean="0"/>
              <a:t> et 4</a:t>
            </a:r>
            <a:r>
              <a:rPr lang="fr-CA" baseline="30000" dirty="0" smtClean="0"/>
              <a:t>e</a:t>
            </a:r>
            <a:r>
              <a:rPr lang="fr-CA" dirty="0" smtClean="0"/>
              <a:t> étages du </a:t>
            </a:r>
            <a:r>
              <a:rPr lang="fr-CA" dirty="0" err="1" smtClean="0"/>
              <a:t>Bonenfant</a:t>
            </a:r>
            <a:r>
              <a:rPr lang="fr-CA" dirty="0" smtClean="0"/>
              <a:t>. Le 4</a:t>
            </a:r>
            <a:r>
              <a:rPr lang="fr-CA" baseline="30000" dirty="0" smtClean="0"/>
              <a:t>e</a:t>
            </a:r>
            <a:r>
              <a:rPr lang="fr-CA" dirty="0" smtClean="0"/>
              <a:t> compte sert à l’administration du logiciel et les statistiques.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30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15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3937" y="1466572"/>
            <a:ext cx="8895805" cy="41325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4091" y="820241"/>
            <a:ext cx="87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L’utilisation de raccourcis sert plusieurs objectifs dont diminuer le temps de réponse et homogénéiser les communications avec la clientèle.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61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16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6998" y="1656983"/>
            <a:ext cx="8882744" cy="4192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4091" y="820241"/>
            <a:ext cx="87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L’originalité de cet outil tient dans la proactivité. Nous pouvons déterminer nous-même dans quel contexte un message d’aide va s’afficher dans la fenêtre de clavardage.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75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2250040"/>
            <a:ext cx="7492997" cy="38372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Notre </a:t>
            </a:r>
            <a:r>
              <a:rPr lang="fr-CA" sz="1800" b="0" dirty="0"/>
              <a:t>rythme de travail </a:t>
            </a:r>
            <a:r>
              <a:rPr lang="fr-CA" sz="1800" b="0" dirty="0" smtClean="0"/>
              <a:t>s’est </a:t>
            </a:r>
            <a:r>
              <a:rPr lang="fr-CA" sz="1800" b="0" dirty="0"/>
              <a:t>accéléré. Le </a:t>
            </a:r>
            <a:r>
              <a:rPr lang="fr-CA" sz="1800" b="0" dirty="0" smtClean="0"/>
              <a:t>clavardage, </a:t>
            </a:r>
            <a:r>
              <a:rPr lang="fr-CA" sz="1800" b="0" dirty="0"/>
              <a:t>c’est en direct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L’esprit </a:t>
            </a:r>
            <a:r>
              <a:rPr lang="fr-CA" sz="1800" b="0" dirty="0"/>
              <a:t>d’équipe s’est élargi et développé par des conversations avec tous les membres dans les différents secteurs de la Bibliothèque.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Les </a:t>
            </a:r>
            <a:r>
              <a:rPr lang="fr-CA" sz="1800" b="0" dirty="0"/>
              <a:t>usagers sont encore plus présents dans nos journées par l’augmentation du temps de service à la clientèle dans nos horaires individuels</a:t>
            </a:r>
            <a:r>
              <a:rPr lang="fr-CA" sz="1800" b="0" dirty="0" smtClean="0"/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</a:rPr>
              <a:t>Gestion encore plus serrée de nos horaires partagés entre nos présences au comptoir, au clavardage, au travail technique, à nos travaux techniques hebdomadaires, nos pauses, sans compter celles ayant des formations, les dernières minutes et les </a:t>
            </a:r>
            <a:r>
              <a:rPr lang="fr-CA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</a:rPr>
              <a:t>imprévus</a:t>
            </a:r>
            <a:r>
              <a:rPr lang="fr-CA" dirty="0"/>
              <a:t>.</a:t>
            </a:r>
            <a:endParaRPr lang="fr-CA" sz="1800" b="0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0068" y="796911"/>
            <a:ext cx="8292529" cy="655371"/>
          </a:xfrm>
        </p:spPr>
        <p:txBody>
          <a:bodyPr/>
          <a:lstStyle/>
          <a:p>
            <a:r>
              <a:rPr lang="fr-CA" sz="3200" dirty="0" smtClean="0"/>
              <a:t>3. Impacts sur l’équipe : ce qui a changé dans nos vies</a:t>
            </a:r>
            <a:endParaRPr lang="fr-CA" sz="3200" dirty="0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804337" y="161164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Arial Narrow" panose="020B0606020202030204" pitchFamily="34" charset="0"/>
              </a:rPr>
              <a:t>Pour les techniciens </a:t>
            </a:r>
            <a:endParaRPr lang="fr-C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1532" y="796911"/>
            <a:ext cx="8481065" cy="711378"/>
          </a:xfrm>
        </p:spPr>
        <p:txBody>
          <a:bodyPr/>
          <a:lstStyle/>
          <a:p>
            <a:r>
              <a:rPr lang="fr-CA" sz="3200" dirty="0"/>
              <a:t>3. Impacts sur l’équipe </a:t>
            </a:r>
            <a:r>
              <a:rPr lang="fr-CA" sz="3200" dirty="0" smtClean="0"/>
              <a:t>: ce </a:t>
            </a:r>
            <a:r>
              <a:rPr lang="fr-CA" sz="3200" dirty="0"/>
              <a:t>qui a changé dans nos </a:t>
            </a:r>
            <a:r>
              <a:rPr lang="fr-CA" sz="3200" dirty="0" smtClean="0"/>
              <a:t>vies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04337" y="1651151"/>
            <a:ext cx="7492997" cy="2647472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0"/>
              </a:spcAft>
              <a:buClrTx/>
            </a:pPr>
            <a:r>
              <a:rPr lang="fr-CA" dirty="0" smtClean="0"/>
              <a:t>Multiplication </a:t>
            </a:r>
            <a:r>
              <a:rPr lang="fr-CA" dirty="0"/>
              <a:t>de nos connaissances et réflexes dans toutes les disciplines. Passer d’une question en sociologie, à une en médecine, à une en droit, à une en éducation le tout en 10 minutes ! </a:t>
            </a:r>
          </a:p>
          <a:p>
            <a:pPr>
              <a:spcBef>
                <a:spcPts val="1200"/>
              </a:spcBef>
              <a:spcAft>
                <a:spcPts val="0"/>
              </a:spcAft>
              <a:buClrTx/>
            </a:pPr>
            <a:r>
              <a:rPr lang="fr-CA" dirty="0" smtClean="0"/>
              <a:t>Croissance </a:t>
            </a:r>
            <a:r>
              <a:rPr lang="fr-CA" dirty="0"/>
              <a:t>exponentielle de la satisfaction de rejoindre et d’aider nos clientèles là où ils en ont besoin pendant leurs recherches et travaux ! Nous sauvons des vies ! </a:t>
            </a:r>
            <a:endParaRPr lang="fr-CA" dirty="0" smtClean="0"/>
          </a:p>
          <a:p>
            <a:pPr>
              <a:spcBef>
                <a:spcPts val="1200"/>
              </a:spcBef>
              <a:spcAft>
                <a:spcPts val="0"/>
              </a:spcAft>
              <a:buClrTx/>
            </a:pPr>
            <a:r>
              <a:rPr lang="fr-CA" dirty="0" smtClean="0"/>
              <a:t>Augmentation du temps consacré aux courriels par les envois hors-ligne. Oui, on veut nous parler à deux heures du matin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95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2250040"/>
            <a:ext cx="7492997" cy="3837251"/>
          </a:xfrm>
        </p:spPr>
        <p:txBody>
          <a:bodyPr/>
          <a:lstStyle/>
          <a:p>
            <a:r>
              <a:rPr lang="fr-CA" dirty="0" smtClean="0"/>
              <a:t>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2169" y="796912"/>
            <a:ext cx="8333295" cy="703426"/>
          </a:xfrm>
        </p:spPr>
        <p:txBody>
          <a:bodyPr/>
          <a:lstStyle/>
          <a:p>
            <a:r>
              <a:rPr lang="fr-CA" sz="3200" dirty="0" smtClean="0"/>
              <a:t>3. Impacts sur l’équipe : ce qui a changé dans nos vies</a:t>
            </a:r>
            <a:endParaRPr lang="fr-CA" sz="3200" dirty="0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837138" y="1769398"/>
            <a:ext cx="7903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Narrow" panose="020B0606020202030204" pitchFamily="34" charset="0"/>
              </a:rPr>
              <a:t>Pour la section</a:t>
            </a:r>
          </a:p>
          <a:p>
            <a:endParaRPr lang="fr-CA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Réunions d’équipe – difficiles à tenir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Temps consacré au travail technique</a:t>
            </a:r>
          </a:p>
          <a:p>
            <a:pPr marL="285750" indent="-285750">
              <a:buFontTx/>
              <a:buChar char="-"/>
            </a:pPr>
            <a:endParaRPr lang="fr-CA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 smtClean="0">
              <a:latin typeface="Arial Narrow" panose="020B0606020202030204" pitchFamily="34" charset="0"/>
            </a:endParaRPr>
          </a:p>
          <a:p>
            <a:endParaRPr lang="fr-CA" dirty="0">
              <a:latin typeface="Arial Narrow" panose="020B0606020202030204" pitchFamily="34" charset="0"/>
            </a:endParaRPr>
          </a:p>
          <a:p>
            <a:endParaRPr lang="fr-CA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Travail d’équipe, plus grande collaboration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71726" y="2712797"/>
            <a:ext cx="3778330" cy="2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 dirty="0" smtClean="0"/>
              <a:t>Plan de la présentation</a:t>
            </a:r>
            <a:endParaRPr lang="fr-CA" sz="3200" dirty="0"/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04337" y="3353845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CD092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fr-CA" sz="3600" dirty="0"/>
          </a:p>
        </p:txBody>
      </p:sp>
      <p:sp>
        <p:nvSpPr>
          <p:cNvPr id="9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04337" y="4191150"/>
            <a:ext cx="7492997" cy="15069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992777" y="1763486"/>
            <a:ext cx="7304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Mener à terme un projet…. en gestion de projet</a:t>
            </a:r>
            <a:b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fr-CA" sz="200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L’envers du décor : une démonstration «live»</a:t>
            </a:r>
          </a:p>
          <a:p>
            <a:endParaRPr lang="fr-CA" sz="200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Impacts sur l’équipe</a:t>
            </a:r>
          </a:p>
          <a:p>
            <a:endParaRPr lang="fr-CA" sz="200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Notre palmarès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98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28923" y="1282046"/>
            <a:ext cx="7492997" cy="5074305"/>
          </a:xfrm>
        </p:spPr>
        <p:txBody>
          <a:bodyPr/>
          <a:lstStyle/>
          <a:p>
            <a:pPr lvl="0"/>
            <a:r>
              <a:rPr lang="fr-CA" sz="1800" dirty="0" smtClean="0"/>
              <a:t>Pour les usagers</a:t>
            </a:r>
            <a:endParaRPr lang="fr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Ajout </a:t>
            </a:r>
            <a:r>
              <a:rPr lang="fr-CA" sz="1800" b="0" dirty="0"/>
              <a:t>important d’un canal de communication pour rejoindre la </a:t>
            </a:r>
            <a:r>
              <a:rPr lang="fr-CA" sz="1800" b="0" dirty="0" smtClean="0"/>
              <a:t>Bibliothèque</a:t>
            </a:r>
            <a:r>
              <a:rPr lang="fr-CA" sz="1800" b="0" dirty="0"/>
              <a:t>. </a:t>
            </a:r>
            <a:r>
              <a:rPr lang="fr-CA" sz="1800" b="0" dirty="0" smtClean="0"/>
              <a:t>Nous </a:t>
            </a:r>
            <a:r>
              <a:rPr lang="fr-CA" sz="1800" b="0" dirty="0"/>
              <a:t>ne recevons plus de lettres écrites pour une question de </a:t>
            </a:r>
            <a:r>
              <a:rPr lang="fr-CA" sz="1800" b="0" dirty="0" smtClean="0"/>
              <a:t>recherche !</a:t>
            </a:r>
            <a:endParaRPr lang="fr-CA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Rapidité </a:t>
            </a:r>
            <a:r>
              <a:rPr lang="fr-CA" sz="1800" b="0" dirty="0"/>
              <a:t>de réponse incroyable à une question concernant nos services, le catalogue et la Bibliothèque. Les préjugés tombent sur le rythme de nos milieux et nous recevons beaucoup de soutien sur les réseaux sociaux </a:t>
            </a:r>
            <a:r>
              <a:rPr lang="fr-CA" sz="1800" b="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Diminution des pas effectués pour avoir des réponses à leurs questions. Plus besoin de quitter un party en Grèce, on peut communiquer avec la BUL en tout temps ! </a:t>
            </a:r>
            <a:endParaRPr lang="fr-CA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Amélioration de la compréhension de la </a:t>
            </a:r>
            <a:r>
              <a:rPr lang="fr-CA" sz="1800" b="0" dirty="0" smtClean="0"/>
              <a:t>Bibliothèque</a:t>
            </a:r>
            <a:r>
              <a:rPr lang="fr-CA" sz="1800" b="0" dirty="0"/>
              <a:t>, de nos services et de nos particularités. Plus de secrets pour la Réserve, Ariane Articles et la mention disponible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Diversification du dialogue par des échanges légers ou de détresse documentaire. Par exemple : Avez-vous de la Heineken ? ou Je capote ma vie !!!!!, je ne trouve pas mon livre !!!!!!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0" dirty="0"/>
          </a:p>
          <a:p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87521" y="702644"/>
            <a:ext cx="8415077" cy="673670"/>
          </a:xfrm>
        </p:spPr>
        <p:txBody>
          <a:bodyPr/>
          <a:lstStyle/>
          <a:p>
            <a:r>
              <a:rPr lang="fr-CA" sz="3200" dirty="0" smtClean="0"/>
              <a:t>3. Impacts sur l’équipe : ce qui a changé dans nos vies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7614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1524519"/>
            <a:ext cx="7492997" cy="4947248"/>
          </a:xfrm>
        </p:spPr>
        <p:txBody>
          <a:bodyPr/>
          <a:lstStyle/>
          <a:p>
            <a:r>
              <a:rPr lang="fr-CA" sz="1800" dirty="0" smtClean="0"/>
              <a:t>Quelques chiffres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pour </a:t>
            </a:r>
            <a:r>
              <a:rPr lang="fr-CA" sz="1800" b="0" dirty="0"/>
              <a:t>la semaine du 15 au 21 février </a:t>
            </a:r>
            <a:r>
              <a:rPr lang="fr-CA" sz="1800" b="0" dirty="0" smtClean="0"/>
              <a:t>2016 :</a:t>
            </a:r>
            <a:br>
              <a:rPr lang="fr-CA" sz="1800" b="0" dirty="0" smtClean="0"/>
            </a:br>
            <a:r>
              <a:rPr lang="fr-CA" sz="1800" b="0" dirty="0" smtClean="0"/>
              <a:t>		869 </a:t>
            </a:r>
            <a:r>
              <a:rPr lang="fr-CA" sz="1800" b="0" dirty="0"/>
              <a:t>questions en personne, par téléphone et par courriel </a:t>
            </a:r>
            <a:r>
              <a:rPr lang="fr-CA" sz="1800" b="0" dirty="0" smtClean="0"/>
              <a:t>et </a:t>
            </a:r>
            <a:r>
              <a:rPr lang="fr-CA" sz="1800" b="0" dirty="0"/>
              <a:t/>
            </a:r>
            <a:br>
              <a:rPr lang="fr-CA" sz="1800" b="0" dirty="0"/>
            </a:br>
            <a:r>
              <a:rPr lang="fr-CA" sz="1800" b="0" dirty="0" smtClean="0"/>
              <a:t>		437 </a:t>
            </a:r>
            <a:r>
              <a:rPr lang="fr-CA" sz="1800" b="0" dirty="0"/>
              <a:t>questions par </a:t>
            </a:r>
            <a:r>
              <a:rPr lang="fr-CA" sz="1800" b="0" dirty="0" smtClean="0"/>
              <a:t>clavardage (50,29% du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en </a:t>
            </a:r>
            <a:r>
              <a:rPr lang="fr-CA" sz="1800" b="0" dirty="0"/>
              <a:t>septembre et octobre </a:t>
            </a:r>
            <a:r>
              <a:rPr lang="fr-CA" sz="1800" b="0" dirty="0" smtClean="0"/>
              <a:t>2016 :</a:t>
            </a:r>
            <a:br>
              <a:rPr lang="fr-CA" sz="1800" b="0" dirty="0" smtClean="0"/>
            </a:br>
            <a:r>
              <a:rPr lang="fr-CA" sz="1800" b="0" dirty="0" smtClean="0"/>
              <a:t>		moyenne de 64 conversations complétées par jour de semaine</a:t>
            </a:r>
            <a:endParaRPr lang="fr-CA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du </a:t>
            </a:r>
            <a:r>
              <a:rPr lang="fr-CA" sz="1800" b="0" dirty="0"/>
              <a:t>6 septembre au 18 décembre </a:t>
            </a:r>
            <a:r>
              <a:rPr lang="fr-CA" sz="1800" b="0" dirty="0" smtClean="0"/>
              <a:t>2016 :</a:t>
            </a:r>
            <a:br>
              <a:rPr lang="fr-CA" sz="1800" b="0" dirty="0" smtClean="0"/>
            </a:br>
            <a:r>
              <a:rPr lang="fr-CA" sz="1800" b="0" dirty="0" smtClean="0"/>
              <a:t>		5</a:t>
            </a:r>
            <a:r>
              <a:rPr lang="fr-CA" sz="1800" b="0" dirty="0"/>
              <a:t> 744 conversations </a:t>
            </a:r>
            <a:r>
              <a:rPr lang="fr-CA" sz="1800" b="0" dirty="0" smtClean="0"/>
              <a:t>complétées</a:t>
            </a:r>
            <a:endParaRPr lang="fr-CA" sz="1800" b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CA" sz="1800" b="0" dirty="0" smtClean="0"/>
              <a:t>Attention : ça </a:t>
            </a:r>
            <a:r>
              <a:rPr lang="fr-CA" sz="1800" b="0" dirty="0"/>
              <a:t>ne </a:t>
            </a:r>
            <a:r>
              <a:rPr lang="fr-CA" sz="1800" b="0" dirty="0" smtClean="0"/>
              <a:t>représente </a:t>
            </a:r>
            <a:r>
              <a:rPr lang="fr-CA" sz="1800" b="0" dirty="0"/>
              <a:t>pas le nombre d’usagers, ni le </a:t>
            </a:r>
            <a:r>
              <a:rPr lang="fr-CA" sz="1800" b="0" dirty="0" smtClean="0"/>
              <a:t>                                     nombre </a:t>
            </a:r>
            <a:r>
              <a:rPr lang="fr-CA" sz="1800" b="0" dirty="0"/>
              <a:t>de questions. Mais le nombre de conversations qui ont été commencées et </a:t>
            </a:r>
            <a:r>
              <a:rPr lang="fr-CA" sz="1800" b="0" dirty="0" smtClean="0"/>
              <a:t>terminées.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7" y="796911"/>
            <a:ext cx="7492997" cy="683097"/>
          </a:xfrm>
        </p:spPr>
        <p:txBody>
          <a:bodyPr/>
          <a:lstStyle/>
          <a:p>
            <a:r>
              <a:rPr lang="fr-CA" sz="3200" dirty="0" smtClean="0"/>
              <a:t>4. Notre palmarès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9853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1380892"/>
            <a:ext cx="7492997" cy="4064565"/>
          </a:xfrm>
        </p:spPr>
        <p:txBody>
          <a:bodyPr/>
          <a:lstStyle/>
          <a:p>
            <a:r>
              <a:rPr lang="fr-CA" sz="1800" dirty="0" smtClean="0"/>
              <a:t>Taux </a:t>
            </a:r>
            <a:r>
              <a:rPr lang="fr-CA" sz="1800" dirty="0"/>
              <a:t>de satisfaction des </a:t>
            </a:r>
            <a:r>
              <a:rPr lang="fr-CA" sz="1800" dirty="0" smtClean="0"/>
              <a:t>usagers (novembre 2016 à février 2017)</a:t>
            </a:r>
            <a:r>
              <a:rPr lang="fr-CA" sz="1800" dirty="0"/>
              <a:t/>
            </a:r>
            <a:br>
              <a:rPr lang="fr-CA" sz="1800" dirty="0"/>
            </a:br>
            <a:endParaRPr lang="fr-CA" sz="1800" dirty="0"/>
          </a:p>
          <a:p>
            <a:endParaRPr lang="fr-CA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7" y="796911"/>
            <a:ext cx="7492997" cy="583981"/>
          </a:xfrm>
        </p:spPr>
        <p:txBody>
          <a:bodyPr/>
          <a:lstStyle/>
          <a:p>
            <a:r>
              <a:rPr lang="fr-CA" sz="3200" dirty="0" smtClean="0"/>
              <a:t>4. Notre palmarès</a:t>
            </a:r>
            <a:endParaRPr lang="fr-CA" sz="320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6439" y="1909445"/>
            <a:ext cx="3684396" cy="24044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01650" y="3712838"/>
            <a:ext cx="4446424" cy="258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6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1651150"/>
            <a:ext cx="7492997" cy="4436141"/>
          </a:xfrm>
        </p:spPr>
        <p:txBody>
          <a:bodyPr/>
          <a:lstStyle/>
          <a:p>
            <a:r>
              <a:rPr lang="fr-CA" sz="1800" dirty="0" smtClean="0"/>
              <a:t>Questions les plus fréquentes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1800" b="0" dirty="0" smtClean="0"/>
              <a:t>Accès à un article scientifique par Ariane Articles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1800" b="0" dirty="0" smtClean="0"/>
              <a:t>Réserver un livre (qui est disponible) «Mise de côté»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1800" b="0" dirty="0" smtClean="0"/>
              <a:t>Comment trouver des livres ou des articles sur un sujet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1800" b="0" dirty="0" smtClean="0"/>
              <a:t>Localisation d’un document avec sa cote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1800" b="0" dirty="0" smtClean="0"/>
              <a:t>Ce veut dire Réserve</a:t>
            </a:r>
            <a:endParaRPr lang="fr-CA" sz="1800" b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3200" dirty="0" smtClean="0"/>
              <a:t>4. Notre palmarès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62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6" y="1377773"/>
            <a:ext cx="7492997" cy="4436141"/>
          </a:xfrm>
        </p:spPr>
        <p:txBody>
          <a:bodyPr/>
          <a:lstStyle/>
          <a:p>
            <a:r>
              <a:rPr lang="fr-CA" sz="1800" dirty="0" smtClean="0"/>
              <a:t>Choix de conversations les plus drôles / faits cocasses :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3200" dirty="0" smtClean="0"/>
              <a:t>4. Notre palmarès</a:t>
            </a:r>
            <a:endParaRPr lang="fr-CA" sz="32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2280664"/>
            <a:ext cx="8525435" cy="22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4337" y="796912"/>
            <a:ext cx="7492997" cy="617110"/>
          </a:xfrm>
        </p:spPr>
        <p:txBody>
          <a:bodyPr/>
          <a:lstStyle/>
          <a:p>
            <a:r>
              <a:rPr lang="fr-CA" sz="3200" dirty="0"/>
              <a:t>4. Notre palmarès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1" y="2050069"/>
            <a:ext cx="8113925" cy="406792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804337" y="1651151"/>
            <a:ext cx="7492997" cy="479308"/>
          </a:xfrm>
        </p:spPr>
        <p:txBody>
          <a:bodyPr/>
          <a:lstStyle/>
          <a:p>
            <a:r>
              <a:rPr lang="fr-CA" sz="1800" dirty="0" smtClean="0"/>
              <a:t>Politique 101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966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 dirty="0"/>
              <a:t>4. Notre palmarès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2810119"/>
            <a:ext cx="7493000" cy="2661872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804337" y="1651150"/>
            <a:ext cx="7492997" cy="488735"/>
          </a:xfrm>
        </p:spPr>
        <p:txBody>
          <a:bodyPr/>
          <a:lstStyle/>
          <a:p>
            <a:r>
              <a:rPr lang="fr-CA" sz="1800" dirty="0" smtClean="0"/>
              <a:t>Ici ou ailleurs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142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27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4337" y="796911"/>
            <a:ext cx="7492997" cy="607683"/>
          </a:xfrm>
        </p:spPr>
        <p:txBody>
          <a:bodyPr/>
          <a:lstStyle/>
          <a:p>
            <a:r>
              <a:rPr lang="fr-CA" sz="3200" dirty="0"/>
              <a:t>4. Notre palmarès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" y="2389188"/>
            <a:ext cx="7012931" cy="348615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804337" y="1651150"/>
            <a:ext cx="7492997" cy="498161"/>
          </a:xfrm>
        </p:spPr>
        <p:txBody>
          <a:bodyPr/>
          <a:lstStyle/>
          <a:p>
            <a:r>
              <a:rPr lang="fr-CA" sz="1800" dirty="0" smtClean="0"/>
              <a:t>Cœur-circuit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7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28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4337" y="796912"/>
            <a:ext cx="7492997" cy="617110"/>
          </a:xfrm>
        </p:spPr>
        <p:txBody>
          <a:bodyPr/>
          <a:lstStyle/>
          <a:p>
            <a:r>
              <a:rPr lang="fr-CA" sz="3200" dirty="0"/>
              <a:t>4. Notre palmarès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3" y="2784760"/>
            <a:ext cx="7983956" cy="194749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sz="1800" dirty="0" smtClean="0"/>
              <a:t>Remue-méninge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36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 dirty="0"/>
              <a:t>4. Notre palmarès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" y="2488117"/>
            <a:ext cx="8657851" cy="146171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sz="1800" dirty="0" smtClean="0"/>
              <a:t>ONU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47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 dirty="0" smtClean="0"/>
              <a:t>1. Mener à terme un projet… en gestion de projet</a:t>
            </a:r>
            <a:endParaRPr lang="fr-CA" sz="3200" dirty="0"/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04337" y="3353845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CD092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fr-CA" sz="3600" dirty="0"/>
          </a:p>
        </p:txBody>
      </p:sp>
      <p:sp>
        <p:nvSpPr>
          <p:cNvPr id="9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04337" y="4191150"/>
            <a:ext cx="7492997" cy="15069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804337" y="1398760"/>
            <a:ext cx="7705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Narrow" panose="020B0606020202030204" pitchFamily="34" charset="0"/>
              </a:rPr>
              <a:t>Quand la gestion de projet débarque dans une équipe :</a:t>
            </a:r>
            <a:br>
              <a:rPr lang="fr-CA" dirty="0" smtClean="0">
                <a:latin typeface="Arial Narrow" panose="020B0606020202030204" pitchFamily="34" charset="0"/>
              </a:rPr>
            </a:br>
            <a:endParaRPr lang="fr-CA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Réunions régulières et très fréquentes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dirty="0" smtClean="0">
                <a:latin typeface="Arial Narrow" panose="020B0606020202030204" pitchFamily="34" charset="0"/>
              </a:rPr>
              <a:t>	* quand nos horaires de travail changent à toutes les semaines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Échéancier et dates butoir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dirty="0" smtClean="0">
                <a:latin typeface="Arial Narrow" panose="020B0606020202030204" pitchFamily="34" charset="0"/>
              </a:rPr>
              <a:t>	* quand notre travail comporte déjà un calendrier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Méthodologie propre à la gestion de projet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dirty="0" smtClean="0">
                <a:latin typeface="Arial Narrow" panose="020B0606020202030204" pitchFamily="34" charset="0"/>
              </a:rPr>
              <a:t>	* MOP, livrables, dépendances, facteurs de risque, portée, etc.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latin typeface="Arial Narrow" panose="020B0606020202030204" pitchFamily="34" charset="0"/>
              </a:rPr>
              <a:t>Vocabulaire technique/technologique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dirty="0" smtClean="0">
                <a:latin typeface="Arial Narrow" panose="020B0606020202030204" pitchFamily="34" charset="0"/>
              </a:rPr>
              <a:t>	* </a:t>
            </a:r>
            <a:r>
              <a:rPr lang="fr-CA" dirty="0">
                <a:latin typeface="Arial Narrow" panose="020B0606020202030204" pitchFamily="34" charset="0"/>
              </a:rPr>
              <a:t>méthodes de travail propres aux TI</a:t>
            </a:r>
            <a:endParaRPr lang="fr-CA" dirty="0" smtClean="0">
              <a:latin typeface="Arial Narrow" panose="020B0606020202030204" pitchFamily="34" charset="0"/>
            </a:endParaRPr>
          </a:p>
          <a:p>
            <a:endParaRPr lang="fr-CA" dirty="0" smtClean="0">
              <a:latin typeface="Arial Narrow" panose="020B0606020202030204" pitchFamily="34" charset="0"/>
            </a:endParaRPr>
          </a:p>
          <a:p>
            <a:pPr algn="ctr"/>
            <a:r>
              <a:rPr lang="fr-CA" dirty="0" smtClean="0">
                <a:latin typeface="Arial Narrow" panose="020B0606020202030204" pitchFamily="34" charset="0"/>
              </a:rPr>
              <a:t>L’objectif ultime de la gestion de projet :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b="1" dirty="0" smtClean="0">
                <a:latin typeface="Arial Narrow" panose="020B0606020202030204" pitchFamily="34" charset="0"/>
              </a:rPr>
              <a:t>Arrimer le travail de chacun pour que tout soit prêt en même temps</a:t>
            </a:r>
            <a:endParaRPr lang="fr-CA" b="1" dirty="0">
              <a:latin typeface="Arial Narrow" panose="020B0606020202030204" pitchFamily="34" charset="0"/>
            </a:endParaRPr>
          </a:p>
          <a:p>
            <a:pPr lvl="2"/>
            <a:r>
              <a:rPr lang="fr-CA" dirty="0" smtClean="0">
                <a:latin typeface="Arial Narrow" panose="020B0606020202030204" pitchFamily="34" charset="0"/>
              </a:rPr>
              <a:t>- l’outil, les comptes, les serveurs, </a:t>
            </a:r>
            <a:br>
              <a:rPr lang="fr-CA" dirty="0" smtClean="0">
                <a:latin typeface="Arial Narrow" panose="020B0606020202030204" pitchFamily="34" charset="0"/>
              </a:rPr>
            </a:br>
            <a:r>
              <a:rPr lang="fr-CA" dirty="0" smtClean="0">
                <a:latin typeface="Arial Narrow" panose="020B0606020202030204" pitchFamily="34" charset="0"/>
              </a:rPr>
              <a:t>- le personnel, la formation, les horaires, les procédures, les politiques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	</a:t>
            </a:r>
            <a:r>
              <a:rPr lang="fr-CA" dirty="0" smtClean="0">
                <a:latin typeface="Arial Narrow" panose="020B0606020202030204" pitchFamily="34" charset="0"/>
              </a:rPr>
              <a:t>- le site Web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	</a:t>
            </a:r>
            <a:r>
              <a:rPr lang="fr-CA" dirty="0" smtClean="0">
                <a:latin typeface="Arial Narrow" panose="020B0606020202030204" pitchFamily="34" charset="0"/>
              </a:rPr>
              <a:t>- etc.</a:t>
            </a:r>
          </a:p>
        </p:txBody>
      </p:sp>
    </p:spTree>
    <p:extLst>
      <p:ext uri="{BB962C8B-B14F-4D97-AF65-F5344CB8AC3E}">
        <p14:creationId xmlns:p14="http://schemas.microsoft.com/office/powerpoint/2010/main" val="27720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30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4949" y="1107996"/>
            <a:ext cx="8595360" cy="4936067"/>
          </a:xfrm>
        </p:spPr>
        <p:txBody>
          <a:bodyPr/>
          <a:lstStyle/>
          <a:p>
            <a:pPr algn="ctr"/>
            <a:r>
              <a:rPr lang="fr-CA" sz="5400" dirty="0" smtClean="0"/>
              <a:t>Merci de votre attention</a:t>
            </a:r>
            <a:br>
              <a:rPr lang="fr-CA" sz="5400" dirty="0" smtClean="0"/>
            </a:br>
            <a:r>
              <a:rPr lang="fr-CA" sz="7200" dirty="0"/>
              <a:t/>
            </a:r>
            <a:br>
              <a:rPr lang="fr-CA" sz="7200" dirty="0"/>
            </a:br>
            <a:r>
              <a:rPr lang="fr-CA" sz="4000" dirty="0" smtClean="0"/>
              <a:t>Avez-vous des questions</a:t>
            </a:r>
            <a:br>
              <a:rPr lang="fr-CA" sz="4000" dirty="0" smtClean="0"/>
            </a:br>
            <a:r>
              <a:rPr lang="fr-CA" sz="4000" dirty="0" smtClean="0"/>
              <a:t>pour nous ?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5895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4334" y="1292096"/>
            <a:ext cx="7492997" cy="506425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1. Le </a:t>
            </a:r>
            <a:r>
              <a:rPr lang="fr-FR" dirty="0">
                <a:latin typeface="Arial Narrow" panose="020B0606020202030204" pitchFamily="34" charset="0"/>
              </a:rPr>
              <a:t>projet sera divisé </a:t>
            </a:r>
            <a:r>
              <a:rPr lang="fr-FR" dirty="0" smtClean="0">
                <a:latin typeface="Arial Narrow" panose="020B0606020202030204" pitchFamily="34" charset="0"/>
              </a:rPr>
              <a:t>en </a:t>
            </a:r>
            <a:r>
              <a:rPr lang="fr-FR" dirty="0">
                <a:latin typeface="Arial Narrow" panose="020B0606020202030204" pitchFamily="34" charset="0"/>
              </a:rPr>
              <a:t>2 volets </a:t>
            </a:r>
            <a:r>
              <a:rPr lang="fr-FR" dirty="0" smtClean="0">
                <a:latin typeface="Arial Narrow" panose="020B0606020202030204" pitchFamily="34" charset="0"/>
              </a:rPr>
              <a:t>:«</a:t>
            </a:r>
            <a:r>
              <a:rPr lang="fr-FR" dirty="0">
                <a:latin typeface="Arial Narrow" panose="020B0606020202030204" pitchFamily="34" charset="0"/>
              </a:rPr>
              <a:t> Technologique » et « </a:t>
            </a:r>
            <a:r>
              <a:rPr lang="fr-FR" dirty="0" smtClean="0">
                <a:latin typeface="Arial Narrow" panose="020B0606020202030204" pitchFamily="34" charset="0"/>
              </a:rPr>
              <a:t>Organisationnel</a:t>
            </a:r>
            <a:r>
              <a:rPr lang="fr-FR" dirty="0">
                <a:latin typeface="Arial Narrow" panose="020B0606020202030204" pitchFamily="34" charset="0"/>
              </a:rPr>
              <a:t> </a:t>
            </a:r>
            <a:r>
              <a:rPr lang="fr-FR" dirty="0" smtClean="0"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	- Deux équipes différentes, gérées séparément</a:t>
            </a:r>
            <a:br>
              <a:rPr lang="fr-FR" dirty="0" smtClean="0">
                <a:latin typeface="Arial Narrow" panose="020B0606020202030204" pitchFamily="34" charset="0"/>
              </a:rPr>
            </a:br>
            <a:r>
              <a:rPr lang="fr-FR" dirty="0" smtClean="0">
                <a:latin typeface="Arial Narrow" panose="020B0606020202030204" pitchFamily="34" charset="0"/>
              </a:rPr>
              <a:t>	- Synchronisation des livrables entre les 2 équipes</a:t>
            </a:r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2. Volet technologique	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 smtClean="0">
                <a:latin typeface="Arial Narrow" panose="020B0606020202030204" pitchFamily="34" charset="0"/>
              </a:rPr>
              <a:t>Mettre en place un système de clavardage dans sa version la plus simple 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 smtClean="0">
                <a:latin typeface="Arial Narrow" panose="020B0606020202030204" pitchFamily="34" charset="0"/>
              </a:rPr>
              <a:t>4 </a:t>
            </a:r>
            <a:r>
              <a:rPr lang="fr-FR" sz="1800" dirty="0">
                <a:latin typeface="Arial Narrow" panose="020B0606020202030204" pitchFamily="34" charset="0"/>
              </a:rPr>
              <a:t>outils seront évalués </a:t>
            </a:r>
            <a:r>
              <a:rPr lang="fr-FR" sz="1800" dirty="0" smtClean="0">
                <a:latin typeface="Arial Narrow" panose="020B0606020202030204" pitchFamily="34" charset="0"/>
              </a:rPr>
              <a:t>(sur les 9 proposés)</a:t>
            </a:r>
            <a:endParaRPr lang="fr-FR" sz="1800" dirty="0">
              <a:latin typeface="Arial Narrow" panose="020B0606020202030204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 smtClean="0">
                <a:latin typeface="Arial Narrow" panose="020B0606020202030204" pitchFamily="34" charset="0"/>
              </a:rPr>
              <a:t>2 </a:t>
            </a:r>
            <a:r>
              <a:rPr lang="fr-FR" sz="1800" dirty="0">
                <a:latin typeface="Arial Narrow" panose="020B0606020202030204" pitchFamily="34" charset="0"/>
              </a:rPr>
              <a:t>semaines pour tester et pondérer chaque outil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>
                <a:latin typeface="Arial Narrow" panose="020B0606020202030204" pitchFamily="34" charset="0"/>
              </a:rPr>
              <a:t>Une liste </a:t>
            </a:r>
            <a:r>
              <a:rPr lang="fr-FR" sz="1800" dirty="0" smtClean="0">
                <a:latin typeface="Arial Narrow" panose="020B0606020202030204" pitchFamily="34" charset="0"/>
              </a:rPr>
              <a:t>des </a:t>
            </a:r>
            <a:r>
              <a:rPr lang="fr-FR" sz="1800" dirty="0">
                <a:latin typeface="Arial Narrow" panose="020B0606020202030204" pitchFamily="34" charset="0"/>
              </a:rPr>
              <a:t>systèmes </a:t>
            </a:r>
            <a:r>
              <a:rPr lang="fr-FR" sz="1800" dirty="0" smtClean="0">
                <a:latin typeface="Arial Narrow" panose="020B0606020202030204" pitchFamily="34" charset="0"/>
              </a:rPr>
              <a:t>impactés </a:t>
            </a:r>
            <a:r>
              <a:rPr lang="fr-FR" sz="1800" dirty="0">
                <a:latin typeface="Arial Narrow" panose="020B0606020202030204" pitchFamily="34" charset="0"/>
              </a:rPr>
              <a:t>devra être établie afin d’évaluer le travail nécessaire pendant la phase </a:t>
            </a:r>
            <a:r>
              <a:rPr lang="fr-FR" sz="1800" dirty="0" smtClean="0">
                <a:latin typeface="Arial Narrow" panose="020B0606020202030204" pitchFamily="34" charset="0"/>
              </a:rPr>
              <a:t>d’implantation</a:t>
            </a:r>
            <a:endParaRPr lang="fr-FR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3. Volet </a:t>
            </a:r>
            <a:r>
              <a:rPr lang="fr-FR" dirty="0">
                <a:latin typeface="Arial Narrow" panose="020B0606020202030204" pitchFamily="34" charset="0"/>
              </a:rPr>
              <a:t>organisationnel : 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>
                <a:latin typeface="Arial Narrow" panose="020B0606020202030204" pitchFamily="34" charset="0"/>
              </a:rPr>
              <a:t>Une implantation en phase : </a:t>
            </a:r>
            <a:r>
              <a:rPr lang="fr-FR" sz="1800" dirty="0" smtClean="0">
                <a:latin typeface="Arial Narrow" panose="020B0606020202030204" pitchFamily="34" charset="0"/>
              </a:rPr>
              <a:t>BÊTA, pendant </a:t>
            </a:r>
            <a:r>
              <a:rPr lang="fr-FR" sz="1800" dirty="0">
                <a:latin typeface="Arial Narrow" panose="020B0606020202030204" pitchFamily="34" charset="0"/>
              </a:rPr>
              <a:t>la session d’été </a:t>
            </a:r>
            <a:r>
              <a:rPr lang="fr-FR" sz="1800" dirty="0" smtClean="0">
                <a:latin typeface="Arial Narrow" panose="020B0606020202030204" pitchFamily="34" charset="0"/>
              </a:rPr>
              <a:t>2015; FINALE, avant </a:t>
            </a:r>
            <a:r>
              <a:rPr lang="fr-FR" sz="1800" dirty="0">
                <a:latin typeface="Arial Narrow" panose="020B0606020202030204" pitchFamily="34" charset="0"/>
              </a:rPr>
              <a:t>la session d’automne 2015 </a:t>
            </a:r>
            <a:r>
              <a:rPr lang="fr-FR" sz="1800" dirty="0" smtClean="0">
                <a:latin typeface="Arial Narrow" panose="020B0606020202030204" pitchFamily="34" charset="0"/>
              </a:rPr>
              <a:t>(service </a:t>
            </a:r>
            <a:r>
              <a:rPr lang="fr-FR" sz="1800" dirty="0">
                <a:latin typeface="Arial Narrow" panose="020B0606020202030204" pitchFamily="34" charset="0"/>
              </a:rPr>
              <a:t>pleinement </a:t>
            </a:r>
            <a:r>
              <a:rPr lang="fr-FR" sz="1800" dirty="0" smtClean="0">
                <a:latin typeface="Arial Narrow" panose="020B0606020202030204" pitchFamily="34" charset="0"/>
              </a:rPr>
              <a:t>opérationnel)</a:t>
            </a:r>
            <a:endParaRPr lang="fr-FR" sz="1800" dirty="0">
              <a:latin typeface="Arial Narrow" panose="020B0606020202030204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>
                <a:latin typeface="Arial Narrow" panose="020B0606020202030204" pitchFamily="34" charset="0"/>
              </a:rPr>
              <a:t>Rédiger et préparer les </a:t>
            </a:r>
            <a:r>
              <a:rPr lang="fr-FR" sz="1800" dirty="0" smtClean="0">
                <a:latin typeface="Arial Narrow" panose="020B0606020202030204" pitchFamily="34" charset="0"/>
              </a:rPr>
              <a:t>contenus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FR" sz="1800" dirty="0" smtClean="0">
                <a:latin typeface="Arial Narrow" panose="020B0606020202030204" pitchFamily="34" charset="0"/>
              </a:rPr>
              <a:t>Les </a:t>
            </a:r>
            <a:r>
              <a:rPr lang="fr-FR" sz="1800" dirty="0">
                <a:latin typeface="Arial Narrow" panose="020B0606020202030204" pitchFamily="34" charset="0"/>
              </a:rPr>
              <a:t>sessions de formation sont hors portée du projet, on s’arrête à la préparation des guides.</a:t>
            </a:r>
          </a:p>
          <a:p>
            <a:pPr marL="400050" lvl="1" indent="0">
              <a:buNone/>
            </a:pP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4" y="757843"/>
            <a:ext cx="7492997" cy="837305"/>
          </a:xfrm>
        </p:spPr>
        <p:txBody>
          <a:bodyPr/>
          <a:lstStyle/>
          <a:p>
            <a:r>
              <a:rPr lang="fr-CA" sz="2800" dirty="0" smtClean="0"/>
              <a:t>A. Principes directeurs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3194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4333" y="1521384"/>
            <a:ext cx="7492997" cy="4746609"/>
          </a:xfrm>
        </p:spPr>
        <p:txBody>
          <a:bodyPr/>
          <a:lstStyle/>
          <a:p>
            <a:r>
              <a:rPr lang="fr-CA" dirty="0" smtClean="0"/>
              <a:t>Volet technologique</a:t>
            </a:r>
          </a:p>
          <a:p>
            <a:pPr lvl="1"/>
            <a:r>
              <a:rPr lang="fr-CA" sz="1800" dirty="0" smtClean="0"/>
              <a:t>Grille des critères d’évaluation (41 éléments par outil)</a:t>
            </a:r>
          </a:p>
          <a:p>
            <a:pPr lvl="1"/>
            <a:r>
              <a:rPr lang="fr-CA" sz="1800" dirty="0" smtClean="0"/>
              <a:t>Liste des systèmes impactés</a:t>
            </a:r>
          </a:p>
          <a:p>
            <a:pPr lvl="1"/>
            <a:r>
              <a:rPr lang="fr-CA" sz="1800" dirty="0" smtClean="0"/>
              <a:t>Liste des emplacements pour le widget sur notre site Web</a:t>
            </a:r>
            <a:endParaRPr lang="fr-CA" sz="1800" dirty="0"/>
          </a:p>
          <a:p>
            <a:pPr lvl="1"/>
            <a:r>
              <a:rPr lang="fr-CA" sz="1800" dirty="0" smtClean="0"/>
              <a:t>Rapport Pondération et synthèse</a:t>
            </a:r>
          </a:p>
          <a:p>
            <a:pPr lvl="1"/>
            <a:endParaRPr lang="fr-CA" sz="1800" dirty="0" smtClean="0"/>
          </a:p>
          <a:p>
            <a:r>
              <a:rPr lang="fr-CA" dirty="0" smtClean="0"/>
              <a:t>Volet organisationnel</a:t>
            </a:r>
          </a:p>
          <a:p>
            <a:pPr lvl="1"/>
            <a:r>
              <a:rPr lang="fr-FR" sz="1800" dirty="0" smtClean="0"/>
              <a:t>Déclaration </a:t>
            </a:r>
            <a:r>
              <a:rPr lang="fr-FR" sz="1800" dirty="0"/>
              <a:t>de service, les politiques et </a:t>
            </a:r>
            <a:r>
              <a:rPr lang="fr-FR" sz="1800" dirty="0" smtClean="0"/>
              <a:t>procédures</a:t>
            </a:r>
          </a:p>
          <a:p>
            <a:pPr lvl="1"/>
            <a:r>
              <a:rPr lang="fr-FR" sz="1800" dirty="0" smtClean="0"/>
              <a:t>Document de référence – Service de clavardage</a:t>
            </a:r>
          </a:p>
          <a:p>
            <a:pPr lvl="1"/>
            <a:r>
              <a:rPr lang="fr-FR" sz="1800" dirty="0" smtClean="0"/>
              <a:t>Formation de l’équipe sur l’outil et sur les politiques et procédures</a:t>
            </a:r>
          </a:p>
          <a:p>
            <a:pPr lvl="1"/>
            <a:r>
              <a:rPr lang="fr-FR" sz="1800" dirty="0" smtClean="0"/>
              <a:t>Planification </a:t>
            </a:r>
            <a:r>
              <a:rPr lang="fr-FR" sz="1800" dirty="0"/>
              <a:t>des horaires de </a:t>
            </a:r>
            <a:r>
              <a:rPr lang="fr-FR" sz="1800" dirty="0" smtClean="0"/>
              <a:t>clavardage</a:t>
            </a:r>
            <a:endParaRPr lang="fr-FR" sz="1800" dirty="0"/>
          </a:p>
          <a:p>
            <a:pPr lvl="1"/>
            <a:endParaRPr lang="fr-CA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4" y="848237"/>
            <a:ext cx="7492997" cy="837305"/>
          </a:xfrm>
        </p:spPr>
        <p:txBody>
          <a:bodyPr/>
          <a:lstStyle/>
          <a:p>
            <a:r>
              <a:rPr lang="fr-CA" sz="2800" dirty="0" smtClean="0"/>
              <a:t>B. Livrables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8205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C. Échéancier réel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sz="1600" b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37" y="1154284"/>
            <a:ext cx="5638404" cy="2436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337" y="631064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solidFill>
                  <a:srgbClr val="CD092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C. Échéancier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2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C. Échéancier réel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sz="1600" b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52" y="3357153"/>
            <a:ext cx="7828198" cy="2894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65" y="868308"/>
            <a:ext cx="5638404" cy="24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1685542"/>
            <a:ext cx="7492997" cy="44361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 smtClean="0"/>
              <a:t>une </a:t>
            </a:r>
            <a:r>
              <a:rPr lang="fr-CA" sz="1800" b="0" dirty="0"/>
              <a:t>équipe de 16 </a:t>
            </a:r>
            <a:r>
              <a:rPr lang="fr-CA" sz="1800" b="0" dirty="0" smtClean="0"/>
              <a:t>techniciens en documentation se </a:t>
            </a:r>
            <a:r>
              <a:rPr lang="fr-CA" sz="1800" b="0" dirty="0"/>
              <a:t>partagent les 79h de service hebdomadaire (en temps de </a:t>
            </a:r>
            <a:r>
              <a:rPr lang="fr-CA" sz="1800" b="0" dirty="0" smtClean="0"/>
              <a:t>session)</a:t>
            </a:r>
            <a:endParaRPr lang="fr-CA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 smtClean="0"/>
              <a:t>horaire </a:t>
            </a:r>
            <a:r>
              <a:rPr lang="fr-CA" sz="1800" b="0" dirty="0"/>
              <a:t>de clavardage </a:t>
            </a:r>
            <a:r>
              <a:rPr lang="fr-CA" sz="1800" b="0" dirty="0" smtClean="0"/>
              <a:t>:</a:t>
            </a:r>
            <a:br>
              <a:rPr lang="fr-CA" sz="1800" b="0" dirty="0" smtClean="0"/>
            </a:br>
            <a:r>
              <a:rPr lang="fr-CA" sz="1800" b="0" dirty="0" smtClean="0"/>
              <a:t>		8h30 à 18h30 : 2 </a:t>
            </a:r>
            <a:r>
              <a:rPr lang="fr-CA" sz="1800" b="0" dirty="0"/>
              <a:t>personnes (une de garde, une en back-up) </a:t>
            </a:r>
            <a:r>
              <a:rPr lang="fr-CA" sz="1800" b="0" dirty="0" smtClean="0"/>
              <a:t/>
            </a:r>
            <a:br>
              <a:rPr lang="fr-CA" sz="1800" b="0" dirty="0" smtClean="0"/>
            </a:br>
            <a:r>
              <a:rPr lang="fr-CA" sz="1800" b="0" dirty="0" smtClean="0"/>
              <a:t>		19h à 22h : 1 personne</a:t>
            </a:r>
            <a:br>
              <a:rPr lang="fr-CA" sz="1800" b="0" dirty="0" smtClean="0"/>
            </a:br>
            <a:r>
              <a:rPr lang="fr-CA" sz="1800" b="0" dirty="0" smtClean="0"/>
              <a:t>		</a:t>
            </a:r>
            <a:r>
              <a:rPr lang="fr-CA" sz="1800" b="0" dirty="0" err="1" smtClean="0"/>
              <a:t>sam</a:t>
            </a:r>
            <a:r>
              <a:rPr lang="fr-CA" sz="1800" b="0" dirty="0" smtClean="0"/>
              <a:t>, 10h à 17h30 : </a:t>
            </a:r>
            <a:r>
              <a:rPr lang="fr-CA" sz="1800" b="0" dirty="0"/>
              <a:t>2 personnes (une de garde, une en back-up) </a:t>
            </a:r>
            <a:r>
              <a:rPr lang="fr-CA" sz="1800" b="0" dirty="0" smtClean="0"/>
              <a:t/>
            </a:r>
            <a:br>
              <a:rPr lang="fr-CA" sz="1800" b="0" dirty="0" smtClean="0"/>
            </a:br>
            <a:r>
              <a:rPr lang="fr-CA" sz="1800" b="0" dirty="0" smtClean="0"/>
              <a:t>		</a:t>
            </a:r>
            <a:r>
              <a:rPr lang="fr-CA" sz="1800" b="0" dirty="0" err="1" smtClean="0"/>
              <a:t>dim</a:t>
            </a:r>
            <a:r>
              <a:rPr lang="fr-CA" sz="1800" b="0" dirty="0" smtClean="0"/>
              <a:t>, </a:t>
            </a:r>
            <a:r>
              <a:rPr lang="fr-CA" sz="1800" b="0" dirty="0"/>
              <a:t>10h à 17h30 : </a:t>
            </a:r>
            <a:r>
              <a:rPr lang="fr-CA" sz="1800" b="0" dirty="0" smtClean="0"/>
              <a:t>1 personne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 smtClean="0"/>
              <a:t>«Laissez un message» quand </a:t>
            </a:r>
            <a:r>
              <a:rPr lang="fr-CA" sz="1800" b="0" dirty="0"/>
              <a:t>le service est </a:t>
            </a:r>
            <a:r>
              <a:rPr lang="fr-CA" sz="1800" b="0" dirty="0" smtClean="0"/>
              <a:t>fermé. On répond par courriel le lendemain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 smtClean="0"/>
              <a:t>quand </a:t>
            </a:r>
            <a:r>
              <a:rPr lang="fr-CA" sz="1800" b="0" dirty="0"/>
              <a:t>c’est nécessaire, l’agent réfère l’usager </a:t>
            </a:r>
            <a:r>
              <a:rPr lang="fr-CA" sz="1800" b="0" dirty="0" smtClean="0"/>
              <a:t>: à un autre service de la Bibliothèque, à un bibliothécaire, un autre service de l’Université. </a:t>
            </a:r>
            <a:r>
              <a:rPr lang="fr-CA" sz="1800" b="0" dirty="0"/>
              <a:t/>
            </a:r>
            <a:br>
              <a:rPr lang="fr-CA" sz="1800" b="0" dirty="0"/>
            </a:br>
            <a:endParaRPr lang="fr-CA" sz="1800" b="0" dirty="0"/>
          </a:p>
        </p:txBody>
      </p:sp>
      <p:sp>
        <p:nvSpPr>
          <p:cNvPr id="4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4" y="848237"/>
            <a:ext cx="7636935" cy="837305"/>
          </a:xfrm>
        </p:spPr>
        <p:txBody>
          <a:bodyPr/>
          <a:lstStyle/>
          <a:p>
            <a:r>
              <a:rPr lang="fr-CA" sz="2800" dirty="0" smtClean="0"/>
              <a:t>Résultat : un nouveau service offert par l’équipe existante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084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4337" y="1882156"/>
            <a:ext cx="7780863" cy="3056317"/>
          </a:xfrm>
        </p:spPr>
        <p:txBody>
          <a:bodyPr/>
          <a:lstStyle/>
          <a:p>
            <a:r>
              <a:rPr lang="fr-CA" dirty="0" smtClean="0"/>
              <a:t>[Des captures écrans remplacent dans le fichier PowerPoint la démonstration en direct présentée devant les auditeurs.]</a:t>
            </a:r>
            <a:endParaRPr lang="fr-CA" dirty="0"/>
          </a:p>
          <a:p>
            <a:pPr marL="342900" indent="-342900">
              <a:buFontTx/>
              <a:buChar char="-"/>
            </a:pP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04337" y="796911"/>
            <a:ext cx="7492997" cy="723881"/>
          </a:xfrm>
        </p:spPr>
        <p:txBody>
          <a:bodyPr/>
          <a:lstStyle/>
          <a:p>
            <a:r>
              <a:rPr lang="fr-CA" sz="3200" dirty="0" smtClean="0"/>
              <a:t>2. L’envers du décor : démonstration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2639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Gabarit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barit PowerPoint.pptx" id="{C5F8239F-FAAA-4B8F-AE4D-299D3D406C86}" vid="{7FAB35A8-52BD-48F5-9CBA-17F836DA50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gabarit-powerpoint</Template>
  <TotalTime>2235</TotalTime>
  <Words>979</Words>
  <Application>Microsoft Office PowerPoint</Application>
  <PresentationFormat>Affichage à l'écran (4:3)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Wingdings</vt:lpstr>
      <vt:lpstr>Gabarit 2015</vt:lpstr>
      <vt:lpstr>Présentation PowerPoint</vt:lpstr>
      <vt:lpstr>Plan de la présentation</vt:lpstr>
      <vt:lpstr>1. Mener à terme un projet… en gestion de projet</vt:lpstr>
      <vt:lpstr>A. Principes directeurs</vt:lpstr>
      <vt:lpstr>B. Livrables</vt:lpstr>
      <vt:lpstr>Présentation PowerPoint</vt:lpstr>
      <vt:lpstr>Présentation PowerPoint</vt:lpstr>
      <vt:lpstr>Résultat : un nouveau service offert par l’équipe existante</vt:lpstr>
      <vt:lpstr>2. L’envers du décor : démonstration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Impacts sur l’équipe : ce qui a changé dans nos vies</vt:lpstr>
      <vt:lpstr>3. Impacts sur l’équipe : ce qui a changé dans nos vies </vt:lpstr>
      <vt:lpstr>3. Impacts sur l’équipe : ce qui a changé dans nos vies</vt:lpstr>
      <vt:lpstr>3. Impacts sur l’équipe : ce qui a changé dans nos vies</vt:lpstr>
      <vt:lpstr>4. Notre palmarès</vt:lpstr>
      <vt:lpstr>4. Notre palmarès</vt:lpstr>
      <vt:lpstr>4. Notre palmarès</vt:lpstr>
      <vt:lpstr>4. Notre palmarès</vt:lpstr>
      <vt:lpstr>4. Notre palmarès</vt:lpstr>
      <vt:lpstr>4. Notre palmarès</vt:lpstr>
      <vt:lpstr>4. Notre palmarès</vt:lpstr>
      <vt:lpstr>4. Notre palmarès</vt:lpstr>
      <vt:lpstr>4. Notre palmarès</vt:lpstr>
      <vt:lpstr>Merci de votre attention  Avez-vous des questions pour nous ?</vt:lpstr>
    </vt:vector>
  </TitlesOfParts>
  <Company>Bibliothèque 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Suzanne Brillant</dc:creator>
  <cp:lastModifiedBy>Daniela Zavala Mora</cp:lastModifiedBy>
  <cp:revision>105</cp:revision>
  <cp:lastPrinted>2017-02-13T21:22:53Z</cp:lastPrinted>
  <dcterms:created xsi:type="dcterms:W3CDTF">2015-08-18T16:30:18Z</dcterms:created>
  <dcterms:modified xsi:type="dcterms:W3CDTF">2017-02-16T14:51:07Z</dcterms:modified>
</cp:coreProperties>
</file>