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5" r:id="rId1"/>
  </p:sldMasterIdLst>
  <p:notesMasterIdLst>
    <p:notesMasterId r:id="rId16"/>
  </p:notesMasterIdLst>
  <p:handoutMasterIdLst>
    <p:handoutMasterId r:id="rId17"/>
  </p:handoutMasterIdLst>
  <p:sldIdLst>
    <p:sldId id="262" r:id="rId2"/>
    <p:sldId id="265" r:id="rId3"/>
    <p:sldId id="264" r:id="rId4"/>
    <p:sldId id="266" r:id="rId5"/>
    <p:sldId id="267" r:id="rId6"/>
    <p:sldId id="268" r:id="rId7"/>
    <p:sldId id="270" r:id="rId8"/>
    <p:sldId id="276" r:id="rId9"/>
    <p:sldId id="271" r:id="rId10"/>
    <p:sldId id="274" r:id="rId11"/>
    <p:sldId id="273" r:id="rId12"/>
    <p:sldId id="272" r:id="rId13"/>
    <p:sldId id="275" r:id="rId14"/>
    <p:sldId id="260" r:id="rId1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920"/>
    <a:srgbClr val="E702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 snapToObjects="1">
      <p:cViewPr>
        <p:scale>
          <a:sx n="96" d="100"/>
          <a:sy n="96" d="100"/>
        </p:scale>
        <p:origin x="8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FEEB2A-81BB-41D8-AD8A-16EE735F2F7B}" type="datetimeFigureOut">
              <a:rPr lang="fr-CA" smtClean="0"/>
              <a:t>2016-05-09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33F7B-C4AB-41E4-A192-09A6D3099783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48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D24CC7-F1D2-4DCE-ACFD-A3407C074FD6}" type="datetimeFigureOut">
              <a:rPr lang="fr-CA" smtClean="0"/>
              <a:t>2016-05-09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6A452-A209-4183-A23F-986B3D74B82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867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5350933" y="3742267"/>
            <a:ext cx="3386137" cy="55880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1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5350933" y="4275663"/>
            <a:ext cx="3386137" cy="3217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 baseline="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fr-CA" dirty="0" smtClean="0"/>
              <a:t>Prénom Nom</a:t>
            </a:r>
            <a:br>
              <a:rPr lang="fr-CA" dirty="0" smtClean="0"/>
            </a:br>
            <a:r>
              <a:rPr lang="fr-CA" dirty="0" smtClean="0"/>
              <a:t>Date</a:t>
            </a:r>
            <a:endParaRPr lang="fr-CA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6" hasCustomPrompt="1"/>
          </p:nvPr>
        </p:nvSpPr>
        <p:spPr>
          <a:xfrm>
            <a:off x="1041400" y="0"/>
            <a:ext cx="7594600" cy="124459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fr-FR" dirty="0" smtClean="0"/>
              <a:t>Cliquez pour modifier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948922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7492997" cy="3486303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3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419800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ur deux lignes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1347744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895449"/>
            <a:ext cx="7492997" cy="2971866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804337" y="215712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9881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04337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0" name="Espace réservé du contenu 2"/>
          <p:cNvSpPr>
            <a:spLocks noGrp="1"/>
          </p:cNvSpPr>
          <p:nvPr>
            <p:ph idx="14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642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5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8" hasCustomPrompt="1"/>
          </p:nvPr>
        </p:nvSpPr>
        <p:spPr>
          <a:xfrm>
            <a:off x="4783673" y="2389479"/>
            <a:ext cx="3555994" cy="3452435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>
              <a:spcBef>
                <a:spcPts val="1200"/>
              </a:spcBef>
              <a:spcAft>
                <a:spcPts val="600"/>
              </a:spcAft>
              <a:buClr>
                <a:srgbClr val="E7021A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1pPr>
            <a:lvl2pPr marL="355600" indent="-1778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»"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Arial Narrow"/>
                <a:cs typeface="Arial Narrow"/>
              </a:defRPr>
            </a:lvl2pPr>
            <a:lvl3pPr marL="541338" indent="-185738">
              <a:spcBef>
                <a:spcPts val="0"/>
              </a:spcBef>
              <a:spcAft>
                <a:spcPts val="30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 Narrow"/>
                <a:cs typeface="Arial Narrow"/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fr-CA" dirty="0" smtClean="0"/>
              <a:t>Cliquez pour modifier le texte Deuxième niveau</a:t>
            </a:r>
          </a:p>
          <a:p>
            <a:pPr lvl="2"/>
            <a:r>
              <a:rPr lang="fr-CA" dirty="0" smtClean="0"/>
              <a:t>Troisième niveau</a:t>
            </a:r>
          </a:p>
        </p:txBody>
      </p:sp>
      <p:sp>
        <p:nvSpPr>
          <p:cNvPr id="14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9" name="Espace réservé pour une image  2"/>
          <p:cNvSpPr>
            <a:spLocks noGrp="1"/>
          </p:cNvSpPr>
          <p:nvPr>
            <p:ph type="pic" sz="quarter" idx="19"/>
          </p:nvPr>
        </p:nvSpPr>
        <p:spPr>
          <a:xfrm>
            <a:off x="922869" y="2389479"/>
            <a:ext cx="3437470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362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  2"/>
          <p:cNvSpPr>
            <a:spLocks noGrp="1"/>
          </p:cNvSpPr>
          <p:nvPr>
            <p:ph type="pic" sz="quarter" idx="15"/>
          </p:nvPr>
        </p:nvSpPr>
        <p:spPr>
          <a:xfrm>
            <a:off x="922869" y="2389479"/>
            <a:ext cx="7534806" cy="345252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/>
          <a:lstStyle>
            <a:lvl1pPr marL="0" indent="0">
              <a:buNone/>
              <a:defRPr sz="1800">
                <a:latin typeface="Arial Narrow" panose="020B060602020203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CA" dirty="0"/>
          </a:p>
        </p:txBody>
      </p:sp>
      <p:sp>
        <p:nvSpPr>
          <p:cNvPr id="12" name="Titre 18"/>
          <p:cNvSpPr>
            <a:spLocks noGrp="1"/>
          </p:cNvSpPr>
          <p:nvPr>
            <p:ph type="title"/>
          </p:nvPr>
        </p:nvSpPr>
        <p:spPr>
          <a:xfrm>
            <a:off x="804337" y="796911"/>
            <a:ext cx="7492997" cy="837305"/>
          </a:xfrm>
          <a:prstGeom prst="rect">
            <a:avLst/>
          </a:prstGeom>
        </p:spPr>
        <p:txBody>
          <a:bodyPr/>
          <a:lstStyle>
            <a:lvl1pPr marL="0" indent="0" algn="l">
              <a:defRPr sz="40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6" hasCustomPrompt="1"/>
          </p:nvPr>
        </p:nvSpPr>
        <p:spPr>
          <a:xfrm>
            <a:off x="804337" y="1651150"/>
            <a:ext cx="7492997" cy="7213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None/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300"/>
            </a:lvl2pPr>
            <a:lvl3pPr marL="914400" indent="0">
              <a:buNone/>
              <a:defRPr sz="2300"/>
            </a:lvl3pPr>
            <a:lvl4pPr marL="1371600" indent="0">
              <a:buNone/>
              <a:defRPr sz="2300"/>
            </a:lvl4pPr>
            <a:lvl5pPr marL="1828800" indent="0">
              <a:buNone/>
              <a:defRPr sz="2300"/>
            </a:lvl5pPr>
          </a:lstStyle>
          <a:p>
            <a:pPr lvl="0"/>
            <a:r>
              <a:rPr lang="fr-CA" dirty="0" smtClean="0"/>
              <a:t>Cliquez pour modifier le sous-titre 1</a:t>
            </a:r>
          </a:p>
        </p:txBody>
      </p:sp>
    </p:spTree>
    <p:extLst>
      <p:ext uri="{BB962C8B-B14F-4D97-AF65-F5344CB8AC3E}">
        <p14:creationId xmlns:p14="http://schemas.microsoft.com/office/powerpoint/2010/main" val="173655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1745673" y="796911"/>
            <a:ext cx="6551659" cy="4936067"/>
          </a:xfrm>
          <a:prstGeom prst="rect">
            <a:avLst/>
          </a:prstGeom>
        </p:spPr>
        <p:txBody>
          <a:bodyPr anchor="ctr"/>
          <a:lstStyle>
            <a:lvl1pPr marL="0" indent="0" algn="l">
              <a:defRPr sz="72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Titre de la section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3763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18"/>
          <p:cNvSpPr>
            <a:spLocks noGrp="1"/>
          </p:cNvSpPr>
          <p:nvPr>
            <p:ph type="title" hasCustomPrompt="1"/>
          </p:nvPr>
        </p:nvSpPr>
        <p:spPr>
          <a:xfrm>
            <a:off x="804335" y="796911"/>
            <a:ext cx="7492997" cy="4936067"/>
          </a:xfrm>
          <a:prstGeom prst="rect">
            <a:avLst/>
          </a:prstGeom>
        </p:spPr>
        <p:txBody>
          <a:bodyPr anchor="t"/>
          <a:lstStyle>
            <a:lvl1pPr marL="0" indent="0" algn="l">
              <a:defRPr sz="9600" b="0">
                <a:solidFill>
                  <a:srgbClr val="CD092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fr-FR" dirty="0" smtClean="0"/>
              <a:t>Merci</a:t>
            </a:r>
            <a:br>
              <a:rPr lang="fr-FR" dirty="0" smtClean="0"/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68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31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9737" y="6356350"/>
            <a:ext cx="5520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3590925" rtl="0" eaLnBrk="1" latinLnBrk="0" hangingPunct="1">
              <a:tabLst>
                <a:tab pos="7200000" algn="r"/>
                <a:tab pos="7380000" algn="r"/>
              </a:tabLst>
              <a:defRPr/>
            </a:pPr>
            <a:r>
              <a:rPr lang="fr-CA" sz="900" b="0" kern="1200" cap="all" dirty="0" smtClean="0">
                <a:solidFill>
                  <a:srgbClr val="CD0920"/>
                </a:solidFill>
                <a:latin typeface="Arial Narrow"/>
                <a:ea typeface="+mn-ea"/>
                <a:cs typeface="Arial Narrow"/>
              </a:rPr>
              <a:t>Bibliothèque de l'Université Laval</a:t>
            </a:r>
            <a:endParaRPr lang="fr-CA" sz="900" b="0" kern="1200" dirty="0">
              <a:solidFill>
                <a:srgbClr val="5E5E5E"/>
              </a:solidFill>
              <a:latin typeface="Arial Narrow"/>
              <a:ea typeface="+mn-ea"/>
              <a:cs typeface="Arial Narrow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922869" y="6330950"/>
            <a:ext cx="753480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 userDrawn="1"/>
        </p:nvSpPr>
        <p:spPr>
          <a:xfrm>
            <a:off x="829737" y="6356350"/>
            <a:ext cx="552026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3590925" rtl="0" eaLnBrk="1" latinLnBrk="0" hangingPunct="1">
              <a:tabLst>
                <a:tab pos="7200000" algn="r"/>
                <a:tab pos="7380000" algn="r"/>
              </a:tabLst>
              <a:defRPr/>
            </a:pPr>
            <a:r>
              <a:rPr lang="fr-CA" sz="900" b="0" kern="1200" cap="all" dirty="0" smtClean="0">
                <a:solidFill>
                  <a:srgbClr val="CD0920"/>
                </a:solidFill>
                <a:latin typeface="Arial Narrow"/>
                <a:ea typeface="+mn-ea"/>
                <a:cs typeface="Arial Narrow"/>
              </a:rPr>
              <a:t>Bibliothèque de l'Université Laval</a:t>
            </a:r>
            <a:endParaRPr lang="fr-CA" sz="900" b="0" kern="1200" dirty="0">
              <a:solidFill>
                <a:srgbClr val="5E5E5E"/>
              </a:solidFill>
              <a:latin typeface="Arial Narrow"/>
              <a:ea typeface="+mn-ea"/>
              <a:cs typeface="Arial Narrow"/>
            </a:endParaRPr>
          </a:p>
        </p:txBody>
      </p:sp>
      <p:cxnSp>
        <p:nvCxnSpPr>
          <p:cNvPr id="6" name="Connecteur droit 5"/>
          <p:cNvCxnSpPr/>
          <p:nvPr userDrawn="1"/>
        </p:nvCxnSpPr>
        <p:spPr>
          <a:xfrm>
            <a:off x="922869" y="6330950"/>
            <a:ext cx="753480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 userDrawn="1"/>
        </p:nvSpPr>
        <p:spPr>
          <a:xfrm>
            <a:off x="7589519" y="6330950"/>
            <a:ext cx="9512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6F24DA93-BCC4-4E39-9BDB-A778E423E471}" type="slidenum">
              <a:rPr lang="fr-CA" sz="900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CA" sz="12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08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4" r:id="rId7"/>
    <p:sldLayoutId id="2147483702" r:id="rId8"/>
    <p:sldLayoutId id="2147483703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Oklahoma City</a:t>
            </a:r>
            <a:endParaRPr lang="fr-CA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CA" dirty="0" smtClean="0"/>
              <a:t>Sébastien Nadeau</a:t>
            </a:r>
            <a:endParaRPr lang="fr-CA" dirty="0" smtClean="0"/>
          </a:p>
          <a:p>
            <a:r>
              <a:rPr lang="fr-CA" dirty="0" smtClean="0"/>
              <a:t>9 mai 2016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6"/>
          </p:nvPr>
        </p:nvSpPr>
        <p:spPr>
          <a:xfrm>
            <a:off x="1041400" y="75501"/>
            <a:ext cx="7594600" cy="1126769"/>
          </a:xfrm>
        </p:spPr>
        <p:txBody>
          <a:bodyPr anchor="ctr"/>
          <a:lstStyle/>
          <a:p>
            <a:pPr>
              <a:spcBef>
                <a:spcPts val="0"/>
              </a:spcBef>
            </a:pPr>
            <a:r>
              <a:rPr lang="fr-C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ELUNA 2016</a:t>
            </a:r>
            <a:endParaRPr lang="fr-C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31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Alma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336" y="1451336"/>
            <a:ext cx="7492997" cy="4639363"/>
          </a:xfrm>
        </p:spPr>
        <p:txBody>
          <a:bodyPr/>
          <a:lstStyle/>
          <a:p>
            <a:r>
              <a:rPr lang="fr-CA" dirty="0" smtClean="0"/>
              <a:t>Points forts (suite):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Outils de statistiques intégrés (COUNTER-SUSHI)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/>
              <a:t>Acquisitions « </a:t>
            </a:r>
            <a:r>
              <a:rPr lang="fr-CA" dirty="0" err="1"/>
              <a:t>Demand-driven</a:t>
            </a:r>
            <a:r>
              <a:rPr lang="fr-CA" dirty="0"/>
              <a:t> </a:t>
            </a:r>
            <a:r>
              <a:rPr lang="fr-CA" dirty="0" smtClean="0"/>
              <a:t>», en temps réel (exemple: intégration d’Amazon, </a:t>
            </a:r>
            <a:r>
              <a:rPr lang="fr-CA" dirty="0" err="1" smtClean="0"/>
              <a:t>Harrasowitz</a:t>
            </a:r>
            <a:r>
              <a:rPr lang="fr-CA" dirty="0" smtClean="0"/>
              <a:t>, </a:t>
            </a:r>
            <a:r>
              <a:rPr lang="fr-CA" dirty="0" err="1" smtClean="0"/>
              <a:t>Coutts</a:t>
            </a:r>
            <a:r>
              <a:rPr lang="fr-CA" dirty="0" smtClean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Nouvelle interface </a:t>
            </a:r>
            <a:r>
              <a:rPr lang="fr-CA" dirty="0" err="1" smtClean="0"/>
              <a:t>AngularJS</a:t>
            </a:r>
            <a:r>
              <a:rPr lang="fr-CA" dirty="0" smtClean="0"/>
              <a:t> pour Primo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Développement d’une application mobile pour le personnel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CA" dirty="0"/>
          </a:p>
          <a:p>
            <a:pPr>
              <a:buFont typeface="Arial" panose="020B0604020202020204" pitchFamily="34" charset="0"/>
              <a:buChar char="•"/>
            </a:pPr>
            <a:r>
              <a:rPr lang="fr-CA" dirty="0" smtClean="0"/>
              <a:t>Points faibles: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Pas de version française pour le « back office »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Pas d’outils puissants pour le traitement en lot des données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Pas beaucoup de contrôle sur les index de recherche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Un produit « multi-tenant » est plus limité au niveau de la souplesse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Ce qui implique des ajustements majeurs et de nouvelles façons de voir et de faire les choses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Support pour les autorités embryonnaire (déficient, « </a:t>
            </a:r>
            <a:r>
              <a:rPr lang="fr-CA" dirty="0" err="1" smtClean="0"/>
              <a:t>broken</a:t>
            </a:r>
            <a:r>
              <a:rPr lang="fr-CA" dirty="0" smtClean="0"/>
              <a:t> »)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Beaucoup de bogues</a:t>
            </a:r>
          </a:p>
          <a:p>
            <a:pPr marL="177800" lvl="1" indent="0">
              <a:buNone/>
            </a:pPr>
            <a:endParaRPr lang="fr-CA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fr-CA" dirty="0"/>
          </a:p>
          <a:p>
            <a:pPr lvl="1">
              <a:buFont typeface="Arial" panose="020B0604020202020204" pitchFamily="34" charset="0"/>
              <a:buChar char="•"/>
            </a:pPr>
            <a:endParaRPr lang="fr-CA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272267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err="1" smtClean="0"/>
              <a:t>Proquest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337" y="2480807"/>
            <a:ext cx="7492997" cy="3808675"/>
          </a:xfrm>
        </p:spPr>
        <p:txBody>
          <a:bodyPr/>
          <a:lstStyle/>
          <a:p>
            <a:r>
              <a:rPr lang="fr-CA" dirty="0" smtClean="0"/>
              <a:t>Il en a été fréquemment question durant la conférence.</a:t>
            </a:r>
          </a:p>
          <a:p>
            <a:r>
              <a:rPr lang="fr-CA" dirty="0" smtClean="0"/>
              <a:t>Ex </a:t>
            </a:r>
            <a:r>
              <a:rPr lang="fr-CA" dirty="0" err="1" smtClean="0"/>
              <a:t>Libris</a:t>
            </a:r>
            <a:r>
              <a:rPr lang="fr-CA" dirty="0" smtClean="0"/>
              <a:t> continuera d’être exploitées comme une compagnie indépendante.</a:t>
            </a:r>
            <a:endParaRPr lang="fr-CA" dirty="0" smtClean="0"/>
          </a:p>
          <a:p>
            <a:r>
              <a:rPr lang="fr-CA" dirty="0" smtClean="0"/>
              <a:t>Intégration des fonctionnalités (et de l’équipe de développement) de </a:t>
            </a:r>
            <a:r>
              <a:rPr lang="fr-CA" dirty="0" err="1" smtClean="0"/>
              <a:t>Intota</a:t>
            </a:r>
            <a:r>
              <a:rPr lang="fr-CA" dirty="0" smtClean="0"/>
              <a:t> dans Alma.</a:t>
            </a:r>
          </a:p>
          <a:p>
            <a:r>
              <a:rPr lang="fr-CA" dirty="0" smtClean="0"/>
              <a:t>Intégration de </a:t>
            </a:r>
            <a:r>
              <a:rPr lang="fr-CA" dirty="0" err="1" smtClean="0"/>
              <a:t>Summon</a:t>
            </a:r>
            <a:r>
              <a:rPr lang="fr-CA" dirty="0"/>
              <a:t> </a:t>
            </a:r>
            <a:r>
              <a:rPr lang="fr-CA" dirty="0" smtClean="0"/>
              <a:t>avec Alma.</a:t>
            </a:r>
          </a:p>
          <a:p>
            <a:r>
              <a:rPr lang="fr-CA" dirty="0" smtClean="0"/>
              <a:t>Fusion de SFX et 360 links.</a:t>
            </a:r>
          </a:p>
          <a:p>
            <a:r>
              <a:rPr lang="fr-CA" dirty="0" smtClean="0"/>
              <a:t>Fusion de Primo Central et </a:t>
            </a:r>
            <a:r>
              <a:rPr lang="fr-CA" dirty="0" err="1" smtClean="0"/>
              <a:t>Proquest</a:t>
            </a:r>
            <a:r>
              <a:rPr lang="fr-CA" dirty="0"/>
              <a:t> </a:t>
            </a:r>
            <a:r>
              <a:rPr lang="fr-CA" dirty="0" smtClean="0"/>
              <a:t>(1.3 milliard d’enregistrements)</a:t>
            </a:r>
          </a:p>
          <a:p>
            <a:r>
              <a:rPr lang="fr-CA" dirty="0" smtClean="0"/>
              <a:t>Augmentation des capacités en R&amp;D.</a:t>
            </a:r>
          </a:p>
          <a:p>
            <a:endParaRPr lang="fr-CA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Acquisition d’Ex </a:t>
            </a:r>
            <a:r>
              <a:rPr lang="fr-CA" dirty="0" err="1" smtClean="0"/>
              <a:t>Libris</a:t>
            </a:r>
            <a:r>
              <a:rPr lang="fr-CA" dirty="0" smtClean="0"/>
              <a:t> par </a:t>
            </a:r>
            <a:r>
              <a:rPr lang="fr-CA" dirty="0" err="1" smtClean="0"/>
              <a:t>Proquest</a:t>
            </a:r>
            <a:r>
              <a:rPr lang="fr-CA" dirty="0" smtClean="0"/>
              <a:t> 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1307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Collaboration / réseautage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337" y="1908313"/>
            <a:ext cx="7492997" cy="4381169"/>
          </a:xfrm>
        </p:spPr>
        <p:txBody>
          <a:bodyPr/>
          <a:lstStyle/>
          <a:p>
            <a:r>
              <a:rPr lang="fr-CA" dirty="0"/>
              <a:t>RUG (</a:t>
            </a:r>
            <a:r>
              <a:rPr lang="fr-CA" dirty="0" err="1"/>
              <a:t>Regional</a:t>
            </a:r>
            <a:r>
              <a:rPr lang="fr-CA" dirty="0"/>
              <a:t> </a:t>
            </a:r>
            <a:r>
              <a:rPr lang="fr-CA" dirty="0" err="1"/>
              <a:t>Users</a:t>
            </a:r>
            <a:r>
              <a:rPr lang="fr-CA" dirty="0"/>
              <a:t> </a:t>
            </a:r>
            <a:r>
              <a:rPr lang="fr-CA" dirty="0" smtClean="0"/>
              <a:t>Group), </a:t>
            </a:r>
            <a:r>
              <a:rPr lang="fr-CA" dirty="0" err="1" smtClean="0"/>
              <a:t>Eastern</a:t>
            </a:r>
            <a:r>
              <a:rPr lang="fr-CA" dirty="0" smtClean="0"/>
              <a:t> Canada </a:t>
            </a:r>
            <a:r>
              <a:rPr lang="fr-CA" dirty="0" err="1" smtClean="0"/>
              <a:t>Users</a:t>
            </a:r>
            <a:r>
              <a:rPr lang="fr-CA" dirty="0" smtClean="0"/>
              <a:t> Group</a:t>
            </a:r>
          </a:p>
          <a:p>
            <a:pPr lvl="1"/>
            <a:r>
              <a:rPr lang="fr-CA" dirty="0" smtClean="0"/>
              <a:t>Présentation du projet ontarien de passage à Alma en consortium</a:t>
            </a:r>
          </a:p>
          <a:p>
            <a:pPr lvl="1"/>
            <a:r>
              <a:rPr lang="fr-CA" dirty="0" smtClean="0"/>
              <a:t>Présentation du projet québécois pour établir un consortium (Jane </a:t>
            </a:r>
            <a:r>
              <a:rPr lang="fr-CA" dirty="0" err="1" smtClean="0"/>
              <a:t>Aitken</a:t>
            </a:r>
            <a:r>
              <a:rPr lang="fr-CA" dirty="0" err="1" smtClean="0"/>
              <a:t>s</a:t>
            </a:r>
            <a:r>
              <a:rPr lang="fr-CA" dirty="0" smtClean="0"/>
              <a:t>, McGill)</a:t>
            </a:r>
          </a:p>
          <a:p>
            <a:pPr lvl="1"/>
            <a:r>
              <a:rPr lang="fr-CA" dirty="0" smtClean="0"/>
              <a:t>Présentation de l’expériences de </a:t>
            </a:r>
            <a:r>
              <a:rPr lang="fr-CA" dirty="0" err="1" smtClean="0"/>
              <a:t>Memorial</a:t>
            </a:r>
            <a:r>
              <a:rPr lang="fr-CA" dirty="0" smtClean="0"/>
              <a:t> </a:t>
            </a:r>
            <a:r>
              <a:rPr lang="fr-CA" dirty="0" err="1" smtClean="0"/>
              <a:t>University</a:t>
            </a:r>
            <a:r>
              <a:rPr lang="fr-CA" dirty="0" smtClean="0"/>
              <a:t> (Terre-Neuve) avec Alma, Primo et Rosetta (collections numériques)</a:t>
            </a:r>
          </a:p>
          <a:p>
            <a:r>
              <a:rPr lang="fr-CA" dirty="0" smtClean="0"/>
              <a:t>Collaboration Georgia Tech - </a:t>
            </a:r>
            <a:r>
              <a:rPr lang="fr-CA" dirty="0" err="1" smtClean="0"/>
              <a:t>Emory</a:t>
            </a:r>
            <a:r>
              <a:rPr lang="fr-CA" dirty="0" smtClean="0"/>
              <a:t> centre de conservation haute densité</a:t>
            </a:r>
          </a:p>
          <a:p>
            <a:r>
              <a:rPr lang="fr-CA" dirty="0" err="1" smtClean="0"/>
              <a:t>University</a:t>
            </a:r>
            <a:r>
              <a:rPr lang="fr-CA" dirty="0" smtClean="0"/>
              <a:t> of Connecticut, similaire en taille avec UL, expérience de migration Alma</a:t>
            </a:r>
          </a:p>
          <a:p>
            <a:r>
              <a:rPr lang="fr-CA" dirty="0" err="1" smtClean="0"/>
              <a:t>University</a:t>
            </a:r>
            <a:r>
              <a:rPr lang="fr-CA" dirty="0" smtClean="0"/>
              <a:t> of </a:t>
            </a:r>
            <a:r>
              <a:rPr lang="fr-CA" dirty="0" err="1" smtClean="0"/>
              <a:t>Tenessee</a:t>
            </a:r>
            <a:r>
              <a:rPr lang="fr-CA" dirty="0" smtClean="0"/>
              <a:t>, utilisation originale des API</a:t>
            </a:r>
          </a:p>
          <a:p>
            <a:r>
              <a:rPr lang="fr-CA" dirty="0" smtClean="0"/>
              <a:t>Bibliothèque du parlement canadien, partage de connaissances</a:t>
            </a:r>
          </a:p>
          <a:p>
            <a:r>
              <a:rPr lang="fr-CA" dirty="0" err="1" smtClean="0"/>
              <a:t>Eastern</a:t>
            </a:r>
            <a:r>
              <a:rPr lang="fr-CA" dirty="0" smtClean="0"/>
              <a:t> Washington </a:t>
            </a:r>
            <a:r>
              <a:rPr lang="fr-CA" dirty="0" err="1" smtClean="0"/>
              <a:t>University</a:t>
            </a:r>
            <a:r>
              <a:rPr lang="fr-CA" dirty="0" smtClean="0"/>
              <a:t>, utilisation du résolveur de liens d’Alma</a:t>
            </a:r>
          </a:p>
          <a:p>
            <a:endParaRPr lang="fr-CA" dirty="0" smtClean="0"/>
          </a:p>
          <a:p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38607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Ça fait chaud au </a:t>
            </a:r>
            <a:r>
              <a:rPr lang="fr-CA" dirty="0" err="1" smtClean="0"/>
              <a:t>coeur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imes New Roman" panose="02020603050405020304" pitchFamily="18" charset="0"/>
              </a:rPr>
              <a:t>Des remerciements</a:t>
            </a:r>
            <a:endParaRPr lang="fr-CA" dirty="0">
              <a:latin typeface="Times New Roman" panose="02020603050405020304" pitchFamily="18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344" y="2156874"/>
            <a:ext cx="5064981" cy="379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70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imes New Roman" panose="02020603050405020304" pitchFamily="18" charset="0"/>
              </a:rPr>
              <a:t>Merci !</a:t>
            </a:r>
            <a:endParaRPr lang="fr-CA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51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Ex </a:t>
            </a:r>
            <a:r>
              <a:rPr lang="fr-CA" dirty="0" err="1" smtClean="0"/>
              <a:t>Libris</a:t>
            </a:r>
            <a:r>
              <a:rPr lang="fr-CA" dirty="0" smtClean="0"/>
              <a:t> </a:t>
            </a:r>
            <a:r>
              <a:rPr lang="fr-CA" dirty="0" err="1" smtClean="0"/>
              <a:t>Users</a:t>
            </a:r>
            <a:r>
              <a:rPr lang="fr-CA" dirty="0" smtClean="0"/>
              <a:t> of North </a:t>
            </a:r>
            <a:r>
              <a:rPr lang="fr-CA" dirty="0" err="1" smtClean="0"/>
              <a:t>America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dirty="0" smtClean="0"/>
              <a:t>Aleph (pour la gestion interne du RVM)</a:t>
            </a:r>
          </a:p>
          <a:p>
            <a:endParaRPr lang="fr-CA" dirty="0" smtClean="0"/>
          </a:p>
          <a:p>
            <a:r>
              <a:rPr lang="fr-CA" dirty="0" smtClean="0"/>
              <a:t>Primo Central (Ariane Articles)</a:t>
            </a:r>
          </a:p>
          <a:p>
            <a:endParaRPr lang="fr-CA" dirty="0" smtClean="0"/>
          </a:p>
          <a:p>
            <a:r>
              <a:rPr lang="fr-CA" dirty="0" smtClean="0"/>
              <a:t>SFX (Base de connaissances et résolveur de liens)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 smtClean="0"/>
              <a:t>“ ELUNA </a:t>
            </a:r>
            <a:r>
              <a:rPr lang="en-US" i="1" dirty="0"/>
              <a:t>connects member institutions to a network of other users of Ex </a:t>
            </a:r>
            <a:r>
              <a:rPr lang="en-US" i="1" dirty="0" err="1"/>
              <a:t>Libris</a:t>
            </a:r>
            <a:r>
              <a:rPr lang="en-US" i="1" dirty="0"/>
              <a:t> Products</a:t>
            </a:r>
            <a:r>
              <a:rPr lang="en-US" i="1" dirty="0" smtClean="0"/>
              <a:t>. ”</a:t>
            </a:r>
            <a:endParaRPr lang="fr-CA" i="1" dirty="0"/>
          </a:p>
        </p:txBody>
      </p:sp>
    </p:spTree>
    <p:extLst>
      <p:ext uri="{BB962C8B-B14F-4D97-AF65-F5344CB8AC3E}">
        <p14:creationId xmlns:p14="http://schemas.microsoft.com/office/powerpoint/2010/main" val="132895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Oklahoma City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832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Relié au Marriott Renaissance par une passerelle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imes New Roman" panose="02020603050405020304" pitchFamily="18" charset="0"/>
              </a:rPr>
              <a:t>Cox Convention Center</a:t>
            </a:r>
            <a:endParaRPr lang="fr-CA" dirty="0">
              <a:latin typeface="Times New Roman" panose="02020603050405020304" pitchFamily="18" charset="0"/>
            </a:endParaRPr>
          </a:p>
        </p:txBody>
      </p:sp>
      <p:pic>
        <p:nvPicPr>
          <p:cNvPr id="1030" name="Picture 6" descr="http://www.livepumpkins.net/audio/1996-11-23_oklahoma_city_oklahoma/files/Cox%20Convention%20Center%20(Once%20Called%20the%20Myriad%20Aren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53" y="2389479"/>
            <a:ext cx="3768417" cy="248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26752" y="2600325"/>
            <a:ext cx="4160520" cy="31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Ensoleillé, 25 °C, légère brise: tous les jours.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imes New Roman" panose="02020603050405020304" pitchFamily="18" charset="0"/>
              </a:rPr>
              <a:t>Climat</a:t>
            </a:r>
            <a:endParaRPr lang="fr-CA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http://legerandson.com/wp-content/uploads/2014/10/Field-In-Sp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561" y="2282122"/>
            <a:ext cx="6682547" cy="375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13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Cette photo donne un aperçu de la beauté du jardin au printemps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imes New Roman" panose="02020603050405020304" pitchFamily="18" charset="0"/>
              </a:rPr>
              <a:t>Jardins botaniques </a:t>
            </a:r>
            <a:r>
              <a:rPr lang="fr-CA" dirty="0" err="1" smtClean="0">
                <a:latin typeface="Times New Roman" panose="02020603050405020304" pitchFamily="18" charset="0"/>
              </a:rPr>
              <a:t>Myriad</a:t>
            </a:r>
            <a:endParaRPr lang="fr-CA" dirty="0">
              <a:latin typeface="Times New Roman" panose="02020603050405020304" pitchFamily="18" charset="0"/>
            </a:endParaRPr>
          </a:p>
        </p:txBody>
      </p:sp>
      <p:pic>
        <p:nvPicPr>
          <p:cNvPr id="3076" name="Picture 4" descr="http://weddingmapper.s3.amazonaws.com/photos/2/9/8/4/7/9/298479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932" y="2178975"/>
            <a:ext cx="5823806" cy="388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4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r-CA" dirty="0" smtClean="0"/>
              <a:t>Une tour de 50 étages (259 mètres)</a:t>
            </a:r>
            <a:endParaRPr lang="fr-CA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>
                <a:latin typeface="Times New Roman" panose="02020603050405020304" pitchFamily="18" charset="0"/>
              </a:rPr>
              <a:t>Devon </a:t>
            </a:r>
            <a:r>
              <a:rPr lang="fr-CA" dirty="0" err="1" smtClean="0">
                <a:latin typeface="Times New Roman" panose="02020603050405020304" pitchFamily="18" charset="0"/>
              </a:rPr>
              <a:t>Energy</a:t>
            </a:r>
            <a:r>
              <a:rPr lang="fr-CA" dirty="0" smtClean="0">
                <a:latin typeface="Times New Roman" panose="02020603050405020304" pitchFamily="18" charset="0"/>
              </a:rPr>
              <a:t> Center</a:t>
            </a:r>
            <a:endParaRPr lang="fr-CA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http://www.redevelopmentreuse.com/assets/large/163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56" y="2136913"/>
            <a:ext cx="5008358" cy="375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0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La conférence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5536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Alma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04337" y="2206599"/>
            <a:ext cx="7492997" cy="4082883"/>
          </a:xfrm>
        </p:spPr>
        <p:txBody>
          <a:bodyPr/>
          <a:lstStyle/>
          <a:p>
            <a:r>
              <a:rPr lang="fr-CA" dirty="0" smtClean="0"/>
              <a:t>Logiciel de nouvelle génération</a:t>
            </a:r>
          </a:p>
          <a:p>
            <a:r>
              <a:rPr lang="fr-CA" dirty="0" smtClean="0"/>
              <a:t>Développé tout particulièrement pour rencontrer les besoins des bibliothèques académiques</a:t>
            </a:r>
          </a:p>
          <a:p>
            <a:r>
              <a:rPr lang="fr-CA" dirty="0" smtClean="0"/>
              <a:t>Points forts: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Gestion des ressources électroniques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i="1" dirty="0" smtClean="0"/>
              <a:t>Multi-tenant, Cloud-</a:t>
            </a:r>
            <a:r>
              <a:rPr lang="fr-CA" i="1" dirty="0" err="1" smtClean="0"/>
              <a:t>based</a:t>
            </a:r>
            <a:r>
              <a:rPr lang="fr-CA" i="1" dirty="0" smtClean="0"/>
              <a:t>, </a:t>
            </a:r>
            <a:r>
              <a:rPr lang="fr-CA" i="1" dirty="0" err="1" smtClean="0"/>
              <a:t>SaaS</a:t>
            </a:r>
            <a:endParaRPr lang="fr-CA" i="1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Développement rapides et communauté d’usagers très actifs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Aiguilleur pour ressources électroniques intégré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i="1" dirty="0" err="1" smtClean="0"/>
              <a:t>Community</a:t>
            </a:r>
            <a:r>
              <a:rPr lang="fr-CA" i="1" dirty="0" smtClean="0"/>
              <a:t> Zone (CZ): +400,000 notices bibliographiques, +375 institutions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Permet de tirer profit de l’outil de découverte Primo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CA" dirty="0" smtClean="0"/>
              <a:t>Offre des API de développement très riches</a:t>
            </a:r>
          </a:p>
          <a:p>
            <a:endParaRPr lang="fr-CA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 smtClean="0"/>
              <a:t>Produit vedette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828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barit 20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abarit PowerPoint 2016.potx" id="{C87829A7-851C-46B8-8808-754180072FC1}" vid="{625634AB-FFEB-4CF6-A55B-0F9048145DC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PowerPoint-format-standard</Template>
  <TotalTime>83</TotalTime>
  <Words>383</Words>
  <Application>Microsoft Office PowerPoint</Application>
  <PresentationFormat>Affichage à l'écran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Gabarit 2015</vt:lpstr>
      <vt:lpstr>Présentation PowerPoint</vt:lpstr>
      <vt:lpstr>Ex Libris Users of North America</vt:lpstr>
      <vt:lpstr>Oklahoma City</vt:lpstr>
      <vt:lpstr>Cox Convention Center</vt:lpstr>
      <vt:lpstr>Climat</vt:lpstr>
      <vt:lpstr>Jardins botaniques Myriad</vt:lpstr>
      <vt:lpstr>Devon Energy Center</vt:lpstr>
      <vt:lpstr>La conférence</vt:lpstr>
      <vt:lpstr>Alma</vt:lpstr>
      <vt:lpstr>Alma</vt:lpstr>
      <vt:lpstr>Proquest</vt:lpstr>
      <vt:lpstr>Collaboration / réseautage</vt:lpstr>
      <vt:lpstr>Des remerciements</vt:lpstr>
      <vt:lpstr>Merci !</vt:lpstr>
    </vt:vector>
  </TitlesOfParts>
  <Company>Bibliothèque Université Laval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Sébastien Nadeau</dc:creator>
  <cp:lastModifiedBy>Sébastien Nadeau</cp:lastModifiedBy>
  <cp:revision>16</cp:revision>
  <dcterms:created xsi:type="dcterms:W3CDTF">2016-05-09T14:15:36Z</dcterms:created>
  <dcterms:modified xsi:type="dcterms:W3CDTF">2016-05-09T15:39:28Z</dcterms:modified>
</cp:coreProperties>
</file>