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3" r:id="rId5"/>
    <p:sldId id="264" r:id="rId6"/>
    <p:sldId id="265" r:id="rId7"/>
    <p:sldId id="260" r:id="rId8"/>
    <p:sldId id="259" r:id="rId9"/>
    <p:sldId id="266" r:id="rId10"/>
    <p:sldId id="267" r:id="rId11"/>
    <p:sldId id="268" r:id="rId12"/>
    <p:sldId id="269" r:id="rId13"/>
    <p:sldId id="262" r:id="rId14"/>
    <p:sldId id="257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7043-8663-4A9C-AC4A-60B5A23ABFEA}" type="datetimeFigureOut">
              <a:rPr lang="en-CA" smtClean="0"/>
              <a:t>10/05/2016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E43F-80D9-48F8-AB1D-1937339D328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104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7043-8663-4A9C-AC4A-60B5A23ABFEA}" type="datetimeFigureOut">
              <a:rPr lang="en-CA" smtClean="0"/>
              <a:t>10/05/2016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E43F-80D9-48F8-AB1D-1937339D328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682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7043-8663-4A9C-AC4A-60B5A23ABFEA}" type="datetimeFigureOut">
              <a:rPr lang="en-CA" smtClean="0"/>
              <a:t>10/05/2016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E43F-80D9-48F8-AB1D-1937339D328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1269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8511825" y="6356351"/>
            <a:ext cx="2743200" cy="230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6D3BD7DA-67B7-4CC1-928A-9CF4223F0B1C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1" name="Titre 18"/>
          <p:cNvSpPr>
            <a:spLocks noGrp="1"/>
          </p:cNvSpPr>
          <p:nvPr>
            <p:ph type="title"/>
          </p:nvPr>
        </p:nvSpPr>
        <p:spPr>
          <a:xfrm>
            <a:off x="1072450" y="796912"/>
            <a:ext cx="9990663" cy="837305"/>
          </a:xfrm>
          <a:prstGeom prst="rect">
            <a:avLst/>
          </a:prstGeom>
        </p:spPr>
        <p:txBody>
          <a:bodyPr/>
          <a:lstStyle>
            <a:lvl1pPr marL="0" indent="0" algn="l">
              <a:defRPr sz="4000" b="0">
                <a:solidFill>
                  <a:srgbClr val="CD0920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072450" y="2389479"/>
            <a:ext cx="9990663" cy="3486303"/>
          </a:xfrm>
          <a:prstGeom prst="rect">
            <a:avLst/>
          </a:prstGeom>
        </p:spPr>
        <p:txBody>
          <a:bodyPr>
            <a:noAutofit/>
          </a:bodyPr>
          <a:lstStyle>
            <a:lvl1pPr marL="177800" indent="-177800">
              <a:spcBef>
                <a:spcPts val="300"/>
              </a:spcBef>
              <a:spcAft>
                <a:spcPts val="600"/>
              </a:spcAft>
              <a:buClr>
                <a:srgbClr val="E7021A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1pPr>
            <a:lvl2pPr marL="355600" indent="-177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2pPr>
            <a:lvl3pPr marL="541338" indent="-185738">
              <a:spcBef>
                <a:spcPts val="0"/>
              </a:spcBef>
              <a:spcAft>
                <a:spcPts val="30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fr-CA" dirty="0" smtClean="0"/>
              <a:t>Cliquez pour modifier le texte 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</p:txBody>
      </p:sp>
      <p:sp>
        <p:nvSpPr>
          <p:cNvPr id="1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1072450" y="1651151"/>
            <a:ext cx="9990663" cy="7213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300"/>
            </a:lvl2pPr>
            <a:lvl3pPr marL="914400" indent="0">
              <a:buNone/>
              <a:defRPr sz="2300"/>
            </a:lvl3pPr>
            <a:lvl4pPr marL="1371600" indent="0">
              <a:buNone/>
              <a:defRPr sz="2300"/>
            </a:lvl4pPr>
            <a:lvl5pPr marL="1828800" indent="0">
              <a:buNone/>
              <a:defRPr sz="2300"/>
            </a:lvl5pPr>
          </a:lstStyle>
          <a:p>
            <a:pPr lvl="0"/>
            <a:r>
              <a:rPr lang="fr-CA" dirty="0" smtClean="0"/>
              <a:t>Cliquez pour modifier le sous-titre 1</a:t>
            </a:r>
          </a:p>
        </p:txBody>
      </p:sp>
    </p:spTree>
    <p:extLst>
      <p:ext uri="{BB962C8B-B14F-4D97-AF65-F5344CB8AC3E}">
        <p14:creationId xmlns:p14="http://schemas.microsoft.com/office/powerpoint/2010/main" val="247840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7043-8663-4A9C-AC4A-60B5A23ABFEA}" type="datetimeFigureOut">
              <a:rPr lang="en-CA" smtClean="0"/>
              <a:t>10/05/2016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E43F-80D9-48F8-AB1D-1937339D328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521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7043-8663-4A9C-AC4A-60B5A23ABFEA}" type="datetimeFigureOut">
              <a:rPr lang="en-CA" smtClean="0"/>
              <a:t>10/05/2016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E43F-80D9-48F8-AB1D-1937339D328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1111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7043-8663-4A9C-AC4A-60B5A23ABFEA}" type="datetimeFigureOut">
              <a:rPr lang="en-CA" smtClean="0"/>
              <a:t>10/05/2016</a:t>
            </a:fld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E43F-80D9-48F8-AB1D-1937339D328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336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7043-8663-4A9C-AC4A-60B5A23ABFEA}" type="datetimeFigureOut">
              <a:rPr lang="en-CA" smtClean="0"/>
              <a:t>10/05/2016</a:t>
            </a:fld>
            <a:endParaRPr lang="en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E43F-80D9-48F8-AB1D-1937339D328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7597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7043-8663-4A9C-AC4A-60B5A23ABFEA}" type="datetimeFigureOut">
              <a:rPr lang="en-CA" smtClean="0"/>
              <a:t>10/05/2016</a:t>
            </a:fld>
            <a:endParaRPr lang="en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E43F-80D9-48F8-AB1D-1937339D328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9141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7043-8663-4A9C-AC4A-60B5A23ABFEA}" type="datetimeFigureOut">
              <a:rPr lang="en-CA" smtClean="0"/>
              <a:t>10/05/2016</a:t>
            </a:fld>
            <a:endParaRPr lang="en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E43F-80D9-48F8-AB1D-1937339D328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2422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7043-8663-4A9C-AC4A-60B5A23ABFEA}" type="datetimeFigureOut">
              <a:rPr lang="en-CA" smtClean="0"/>
              <a:t>10/05/2016</a:t>
            </a:fld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E43F-80D9-48F8-AB1D-1937339D328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0339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7043-8663-4A9C-AC4A-60B5A23ABFEA}" type="datetimeFigureOut">
              <a:rPr lang="en-CA" smtClean="0"/>
              <a:t>10/05/2016</a:t>
            </a:fld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E43F-80D9-48F8-AB1D-1937339D328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3123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17043-8663-4A9C-AC4A-60B5A23ABFEA}" type="datetimeFigureOut">
              <a:rPr lang="en-CA" smtClean="0"/>
              <a:t>10/05/2016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AE43F-80D9-48F8-AB1D-1937339D328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0548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82" y="454855"/>
            <a:ext cx="11454236" cy="4543030"/>
          </a:xfrm>
          <a:prstGeom prst="rect">
            <a:avLst/>
          </a:prstGeom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596154" y="5408755"/>
            <a:ext cx="3713642" cy="66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110000"/>
              </a:lnSpc>
              <a:defRPr/>
            </a:pPr>
            <a:r>
              <a:rPr lang="fr-F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/>
                <a:ea typeface="ヒラギノ角ゴ Pro W3" pitchFamily="1" charset="-128"/>
                <a:cs typeface="ヒラギノ角ゴ Pro W3" pitchFamily="1" charset="-128"/>
              </a:rPr>
              <a:t>Philippe </a:t>
            </a:r>
            <a:r>
              <a:rPr lang="fr-F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/>
                <a:ea typeface="ヒラギノ角ゴ Pro W3" pitchFamily="1" charset="-128"/>
                <a:cs typeface="ヒラギノ角ゴ Pro W3" pitchFamily="1" charset="-128"/>
              </a:rPr>
              <a:t>Boisvert, Bibliothécaire-conseil</a:t>
            </a:r>
          </a:p>
          <a:p>
            <a:pPr defTabSz="457200" eaLnBrk="0" hangingPunct="0">
              <a:lnSpc>
                <a:spcPct val="110000"/>
              </a:lnSpc>
              <a:defRPr/>
            </a:pPr>
            <a:endParaRPr lang="fr-FR" sz="1600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 Narrow"/>
              <a:ea typeface="ヒラギノ角ゴ Pro W3" pitchFamily="1" charset="-128"/>
              <a:cs typeface="ヒラギノ角ゴ Pro W3" pitchFamily="1" charset="-128"/>
            </a:endParaRPr>
          </a:p>
          <a:p>
            <a:pPr defTabSz="457200" eaLnBrk="0" hangingPunct="0">
              <a:lnSpc>
                <a:spcPct val="110000"/>
              </a:lnSpc>
              <a:defRPr/>
            </a:pPr>
            <a:r>
              <a:rPr lang="fr-F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/>
                <a:ea typeface="ヒラギノ角ゴ Pro W3" pitchFamily="1" charset="-128"/>
                <a:cs typeface="ヒラギノ角ゴ Pro W3" pitchFamily="1" charset="-128"/>
              </a:rPr>
              <a:t>10 mai 2016</a:t>
            </a:r>
            <a:endParaRPr lang="fr-FR" sz="1600" b="1" dirty="0">
              <a:solidFill>
                <a:prstClr val="black">
                  <a:lumMod val="75000"/>
                  <a:lumOff val="25000"/>
                </a:prstClr>
              </a:solidFill>
              <a:latin typeface="Arial Narrow"/>
              <a:ea typeface="ヒラギノ角ゴ Pro W3" pitchFamily="1" charset="-128"/>
              <a:cs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981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10</a:t>
            </a:fld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385601" y="495409"/>
            <a:ext cx="9990663" cy="837305"/>
          </a:xfrm>
        </p:spPr>
        <p:txBody>
          <a:bodyPr/>
          <a:lstStyle/>
          <a:p>
            <a:r>
              <a:rPr lang="fr-CA" dirty="0" smtClean="0"/>
              <a:t>Présentations qui m’ont le plus marquées (2/4)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739036" y="1332714"/>
            <a:ext cx="10371550" cy="4840702"/>
          </a:xfrm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fr-CA" sz="2500" dirty="0" smtClean="0"/>
              <a:t>Est-ce que la culture du « </a:t>
            </a:r>
            <a:r>
              <a:rPr lang="fr-CA" sz="2500" dirty="0" err="1" smtClean="0"/>
              <a:t>Publish</a:t>
            </a:r>
            <a:r>
              <a:rPr lang="fr-CA" sz="2500" dirty="0" smtClean="0"/>
              <a:t> or </a:t>
            </a:r>
            <a:r>
              <a:rPr lang="fr-CA" sz="2500" dirty="0" err="1" smtClean="0"/>
              <a:t>Perish</a:t>
            </a:r>
            <a:r>
              <a:rPr lang="fr-CA" sz="2500" dirty="0" smtClean="0"/>
              <a:t> » a fait baisser la qualité de la science (selon les citations reçues)? Non, selon </a:t>
            </a:r>
            <a:r>
              <a:rPr lang="fr-CA" sz="2500" b="1" dirty="0" smtClean="0"/>
              <a:t>Vincent Larivière</a:t>
            </a:r>
            <a:r>
              <a:rPr lang="fr-CA" sz="2500" dirty="0" smtClean="0"/>
              <a:t>. Sauf à partir de 20 publications par année en sciences biomédicales.</a:t>
            </a:r>
          </a:p>
          <a:p>
            <a:pPr>
              <a:lnSpc>
                <a:spcPct val="120000"/>
              </a:lnSpc>
            </a:pPr>
            <a:r>
              <a:rPr lang="fr-CA" sz="2500" dirty="0" smtClean="0"/>
              <a:t>Analyse du taux de chercheurs par discipline ayant un </a:t>
            </a:r>
            <a:r>
              <a:rPr lang="fr-CA" sz="2500" dirty="0" err="1" smtClean="0"/>
              <a:t>ResearcherID</a:t>
            </a:r>
            <a:r>
              <a:rPr lang="fr-CA" sz="2500" dirty="0" smtClean="0"/>
              <a:t> (plus haut en chimie et en physique) et de leurs taux de citations reçues</a:t>
            </a:r>
          </a:p>
          <a:p>
            <a:pPr>
              <a:lnSpc>
                <a:spcPct val="120000"/>
              </a:lnSpc>
            </a:pPr>
            <a:r>
              <a:rPr lang="fr-CA" sz="2500" dirty="0" smtClean="0"/>
              <a:t>Analyse ayant montré que les auteurs qui publient le plus sont aussi ceux qui ont le plus haut taux moyen de citations reçues. Contredit le manifeste de </a:t>
            </a:r>
            <a:r>
              <a:rPr lang="fr-CA" sz="2500" dirty="0" err="1" smtClean="0"/>
              <a:t>Leiden</a:t>
            </a:r>
            <a:r>
              <a:rPr lang="fr-CA" sz="25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fr-CA" sz="2500" dirty="0" smtClean="0"/>
              <a:t>Étude du Danemark qui montre qu’il vaudrait mieux financer les universités en fonction des citations reçues plutôt que selon le nombre de publications</a:t>
            </a:r>
          </a:p>
          <a:p>
            <a:pPr>
              <a:lnSpc>
                <a:spcPct val="120000"/>
              </a:lnSpc>
            </a:pPr>
            <a:r>
              <a:rPr lang="fr-CA" sz="2500" dirty="0" smtClean="0"/>
              <a:t>Début d’une étude des remerciements dans les articles. </a:t>
            </a:r>
            <a:r>
              <a:rPr lang="fr-CA" sz="2500" b="1" dirty="0" err="1" smtClean="0"/>
              <a:t>UdeM</a:t>
            </a:r>
            <a:endParaRPr lang="fr-CA" sz="2500" b="1" dirty="0" smtClean="0"/>
          </a:p>
          <a:p>
            <a:pPr>
              <a:lnSpc>
                <a:spcPct val="120000"/>
              </a:lnSpc>
            </a:pPr>
            <a:endParaRPr lang="fr-CA" sz="2500" dirty="0" smtClean="0"/>
          </a:p>
          <a:p>
            <a:pPr>
              <a:lnSpc>
                <a:spcPct val="120000"/>
              </a:lnSpc>
            </a:pPr>
            <a:endParaRPr lang="fr-CA" sz="2500" dirty="0" smtClean="0"/>
          </a:p>
          <a:p>
            <a:pPr>
              <a:lnSpc>
                <a:spcPct val="120000"/>
              </a:lnSpc>
            </a:pPr>
            <a:endParaRPr lang="fr-CA" sz="2800" dirty="0" smtClean="0"/>
          </a:p>
        </p:txBody>
      </p:sp>
    </p:spTree>
    <p:extLst>
      <p:ext uri="{BB962C8B-B14F-4D97-AF65-F5344CB8AC3E}">
        <p14:creationId xmlns:p14="http://schemas.microsoft.com/office/powerpoint/2010/main" val="728298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11</a:t>
            </a:fld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385601" y="495409"/>
            <a:ext cx="9990663" cy="837305"/>
          </a:xfrm>
        </p:spPr>
        <p:txBody>
          <a:bodyPr/>
          <a:lstStyle/>
          <a:p>
            <a:r>
              <a:rPr lang="fr-CA" dirty="0" smtClean="0"/>
              <a:t>Présentations qui m’ont le plus marquées (3/4)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739036" y="1332714"/>
            <a:ext cx="10371550" cy="4840702"/>
          </a:xfrm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fr-CA" sz="2500" dirty="0" smtClean="0"/>
              <a:t>Est-ce que les scientifiques publient plus aujourd’hui? Pas de changement depuis le début du 20</a:t>
            </a:r>
            <a:r>
              <a:rPr lang="fr-CA" sz="2500" baseline="30000" dirty="0" smtClean="0"/>
              <a:t>e</a:t>
            </a:r>
            <a:r>
              <a:rPr lang="fr-CA" sz="2500" dirty="0" smtClean="0"/>
              <a:t> siècle selon </a:t>
            </a:r>
            <a:r>
              <a:rPr lang="fr-CA" sz="2500" b="1" dirty="0" smtClean="0"/>
              <a:t>Vincent Larivière</a:t>
            </a:r>
            <a:r>
              <a:rPr lang="fr-CA" sz="2500" dirty="0" smtClean="0"/>
              <a:t>, si on fait un décompte fractionnaire des citations.</a:t>
            </a:r>
          </a:p>
          <a:p>
            <a:pPr>
              <a:lnSpc>
                <a:spcPct val="120000"/>
              </a:lnSpc>
            </a:pPr>
            <a:r>
              <a:rPr lang="fr-CA" sz="2500" dirty="0" smtClean="0"/>
              <a:t>Analyse de </a:t>
            </a:r>
            <a:r>
              <a:rPr lang="fr-CA" sz="2500" dirty="0" err="1" smtClean="0"/>
              <a:t>libcitations</a:t>
            </a:r>
            <a:r>
              <a:rPr lang="fr-CA" sz="2500" dirty="0" smtClean="0"/>
              <a:t> dans </a:t>
            </a:r>
            <a:r>
              <a:rPr lang="fr-CA" sz="2500" dirty="0" err="1"/>
              <a:t>W</a:t>
            </a:r>
            <a:r>
              <a:rPr lang="fr-CA" sz="2500" dirty="0" err="1" smtClean="0"/>
              <a:t>orldCat</a:t>
            </a:r>
            <a:r>
              <a:rPr lang="fr-CA" sz="2500" dirty="0" smtClean="0"/>
              <a:t> pour l’analyse bibliométrique des livres.</a:t>
            </a:r>
          </a:p>
          <a:p>
            <a:pPr>
              <a:lnSpc>
                <a:spcPct val="120000"/>
              </a:lnSpc>
            </a:pPr>
            <a:r>
              <a:rPr lang="fr-CA" sz="2500" dirty="0" smtClean="0"/>
              <a:t>Problèmes avec les dates de publication en ligne: diffèrent d’une source à l’autre, et pas toujours indiqué</a:t>
            </a:r>
          </a:p>
          <a:p>
            <a:pPr>
              <a:lnSpc>
                <a:spcPct val="120000"/>
              </a:lnSpc>
            </a:pPr>
            <a:r>
              <a:rPr lang="fr-CA" sz="2500" dirty="0" smtClean="0"/>
              <a:t>Présentation qui a défendu le point de </a:t>
            </a:r>
            <a:r>
              <a:rPr lang="fr-CA" sz="2500" dirty="0"/>
              <a:t>vue </a:t>
            </a:r>
            <a:r>
              <a:rPr lang="fr-CA" sz="2500" dirty="0" smtClean="0"/>
              <a:t>qu’un </a:t>
            </a:r>
            <a:r>
              <a:rPr lang="fr-CA" sz="2500" dirty="0"/>
              <a:t>ensemble de données bibliométriques devrait être complet, propre, et correct à au moins 80 % pour permettre des mesures </a:t>
            </a:r>
            <a:r>
              <a:rPr lang="fr-CA" sz="2500" dirty="0" smtClean="0"/>
              <a:t>fiables.</a:t>
            </a:r>
            <a:endParaRPr lang="fr-CA" sz="2500" dirty="0"/>
          </a:p>
          <a:p>
            <a:pPr>
              <a:lnSpc>
                <a:spcPct val="120000"/>
              </a:lnSpc>
            </a:pPr>
            <a:r>
              <a:rPr lang="fr-CA" sz="2500" dirty="0"/>
              <a:t>Les revues en libre accès ont un plus faible facteur d’impact</a:t>
            </a:r>
            <a:endParaRPr lang="fr-CA" sz="2500" dirty="0" smtClean="0"/>
          </a:p>
          <a:p>
            <a:pPr>
              <a:lnSpc>
                <a:spcPct val="120000"/>
              </a:lnSpc>
            </a:pPr>
            <a:endParaRPr lang="fr-CA" sz="2800" dirty="0" smtClean="0"/>
          </a:p>
        </p:txBody>
      </p:sp>
    </p:spTree>
    <p:extLst>
      <p:ext uri="{BB962C8B-B14F-4D97-AF65-F5344CB8AC3E}">
        <p14:creationId xmlns:p14="http://schemas.microsoft.com/office/powerpoint/2010/main" val="1724701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12</a:t>
            </a:fld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385601" y="495409"/>
            <a:ext cx="9990663" cy="837305"/>
          </a:xfrm>
        </p:spPr>
        <p:txBody>
          <a:bodyPr/>
          <a:lstStyle/>
          <a:p>
            <a:r>
              <a:rPr lang="fr-CA" dirty="0" smtClean="0"/>
              <a:t>Présentations qui m’ont le plus marquées (4/4)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739036" y="1332714"/>
            <a:ext cx="10371550" cy="4840702"/>
          </a:xfrm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fr-CA" sz="2500" dirty="0" smtClean="0"/>
              <a:t>Importance de considérer les citations reçues par les </a:t>
            </a:r>
            <a:r>
              <a:rPr lang="fr-CA" sz="2500" dirty="0" err="1" smtClean="0"/>
              <a:t>pre-print</a:t>
            </a:r>
            <a:r>
              <a:rPr lang="fr-CA" sz="2500" dirty="0" smtClean="0"/>
              <a:t>. En particulier en physique, avec </a:t>
            </a:r>
            <a:r>
              <a:rPr lang="fr-CA" sz="2500" dirty="0" err="1" smtClean="0"/>
              <a:t>ArXiv</a:t>
            </a:r>
            <a:r>
              <a:rPr lang="fr-CA" sz="25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fr-CA" sz="2500" dirty="0" smtClean="0"/>
              <a:t>Classification de </a:t>
            </a:r>
            <a:r>
              <a:rPr lang="fr-CA" sz="2500" dirty="0" err="1" smtClean="0"/>
              <a:t>WoS</a:t>
            </a:r>
            <a:r>
              <a:rPr lang="fr-CA" sz="2500" dirty="0" smtClean="0"/>
              <a:t>: erreurs (1,38 %) et à repenser pour l’interdisciplinarité</a:t>
            </a:r>
          </a:p>
          <a:p>
            <a:pPr>
              <a:lnSpc>
                <a:spcPct val="120000"/>
              </a:lnSpc>
            </a:pPr>
            <a:r>
              <a:rPr lang="fr-CA" sz="2500" dirty="0" smtClean="0"/>
              <a:t>Nouvelle méthode pour mesurer l’interdisciplinarité avec 3 paramètres: </a:t>
            </a:r>
          </a:p>
          <a:p>
            <a:pPr lvl="2">
              <a:lnSpc>
                <a:spcPct val="120000"/>
              </a:lnSpc>
            </a:pPr>
            <a:r>
              <a:rPr lang="fr-CA" sz="2400" dirty="0" smtClean="0"/>
              <a:t>la </a:t>
            </a:r>
            <a:r>
              <a:rPr lang="fr-CA" sz="2400" dirty="0"/>
              <a:t>variété : le nombre de disciplines</a:t>
            </a:r>
          </a:p>
          <a:p>
            <a:pPr lvl="2">
              <a:lnSpc>
                <a:spcPct val="120000"/>
              </a:lnSpc>
            </a:pPr>
            <a:r>
              <a:rPr lang="fr-CA" sz="2400" dirty="0" smtClean="0"/>
              <a:t>la </a:t>
            </a:r>
            <a:r>
              <a:rPr lang="fr-CA" sz="2400" dirty="0"/>
              <a:t>disparité : la distance entre ces disciplines</a:t>
            </a:r>
          </a:p>
          <a:p>
            <a:pPr lvl="2">
              <a:lnSpc>
                <a:spcPct val="120000"/>
              </a:lnSpc>
            </a:pPr>
            <a:r>
              <a:rPr lang="fr-CA" sz="2400" dirty="0" smtClean="0"/>
              <a:t>la </a:t>
            </a:r>
            <a:r>
              <a:rPr lang="fr-CA" sz="2400" dirty="0"/>
              <a:t>balance : à quel point les proportions de chacune de ces disciplines sont égales</a:t>
            </a:r>
          </a:p>
          <a:p>
            <a:pPr>
              <a:lnSpc>
                <a:spcPct val="120000"/>
              </a:lnSpc>
            </a:pPr>
            <a:r>
              <a:rPr lang="fr-CA" sz="2500" dirty="0"/>
              <a:t>Débat sur le manifeste de </a:t>
            </a:r>
            <a:r>
              <a:rPr lang="fr-CA" sz="2500" dirty="0" err="1" smtClean="0"/>
              <a:t>Leiden</a:t>
            </a:r>
            <a:endParaRPr lang="fr-CA" sz="2500" dirty="0" smtClean="0"/>
          </a:p>
          <a:p>
            <a:pPr>
              <a:lnSpc>
                <a:spcPct val="120000"/>
              </a:lnSpc>
            </a:pPr>
            <a:r>
              <a:rPr lang="fr-CA" sz="2500" dirty="0" smtClean="0"/>
              <a:t>Étude de l’obsolescence des articles pour savoir quelles archives acheter</a:t>
            </a:r>
            <a:endParaRPr lang="fr-CA" sz="2500" dirty="0" smtClean="0"/>
          </a:p>
        </p:txBody>
      </p:sp>
    </p:spTree>
    <p:extLst>
      <p:ext uri="{BB962C8B-B14F-4D97-AF65-F5344CB8AC3E}">
        <p14:creationId xmlns:p14="http://schemas.microsoft.com/office/powerpoint/2010/main" val="4198907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13</a:t>
            </a:fld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385601" y="495409"/>
            <a:ext cx="9990663" cy="837305"/>
          </a:xfrm>
        </p:spPr>
        <p:txBody>
          <a:bodyPr/>
          <a:lstStyle/>
          <a:p>
            <a:r>
              <a:rPr lang="fr-CA" dirty="0" smtClean="0"/>
              <a:t>Ce que le congrès m’a apporté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164920" y="1614899"/>
            <a:ext cx="9795354" cy="4459266"/>
          </a:xfrm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fr-CA" sz="2800" dirty="0"/>
              <a:t>M’a mis à jour sur les développements de la recherche en cours en bibliométrie</a:t>
            </a:r>
          </a:p>
          <a:p>
            <a:pPr lvl="1">
              <a:lnSpc>
                <a:spcPct val="120000"/>
              </a:lnSpc>
            </a:pPr>
            <a:r>
              <a:rPr lang="fr-CA" sz="2400" dirty="0"/>
              <a:t>A complémenté la veille documentaire que je fais au </a:t>
            </a:r>
            <a:r>
              <a:rPr lang="fr-CA" sz="2400" dirty="0" smtClean="0"/>
              <a:t>bureau</a:t>
            </a:r>
            <a:endParaRPr lang="fr-CA" sz="2800" dirty="0" smtClean="0"/>
          </a:p>
          <a:p>
            <a:pPr>
              <a:lnSpc>
                <a:spcPct val="120000"/>
              </a:lnSpc>
            </a:pPr>
            <a:r>
              <a:rPr lang="fr-CA" sz="2800" dirty="0" smtClean="0"/>
              <a:t>M’a </a:t>
            </a:r>
            <a:r>
              <a:rPr lang="fr-CA" sz="2800" dirty="0"/>
              <a:t>permis de comprendre certains concepts et leur </a:t>
            </a:r>
            <a:r>
              <a:rPr lang="fr-CA" sz="2800" dirty="0" smtClean="0"/>
              <a:t>importance</a:t>
            </a:r>
          </a:p>
          <a:p>
            <a:pPr lvl="1">
              <a:lnSpc>
                <a:spcPct val="120000"/>
              </a:lnSpc>
            </a:pPr>
            <a:r>
              <a:rPr lang="fr-CA" sz="2600" dirty="0" smtClean="0"/>
              <a:t>Connaissances intégrées dans mes formations documentaires</a:t>
            </a:r>
          </a:p>
          <a:p>
            <a:pPr lvl="1">
              <a:lnSpc>
                <a:spcPct val="120000"/>
              </a:lnSpc>
            </a:pPr>
            <a:r>
              <a:rPr lang="fr-CA" sz="2600" dirty="0" smtClean="0"/>
              <a:t>Et partagées avec mes collègues du </a:t>
            </a:r>
            <a:r>
              <a:rPr lang="fr-CA" sz="2600" dirty="0" smtClean="0"/>
              <a:t>noyau: rapport des points saillants</a:t>
            </a:r>
            <a:endParaRPr lang="fr-CA" sz="2600" dirty="0" smtClean="0"/>
          </a:p>
          <a:p>
            <a:pPr>
              <a:lnSpc>
                <a:spcPct val="120000"/>
              </a:lnSpc>
            </a:pPr>
            <a:r>
              <a:rPr lang="fr-CA" sz="2800" dirty="0" smtClean="0"/>
              <a:t>M’a fait connaitre des chercheurs du domaine</a:t>
            </a:r>
          </a:p>
          <a:p>
            <a:pPr lvl="1">
              <a:lnSpc>
                <a:spcPct val="120000"/>
              </a:lnSpc>
            </a:pPr>
            <a:r>
              <a:rPr lang="fr-CA" sz="2600" dirty="0" smtClean="0"/>
              <a:t>A orienté ma veille </a:t>
            </a:r>
            <a:r>
              <a:rPr lang="fr-CA" sz="2600" dirty="0" smtClean="0"/>
              <a:t>documentaire </a:t>
            </a:r>
            <a:endParaRPr lang="fr-CA" sz="2600" dirty="0" smtClean="0"/>
          </a:p>
          <a:p>
            <a:pPr marL="0" indent="0">
              <a:buNone/>
            </a:pPr>
            <a:endParaRPr lang="fr-CA" sz="2800" dirty="0" smtClean="0"/>
          </a:p>
          <a:p>
            <a:endParaRPr lang="fr-CA" sz="2800" dirty="0" smtClean="0"/>
          </a:p>
        </p:txBody>
      </p:sp>
    </p:spTree>
    <p:extLst>
      <p:ext uri="{BB962C8B-B14F-4D97-AF65-F5344CB8AC3E}">
        <p14:creationId xmlns:p14="http://schemas.microsoft.com/office/powerpoint/2010/main" val="181890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691" y="268815"/>
            <a:ext cx="8271451" cy="606418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263014" y="268815"/>
            <a:ext cx="5867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http://www.issi2015.org/en/Proceedings-of-ISSI-2015.html</a:t>
            </a:r>
          </a:p>
        </p:txBody>
      </p:sp>
    </p:spTree>
    <p:extLst>
      <p:ext uri="{BB962C8B-B14F-4D97-AF65-F5344CB8AC3E}">
        <p14:creationId xmlns:p14="http://schemas.microsoft.com/office/powerpoint/2010/main" val="380098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2</a:t>
            </a:fld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385601" y="495409"/>
            <a:ext cx="9990663" cy="837305"/>
          </a:xfrm>
        </p:spPr>
        <p:txBody>
          <a:bodyPr/>
          <a:lstStyle/>
          <a:p>
            <a:r>
              <a:rPr lang="fr-CA" dirty="0" smtClean="0"/>
              <a:t>Le congrès ISSI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102290" y="2242159"/>
            <a:ext cx="9795354" cy="4790598"/>
          </a:xfrm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fr-CA" sz="2800" dirty="0" smtClean="0"/>
              <a:t>Une des 2 grandes séries de congrès pour la bibliométrie</a:t>
            </a:r>
          </a:p>
          <a:p>
            <a:pPr>
              <a:lnSpc>
                <a:spcPct val="120000"/>
              </a:lnSpc>
            </a:pPr>
            <a:r>
              <a:rPr lang="fr-CA" sz="2800" dirty="0" smtClean="0"/>
              <a:t>Aux 2 ans</a:t>
            </a:r>
          </a:p>
          <a:p>
            <a:pPr>
              <a:lnSpc>
                <a:spcPct val="120000"/>
              </a:lnSpc>
            </a:pPr>
            <a:r>
              <a:rPr lang="fr-CA" sz="2800" dirty="0" smtClean="0"/>
              <a:t>15</a:t>
            </a:r>
            <a:r>
              <a:rPr lang="fr-CA" sz="2800" baseline="30000" dirty="0" smtClean="0"/>
              <a:t>e</a:t>
            </a:r>
            <a:r>
              <a:rPr lang="fr-CA" sz="2800" dirty="0" smtClean="0"/>
              <a:t> édition</a:t>
            </a:r>
          </a:p>
          <a:p>
            <a:pPr>
              <a:lnSpc>
                <a:spcPct val="120000"/>
              </a:lnSpc>
            </a:pPr>
            <a:r>
              <a:rPr lang="fr-CA" sz="2800" dirty="0" smtClean="0"/>
              <a:t>En 2017: en Chine</a:t>
            </a:r>
          </a:p>
        </p:txBody>
      </p:sp>
    </p:spTree>
    <p:extLst>
      <p:ext uri="{BB962C8B-B14F-4D97-AF65-F5344CB8AC3E}">
        <p14:creationId xmlns:p14="http://schemas.microsoft.com/office/powerpoint/2010/main" val="297520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3</a:t>
            </a:fld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385601" y="495409"/>
            <a:ext cx="9990663" cy="837305"/>
          </a:xfrm>
        </p:spPr>
        <p:txBody>
          <a:bodyPr/>
          <a:lstStyle/>
          <a:p>
            <a:r>
              <a:rPr lang="fr-CA" dirty="0" smtClean="0"/>
              <a:t>Contexte personnel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127342" y="1614899"/>
            <a:ext cx="9795354" cy="4459266"/>
          </a:xfrm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fr-CA" sz="2800" dirty="0"/>
              <a:t>Karine Langevin était aussi là</a:t>
            </a:r>
            <a:r>
              <a:rPr lang="fr-CA" sz="28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fr-CA" sz="2800" dirty="0" smtClean="0"/>
              <a:t>Nous sommes membres du noyau de compétences sur la mesure de l’impact de la recherche (bibliométrie).</a:t>
            </a:r>
          </a:p>
          <a:p>
            <a:pPr>
              <a:lnSpc>
                <a:spcPct val="120000"/>
              </a:lnSpc>
            </a:pPr>
            <a:r>
              <a:rPr lang="fr-CA" sz="2800" dirty="0" smtClean="0"/>
              <a:t>Mon premier congrès sur le sujet</a:t>
            </a:r>
          </a:p>
          <a:p>
            <a:pPr>
              <a:lnSpc>
                <a:spcPct val="120000"/>
              </a:lnSpc>
            </a:pPr>
            <a:r>
              <a:rPr lang="fr-CA" sz="2800" dirty="0" smtClean="0"/>
              <a:t>Mon premier congrès en-dehors de l’Amérique du Nord</a:t>
            </a:r>
          </a:p>
          <a:p>
            <a:pPr>
              <a:lnSpc>
                <a:spcPct val="120000"/>
              </a:lnSpc>
            </a:pPr>
            <a:r>
              <a:rPr lang="fr-CA" sz="2800" dirty="0" smtClean="0"/>
              <a:t>Séjour poursuivi en voyage</a:t>
            </a:r>
          </a:p>
        </p:txBody>
      </p:sp>
    </p:spTree>
    <p:extLst>
      <p:ext uri="{BB962C8B-B14F-4D97-AF65-F5344CB8AC3E}">
        <p14:creationId xmlns:p14="http://schemas.microsoft.com/office/powerpoint/2010/main" val="305503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5372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60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86" y="0"/>
            <a:ext cx="11949830" cy="686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14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86" y="0"/>
            <a:ext cx="11874674" cy="683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53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7</a:t>
            </a:fld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385601" y="495409"/>
            <a:ext cx="9990663" cy="837305"/>
          </a:xfrm>
        </p:spPr>
        <p:txBody>
          <a:bodyPr/>
          <a:lstStyle/>
          <a:p>
            <a:r>
              <a:rPr lang="fr-CA" dirty="0" smtClean="0"/>
              <a:t>Qui était là?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139868" y="1897085"/>
            <a:ext cx="9795354" cy="4459266"/>
          </a:xfrm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fr-CA" sz="2800" dirty="0" smtClean="0"/>
              <a:t>En majorité des chercheurs en sciences de l’information: professeurs, post-docs, étudiants gradués, ou chercheurs de centres de recherche </a:t>
            </a:r>
          </a:p>
          <a:p>
            <a:pPr lvl="1">
              <a:lnSpc>
                <a:spcPct val="120000"/>
              </a:lnSpc>
            </a:pPr>
            <a:r>
              <a:rPr lang="fr-CA" sz="2600" dirty="0"/>
              <a:t> </a:t>
            </a:r>
            <a:r>
              <a:rPr lang="fr-CA" sz="2600" dirty="0" smtClean="0"/>
              <a:t>EBSI: 3 </a:t>
            </a:r>
            <a:r>
              <a:rPr lang="fr-CA" sz="2600" dirty="0" smtClean="0"/>
              <a:t>professeurs (Vincent Larivière), </a:t>
            </a:r>
            <a:r>
              <a:rPr lang="fr-CA" sz="2600" dirty="0" smtClean="0"/>
              <a:t>2 post-doc, 3 étudiants</a:t>
            </a:r>
          </a:p>
          <a:p>
            <a:pPr>
              <a:lnSpc>
                <a:spcPct val="120000"/>
              </a:lnSpc>
            </a:pPr>
            <a:r>
              <a:rPr lang="fr-CA" sz="2800" dirty="0" smtClean="0"/>
              <a:t>Beaucoup d’employés d’organismes subventionnaires</a:t>
            </a:r>
          </a:p>
          <a:p>
            <a:pPr>
              <a:lnSpc>
                <a:spcPct val="120000"/>
              </a:lnSpc>
            </a:pPr>
            <a:r>
              <a:rPr lang="fr-CA" sz="2800" dirty="0" smtClean="0"/>
              <a:t>En majorité des Européens. Aussi plusieurs Chinois et Américains.</a:t>
            </a:r>
          </a:p>
          <a:p>
            <a:pPr>
              <a:lnSpc>
                <a:spcPct val="120000"/>
              </a:lnSpc>
            </a:pPr>
            <a:r>
              <a:rPr lang="fr-CA" sz="2800" dirty="0"/>
              <a:t>Au moins 2 autres bibliothécaires universitaires comme moi</a:t>
            </a:r>
          </a:p>
          <a:p>
            <a:pPr>
              <a:lnSpc>
                <a:spcPct val="120000"/>
              </a:lnSpc>
            </a:pPr>
            <a:r>
              <a:rPr lang="fr-CA" sz="2800" dirty="0"/>
              <a:t>Karine était la seule technicienne</a:t>
            </a:r>
          </a:p>
          <a:p>
            <a:pPr marL="0" indent="0">
              <a:lnSpc>
                <a:spcPct val="120000"/>
              </a:lnSpc>
              <a:buNone/>
            </a:pPr>
            <a:endParaRPr lang="fr-CA" sz="2800" dirty="0" smtClean="0"/>
          </a:p>
          <a:p>
            <a:endParaRPr lang="fr-CA" sz="2800" dirty="0" smtClean="0"/>
          </a:p>
        </p:txBody>
      </p:sp>
    </p:spTree>
    <p:extLst>
      <p:ext uri="{BB962C8B-B14F-4D97-AF65-F5344CB8AC3E}">
        <p14:creationId xmlns:p14="http://schemas.microsoft.com/office/powerpoint/2010/main" val="221503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8</a:t>
            </a:fld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385601" y="495409"/>
            <a:ext cx="9990663" cy="837305"/>
          </a:xfrm>
        </p:spPr>
        <p:txBody>
          <a:bodyPr/>
          <a:lstStyle/>
          <a:p>
            <a:r>
              <a:rPr lang="fr-CA" dirty="0" smtClean="0"/>
              <a:t>Grands thèmes du congrès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139868" y="1332714"/>
            <a:ext cx="9795354" cy="4840702"/>
          </a:xfrm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fr-CA" sz="2500" dirty="0" err="1" smtClean="0"/>
              <a:t>Altmetrics</a:t>
            </a:r>
            <a:r>
              <a:rPr lang="fr-CA" sz="2500" dirty="0" smtClean="0"/>
              <a:t>/</a:t>
            </a:r>
            <a:r>
              <a:rPr lang="fr-CA" sz="2500" dirty="0" err="1" smtClean="0"/>
              <a:t>webométrie</a:t>
            </a:r>
            <a:r>
              <a:rPr lang="fr-CA" sz="2500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fr-CA" sz="2500" dirty="0" smtClean="0"/>
              <a:t>Analyse </a:t>
            </a:r>
            <a:r>
              <a:rPr lang="fr-CA" sz="2500" dirty="0" smtClean="0"/>
              <a:t>des citations et des </a:t>
            </a:r>
            <a:r>
              <a:rPr lang="fr-CA" sz="2500" dirty="0" err="1" smtClean="0"/>
              <a:t>co</a:t>
            </a:r>
            <a:r>
              <a:rPr lang="fr-CA" sz="2500" dirty="0" smtClean="0"/>
              <a:t>-citations</a:t>
            </a:r>
          </a:p>
          <a:p>
            <a:pPr>
              <a:lnSpc>
                <a:spcPct val="120000"/>
              </a:lnSpc>
            </a:pPr>
            <a:r>
              <a:rPr lang="fr-CA" sz="2500" dirty="0" smtClean="0"/>
              <a:t>Indicateurs </a:t>
            </a:r>
            <a:r>
              <a:rPr lang="fr-CA" sz="2500" dirty="0" smtClean="0"/>
              <a:t>bibliométriques</a:t>
            </a:r>
            <a:endParaRPr lang="fr-CA" sz="2500" dirty="0" smtClean="0"/>
          </a:p>
          <a:p>
            <a:pPr>
              <a:lnSpc>
                <a:spcPct val="120000"/>
              </a:lnSpc>
            </a:pPr>
            <a:r>
              <a:rPr lang="fr-CA" sz="2500" dirty="0" smtClean="0"/>
              <a:t>Politique d’évaluation de la recherche pour son financement</a:t>
            </a:r>
          </a:p>
          <a:p>
            <a:pPr>
              <a:lnSpc>
                <a:spcPct val="120000"/>
              </a:lnSpc>
            </a:pPr>
            <a:r>
              <a:rPr lang="fr-CA" sz="2500" dirty="0" smtClean="0"/>
              <a:t>Études au niveau des pays</a:t>
            </a:r>
          </a:p>
          <a:p>
            <a:pPr>
              <a:lnSpc>
                <a:spcPct val="120000"/>
              </a:lnSpc>
            </a:pPr>
            <a:r>
              <a:rPr lang="fr-CA" sz="2500" dirty="0" smtClean="0"/>
              <a:t>Analyse des brevets</a:t>
            </a:r>
          </a:p>
          <a:p>
            <a:pPr>
              <a:lnSpc>
                <a:spcPct val="120000"/>
              </a:lnSpc>
            </a:pPr>
            <a:r>
              <a:rPr lang="fr-CA" sz="2500" dirty="0" smtClean="0"/>
              <a:t>Théorie, méthodes et techniques en général</a:t>
            </a:r>
          </a:p>
          <a:p>
            <a:pPr>
              <a:lnSpc>
                <a:spcPct val="120000"/>
              </a:lnSpc>
            </a:pPr>
            <a:r>
              <a:rPr lang="fr-CA" sz="2500" dirty="0" smtClean="0"/>
              <a:t>Revues, bases de données et publications électroniques: exactitude et précision des données, etc.</a:t>
            </a:r>
          </a:p>
          <a:p>
            <a:endParaRPr lang="fr-CA" sz="2800" dirty="0" smtClean="0"/>
          </a:p>
        </p:txBody>
      </p:sp>
    </p:spTree>
    <p:extLst>
      <p:ext uri="{BB962C8B-B14F-4D97-AF65-F5344CB8AC3E}">
        <p14:creationId xmlns:p14="http://schemas.microsoft.com/office/powerpoint/2010/main" val="266820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9</a:t>
            </a:fld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385601" y="495409"/>
            <a:ext cx="9990663" cy="837305"/>
          </a:xfrm>
        </p:spPr>
        <p:txBody>
          <a:bodyPr/>
          <a:lstStyle/>
          <a:p>
            <a:r>
              <a:rPr lang="fr-CA" dirty="0" smtClean="0"/>
              <a:t>Présentations qui m’ont le plus marquées (1/4)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739036" y="1332714"/>
            <a:ext cx="10371550" cy="4840702"/>
          </a:xfrm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fr-CA" sz="2500" dirty="0" smtClean="0"/>
              <a:t>Tutoriel sur les principes de calcul des indicateurs récursifs. Ex.: </a:t>
            </a:r>
            <a:r>
              <a:rPr lang="fr-CA" sz="2500" dirty="0" err="1" smtClean="0"/>
              <a:t>eigenfactor</a:t>
            </a:r>
            <a:r>
              <a:rPr lang="fr-CA" sz="2500" dirty="0" smtClean="0"/>
              <a:t>, SJR, etc.</a:t>
            </a:r>
          </a:p>
          <a:p>
            <a:pPr>
              <a:lnSpc>
                <a:spcPct val="120000"/>
              </a:lnSpc>
            </a:pPr>
            <a:r>
              <a:rPr lang="fr-CA" sz="2500" dirty="0" smtClean="0"/>
              <a:t>Liste de suggestions d’améliorations de Google </a:t>
            </a:r>
            <a:r>
              <a:rPr lang="fr-CA" sz="2500" dirty="0" err="1" smtClean="0"/>
              <a:t>Scholar</a:t>
            </a:r>
            <a:r>
              <a:rPr lang="fr-CA" sz="2500" dirty="0" smtClean="0"/>
              <a:t> pour la bibliométrie</a:t>
            </a:r>
          </a:p>
          <a:p>
            <a:pPr>
              <a:lnSpc>
                <a:spcPct val="120000"/>
              </a:lnSpc>
            </a:pPr>
            <a:r>
              <a:rPr lang="fr-CA" sz="2500" dirty="0" smtClean="0"/>
              <a:t>Présentation sur les </a:t>
            </a:r>
            <a:r>
              <a:rPr lang="fr-CA" sz="2500" dirty="0" err="1" smtClean="0"/>
              <a:t>altmetrics</a:t>
            </a:r>
            <a:r>
              <a:rPr lang="fr-CA" sz="2500" dirty="0" smtClean="0"/>
              <a:t> de </a:t>
            </a:r>
            <a:r>
              <a:rPr lang="fr-CA" sz="2500" b="1" dirty="0" smtClean="0"/>
              <a:t>Stefanie </a:t>
            </a:r>
            <a:r>
              <a:rPr lang="fr-CA" sz="2500" b="1" dirty="0" err="1" smtClean="0"/>
              <a:t>Haustein</a:t>
            </a:r>
            <a:r>
              <a:rPr lang="fr-CA" sz="2500" dirty="0" smtClean="0"/>
              <a:t>: terme à clarifier, lacunes, normes NISO de qualité en train d’être établies</a:t>
            </a:r>
          </a:p>
          <a:p>
            <a:pPr>
              <a:lnSpc>
                <a:spcPct val="120000"/>
              </a:lnSpc>
            </a:pPr>
            <a:r>
              <a:rPr lang="fr-CA" sz="2500" dirty="0" smtClean="0"/>
              <a:t>Évaluation bibliométrique des sciences humaines avec </a:t>
            </a:r>
            <a:r>
              <a:rPr lang="fr-CA" sz="2500" dirty="0" err="1" smtClean="0"/>
              <a:t>Scopus</a:t>
            </a:r>
            <a:r>
              <a:rPr lang="fr-CA" sz="2500" dirty="0" smtClean="0"/>
              <a:t> et </a:t>
            </a:r>
            <a:r>
              <a:rPr lang="fr-CA" sz="2500" dirty="0" err="1" smtClean="0"/>
              <a:t>WorldCat</a:t>
            </a:r>
            <a:endParaRPr lang="fr-CA" sz="2500" dirty="0" smtClean="0"/>
          </a:p>
          <a:p>
            <a:pPr>
              <a:lnSpc>
                <a:spcPct val="120000"/>
              </a:lnSpc>
            </a:pPr>
            <a:r>
              <a:rPr lang="fr-CA" sz="2500" dirty="0" smtClean="0"/>
              <a:t>Décompte fractionnaire des citations pour mieux normaliser les disciplines</a:t>
            </a:r>
          </a:p>
          <a:p>
            <a:pPr>
              <a:lnSpc>
                <a:spcPct val="120000"/>
              </a:lnSpc>
            </a:pPr>
            <a:r>
              <a:rPr lang="fr-CA" sz="2500" dirty="0" smtClean="0"/>
              <a:t>Comparaison des catégories de sujet de </a:t>
            </a:r>
            <a:r>
              <a:rPr lang="fr-CA" sz="2500" dirty="0" err="1" smtClean="0"/>
              <a:t>WoS</a:t>
            </a:r>
            <a:r>
              <a:rPr lang="fr-CA" sz="2500" dirty="0" smtClean="0"/>
              <a:t> avec celles créées par un algorithme à partir des mots-clés et des citations.</a:t>
            </a:r>
          </a:p>
          <a:p>
            <a:pPr>
              <a:lnSpc>
                <a:spcPct val="120000"/>
              </a:lnSpc>
            </a:pPr>
            <a:r>
              <a:rPr lang="fr-CA" sz="2500" dirty="0" smtClean="0"/>
              <a:t>Hétérogénéité des taux de citation à l’intérieur d’une même discipline</a:t>
            </a:r>
          </a:p>
          <a:p>
            <a:pPr>
              <a:lnSpc>
                <a:spcPct val="120000"/>
              </a:lnSpc>
            </a:pPr>
            <a:endParaRPr lang="fr-CA" sz="2500" dirty="0" smtClean="0"/>
          </a:p>
          <a:p>
            <a:pPr>
              <a:lnSpc>
                <a:spcPct val="120000"/>
              </a:lnSpc>
            </a:pPr>
            <a:endParaRPr lang="fr-CA" sz="2500" dirty="0" smtClean="0"/>
          </a:p>
          <a:p>
            <a:pPr>
              <a:lnSpc>
                <a:spcPct val="120000"/>
              </a:lnSpc>
            </a:pPr>
            <a:endParaRPr lang="fr-CA" sz="2500" dirty="0" smtClean="0"/>
          </a:p>
          <a:p>
            <a:pPr>
              <a:lnSpc>
                <a:spcPct val="120000"/>
              </a:lnSpc>
            </a:pPr>
            <a:endParaRPr lang="fr-CA" sz="2800" dirty="0" smtClean="0"/>
          </a:p>
        </p:txBody>
      </p:sp>
    </p:spTree>
    <p:extLst>
      <p:ext uri="{BB962C8B-B14F-4D97-AF65-F5344CB8AC3E}">
        <p14:creationId xmlns:p14="http://schemas.microsoft.com/office/powerpoint/2010/main" val="297191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606</Words>
  <Application>Microsoft Office PowerPoint</Application>
  <PresentationFormat>Grand écran</PresentationFormat>
  <Paragraphs>80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Times New Roman</vt:lpstr>
      <vt:lpstr>ヒラギノ角ゴ Pro W3</vt:lpstr>
      <vt:lpstr>Thème Office</vt:lpstr>
      <vt:lpstr>Présentation PowerPoint</vt:lpstr>
      <vt:lpstr>Le congrès ISSI</vt:lpstr>
      <vt:lpstr>Contexte personnel</vt:lpstr>
      <vt:lpstr>Présentation PowerPoint</vt:lpstr>
      <vt:lpstr>Présentation PowerPoint</vt:lpstr>
      <vt:lpstr>Présentation PowerPoint</vt:lpstr>
      <vt:lpstr>Qui était là?</vt:lpstr>
      <vt:lpstr>Grands thèmes du congrès</vt:lpstr>
      <vt:lpstr>Présentations qui m’ont le plus marquées (1/4)</vt:lpstr>
      <vt:lpstr>Présentations qui m’ont le plus marquées (2/4)</vt:lpstr>
      <vt:lpstr>Présentations qui m’ont le plus marquées (3/4)</vt:lpstr>
      <vt:lpstr>Présentations qui m’ont le plus marquées (4/4)</vt:lpstr>
      <vt:lpstr>Ce que le congrès m’a apporté</vt:lpstr>
      <vt:lpstr>Présentation PowerPoint</vt:lpstr>
    </vt:vector>
  </TitlesOfParts>
  <Company>Bibliothèque Université Laval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Boisvert</dc:creator>
  <cp:lastModifiedBy>Philippe Boisvert</cp:lastModifiedBy>
  <cp:revision>20</cp:revision>
  <dcterms:created xsi:type="dcterms:W3CDTF">2016-05-06T13:37:08Z</dcterms:created>
  <dcterms:modified xsi:type="dcterms:W3CDTF">2016-05-10T14:19:40Z</dcterms:modified>
</cp:coreProperties>
</file>