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412" r:id="rId2"/>
    <p:sldId id="413" r:id="rId3"/>
    <p:sldId id="508" r:id="rId4"/>
    <p:sldId id="501" r:id="rId5"/>
    <p:sldId id="502" r:id="rId6"/>
    <p:sldId id="503" r:id="rId7"/>
    <p:sldId id="514" r:id="rId8"/>
    <p:sldId id="518" r:id="rId9"/>
    <p:sldId id="515" r:id="rId10"/>
    <p:sldId id="507" r:id="rId11"/>
    <p:sldId id="470" r:id="rId12"/>
    <p:sldId id="468" r:id="rId13"/>
    <p:sldId id="469" r:id="rId14"/>
    <p:sldId id="519" r:id="rId15"/>
    <p:sldId id="415" r:id="rId16"/>
    <p:sldId id="461" r:id="rId17"/>
    <p:sldId id="458" r:id="rId18"/>
    <p:sldId id="442" r:id="rId19"/>
    <p:sldId id="379" r:id="rId20"/>
    <p:sldId id="462" r:id="rId21"/>
    <p:sldId id="437" r:id="rId22"/>
    <p:sldId id="441" r:id="rId23"/>
    <p:sldId id="380" r:id="rId24"/>
    <p:sldId id="439" r:id="rId25"/>
    <p:sldId id="434" r:id="rId26"/>
    <p:sldId id="406" r:id="rId27"/>
    <p:sldId id="407" r:id="rId28"/>
    <p:sldId id="402" r:id="rId29"/>
    <p:sldId id="495" r:id="rId30"/>
    <p:sldId id="517" r:id="rId31"/>
    <p:sldId id="471" r:id="rId32"/>
    <p:sldId id="472" r:id="rId33"/>
    <p:sldId id="474" r:id="rId34"/>
    <p:sldId id="484" r:id="rId35"/>
    <p:sldId id="477" r:id="rId36"/>
    <p:sldId id="476" r:id="rId37"/>
    <p:sldId id="479" r:id="rId38"/>
    <p:sldId id="465" r:id="rId39"/>
    <p:sldId id="473" r:id="rId40"/>
    <p:sldId id="482" r:id="rId41"/>
    <p:sldId id="478" r:id="rId42"/>
    <p:sldId id="481" r:id="rId43"/>
    <p:sldId id="511" r:id="rId44"/>
    <p:sldId id="498" r:id="rId45"/>
    <p:sldId id="490" r:id="rId46"/>
    <p:sldId id="510" r:id="rId47"/>
    <p:sldId id="499" r:id="rId48"/>
    <p:sldId id="520" r:id="rId49"/>
    <p:sldId id="489" r:id="rId50"/>
    <p:sldId id="488" r:id="rId51"/>
    <p:sldId id="491" r:id="rId52"/>
    <p:sldId id="497" r:id="rId53"/>
    <p:sldId id="516" r:id="rId54"/>
    <p:sldId id="494" r:id="rId55"/>
    <p:sldId id="487" r:id="rId56"/>
    <p:sldId id="496" r:id="rId57"/>
    <p:sldId id="513" r:id="rId58"/>
    <p:sldId id="492" r:id="rId59"/>
    <p:sldId id="485" r:id="rId60"/>
    <p:sldId id="500" r:id="rId61"/>
    <p:sldId id="409" r:id="rId62"/>
  </p:sldIdLst>
  <p:sldSz cx="12192000" cy="6858000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99CC"/>
    <a:srgbClr val="33CCCC"/>
    <a:srgbClr val="33CCFF"/>
    <a:srgbClr val="58D8A7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3423" autoAdjust="0"/>
  </p:normalViewPr>
  <p:slideViewPr>
    <p:cSldViewPr snapToGrid="0">
      <p:cViewPr varScale="1">
        <p:scale>
          <a:sx n="74" d="100"/>
          <a:sy n="74" d="100"/>
        </p:scale>
        <p:origin x="199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A0DFC9-90FE-4E40-A0A9-D1BBE3FEA49B}" type="datetimeFigureOut">
              <a:rPr lang="fr-CA" smtClean="0"/>
              <a:t>2016-03-09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417EE99-1CFF-4004-B7CA-7E87E99B9BA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31506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EE99-1CFF-4004-B7CA-7E87E99B9BA5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13382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EE99-1CFF-4004-B7CA-7E87E99B9BA5}" type="slidenum">
              <a:rPr lang="fr-CA" smtClean="0"/>
              <a:t>42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30571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EE99-1CFF-4004-B7CA-7E87E99B9BA5}" type="slidenum">
              <a:rPr lang="fr-CA" smtClean="0"/>
              <a:t>43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75788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EE99-1CFF-4004-B7CA-7E87E99B9BA5}" type="slidenum">
              <a:rPr lang="fr-CA" smtClean="0"/>
              <a:t>44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35050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EE99-1CFF-4004-B7CA-7E87E99B9BA5}" type="slidenum">
              <a:rPr lang="fr-CA" smtClean="0"/>
              <a:t>45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00607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EE99-1CFF-4004-B7CA-7E87E99B9BA5}" type="slidenum">
              <a:rPr lang="fr-CA" smtClean="0"/>
              <a:t>46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71168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EE99-1CFF-4004-B7CA-7E87E99B9BA5}" type="slidenum">
              <a:rPr lang="fr-CA" smtClean="0"/>
              <a:t>47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02062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EE99-1CFF-4004-B7CA-7E87E99B9BA5}" type="slidenum">
              <a:rPr lang="fr-CA" smtClean="0"/>
              <a:t>48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415259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EE99-1CFF-4004-B7CA-7E87E99B9BA5}" type="slidenum">
              <a:rPr lang="fr-CA" smtClean="0"/>
              <a:t>49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341959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EE99-1CFF-4004-B7CA-7E87E99B9BA5}" type="slidenum">
              <a:rPr lang="fr-CA" smtClean="0"/>
              <a:t>50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067907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EE99-1CFF-4004-B7CA-7E87E99B9BA5}" type="slidenum">
              <a:rPr lang="fr-CA" smtClean="0"/>
              <a:t>51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216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952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71450" indent="-29671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86847" indent="-23736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61585" indent="-23736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36324" indent="-23736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66A0B7FE-D51D-4C1E-8214-143551B8F0CA}" type="slidenum">
              <a:rPr lang="fr-CA" smtClean="0">
                <a:latin typeface="Century Gothic" pitchFamily="34" charset="0"/>
              </a:rPr>
              <a:pPr eaLnBrk="1" hangingPunct="1">
                <a:defRPr/>
              </a:pPr>
              <a:t>19</a:t>
            </a:fld>
            <a:endParaRPr lang="fr-CA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400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Licence</a:t>
            </a:r>
            <a:r>
              <a:rPr lang="fr-CA" baseline="0" dirty="0" smtClean="0"/>
              <a:t> de diffusion CC.</a:t>
            </a:r>
          </a:p>
          <a:p>
            <a:endParaRPr lang="fr-CA" baseline="0" dirty="0" smtClean="0"/>
          </a:p>
          <a:p>
            <a:r>
              <a:rPr lang="fr-CA" dirty="0" smtClean="0"/>
              <a:t>Au départ, MCB voyait un site web dans le style «Boussole électorale». Il aurait fallu développer une base de données et une interface maison --&gt; complexe et lourd</a:t>
            </a:r>
            <a:r>
              <a:rPr lang="fr-CA" baseline="0" dirty="0" smtClean="0"/>
              <a:t> + </a:t>
            </a:r>
            <a:r>
              <a:rPr lang="fr-CA" dirty="0" smtClean="0"/>
              <a:t>moyens limités $$$, </a:t>
            </a:r>
          </a:p>
          <a:p>
            <a:endParaRPr lang="fr-CA" dirty="0" smtClean="0"/>
          </a:p>
          <a:p>
            <a:r>
              <a:rPr lang="fr-CA" dirty="0" smtClean="0"/>
              <a:t>Wiki : plateforme</a:t>
            </a:r>
            <a:r>
              <a:rPr lang="fr-CA" baseline="0" dirty="0" smtClean="0"/>
              <a:t> connue, bon référencement dans Google, participative, relativement facile à éditer et à structurer, correspondait bien au contenu à diffuser qui a aussi une nature « encyclopédique ».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EE99-1CFF-4004-B7CA-7E87E99B9BA5}" type="slidenum">
              <a:rPr lang="fr-CA" smtClean="0"/>
              <a:t>52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11371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EE99-1CFF-4004-B7CA-7E87E99B9BA5}" type="slidenum">
              <a:rPr lang="fr-CA" smtClean="0"/>
              <a:t>53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040462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EE99-1CFF-4004-B7CA-7E87E99B9BA5}" type="slidenum">
              <a:rPr lang="fr-CA" smtClean="0"/>
              <a:t>54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45267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EE99-1CFF-4004-B7CA-7E87E99B9BA5}" type="slidenum">
              <a:rPr lang="fr-CA" smtClean="0"/>
              <a:t>55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12543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EE99-1CFF-4004-B7CA-7E87E99B9BA5}" type="slidenum">
              <a:rPr lang="fr-CA" smtClean="0"/>
              <a:t>56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093867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EE99-1CFF-4004-B7CA-7E87E99B9BA5}" type="slidenum">
              <a:rPr lang="fr-CA" smtClean="0"/>
              <a:t>57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914584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EE99-1CFF-4004-B7CA-7E87E99B9BA5}" type="slidenum">
              <a:rPr lang="fr-CA" smtClean="0"/>
              <a:t>58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215321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EE99-1CFF-4004-B7CA-7E87E99B9BA5}" type="slidenum">
              <a:rPr lang="fr-CA" smtClean="0"/>
              <a:t>59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042291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EE99-1CFF-4004-B7CA-7E87E99B9BA5}" type="slidenum">
              <a:rPr lang="fr-CA" smtClean="0"/>
              <a:t>60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483607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EE99-1CFF-4004-B7CA-7E87E99B9BA5}" type="slidenum">
              <a:rPr lang="fr-CA" smtClean="0"/>
              <a:t>61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0041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EE99-1CFF-4004-B7CA-7E87E99B9BA5}" type="slidenum">
              <a:rPr lang="fr-CA" smtClean="0"/>
              <a:t>27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6568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D0D7E-A6BB-4282-8C4B-D146271B4D60}" type="slidenum">
              <a:rPr lang="en-CA" smtClean="0"/>
              <a:pPr>
                <a:defRPr/>
              </a:pPr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7075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EE99-1CFF-4004-B7CA-7E87E99B9BA5}" type="slidenum">
              <a:rPr lang="fr-CA" smtClean="0"/>
              <a:t>37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6138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EE99-1CFF-4004-B7CA-7E87E99B9BA5}" type="slidenum">
              <a:rPr lang="fr-CA" smtClean="0"/>
              <a:t>38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20138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EE99-1CFF-4004-B7CA-7E87E99B9BA5}" type="slidenum">
              <a:rPr lang="fr-CA" smtClean="0"/>
              <a:t>39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02147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EE99-1CFF-4004-B7CA-7E87E99B9BA5}" type="slidenum">
              <a:rPr lang="fr-CA" smtClean="0"/>
              <a:t>40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71686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EE99-1CFF-4004-B7CA-7E87E99B9BA5}" type="slidenum">
              <a:rPr lang="fr-CA" smtClean="0"/>
              <a:t>41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85327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CA4D-CB56-41D1-8324-48BAA39EBFE5}" type="datetimeFigureOut">
              <a:rPr lang="fr-CA" smtClean="0"/>
              <a:t>2016-03-09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9F74-3F3B-4975-8834-D38CCCD0C5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77066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CA4D-CB56-41D1-8324-48BAA39EBFE5}" type="datetimeFigureOut">
              <a:rPr lang="fr-CA" smtClean="0"/>
              <a:t>2016-03-09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9F74-3F3B-4975-8834-D38CCCD0C5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33300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CA4D-CB56-41D1-8324-48BAA39EBFE5}" type="datetimeFigureOut">
              <a:rPr lang="fr-CA" smtClean="0"/>
              <a:t>2016-03-09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9F74-3F3B-4975-8834-D38CCCD0C5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08426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CA4D-CB56-41D1-8324-48BAA39EBFE5}" type="datetimeFigureOut">
              <a:rPr lang="fr-CA" smtClean="0"/>
              <a:t>2016-03-09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9F74-3F3B-4975-8834-D38CCCD0C5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4010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CA4D-CB56-41D1-8324-48BAA39EBFE5}" type="datetimeFigureOut">
              <a:rPr lang="fr-CA" smtClean="0"/>
              <a:t>2016-03-09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9F74-3F3B-4975-8834-D38CCCD0C5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33333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CA4D-CB56-41D1-8324-48BAA39EBFE5}" type="datetimeFigureOut">
              <a:rPr lang="fr-CA" smtClean="0"/>
              <a:t>2016-03-09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9F74-3F3B-4975-8834-D38CCCD0C5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0627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CA4D-CB56-41D1-8324-48BAA39EBFE5}" type="datetimeFigureOut">
              <a:rPr lang="fr-CA" smtClean="0"/>
              <a:t>2016-03-09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9F74-3F3B-4975-8834-D38CCCD0C5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31056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CA4D-CB56-41D1-8324-48BAA39EBFE5}" type="datetimeFigureOut">
              <a:rPr lang="fr-CA" smtClean="0"/>
              <a:t>2016-03-09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9F74-3F3B-4975-8834-D38CCCD0C5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0397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CA4D-CB56-41D1-8324-48BAA39EBFE5}" type="datetimeFigureOut">
              <a:rPr lang="fr-CA" smtClean="0"/>
              <a:t>2016-03-09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9F74-3F3B-4975-8834-D38CCCD0C5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65696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CA4D-CB56-41D1-8324-48BAA39EBFE5}" type="datetimeFigureOut">
              <a:rPr lang="fr-CA" smtClean="0"/>
              <a:t>2016-03-09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9F74-3F3B-4975-8834-D38CCCD0C5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0931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CA4D-CB56-41D1-8324-48BAA39EBFE5}" type="datetimeFigureOut">
              <a:rPr lang="fr-CA" smtClean="0"/>
              <a:t>2016-03-09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9F74-3F3B-4975-8834-D38CCCD0C5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4768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1CA4D-CB56-41D1-8324-48BAA39EBFE5}" type="datetimeFigureOut">
              <a:rPr lang="fr-CA" smtClean="0"/>
              <a:t>2016-03-09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39F74-3F3B-4975-8834-D38CCCD0C5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294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pn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a/url?sa=i&amp;rct=j&amp;q=&amp;esrc=s&amp;source=images&amp;cd=&amp;cad=rja&amp;uact=8&amp;ved=0ahUKEwjo8K2C2qLLAhXjvIMKHTClAyEQjRwIBw&amp;url=https://www.usherbrooke.ca/communications/telechargement/signature/&amp;bvm=bv.115339255,d.amc&amp;psig=AFQjCNGQwFAKbMuLl4ohRv6NcMaIXLl2Sw&amp;ust=145703218188809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44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.ulaval.ca/web/droit/trucs-et-astuces-de-recherch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las-misc.ulaval.ca/sites/atlas-misc.ulaval.ca/tutoriels/version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hyperlink" Target="https://www.atlas-misc.ulaval.ca/wiki/index.php/Accueil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6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www.google.ca/url?sa=i&amp;rct=j&amp;q=&amp;esrc=s&amp;source=images&amp;cd=&amp;cad=rja&amp;uact=8&amp;ved=&amp;url=http://today.law.harvard.edu/&amp;psig=AFQjCNHeYCE0XgoVB__xjWdi02Zs2X3YPQ&amp;ust=1457043418667756" TargetMode="Externa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240" y="617396"/>
            <a:ext cx="11996382" cy="2387600"/>
          </a:xfrm>
        </p:spPr>
        <p:txBody>
          <a:bodyPr>
            <a:normAutofit fontScale="90000"/>
          </a:bodyPr>
          <a:lstStyle/>
          <a:p>
            <a:r>
              <a:rPr lang="fr-CA" sz="5600" dirty="0">
                <a:solidFill>
                  <a:srgbClr val="FF0000"/>
                </a:solidFill>
              </a:rPr>
              <a:t>Une collaboration interdisciplinaire </a:t>
            </a:r>
            <a:r>
              <a:rPr lang="fr-CA" sz="5600" dirty="0" smtClean="0"/>
              <a:t/>
            </a:r>
            <a:br>
              <a:rPr lang="fr-CA" sz="5600" dirty="0" smtClean="0"/>
            </a:br>
            <a:r>
              <a:rPr lang="fr-CA" sz="5600" dirty="0" smtClean="0">
                <a:solidFill>
                  <a:srgbClr val="FF9933"/>
                </a:solidFill>
              </a:rPr>
              <a:t>fructueuse </a:t>
            </a:r>
            <a:r>
              <a:rPr lang="fr-CA" sz="5600" dirty="0">
                <a:solidFill>
                  <a:srgbClr val="FF9933"/>
                </a:solidFill>
              </a:rPr>
              <a:t>et ludique </a:t>
            </a:r>
            <a:r>
              <a:rPr lang="fr-CA" dirty="0" smtClean="0">
                <a:solidFill>
                  <a:srgbClr val="FF9933"/>
                </a:solidFill>
              </a:rPr>
              <a:t/>
            </a:r>
            <a:br>
              <a:rPr lang="fr-CA" dirty="0" smtClean="0">
                <a:solidFill>
                  <a:srgbClr val="FF9933"/>
                </a:solidFill>
              </a:rPr>
            </a:br>
            <a:r>
              <a:rPr lang="fr-CA" sz="5600" dirty="0" smtClean="0"/>
              <a:t>entre </a:t>
            </a:r>
            <a:r>
              <a:rPr lang="fr-CA" sz="5600" dirty="0"/>
              <a:t>une </a:t>
            </a:r>
            <a:r>
              <a:rPr lang="fr-CA" sz="5600" dirty="0">
                <a:solidFill>
                  <a:srgbClr val="92D050"/>
                </a:solidFill>
              </a:rPr>
              <a:t>bibliothécaire</a:t>
            </a:r>
            <a:r>
              <a:rPr lang="fr-CA" sz="5600" dirty="0"/>
              <a:t> et une </a:t>
            </a:r>
            <a:r>
              <a:rPr lang="fr-CA" sz="5600" dirty="0">
                <a:solidFill>
                  <a:srgbClr val="00B0F0"/>
                </a:solidFill>
              </a:rPr>
              <a:t>prof de </a:t>
            </a:r>
            <a:r>
              <a:rPr lang="fr-CA" sz="5600" dirty="0" smtClean="0">
                <a:solidFill>
                  <a:srgbClr val="00B0F0"/>
                </a:solidFill>
              </a:rPr>
              <a:t>droit</a:t>
            </a:r>
            <a:endParaRPr lang="fr-CA" sz="5600" dirty="0">
              <a:solidFill>
                <a:srgbClr val="00B0F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/>
              <a:t>Maude Laplante-Dubé, spécialiste à la </a:t>
            </a:r>
            <a:r>
              <a:rPr lang="fr-CA" dirty="0" smtClean="0"/>
              <a:t>documentation</a:t>
            </a:r>
          </a:p>
          <a:p>
            <a:r>
              <a:rPr lang="fr-CA" dirty="0" smtClean="0"/>
              <a:t>Marie-Claire Belleau, professeure titulaire à la Faculté de droit</a:t>
            </a:r>
          </a:p>
          <a:p>
            <a:r>
              <a:rPr lang="fr-CA" dirty="0" smtClean="0"/>
              <a:t>Université Laval</a:t>
            </a:r>
            <a:endParaRPr lang="fr-CA" dirty="0"/>
          </a:p>
          <a:p>
            <a:r>
              <a:rPr lang="fr-CA" dirty="0" smtClean="0"/>
              <a:t>Les Idées fructueuses, 8 mars 2016</a:t>
            </a:r>
          </a:p>
        </p:txBody>
      </p:sp>
    </p:spTree>
    <p:extLst>
      <p:ext uri="{BB962C8B-B14F-4D97-AF65-F5344CB8AC3E}">
        <p14:creationId xmlns:p14="http://schemas.microsoft.com/office/powerpoint/2010/main" val="65217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rgbClr val="FF9933"/>
                </a:solidFill>
              </a:rPr>
              <a:t>Et d’autres traits … </a:t>
            </a:r>
            <a:r>
              <a:rPr lang="fr-CA" sz="4400" dirty="0" smtClean="0">
                <a:solidFill>
                  <a:srgbClr val="0099CC"/>
                </a:solidFill>
              </a:rPr>
              <a:t>de Marie-Claire</a:t>
            </a:r>
            <a:endParaRPr lang="fr-CA" sz="4400" dirty="0">
              <a:solidFill>
                <a:srgbClr val="0099CC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5611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59894"/>
            <a:ext cx="6977063" cy="670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6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430" y="2066111"/>
            <a:ext cx="1969139" cy="328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5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047" y="-86256"/>
            <a:ext cx="6598227" cy="6858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977" y="1091821"/>
            <a:ext cx="2701109" cy="450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8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005" y="376519"/>
            <a:ext cx="9729995" cy="648148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63387" y="1595718"/>
            <a:ext cx="27969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Elle ADORE</a:t>
            </a:r>
          </a:p>
          <a:p>
            <a:r>
              <a:rPr lang="fr-CA" sz="4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C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essiner …</a:t>
            </a:r>
            <a:endParaRPr lang="fr-CA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12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projet de recherche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6744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dirty="0" smtClean="0"/>
              <a:t>La réforme de 2014 </a:t>
            </a:r>
            <a:r>
              <a:rPr lang="fr-CA" sz="3200" dirty="0" smtClean="0"/>
              <a:t>(mise en vigueur 2016)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du </a:t>
            </a:r>
            <a:r>
              <a:rPr lang="fr-CA" i="1" dirty="0" smtClean="0"/>
              <a:t>Code de procédure civile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fr-CA" sz="4400" dirty="0"/>
              <a:t>Une nouvelle culture </a:t>
            </a:r>
            <a:r>
              <a:rPr lang="fr-CA" sz="4400" b="1" dirty="0" smtClean="0">
                <a:solidFill>
                  <a:srgbClr val="C00000"/>
                </a:solidFill>
              </a:rPr>
              <a:t>juridique</a:t>
            </a:r>
            <a:endParaRPr lang="fr-CA" sz="4400" b="1" dirty="0">
              <a:solidFill>
                <a:srgbClr val="C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DBBEE96B-3D2E-4607-A78E-84C4DB3FA4D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i="1" dirty="0" smtClean="0"/>
              <a:t>Code de procédure civile</a:t>
            </a:r>
            <a:endParaRPr lang="fr-CA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fr-CA" dirty="0" smtClean="0"/>
              <a:t>Ensemble des règles et des formalités à accomplir pour le déroulement des procès en matière civile:</a:t>
            </a:r>
          </a:p>
          <a:p>
            <a:pPr lvl="1"/>
            <a:r>
              <a:rPr lang="fr-CA" dirty="0" smtClean="0"/>
              <a:t>Demandes, requêtes, moyens, défenses, etc.</a:t>
            </a:r>
            <a:endParaRPr lang="fr-CA" dirty="0"/>
          </a:p>
          <a:p>
            <a:pPr lvl="1"/>
            <a:endParaRPr lang="fr-CA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53440"/>
            <a:ext cx="4132435" cy="278858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213" y="3016251"/>
            <a:ext cx="3951316" cy="343592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616" y="4204999"/>
            <a:ext cx="1862966" cy="1634837"/>
          </a:xfrm>
          <a:prstGeom prst="rect">
            <a:avLst/>
          </a:prstGeom>
        </p:spPr>
      </p:pic>
      <p:sp>
        <p:nvSpPr>
          <p:cNvPr id="8" name="Flèche droite rayée 7"/>
          <p:cNvSpPr/>
          <p:nvPr/>
        </p:nvSpPr>
        <p:spPr>
          <a:xfrm>
            <a:off x="5231556" y="4253344"/>
            <a:ext cx="1730140" cy="394389"/>
          </a:xfrm>
          <a:prstGeom prst="striped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5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9827" y="-99392"/>
            <a:ext cx="9830973" cy="1143000"/>
          </a:xfrm>
        </p:spPr>
        <p:txBody>
          <a:bodyPr>
            <a:normAutofit/>
          </a:bodyPr>
          <a:lstStyle/>
          <a:p>
            <a:r>
              <a:rPr lang="fr-CA" sz="3200" b="1" dirty="0"/>
              <a:t>Disposition préliminaire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9827" y="1060581"/>
            <a:ext cx="11282289" cy="5977880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fr-CA" dirty="0">
                <a:solidFill>
                  <a:prstClr val="black"/>
                </a:solidFill>
              </a:rPr>
              <a:t>Le </a:t>
            </a:r>
            <a:r>
              <a:rPr lang="fr-CA" dirty="0">
                <a:solidFill>
                  <a:srgbClr val="4F81BD"/>
                </a:solidFill>
              </a:rPr>
              <a:t>Code de procédure civile établit </a:t>
            </a:r>
            <a:r>
              <a:rPr lang="fr-CA" dirty="0">
                <a:solidFill>
                  <a:prstClr val="black"/>
                </a:solidFill>
              </a:rPr>
              <a:t>les principes de la justice civile et régit, avec le Code civil et en harmonie avec la Charte des droits et libertés de la personne (chapitre C-12) et les principes généraux du droit, </a:t>
            </a:r>
            <a:r>
              <a:rPr lang="fr-CA" dirty="0">
                <a:solidFill>
                  <a:srgbClr val="4F81BD"/>
                </a:solidFill>
              </a:rPr>
              <a:t>la procédure applicable aux modes privés de prévention et de règlement des </a:t>
            </a:r>
            <a:r>
              <a:rPr lang="fr-CA" dirty="0" smtClean="0">
                <a:solidFill>
                  <a:srgbClr val="4F81BD"/>
                </a:solidFill>
              </a:rPr>
              <a:t>différends…</a:t>
            </a:r>
            <a:endParaRPr lang="fr-CA" dirty="0">
              <a:solidFill>
                <a:prstClr val="black"/>
              </a:solidFill>
            </a:endParaRPr>
          </a:p>
          <a:p>
            <a:pPr marL="0" indent="0" algn="just">
              <a:buNone/>
              <a:defRPr/>
            </a:pPr>
            <a:endParaRPr lang="fr-CA" dirty="0" smtClean="0">
              <a:solidFill>
                <a:prstClr val="black"/>
              </a:solidFill>
            </a:endParaRPr>
          </a:p>
          <a:p>
            <a:pPr marL="0" indent="0" algn="just">
              <a:buNone/>
              <a:defRPr/>
            </a:pPr>
            <a:r>
              <a:rPr lang="fr-CA" dirty="0" smtClean="0">
                <a:solidFill>
                  <a:prstClr val="black"/>
                </a:solidFill>
              </a:rPr>
              <a:t>Le </a:t>
            </a:r>
            <a:r>
              <a:rPr lang="fr-CA" dirty="0">
                <a:solidFill>
                  <a:prstClr val="black"/>
                </a:solidFill>
              </a:rPr>
              <a:t>Code vise à permettre, dans l’intérêt public, la prévention et le règlement des différends et des litiges, par des </a:t>
            </a:r>
            <a:r>
              <a:rPr lang="fr-CA" dirty="0">
                <a:solidFill>
                  <a:srgbClr val="4F81BD"/>
                </a:solidFill>
              </a:rPr>
              <a:t>procédés adéquats, efficients, empreints d’esprit de justice</a:t>
            </a:r>
            <a:r>
              <a:rPr lang="fr-CA" dirty="0">
                <a:solidFill>
                  <a:prstClr val="black"/>
                </a:solidFill>
              </a:rPr>
              <a:t> et </a:t>
            </a:r>
            <a:r>
              <a:rPr lang="fr-CA" u="sng" dirty="0">
                <a:solidFill>
                  <a:srgbClr val="4F81BD"/>
                </a:solidFill>
              </a:rPr>
              <a:t>favorisant la participation des personnes</a:t>
            </a:r>
            <a:r>
              <a:rPr lang="fr-CA" dirty="0">
                <a:solidFill>
                  <a:prstClr val="black"/>
                </a:solidFill>
              </a:rPr>
              <a:t>. Il vise également à assurer l’accessibilité, la qualité et la célérité de la justice civile, l’application </a:t>
            </a:r>
            <a:r>
              <a:rPr lang="fr-CA" dirty="0">
                <a:solidFill>
                  <a:srgbClr val="4F81BD"/>
                </a:solidFill>
              </a:rPr>
              <a:t>juste, simple, proportionnée et économique</a:t>
            </a:r>
            <a:r>
              <a:rPr lang="fr-CA" dirty="0">
                <a:solidFill>
                  <a:prstClr val="black"/>
                </a:solidFill>
              </a:rPr>
              <a:t> de la procédure et l’exercice des droits des parties dans </a:t>
            </a:r>
            <a:r>
              <a:rPr lang="fr-CA" dirty="0">
                <a:solidFill>
                  <a:srgbClr val="4F81BD"/>
                </a:solidFill>
              </a:rPr>
              <a:t>un esprit de coopération et d’équilibre</a:t>
            </a:r>
            <a:r>
              <a:rPr lang="fr-CA" dirty="0">
                <a:solidFill>
                  <a:prstClr val="black"/>
                </a:solidFill>
              </a:rPr>
              <a:t>, ainsi que le respect des personnes qui apportent leur concours à la justice.</a:t>
            </a:r>
          </a:p>
          <a:p>
            <a:pPr marL="0" indent="0" algn="just">
              <a:buNone/>
              <a:defRPr/>
            </a:pPr>
            <a:endParaRPr lang="fr-CA" dirty="0">
              <a:solidFill>
                <a:prstClr val="black"/>
              </a:solidFill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8223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dirty="0"/>
              <a:t>A</a:t>
            </a:r>
            <a:r>
              <a:rPr lang="fr-CA" dirty="0" smtClean="0"/>
              <a:t>rticle 1  </a:t>
            </a:r>
            <a:r>
              <a:rPr lang="fr-CA" i="1" dirty="0" smtClean="0"/>
              <a:t>Code de procédure civile</a:t>
            </a:r>
            <a:endParaRPr lang="fr-CA" i="1" dirty="0"/>
          </a:p>
        </p:txBody>
      </p:sp>
      <p:sp>
        <p:nvSpPr>
          <p:cNvPr id="3584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1" y="1557338"/>
            <a:ext cx="10176802" cy="4679950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lang="fr-CA" sz="2300" dirty="0">
                <a:ea typeface="ＭＳ Ｐゴシック" pitchFamily="34" charset="-128"/>
              </a:rPr>
              <a:t>Les modes privés de prévention et de règlement des différends sont choisis d’un commun accord par les parties intéressées, dans le but de prévenir un différend à naître ou de résoudre un différend déjà né.</a:t>
            </a:r>
          </a:p>
          <a:p>
            <a:pPr marL="0" indent="0" algn="just">
              <a:spcBef>
                <a:spcPct val="0"/>
              </a:spcBef>
              <a:buNone/>
            </a:pPr>
            <a:endParaRPr lang="fr-CA" sz="2300" dirty="0">
              <a:ea typeface="ＭＳ Ｐゴシック" pitchFamily="34" charset="-128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fr-CA" sz="2300" dirty="0">
                <a:ea typeface="ＭＳ Ｐゴシック" pitchFamily="34" charset="-128"/>
              </a:rPr>
              <a:t>Ces modes privés sont principalement la négociation entre les parties au différend de même que la médiation ou l’arbitrage dans lesquels les parties font appel à l’assistance d’un tiers. Les parties peuvent aussi recourir à tout autre mode qui leur convient et qu’elles considèrent adéquat, qu’il emprunte ou non à ces modes.</a:t>
            </a:r>
          </a:p>
          <a:p>
            <a:pPr marL="0" indent="0" algn="just">
              <a:spcBef>
                <a:spcPct val="0"/>
              </a:spcBef>
              <a:buNone/>
            </a:pPr>
            <a:endParaRPr lang="fr-CA" sz="2300" dirty="0">
              <a:ea typeface="ＭＳ Ｐゴシック" pitchFamily="34" charset="-128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fr-CA" b="1" dirty="0" smtClean="0">
                <a:solidFill>
                  <a:schemeClr val="accent1"/>
                </a:solidFill>
                <a:ea typeface="ＭＳ Ｐゴシック" pitchFamily="34" charset="-128"/>
              </a:rPr>
              <a:t>Les parties </a:t>
            </a:r>
            <a:r>
              <a:rPr lang="fr-CA" b="1" u="sng" dirty="0" smtClean="0">
                <a:solidFill>
                  <a:schemeClr val="accent1"/>
                </a:solidFill>
                <a:ea typeface="ＭＳ Ｐゴシック" pitchFamily="34" charset="-128"/>
              </a:rPr>
              <a:t>doivent considérer</a:t>
            </a:r>
            <a:r>
              <a:rPr lang="fr-CA" b="1" dirty="0" smtClean="0">
                <a:solidFill>
                  <a:schemeClr val="accent1"/>
                </a:solidFill>
                <a:ea typeface="ＭＳ Ｐゴシック" pitchFamily="34" charset="-128"/>
              </a:rPr>
              <a:t> le recours aux modes privés de prévention et de règlement de leur différend avant de s’adresser aux tribunaux.</a:t>
            </a:r>
          </a:p>
        </p:txBody>
      </p:sp>
    </p:spTree>
    <p:extLst>
      <p:ext uri="{BB962C8B-B14F-4D97-AF65-F5344CB8AC3E}">
        <p14:creationId xmlns:p14="http://schemas.microsoft.com/office/powerpoint/2010/main" val="266110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PLAN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 smtClean="0"/>
          </a:p>
          <a:p>
            <a:r>
              <a:rPr lang="en-CA" sz="3200" dirty="0" err="1" smtClean="0"/>
              <a:t>Présentations</a:t>
            </a:r>
            <a:r>
              <a:rPr lang="en-CA" sz="3200" dirty="0" smtClean="0"/>
              <a:t> de </a:t>
            </a:r>
            <a:r>
              <a:rPr lang="en-CA" sz="3200" dirty="0" err="1" smtClean="0"/>
              <a:t>nos</a:t>
            </a:r>
            <a:r>
              <a:rPr lang="en-CA" sz="3200" dirty="0" smtClean="0"/>
              <a:t> </a:t>
            </a:r>
            <a:r>
              <a:rPr lang="en-CA" sz="3200" dirty="0" err="1" smtClean="0"/>
              <a:t>complémentarités</a:t>
            </a:r>
            <a:endParaRPr lang="en-CA" sz="3200" dirty="0" smtClean="0"/>
          </a:p>
          <a:p>
            <a:r>
              <a:rPr lang="en-CA" sz="3200" dirty="0" smtClean="0"/>
              <a:t>Le </a:t>
            </a:r>
            <a:r>
              <a:rPr lang="en-CA" sz="3200" dirty="0" err="1" smtClean="0"/>
              <a:t>projet</a:t>
            </a:r>
            <a:r>
              <a:rPr lang="en-CA" sz="3200" dirty="0" smtClean="0"/>
              <a:t> de </a:t>
            </a:r>
            <a:r>
              <a:rPr lang="en-CA" sz="3200" dirty="0" err="1" smtClean="0"/>
              <a:t>recherche</a:t>
            </a:r>
            <a:endParaRPr lang="en-CA" sz="3200" dirty="0" smtClean="0"/>
          </a:p>
          <a:p>
            <a:r>
              <a:rPr lang="en-CA" sz="3200" dirty="0" smtClean="0"/>
              <a:t>La collaboration</a:t>
            </a:r>
          </a:p>
          <a:p>
            <a:pPr lvl="1"/>
            <a:r>
              <a:rPr lang="en-CA" sz="3200" dirty="0" smtClean="0"/>
              <a:t>Les débuts</a:t>
            </a:r>
          </a:p>
          <a:p>
            <a:pPr lvl="1"/>
            <a:r>
              <a:rPr lang="en-CA" sz="3200" dirty="0" smtClean="0"/>
              <a:t>La </a:t>
            </a:r>
            <a:r>
              <a:rPr lang="en-CA" sz="3200" dirty="0" err="1" smtClean="0"/>
              <a:t>demande</a:t>
            </a:r>
            <a:r>
              <a:rPr lang="en-CA" sz="3200" dirty="0" smtClean="0"/>
              <a:t> de subvention</a:t>
            </a:r>
          </a:p>
          <a:p>
            <a:pPr lvl="1"/>
            <a:r>
              <a:rPr lang="en-CA" sz="3200" dirty="0" smtClean="0"/>
              <a:t>Le </a:t>
            </a:r>
            <a:r>
              <a:rPr lang="en-CA" sz="3200" dirty="0" err="1" smtClean="0"/>
              <a:t>projet</a:t>
            </a:r>
            <a:endParaRPr lang="en-CA" sz="3200" dirty="0" smtClean="0"/>
          </a:p>
          <a:p>
            <a:pPr lvl="1"/>
            <a:r>
              <a:rPr lang="en-CA" sz="3200" dirty="0" smtClean="0"/>
              <a:t>Les suites…</a:t>
            </a:r>
          </a:p>
        </p:txBody>
      </p:sp>
    </p:spTree>
    <p:extLst>
      <p:ext uri="{BB962C8B-B14F-4D97-AF65-F5344CB8AC3E}">
        <p14:creationId xmlns:p14="http://schemas.microsoft.com/office/powerpoint/2010/main" val="370228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6782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CA" sz="6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</a:t>
            </a:r>
            <a:r>
              <a:rPr lang="fr-CA" sz="6600" dirty="0" smtClean="0">
                <a:solidFill>
                  <a:srgbClr val="FF9933"/>
                </a:solidFill>
                <a:latin typeface="Arial Black" panose="020B0A04020102020204" pitchFamily="34" charset="0"/>
              </a:rPr>
              <a:t>I</a:t>
            </a:r>
            <a:r>
              <a:rPr lang="fr-CA" sz="66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S</a:t>
            </a:r>
            <a:r>
              <a:rPr lang="fr-CA" sz="66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C</a:t>
            </a:r>
            <a:endParaRPr lang="fr-CA" sz="66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45776" y="1985651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4400" b="1" dirty="0" smtClean="0">
                <a:solidFill>
                  <a:srgbClr val="FF0000"/>
                </a:solidFill>
              </a:rPr>
              <a:t>M</a:t>
            </a:r>
            <a:r>
              <a:rPr lang="fr-CA" sz="4400" dirty="0" smtClean="0"/>
              <a:t>ODE</a:t>
            </a:r>
          </a:p>
          <a:p>
            <a:pPr marL="0" indent="0">
              <a:buNone/>
            </a:pPr>
            <a:r>
              <a:rPr lang="fr-CA" sz="4400" dirty="0" smtClean="0"/>
              <a:t>D’</a:t>
            </a:r>
            <a:r>
              <a:rPr lang="fr-CA" sz="4400" b="1" dirty="0" smtClean="0">
                <a:solidFill>
                  <a:srgbClr val="FF9933"/>
                </a:solidFill>
              </a:rPr>
              <a:t>I</a:t>
            </a:r>
            <a:r>
              <a:rPr lang="fr-CA" sz="4400" dirty="0" smtClean="0"/>
              <a:t>NTERVENTION</a:t>
            </a:r>
          </a:p>
          <a:p>
            <a:pPr marL="0" indent="0">
              <a:buNone/>
            </a:pPr>
            <a:r>
              <a:rPr lang="fr-CA" sz="4400" dirty="0" smtClean="0"/>
              <a:t>EN</a:t>
            </a:r>
          </a:p>
          <a:p>
            <a:pPr marL="0" indent="0">
              <a:buNone/>
            </a:pPr>
            <a:r>
              <a:rPr lang="fr-CA" sz="4400" b="1" dirty="0" smtClean="0">
                <a:solidFill>
                  <a:srgbClr val="92D050"/>
                </a:solidFill>
              </a:rPr>
              <a:t>S</a:t>
            </a:r>
            <a:r>
              <a:rPr lang="fr-CA" sz="4400" dirty="0" smtClean="0"/>
              <a:t>ITUATION</a:t>
            </a:r>
          </a:p>
          <a:p>
            <a:pPr marL="0" indent="0">
              <a:buNone/>
            </a:pPr>
            <a:r>
              <a:rPr lang="fr-CA" sz="4400" dirty="0" smtClean="0"/>
              <a:t>DE </a:t>
            </a:r>
          </a:p>
          <a:p>
            <a:pPr marL="0" indent="0">
              <a:buNone/>
            </a:pPr>
            <a:r>
              <a:rPr lang="fr-CA" sz="4400" b="1" dirty="0" smtClean="0">
                <a:solidFill>
                  <a:srgbClr val="00B0F0"/>
                </a:solidFill>
              </a:rPr>
              <a:t>C</a:t>
            </a:r>
            <a:r>
              <a:rPr lang="fr-CA" sz="4400" dirty="0" smtClean="0"/>
              <a:t>ONFLITS</a:t>
            </a:r>
            <a:endParaRPr lang="fr-CA" sz="4400" dirty="0"/>
          </a:p>
        </p:txBody>
      </p:sp>
    </p:spTree>
    <p:extLst>
      <p:ext uri="{BB962C8B-B14F-4D97-AF65-F5344CB8AC3E}">
        <p14:creationId xmlns:p14="http://schemas.microsoft.com/office/powerpoint/2010/main" val="170463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Développement Partenariat</a:t>
            </a:r>
            <a:endParaRPr lang="fr-CA" dirty="0"/>
          </a:p>
        </p:txBody>
      </p:sp>
      <p:pic>
        <p:nvPicPr>
          <p:cNvPr id="1026" name="Picture 2" descr="http://www.avijed.org/wp-content/uploads/2013/02/Educaloi_H_Bleu-Peti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18" y="2567497"/>
            <a:ext cx="4887350" cy="131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justicedeproximite.qc.ca/wp-content/uploads/2010/07/cjp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056" y="1555919"/>
            <a:ext cx="4500719" cy="246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faaad.ulaval.ca/logos/ulaval/ulaval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840" y="4266187"/>
            <a:ext cx="3785382" cy="156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oalitionat.qc.ca/documents/medias/images2/medium/logo-ministere-de-la-justic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76" y="3883860"/>
            <a:ext cx="5783938" cy="194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33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lengryconcept.com/contenu-wp/uploads/Chambre-des-notaires-30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514" y="2518116"/>
            <a:ext cx="4804997" cy="480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Financé par…</a:t>
            </a:r>
            <a:endParaRPr lang="fr-CA" dirty="0"/>
          </a:p>
        </p:txBody>
      </p:sp>
      <p:pic>
        <p:nvPicPr>
          <p:cNvPr id="1026" name="Picture 2" descr="http://albertainstitutions.com/wp-content/uploads/2014/10/sshrc-crsh-logo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1636092"/>
            <a:ext cx="67437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824026" y="2574386"/>
            <a:ext cx="998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0" b="1" dirty="0" smtClean="0"/>
              <a:t>&amp;</a:t>
            </a:r>
            <a:endParaRPr lang="fr-CA" sz="6000" b="1" dirty="0"/>
          </a:p>
        </p:txBody>
      </p:sp>
    </p:spTree>
    <p:extLst>
      <p:ext uri="{BB962C8B-B14F-4D97-AF65-F5344CB8AC3E}">
        <p14:creationId xmlns:p14="http://schemas.microsoft.com/office/powerpoint/2010/main" val="398132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fr-CA" sz="6600" dirty="0" smtClean="0"/>
              <a:t>Deux besoins</a:t>
            </a:r>
            <a:endParaRPr lang="fr-CA" sz="66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838200" y="2064164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5400" dirty="0" smtClean="0"/>
              <a:t>DÉVELOPPER</a:t>
            </a:r>
          </a:p>
          <a:p>
            <a:pPr marL="0" indent="0">
              <a:buNone/>
            </a:pPr>
            <a:r>
              <a:rPr lang="fr-CA" sz="5400" dirty="0" smtClean="0"/>
              <a:t>L’OFFRE </a:t>
            </a:r>
          </a:p>
          <a:p>
            <a:pPr marL="0" indent="0">
              <a:buNone/>
            </a:pPr>
            <a:r>
              <a:rPr lang="fr-CA" sz="5400" dirty="0" smtClean="0"/>
              <a:t>DES </a:t>
            </a:r>
          </a:p>
          <a:p>
            <a:pPr marL="0" indent="0">
              <a:buNone/>
            </a:pPr>
            <a:r>
              <a:rPr lang="fr-CA" sz="5400" dirty="0" smtClean="0"/>
              <a:t>INTERVENANTS</a:t>
            </a:r>
            <a:endParaRPr lang="fr-CA" sz="54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6172200" y="2170181"/>
            <a:ext cx="5181600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r-CA" sz="5400" dirty="0" smtClean="0"/>
              <a:t>RÉPONDRE</a:t>
            </a:r>
          </a:p>
          <a:p>
            <a:pPr marL="0" indent="0" algn="r">
              <a:buNone/>
            </a:pPr>
            <a:r>
              <a:rPr lang="fr-CA" sz="5400" dirty="0" smtClean="0"/>
              <a:t>DEMANDE </a:t>
            </a:r>
          </a:p>
          <a:p>
            <a:pPr marL="0" indent="0" algn="r">
              <a:buNone/>
            </a:pPr>
            <a:r>
              <a:rPr lang="fr-CA" sz="5400" dirty="0" smtClean="0"/>
              <a:t>DES </a:t>
            </a:r>
          </a:p>
          <a:p>
            <a:pPr marL="0" indent="0" algn="r">
              <a:buNone/>
            </a:pPr>
            <a:r>
              <a:rPr lang="fr-CA" sz="5400" dirty="0" smtClean="0"/>
              <a:t>CITOYENS</a:t>
            </a:r>
            <a:endParaRPr lang="fr-CA" sz="5400" dirty="0"/>
          </a:p>
        </p:txBody>
      </p:sp>
      <p:sp>
        <p:nvSpPr>
          <p:cNvPr id="6" name="Double flèche horizontale 5"/>
          <p:cNvSpPr/>
          <p:nvPr/>
        </p:nvSpPr>
        <p:spPr>
          <a:xfrm>
            <a:off x="3326674" y="4000644"/>
            <a:ext cx="55386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9097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Volets interdépendants et complémentaires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8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 smtClean="0"/>
              <a:t>1</a:t>
            </a:r>
            <a:r>
              <a:rPr lang="fr-FR" sz="3600" dirty="0"/>
              <a:t>) la réalisation, pour les intervenants, de l’instrument </a:t>
            </a:r>
            <a:r>
              <a:rPr lang="fr-FR" sz="3600" dirty="0">
                <a:solidFill>
                  <a:srgbClr val="FF0000"/>
                </a:solidFill>
              </a:rPr>
              <a:t>Atlas</a:t>
            </a:r>
            <a:r>
              <a:rPr lang="fr-FR" sz="3600" dirty="0"/>
              <a:t>, qui répertorie et décrit les approches et les modes d’intervention ainsi que leurs domaines d’application (ex. familial, commercial</a:t>
            </a:r>
            <a:r>
              <a:rPr lang="fr-FR" sz="3600" dirty="0" smtClean="0"/>
              <a:t>)</a:t>
            </a:r>
            <a:endParaRPr lang="fr-FR" sz="3600" dirty="0"/>
          </a:p>
          <a:p>
            <a:pPr marL="0" indent="0" algn="ctr">
              <a:buNone/>
            </a:pPr>
            <a:r>
              <a:rPr lang="fr-FR" sz="3600" dirty="0" smtClean="0"/>
              <a:t>&amp;</a:t>
            </a:r>
            <a:endParaRPr lang="fr-CA" sz="3600" dirty="0"/>
          </a:p>
          <a:p>
            <a:pPr marL="0" indent="0">
              <a:buNone/>
            </a:pPr>
            <a:r>
              <a:rPr lang="fr-FR" sz="3600" dirty="0"/>
              <a:t>2) celle de l’instrument </a:t>
            </a:r>
            <a:r>
              <a:rPr lang="fr-FR" sz="3600" dirty="0">
                <a:solidFill>
                  <a:srgbClr val="FF0000"/>
                </a:solidFill>
              </a:rPr>
              <a:t>Mappemonde</a:t>
            </a:r>
            <a:r>
              <a:rPr lang="fr-FR" sz="3600" dirty="0"/>
              <a:t> destiné aux  citoyens qui reconfigure l’information d’expert en langage clair et </a:t>
            </a:r>
            <a:r>
              <a:rPr lang="fr-FR" sz="3600" dirty="0" smtClean="0"/>
              <a:t>accessible</a:t>
            </a:r>
            <a:endParaRPr lang="fr-CA" sz="3600" dirty="0"/>
          </a:p>
          <a:p>
            <a:endParaRPr lang="fr-CA" sz="3600" dirty="0"/>
          </a:p>
        </p:txBody>
      </p:sp>
    </p:spTree>
    <p:extLst>
      <p:ext uri="{BB962C8B-B14F-4D97-AF65-F5344CB8AC3E}">
        <p14:creationId xmlns:p14="http://schemas.microsoft.com/office/powerpoint/2010/main" val="69929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-2738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>Les modes de diffusion  </a:t>
            </a:r>
            <a:br>
              <a:rPr lang="fr-CA" dirty="0" smtClean="0"/>
            </a:br>
            <a:r>
              <a:rPr lang="fr-CA" dirty="0" smtClean="0"/>
              <a:t>des résultats du projet de recherche</a:t>
            </a:r>
            <a:endParaRPr lang="fr-CA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284687"/>
              </p:ext>
            </p:extLst>
          </p:nvPr>
        </p:nvGraphicFramePr>
        <p:xfrm>
          <a:off x="1981200" y="1166510"/>
          <a:ext cx="8229600" cy="52868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7400"/>
                <a:gridCol w="2057400"/>
                <a:gridCol w="4114800"/>
              </a:tblGrid>
              <a:tr h="1507306">
                <a:tc gridSpan="2">
                  <a:txBody>
                    <a:bodyPr/>
                    <a:lstStyle/>
                    <a:p>
                      <a:endParaRPr lang="fr-CA" dirty="0" smtClean="0"/>
                    </a:p>
                    <a:p>
                      <a:endParaRPr lang="fr-CA" dirty="0" smtClean="0"/>
                    </a:p>
                    <a:p>
                      <a:pPr algn="ctr"/>
                      <a:r>
                        <a:rPr lang="fr-CA" sz="4800" dirty="0" smtClean="0"/>
                        <a:t>ATLAS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 smtClean="0"/>
                    </a:p>
                    <a:p>
                      <a:pPr algn="ctr"/>
                      <a:endParaRPr lang="fr-CA" dirty="0" smtClean="0"/>
                    </a:p>
                    <a:p>
                      <a:pPr algn="ctr"/>
                      <a:r>
                        <a:rPr lang="fr-CA" sz="4000" dirty="0" smtClean="0"/>
                        <a:t>MAPPEMONDE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234440">
                <a:tc gridSpan="2">
                  <a:txBody>
                    <a:bodyPr/>
                    <a:lstStyle/>
                    <a:p>
                      <a:pPr algn="ctr"/>
                      <a:endParaRPr lang="fr-CA" dirty="0" smtClean="0"/>
                    </a:p>
                    <a:p>
                      <a:pPr algn="ctr"/>
                      <a:endParaRPr lang="fr-CA" dirty="0" smtClean="0"/>
                    </a:p>
                    <a:p>
                      <a:pPr algn="ctr"/>
                      <a:r>
                        <a:rPr lang="fr-CA" sz="4000" dirty="0" smtClean="0"/>
                        <a:t>UNIVERSITÉ</a:t>
                      </a:r>
                      <a:r>
                        <a:rPr lang="fr-CA" sz="4000" baseline="0" dirty="0" smtClean="0"/>
                        <a:t> LAVAL</a:t>
                      </a:r>
                    </a:p>
                    <a:p>
                      <a:pPr algn="ctr"/>
                      <a:endParaRPr lang="fr-CA" sz="400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CA" sz="4000" dirty="0" smtClean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fr-CA" dirty="0" smtClean="0"/>
                    </a:p>
                    <a:p>
                      <a:pPr algn="ctr"/>
                      <a:endParaRPr lang="fr-CA" dirty="0" smtClean="0"/>
                    </a:p>
                    <a:p>
                      <a:pPr algn="ctr"/>
                      <a:r>
                        <a:rPr lang="fr-CA" sz="4000" dirty="0" smtClean="0">
                          <a:solidFill>
                            <a:srgbClr val="FF0000"/>
                          </a:solidFill>
                        </a:rPr>
                        <a:t>ÉDUCALOI</a:t>
                      </a:r>
                    </a:p>
                    <a:p>
                      <a:pPr algn="ctr"/>
                      <a:endParaRPr lang="fr-CA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234440">
                <a:tc>
                  <a:txBody>
                    <a:bodyPr/>
                    <a:lstStyle/>
                    <a:p>
                      <a:pPr algn="ctr"/>
                      <a:endParaRPr lang="fr-CA" sz="4000" dirty="0" smtClean="0"/>
                    </a:p>
                    <a:p>
                      <a:pPr algn="ctr"/>
                      <a:r>
                        <a:rPr lang="fr-CA" sz="4000" dirty="0" smtClean="0"/>
                        <a:t>INTRA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4000" dirty="0" smtClean="0"/>
                    </a:p>
                    <a:p>
                      <a:pPr algn="ctr"/>
                      <a:r>
                        <a:rPr lang="fr-CA" sz="4000" dirty="0" smtClean="0">
                          <a:solidFill>
                            <a:srgbClr val="FF0000"/>
                          </a:solidFill>
                        </a:rPr>
                        <a:t>WIKI</a:t>
                      </a:r>
                    </a:p>
                    <a:p>
                      <a:pPr algn="ctr"/>
                      <a:endParaRPr lang="fr-CA" sz="4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83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528" y="785487"/>
            <a:ext cx="6367771" cy="464472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255359" y="6244948"/>
            <a:ext cx="343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dirty="0" smtClean="0">
                <a:solidFill>
                  <a:schemeClr val="bg1">
                    <a:lumMod val="65000"/>
                  </a:schemeClr>
                </a:solidFill>
              </a:rPr>
              <a:t>Source: http</a:t>
            </a:r>
            <a:r>
              <a:rPr lang="fr-CA" dirty="0">
                <a:solidFill>
                  <a:schemeClr val="bg1">
                    <a:lumMod val="65000"/>
                  </a:schemeClr>
                </a:solidFill>
              </a:rPr>
              <a:t>://seeklogo.com/</a:t>
            </a:r>
          </a:p>
        </p:txBody>
      </p:sp>
    </p:spTree>
    <p:extLst>
      <p:ext uri="{BB962C8B-B14F-4D97-AF65-F5344CB8AC3E}">
        <p14:creationId xmlns:p14="http://schemas.microsoft.com/office/powerpoint/2010/main" val="410796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/>
              <a:t>Paramètres de la fiche signélétique des </a:t>
            </a:r>
            <a:r>
              <a:rPr lang="fr-CA" b="1" dirty="0">
                <a:solidFill>
                  <a:srgbClr val="FF0000"/>
                </a:solidFill>
              </a:rPr>
              <a:t>M</a:t>
            </a:r>
            <a:r>
              <a:rPr lang="fr-CA" b="1" dirty="0">
                <a:solidFill>
                  <a:srgbClr val="FFC000"/>
                </a:solidFill>
              </a:rPr>
              <a:t>I</a:t>
            </a:r>
            <a:r>
              <a:rPr lang="fr-CA" b="1" dirty="0">
                <a:solidFill>
                  <a:srgbClr val="92D050"/>
                </a:solidFill>
              </a:rPr>
              <a:t>S</a:t>
            </a:r>
            <a:r>
              <a:rPr lang="fr-CA" b="1" dirty="0">
                <a:solidFill>
                  <a:srgbClr val="00B0F0"/>
                </a:solidFill>
              </a:rPr>
              <a:t>C</a:t>
            </a:r>
            <a:endParaRPr lang="fr-CA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1667041"/>
              </p:ext>
            </p:extLst>
          </p:nvPr>
        </p:nvGraphicFramePr>
        <p:xfrm>
          <a:off x="838200" y="1825625"/>
          <a:ext cx="10515600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15600"/>
              </a:tblGrid>
              <a:tr h="370840">
                <a:tc>
                  <a:txBody>
                    <a:bodyPr/>
                    <a:lstStyle/>
                    <a:p>
                      <a:r>
                        <a:rPr lang="fr-CA" sz="4000" dirty="0" smtClean="0"/>
                        <a:t>Principes</a:t>
                      </a:r>
                      <a:r>
                        <a:rPr lang="fr-CA" sz="4000" baseline="0" dirty="0" smtClean="0"/>
                        <a:t> généraux</a:t>
                      </a:r>
                      <a:endParaRPr lang="fr-CA" sz="4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4000" dirty="0" smtClean="0"/>
                        <a:t>Fondements</a:t>
                      </a:r>
                      <a:endParaRPr lang="fr-CA" sz="4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4000" dirty="0" smtClean="0"/>
                        <a:t>Protagonistes</a:t>
                      </a:r>
                      <a:endParaRPr lang="fr-CA" sz="4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4000" dirty="0" smtClean="0"/>
                        <a:t>Intervenant</a:t>
                      </a:r>
                      <a:endParaRPr lang="fr-CA" sz="4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4000" dirty="0" smtClean="0"/>
                        <a:t>Mise</a:t>
                      </a:r>
                      <a:r>
                        <a:rPr lang="fr-CA" sz="4000" baseline="0" dirty="0" smtClean="0"/>
                        <a:t> en pratique</a:t>
                      </a:r>
                      <a:endParaRPr lang="fr-CA" sz="40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4000" dirty="0" smtClean="0"/>
                        <a:t>Références</a:t>
                      </a:r>
                      <a:r>
                        <a:rPr lang="fr-CA" sz="4000" baseline="0" dirty="0" smtClean="0"/>
                        <a:t> et ressources</a:t>
                      </a:r>
                      <a:endParaRPr lang="fr-CA" sz="4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760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24000" y="188640"/>
            <a:ext cx="7772400" cy="5832648"/>
          </a:xfrm>
        </p:spPr>
        <p:txBody>
          <a:bodyPr>
            <a:noAutofit/>
          </a:bodyPr>
          <a:lstStyle/>
          <a:p>
            <a:pPr algn="r"/>
            <a:r>
              <a:rPr lang="fr-CA" sz="12000" dirty="0">
                <a:solidFill>
                  <a:schemeClr val="tx2"/>
                </a:solidFill>
                <a:latin typeface="Broadway" panose="04040905080B02020502" pitchFamily="82" charset="0"/>
              </a:rPr>
              <a:t>La </a:t>
            </a:r>
            <a:r>
              <a:rPr lang="fr-CA" sz="12000" dirty="0" smtClean="0">
                <a:solidFill>
                  <a:schemeClr val="tx2"/>
                </a:solidFill>
                <a:latin typeface="Broadway" panose="04040905080B02020502" pitchFamily="82" charset="0"/>
              </a:rPr>
              <a:t>mappe</a:t>
            </a:r>
            <a:r>
              <a:rPr lang="fr-CA" sz="12000" dirty="0">
                <a:solidFill>
                  <a:schemeClr val="tx2"/>
                </a:solidFill>
                <a:latin typeface="Broadway" panose="04040905080B02020502" pitchFamily="82" charset="0"/>
              </a:rPr>
              <a:t/>
            </a:r>
            <a:br>
              <a:rPr lang="fr-CA" sz="12000" dirty="0">
                <a:solidFill>
                  <a:schemeClr val="tx2"/>
                </a:solidFill>
                <a:latin typeface="Broadway" panose="04040905080B02020502" pitchFamily="82" charset="0"/>
              </a:rPr>
            </a:br>
            <a:r>
              <a:rPr lang="fr-CA" sz="12000" dirty="0">
                <a:solidFill>
                  <a:schemeClr val="tx2"/>
                </a:solidFill>
                <a:latin typeface="Broadway" panose="04040905080B02020502" pitchFamily="82" charset="0"/>
              </a:rPr>
              <a:t>monde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46313" y="620689"/>
            <a:ext cx="7772400" cy="1500187"/>
          </a:xfrm>
        </p:spPr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6704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" y="0"/>
            <a:ext cx="12192000" cy="70197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3551" y="-271544"/>
            <a:ext cx="9980941" cy="1143000"/>
          </a:xfrm>
        </p:spPr>
        <p:txBody>
          <a:bodyPr>
            <a:normAutofit/>
          </a:bodyPr>
          <a:lstStyle/>
          <a:p>
            <a:pPr algn="ctr"/>
            <a:r>
              <a:rPr lang="fr-CA" sz="2500" b="1" dirty="0"/>
              <a:t>La mappemonde des </a:t>
            </a:r>
            <a:r>
              <a:rPr lang="fr-CA" sz="2800" b="1" dirty="0" smtClean="0">
                <a:solidFill>
                  <a:srgbClr val="FF0000"/>
                </a:solidFill>
              </a:rPr>
              <a:t>M</a:t>
            </a:r>
            <a:r>
              <a:rPr lang="fr-CA" sz="2500" b="1" dirty="0" smtClean="0"/>
              <a:t>odes d’</a:t>
            </a:r>
            <a:r>
              <a:rPr lang="fr-CA" sz="2800" b="1" dirty="0" smtClean="0">
                <a:solidFill>
                  <a:srgbClr val="FFC000"/>
                </a:solidFill>
              </a:rPr>
              <a:t>I</a:t>
            </a:r>
            <a:r>
              <a:rPr lang="fr-CA" sz="2500" b="1" dirty="0" smtClean="0"/>
              <a:t>nterventions </a:t>
            </a:r>
            <a:r>
              <a:rPr lang="fr-CA" sz="2500" b="1" dirty="0"/>
              <a:t>en </a:t>
            </a:r>
            <a:r>
              <a:rPr lang="fr-CA" sz="2800" b="1" dirty="0" smtClean="0">
                <a:solidFill>
                  <a:srgbClr val="00B050"/>
                </a:solidFill>
              </a:rPr>
              <a:t>S</a:t>
            </a:r>
            <a:r>
              <a:rPr lang="fr-CA" sz="2500" b="1" dirty="0" smtClean="0"/>
              <a:t>ituation </a:t>
            </a:r>
            <a:r>
              <a:rPr lang="fr-CA" sz="2500" b="1" dirty="0"/>
              <a:t>de </a:t>
            </a:r>
            <a:r>
              <a:rPr lang="fr-CA" sz="2800" b="1" dirty="0" smtClean="0">
                <a:solidFill>
                  <a:srgbClr val="00B0F0"/>
                </a:solidFill>
              </a:rPr>
              <a:t>C</a:t>
            </a:r>
            <a:r>
              <a:rPr lang="fr-CA" sz="2500" b="1" dirty="0" smtClean="0"/>
              <a:t>onflits </a:t>
            </a:r>
            <a:r>
              <a:rPr lang="fr-CA" sz="1600" b="1" dirty="0"/>
              <a:t>(v.5.4)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0323173"/>
              </p:ext>
            </p:extLst>
          </p:nvPr>
        </p:nvGraphicFramePr>
        <p:xfrm>
          <a:off x="1002513" y="920373"/>
          <a:ext cx="10346906" cy="54415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81442"/>
                <a:gridCol w="1964664"/>
                <a:gridCol w="2086831"/>
                <a:gridCol w="2196411"/>
                <a:gridCol w="2117558"/>
              </a:tblGrid>
              <a:tr h="551384">
                <a:tc>
                  <a:txBody>
                    <a:bodyPr/>
                    <a:lstStyle/>
                    <a:p>
                      <a:r>
                        <a:rPr lang="fr-CA" sz="2200" b="1" dirty="0" smtClean="0">
                          <a:solidFill>
                            <a:schemeClr val="tx1"/>
                          </a:solidFill>
                        </a:rPr>
                        <a:t>Univers</a:t>
                      </a:r>
                      <a:endParaRPr lang="fr-CA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200" b="1" dirty="0" smtClean="0">
                          <a:solidFill>
                            <a:schemeClr val="tx1"/>
                          </a:solidFill>
                        </a:rPr>
                        <a:t>Relation</a:t>
                      </a:r>
                      <a:r>
                        <a:rPr lang="fr-CA" sz="2200" b="1" baseline="0" dirty="0" smtClean="0">
                          <a:solidFill>
                            <a:schemeClr val="tx1"/>
                          </a:solidFill>
                        </a:rPr>
                        <a:t> d’aide</a:t>
                      </a:r>
                      <a:endParaRPr lang="fr-CA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200" b="1" dirty="0" smtClean="0">
                          <a:solidFill>
                            <a:schemeClr val="tx1"/>
                          </a:solidFill>
                        </a:rPr>
                        <a:t>PRD</a:t>
                      </a:r>
                      <a:endParaRPr lang="fr-CA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200" b="1" dirty="0" smtClean="0">
                          <a:solidFill>
                            <a:schemeClr val="tx1"/>
                          </a:solidFill>
                        </a:rPr>
                        <a:t>Gestion</a:t>
                      </a:r>
                      <a:endParaRPr lang="fr-CA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200" b="1" dirty="0" smtClean="0">
                          <a:solidFill>
                            <a:schemeClr val="tx1"/>
                          </a:solidFill>
                        </a:rPr>
                        <a:t>Juridique</a:t>
                      </a:r>
                      <a:endParaRPr lang="fr-CA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4312">
                <a:tc>
                  <a:txBody>
                    <a:bodyPr/>
                    <a:lstStyle/>
                    <a:p>
                      <a:r>
                        <a:rPr lang="fr-CA" sz="2200" b="1" dirty="0" smtClean="0">
                          <a:solidFill>
                            <a:schemeClr val="tx1"/>
                          </a:solidFill>
                        </a:rPr>
                        <a:t>Discours</a:t>
                      </a:r>
                      <a:endParaRPr lang="fr-CA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700" b="1" dirty="0" smtClean="0">
                          <a:solidFill>
                            <a:schemeClr val="tx1"/>
                          </a:solidFill>
                        </a:rPr>
                        <a:t>Malaise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700" b="1" dirty="0" smtClean="0">
                          <a:solidFill>
                            <a:schemeClr val="tx1"/>
                          </a:solidFill>
                        </a:rPr>
                        <a:t>Différend/Conflit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700" b="1" dirty="0" smtClean="0">
                          <a:solidFill>
                            <a:schemeClr val="tx1"/>
                          </a:solidFill>
                        </a:rPr>
                        <a:t>Problème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700" b="1" dirty="0" smtClean="0">
                          <a:solidFill>
                            <a:schemeClr val="tx1"/>
                          </a:solidFill>
                        </a:rPr>
                        <a:t>Litige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9072">
                <a:tc>
                  <a:txBody>
                    <a:bodyPr/>
                    <a:lstStyle/>
                    <a:p>
                      <a:r>
                        <a:rPr lang="fr-CA" sz="2200" b="1" dirty="0" smtClean="0">
                          <a:solidFill>
                            <a:schemeClr val="tx1"/>
                          </a:solidFill>
                        </a:rPr>
                        <a:t>Finalités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700" b="1" dirty="0" smtClean="0">
                          <a:solidFill>
                            <a:schemeClr val="tx1"/>
                          </a:solidFill>
                        </a:rPr>
                        <a:t>Bien-être</a:t>
                      </a:r>
                      <a:endParaRPr lang="fr-CA" sz="1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700" b="1" dirty="0" smtClean="0">
                          <a:solidFill>
                            <a:schemeClr val="tx1"/>
                          </a:solidFill>
                        </a:rPr>
                        <a:t>Entente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700" b="1" dirty="0" smtClean="0">
                          <a:solidFill>
                            <a:schemeClr val="tx1"/>
                          </a:solidFill>
                        </a:rPr>
                        <a:t>Solution</a:t>
                      </a:r>
                      <a:endParaRPr lang="fr-CA" sz="1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700" b="1" dirty="0" smtClean="0">
                          <a:solidFill>
                            <a:schemeClr val="tx1"/>
                          </a:solidFill>
                        </a:rPr>
                        <a:t>Décision</a:t>
                      </a:r>
                      <a:endParaRPr lang="fr-CA" sz="1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3016">
                <a:tc>
                  <a:txBody>
                    <a:bodyPr/>
                    <a:lstStyle/>
                    <a:p>
                      <a:r>
                        <a:rPr lang="fr-CA" sz="2200" b="1" dirty="0" smtClean="0">
                          <a:solidFill>
                            <a:schemeClr val="tx1"/>
                          </a:solidFill>
                        </a:rPr>
                        <a:t> Intervention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CA" sz="1700" b="1" dirty="0" smtClean="0">
                          <a:solidFill>
                            <a:schemeClr val="tx1"/>
                          </a:solidFill>
                        </a:rPr>
                        <a:t>Facilitation</a:t>
                      </a:r>
                    </a:p>
                    <a:p>
                      <a:pPr algn="ctr"/>
                      <a:r>
                        <a:rPr lang="fr-CA" sz="1700" b="1" dirty="0" smtClean="0">
                          <a:solidFill>
                            <a:schemeClr val="tx1"/>
                          </a:solidFill>
                        </a:rPr>
                        <a:t>Thérapie</a:t>
                      </a:r>
                      <a:r>
                        <a:rPr lang="fr-CA" sz="1700" b="1" baseline="0" dirty="0" smtClean="0">
                          <a:solidFill>
                            <a:schemeClr val="tx1"/>
                          </a:solidFill>
                        </a:rPr>
                        <a:t> conjugale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CA" sz="1700" b="1" dirty="0" smtClean="0">
                          <a:solidFill>
                            <a:schemeClr val="tx1"/>
                          </a:solidFill>
                        </a:rPr>
                        <a:t>Facilitation</a:t>
                      </a:r>
                    </a:p>
                    <a:p>
                      <a:pPr algn="ctr"/>
                      <a:endParaRPr lang="fr-CA" sz="17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CA" sz="1700" b="1" dirty="0" smtClean="0">
                          <a:solidFill>
                            <a:schemeClr val="tx1"/>
                          </a:solidFill>
                        </a:rPr>
                        <a:t>Médiation</a:t>
                      </a:r>
                      <a:endParaRPr lang="fr-CA" sz="1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CA" sz="1700" b="1" dirty="0" smtClean="0">
                          <a:solidFill>
                            <a:schemeClr val="tx1"/>
                          </a:solidFill>
                        </a:rPr>
                        <a:t>Gestion</a:t>
                      </a:r>
                    </a:p>
                    <a:p>
                      <a:pPr algn="ctr"/>
                      <a:r>
                        <a:rPr lang="fr-CA" sz="1700" b="1" dirty="0" smtClean="0">
                          <a:solidFill>
                            <a:schemeClr val="tx1"/>
                          </a:solidFill>
                        </a:rPr>
                        <a:t>Conciliation</a:t>
                      </a:r>
                    </a:p>
                    <a:p>
                      <a:pPr algn="ctr"/>
                      <a:r>
                        <a:rPr lang="fr-CA" sz="1700" b="1" dirty="0" smtClean="0">
                          <a:solidFill>
                            <a:schemeClr val="tx1"/>
                          </a:solidFill>
                        </a:rPr>
                        <a:t>Coaching</a:t>
                      </a:r>
                    </a:p>
                    <a:p>
                      <a:pPr algn="ctr"/>
                      <a:r>
                        <a:rPr lang="fr-CA" sz="1700" b="1" dirty="0" smtClean="0">
                          <a:solidFill>
                            <a:schemeClr val="tx1"/>
                          </a:solidFill>
                        </a:rPr>
                        <a:t>Consultation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521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CA" sz="1700" b="1" dirty="0" smtClean="0">
                          <a:solidFill>
                            <a:schemeClr val="tx1"/>
                          </a:solidFill>
                        </a:rPr>
                        <a:t>Conseil</a:t>
                      </a:r>
                      <a:r>
                        <a:rPr lang="fr-CA" sz="1700" b="1" baseline="0" dirty="0" smtClean="0">
                          <a:solidFill>
                            <a:schemeClr val="tx1"/>
                          </a:solidFill>
                        </a:rPr>
                        <a:t> juridique</a:t>
                      </a:r>
                    </a:p>
                    <a:p>
                      <a:pPr algn="ctr"/>
                      <a:r>
                        <a:rPr lang="fr-CA" sz="1700" b="1" baseline="0" dirty="0" smtClean="0">
                          <a:solidFill>
                            <a:schemeClr val="tx1"/>
                          </a:solidFill>
                        </a:rPr>
                        <a:t>Conciliation judiciaire (CRA)</a:t>
                      </a:r>
                      <a:endParaRPr lang="fr-CA" sz="1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fr-CA" sz="1800" b="1" dirty="0" smtClean="0">
                          <a:solidFill>
                            <a:schemeClr val="tx1"/>
                          </a:solidFill>
                        </a:rPr>
                        <a:t>Accompagnement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855766">
                <a:tc>
                  <a:txBody>
                    <a:bodyPr/>
                    <a:lstStyle/>
                    <a:p>
                      <a:r>
                        <a:rPr lang="fr-CA" sz="1800" b="1" dirty="0" smtClean="0">
                          <a:solidFill>
                            <a:schemeClr val="tx1"/>
                          </a:solidFill>
                        </a:rPr>
                        <a:t>Représentation</a:t>
                      </a:r>
                      <a:endParaRPr lang="fr-CA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700" b="1" dirty="0" err="1" smtClean="0">
                          <a:solidFill>
                            <a:schemeClr val="tx1"/>
                          </a:solidFill>
                        </a:rPr>
                        <a:t>Advocacy</a:t>
                      </a:r>
                      <a:endParaRPr lang="fr-CA" sz="1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700" b="1" dirty="0" smtClean="0">
                          <a:solidFill>
                            <a:schemeClr val="tx1"/>
                          </a:solidFill>
                        </a:rPr>
                        <a:t>Droit</a:t>
                      </a:r>
                      <a:r>
                        <a:rPr lang="fr-CA" sz="1700" b="1" baseline="0" dirty="0" smtClean="0">
                          <a:solidFill>
                            <a:schemeClr val="tx1"/>
                          </a:solidFill>
                        </a:rPr>
                        <a:t> collaboratif</a:t>
                      </a:r>
                    </a:p>
                    <a:p>
                      <a:pPr algn="ctr"/>
                      <a:r>
                        <a:rPr lang="fr-CA" sz="1700" b="1" baseline="0" dirty="0" smtClean="0">
                          <a:solidFill>
                            <a:schemeClr val="tx1"/>
                          </a:solidFill>
                        </a:rPr>
                        <a:t>Négociation patron/syndicat</a:t>
                      </a:r>
                      <a:endParaRPr lang="fr-CA" sz="1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700" b="1" dirty="0" smtClean="0">
                          <a:solidFill>
                            <a:schemeClr val="tx1"/>
                          </a:solidFill>
                        </a:rPr>
                        <a:t>Représentation syndicale</a:t>
                      </a:r>
                    </a:p>
                    <a:p>
                      <a:pPr algn="ctr"/>
                      <a:r>
                        <a:rPr lang="fr-CA" sz="1700" b="1" dirty="0" smtClean="0">
                          <a:solidFill>
                            <a:schemeClr val="tx1"/>
                          </a:solidFill>
                        </a:rPr>
                        <a:t>Grief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521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700" b="1" dirty="0" smtClean="0">
                          <a:solidFill>
                            <a:schemeClr val="tx1"/>
                          </a:solidFill>
                        </a:rPr>
                        <a:t>Représentation</a:t>
                      </a:r>
                      <a:r>
                        <a:rPr lang="fr-CA" sz="1700" b="1" baseline="0" dirty="0" smtClean="0">
                          <a:solidFill>
                            <a:schemeClr val="tx1"/>
                          </a:solidFill>
                        </a:rPr>
                        <a:t> par avocats</a:t>
                      </a:r>
                      <a:endParaRPr lang="fr-CA" sz="1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774982">
                <a:tc>
                  <a:txBody>
                    <a:bodyPr/>
                    <a:lstStyle/>
                    <a:p>
                      <a:r>
                        <a:rPr lang="fr-CA" sz="1800" b="1" dirty="0" smtClean="0">
                          <a:solidFill>
                            <a:schemeClr val="tx1"/>
                          </a:solidFill>
                        </a:rPr>
                        <a:t>Évaluation</a:t>
                      </a:r>
                    </a:p>
                    <a:p>
                      <a:r>
                        <a:rPr lang="fr-CA" sz="1800" b="1" dirty="0" smtClean="0">
                          <a:solidFill>
                            <a:schemeClr val="tx1"/>
                          </a:solidFill>
                        </a:rPr>
                        <a:t>Recommandation</a:t>
                      </a:r>
                      <a:endParaRPr lang="fr-CA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700" b="1" dirty="0" smtClean="0">
                          <a:solidFill>
                            <a:schemeClr val="tx1"/>
                          </a:solidFill>
                        </a:rPr>
                        <a:t>Évaluation psychologique</a:t>
                      </a:r>
                    </a:p>
                    <a:p>
                      <a:pPr algn="ctr"/>
                      <a:endParaRPr lang="fr-CA" sz="1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1700" b="1" dirty="0" smtClean="0">
                          <a:solidFill>
                            <a:schemeClr val="tx1"/>
                          </a:solidFill>
                        </a:rPr>
                        <a:t>Conciliation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Expertise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Psycho-sociale</a:t>
                      </a:r>
                    </a:p>
                    <a:p>
                      <a:pPr algn="r"/>
                      <a:endParaRPr lang="fr-CA" sz="1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700" b="1" dirty="0" smtClean="0">
                          <a:solidFill>
                            <a:schemeClr val="tx1"/>
                          </a:solidFill>
                        </a:rPr>
                        <a:t>Ombudsman</a:t>
                      </a:r>
                    </a:p>
                    <a:p>
                      <a:pPr algn="ctr"/>
                      <a:r>
                        <a:rPr lang="fr-CA" sz="1700" b="1" dirty="0" smtClean="0">
                          <a:solidFill>
                            <a:schemeClr val="tx1"/>
                          </a:solidFill>
                        </a:rPr>
                        <a:t>Expertise</a:t>
                      </a:r>
                    </a:p>
                    <a:p>
                      <a:pPr algn="ctr"/>
                      <a:r>
                        <a:rPr lang="fr-CA" sz="1700" b="1" dirty="0" smtClean="0">
                          <a:solidFill>
                            <a:schemeClr val="tx1"/>
                          </a:solidFill>
                        </a:rPr>
                        <a:t>Évaluation</a:t>
                      </a:r>
                      <a:r>
                        <a:rPr lang="fr-CA" sz="1700" b="1" baseline="0" dirty="0" smtClean="0">
                          <a:solidFill>
                            <a:schemeClr val="tx1"/>
                          </a:solidFill>
                        </a:rPr>
                        <a:t> neutre</a:t>
                      </a:r>
                    </a:p>
                    <a:p>
                      <a:pPr algn="ctr"/>
                      <a:r>
                        <a:rPr lang="fr-CA" sz="1700" b="1" baseline="0" dirty="0" smtClean="0">
                          <a:solidFill>
                            <a:schemeClr val="tx1"/>
                          </a:solidFill>
                        </a:rPr>
                        <a:t>Enquête</a:t>
                      </a:r>
                      <a:endParaRPr lang="fr-CA" sz="1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521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10222">
                <a:tc>
                  <a:txBody>
                    <a:bodyPr/>
                    <a:lstStyle/>
                    <a:p>
                      <a:r>
                        <a:rPr lang="fr-CA" sz="1800" b="1" dirty="0" smtClean="0">
                          <a:solidFill>
                            <a:schemeClr val="tx1"/>
                          </a:solidFill>
                        </a:rPr>
                        <a:t>Décision </a:t>
                      </a:r>
                      <a:endParaRPr lang="fr-CA" sz="18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1700" b="1" dirty="0" smtClean="0">
                          <a:solidFill>
                            <a:schemeClr val="tx1"/>
                          </a:solidFill>
                        </a:rPr>
                        <a:t>(Med</a:t>
                      </a:r>
                    </a:p>
                    <a:p>
                      <a:pPr algn="r"/>
                      <a:r>
                        <a:rPr lang="fr-CA" sz="1700" b="1" dirty="0" smtClean="0">
                          <a:solidFill>
                            <a:schemeClr val="tx1"/>
                          </a:solidFill>
                        </a:rPr>
                        <a:t>Arbitrage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A" sz="17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fr-CA" sz="1700" b="1" dirty="0" err="1" smtClean="0">
                          <a:solidFill>
                            <a:schemeClr val="tx1"/>
                          </a:solidFill>
                        </a:rPr>
                        <a:t>Arb</a:t>
                      </a:r>
                      <a:r>
                        <a:rPr lang="fr-CA" sz="17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/>
                      <a:r>
                        <a:rPr lang="fr-CA" sz="1700" b="1" dirty="0" smtClean="0">
                          <a:solidFill>
                            <a:schemeClr val="tx1"/>
                          </a:solidFill>
                        </a:rPr>
                        <a:t>Décision de gestion</a:t>
                      </a:r>
                    </a:p>
                    <a:p>
                      <a:pPr algn="ctr"/>
                      <a:r>
                        <a:rPr lang="fr-CA" sz="1700" b="1" dirty="0" smtClean="0">
                          <a:solidFill>
                            <a:schemeClr val="tx1"/>
                          </a:solidFill>
                        </a:rPr>
                        <a:t>Mesure</a:t>
                      </a:r>
                      <a:r>
                        <a:rPr lang="fr-CA" sz="1700" b="1" baseline="0" dirty="0" smtClean="0">
                          <a:solidFill>
                            <a:schemeClr val="tx1"/>
                          </a:solidFill>
                        </a:rPr>
                        <a:t> disciplinaire</a:t>
                      </a:r>
                      <a:endParaRPr lang="fr-CA" sz="1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521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700" b="1" dirty="0" smtClean="0">
                          <a:solidFill>
                            <a:schemeClr val="tx1"/>
                          </a:solidFill>
                        </a:rPr>
                        <a:t>Homologation</a:t>
                      </a:r>
                    </a:p>
                    <a:p>
                      <a:pPr algn="ctr"/>
                      <a:r>
                        <a:rPr lang="fr-CA" sz="1700" b="1" dirty="0" smtClean="0">
                          <a:solidFill>
                            <a:schemeClr val="tx1"/>
                          </a:solidFill>
                        </a:rPr>
                        <a:t>Jugement</a:t>
                      </a:r>
                      <a:endParaRPr lang="fr-CA" sz="1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412768" y="406061"/>
            <a:ext cx="10961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200" b="1" dirty="0"/>
              <a:t>Nord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795892" y="6342674"/>
            <a:ext cx="900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b="1" dirty="0"/>
              <a:t>Sud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26612" y="4009707"/>
            <a:ext cx="986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b="1" dirty="0"/>
              <a:t>Ouest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1373500" y="3978929"/>
            <a:ext cx="5293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200" b="1" dirty="0"/>
              <a:t>Est</a:t>
            </a:r>
          </a:p>
        </p:txBody>
      </p:sp>
      <p:sp>
        <p:nvSpPr>
          <p:cNvPr id="9" name="ZoneTexte 8"/>
          <p:cNvSpPr txBox="1"/>
          <p:nvPr/>
        </p:nvSpPr>
        <p:spPr>
          <a:xfrm rot="16200000">
            <a:off x="-637701" y="1553893"/>
            <a:ext cx="24068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200" b="1" dirty="0"/>
              <a:t>autodétermination</a:t>
            </a:r>
          </a:p>
        </p:txBody>
      </p:sp>
      <p:sp>
        <p:nvSpPr>
          <p:cNvPr id="10" name="ZoneTexte 9"/>
          <p:cNvSpPr txBox="1"/>
          <p:nvPr/>
        </p:nvSpPr>
        <p:spPr>
          <a:xfrm rot="16200000">
            <a:off x="-2550" y="5974982"/>
            <a:ext cx="11290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200" b="1" dirty="0"/>
              <a:t>autorité</a:t>
            </a:r>
          </a:p>
        </p:txBody>
      </p:sp>
      <p:sp>
        <p:nvSpPr>
          <p:cNvPr id="11" name="Flèche vers le bas 10"/>
          <p:cNvSpPr/>
          <p:nvPr/>
        </p:nvSpPr>
        <p:spPr>
          <a:xfrm>
            <a:off x="434630" y="4427167"/>
            <a:ext cx="254667" cy="122413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Flèche vers le haut 11"/>
          <p:cNvSpPr/>
          <p:nvPr/>
        </p:nvSpPr>
        <p:spPr>
          <a:xfrm>
            <a:off x="451758" y="3020685"/>
            <a:ext cx="227957" cy="978408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Flèche droite 2"/>
          <p:cNvSpPr/>
          <p:nvPr/>
        </p:nvSpPr>
        <p:spPr>
          <a:xfrm>
            <a:off x="7076700" y="604502"/>
            <a:ext cx="2616052" cy="15102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Flèche gauche 12"/>
          <p:cNvSpPr/>
          <p:nvPr/>
        </p:nvSpPr>
        <p:spPr>
          <a:xfrm>
            <a:off x="2254014" y="604502"/>
            <a:ext cx="2669678" cy="140387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ZoneTexte 13"/>
          <p:cNvSpPr txBox="1"/>
          <p:nvPr/>
        </p:nvSpPr>
        <p:spPr>
          <a:xfrm>
            <a:off x="10546931" y="453352"/>
            <a:ext cx="891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200" b="1" dirty="0"/>
              <a:t>Droits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985534" y="406061"/>
            <a:ext cx="10978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b="1" dirty="0"/>
              <a:t>Besoins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2083406" y="1194897"/>
            <a:ext cx="792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2095506" y="1769336"/>
            <a:ext cx="7799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rot="5400000">
            <a:off x="2463836" y="2892277"/>
            <a:ext cx="7799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2095506" y="2212069"/>
            <a:ext cx="7799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 flipH="1">
            <a:off x="8238641" y="6415282"/>
            <a:ext cx="3882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©Marie-Claire Belleau et Linda Bérubé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983329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rgbClr val="FF0000"/>
                </a:solidFill>
              </a:rPr>
              <a:t>Présentation …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>
                <a:solidFill>
                  <a:srgbClr val="FF9933"/>
                </a:solidFill>
              </a:rPr>
              <a:t>de nos complémentarités …</a:t>
            </a:r>
            <a:endParaRPr lang="fr-CA" dirty="0">
              <a:solidFill>
                <a:srgbClr val="FF9933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8470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6" y="35157"/>
            <a:ext cx="9161369" cy="683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1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collaboration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717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506" y="1564"/>
            <a:ext cx="5274448" cy="685643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778172" y="2322284"/>
            <a:ext cx="44256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6000" dirty="0" smtClean="0">
                <a:solidFill>
                  <a:schemeClr val="accent5">
                    <a:lumMod val="75000"/>
                  </a:schemeClr>
                </a:solidFill>
              </a:rPr>
              <a:t>LES ORIGINES</a:t>
            </a:r>
            <a:endParaRPr lang="fr-CA" sz="6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1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990" y="-3412"/>
            <a:ext cx="7934325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4715" y="286603"/>
            <a:ext cx="3129328" cy="6277970"/>
          </a:xfrm>
        </p:spPr>
        <p:txBody>
          <a:bodyPr>
            <a:noAutofit/>
          </a:bodyPr>
          <a:lstStyle/>
          <a:p>
            <a:pPr algn="ctr"/>
            <a:r>
              <a:rPr lang="fr-CA" b="1" dirty="0" smtClean="0"/>
              <a:t>DRT-1000  </a:t>
            </a:r>
            <a:br>
              <a:rPr lang="fr-CA" b="1" dirty="0" smtClean="0"/>
            </a:br>
            <a:r>
              <a:rPr lang="fr-CA" b="1" dirty="0"/>
              <a:t/>
            </a:r>
            <a:br>
              <a:rPr lang="fr-CA" b="1" dirty="0"/>
            </a:br>
            <a:r>
              <a:rPr lang="fr-CA" b="1" dirty="0" smtClean="0"/>
              <a:t>UNIVERS DU DROIT</a:t>
            </a:r>
            <a:r>
              <a:rPr lang="fr-CA" dirty="0" smtClean="0"/>
              <a:t/>
            </a:r>
            <a:br>
              <a:rPr lang="fr-CA" dirty="0" smtClean="0"/>
            </a:b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148" y="1486988"/>
            <a:ext cx="4278405" cy="427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4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3714" y="0"/>
            <a:ext cx="10515600" cy="2852737"/>
          </a:xfrm>
        </p:spPr>
        <p:txBody>
          <a:bodyPr/>
          <a:lstStyle/>
          <a:p>
            <a:pPr algn="ctr"/>
            <a:r>
              <a:rPr lang="fr-CA" dirty="0" smtClean="0"/>
              <a:t>DRT-1000  UNIVERS DU DROIT</a:t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193" y="1426367"/>
            <a:ext cx="6720785" cy="52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4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2524" y="0"/>
            <a:ext cx="14794524" cy="716749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8" t="11517" r="13193" b="1518"/>
          <a:stretch/>
        </p:blipFill>
        <p:spPr>
          <a:xfrm>
            <a:off x="8384344" y="2813538"/>
            <a:ext cx="4159348" cy="435395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092547" y="0"/>
            <a:ext cx="34043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 smtClean="0">
                <a:solidFill>
                  <a:srgbClr val="00B0F0"/>
                </a:solidFill>
              </a:rPr>
              <a:t>DRT-1000</a:t>
            </a:r>
          </a:p>
          <a:p>
            <a:r>
              <a:rPr lang="fr-CA" sz="4000" b="1" dirty="0" smtClean="0">
                <a:solidFill>
                  <a:srgbClr val="00B0F0"/>
                </a:solidFill>
              </a:rPr>
              <a:t>Mes premières armes …           ensemble</a:t>
            </a:r>
            <a:endParaRPr lang="fr-CA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7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2914424"/>
            <a:ext cx="10515600" cy="2852737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DRT-2451 Activités cliniques </a:t>
            </a:r>
            <a:br>
              <a:rPr lang="fr-CA" dirty="0" smtClean="0"/>
            </a:br>
            <a:r>
              <a:rPr lang="fr-CA" dirty="0" smtClean="0"/>
              <a:t>sur les modes de prévention </a:t>
            </a:r>
            <a:br>
              <a:rPr lang="fr-CA" dirty="0" smtClean="0"/>
            </a:br>
            <a:r>
              <a:rPr lang="fr-CA" dirty="0" smtClean="0"/>
              <a:t>et de règlement des différends</a:t>
            </a:r>
            <a:br>
              <a:rPr lang="fr-CA" dirty="0" smtClean="0"/>
            </a:br>
            <a:r>
              <a:rPr lang="fr-CA" dirty="0"/>
              <a:t/>
            </a:r>
            <a:br>
              <a:rPr lang="fr-CA" dirty="0"/>
            </a:br>
            <a:r>
              <a:rPr lang="fr-CA" dirty="0" smtClean="0"/>
              <a:t>Le journal de recherche</a:t>
            </a:r>
            <a:br>
              <a:rPr lang="fr-CA" dirty="0" smtClean="0"/>
            </a:br>
            <a:r>
              <a:rPr lang="fr-CA" dirty="0" smtClean="0">
                <a:solidFill>
                  <a:srgbClr val="FF0000"/>
                </a:solidFill>
              </a:rPr>
              <a:t>Correction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1198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078" y="2593452"/>
            <a:ext cx="5867274" cy="433666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256" y="2665571"/>
            <a:ext cx="4310751" cy="419242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86" y="3847378"/>
            <a:ext cx="2472019" cy="247201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352" y="331281"/>
            <a:ext cx="2096085" cy="262482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623" y="219896"/>
            <a:ext cx="2448793" cy="243922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61" y="1125415"/>
            <a:ext cx="2666688" cy="400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2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489" y="-143435"/>
            <a:ext cx="9101955" cy="700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736935" y="2044383"/>
            <a:ext cx="865506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800" b="1" dirty="0" smtClean="0">
                <a:solidFill>
                  <a:schemeClr val="bg1"/>
                </a:solidFill>
              </a:rPr>
              <a:t>La documentation</a:t>
            </a:r>
          </a:p>
          <a:p>
            <a:pPr algn="ctr"/>
            <a:r>
              <a:rPr lang="fr-CA" sz="8800" b="1" dirty="0">
                <a:solidFill>
                  <a:schemeClr val="bg1"/>
                </a:solidFill>
              </a:rPr>
              <a:t>e</a:t>
            </a:r>
            <a:r>
              <a:rPr lang="fr-CA" sz="8800" b="1" dirty="0" smtClean="0">
                <a:solidFill>
                  <a:schemeClr val="bg1"/>
                </a:solidFill>
              </a:rPr>
              <a:t>t le libre accès </a:t>
            </a:r>
            <a:endParaRPr lang="fr-CA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08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demande de subvention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6845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 dirty="0" smtClean="0">
                <a:solidFill>
                  <a:srgbClr val="92D050"/>
                </a:solidFill>
              </a:rPr>
              <a:t>Une bibliothécaire:  Éducation</a:t>
            </a:r>
            <a:endParaRPr lang="fr-CA" sz="3600" dirty="0">
              <a:solidFill>
                <a:srgbClr val="92D050"/>
              </a:solidFill>
            </a:endParaRPr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598" y="1690688"/>
            <a:ext cx="8033689" cy="4003970"/>
          </a:xfrm>
          <a:prstGeom prst="rect">
            <a:avLst/>
          </a:prstGeom>
        </p:spPr>
      </p:pic>
      <p:sp>
        <p:nvSpPr>
          <p:cNvPr id="5" name="AutoShape 2" descr="data:image/jpeg;base64,/9j/4AAQSkZJRgABAQAAAQABAAD/2wCEAAkGBxMREhUTEhQVEhUWGBcbGBgVFxoZGhgZGBkXHB0dIB4aICggHholGxUdITEjJy0rLi4uGB8zODMsNygtLisBCgoKDg0OGhAQFiwlHSUrNzc3Ny03LTAvLi0vNys3NystNzcrNys4Ny03KysrNzUxKystLS81LS0wLSsrNy01N//AABEIAGUBWQMBIgACEQEDEQH/xAAbAAEAAwADAQAAAAAAAAAAAAAABQYHAQMEAv/EAEMQAAIBAwIDAwcJBwMDBQAAAAECAwAEEQUSBiExBxNBFCIyUWFxoRY0U3OBkZKx0RUjUlRicsEzQrI1dLMkJTZjgv/EABoBAQACAwEAAAAAAAAAAAAAAAABAwIEBgX/xAArEQEAAgEDAgMHBQAAAAAAAAAAAQIDBBEhMUEFEnETFTNSoeHwUWFikbH/2gAMAwEAAhEDEQA/ANxpSlApSlApSlApSlApSlApSlApSlApSlApSlApSlApSlApSlApSlApSlApSlApSlApSlApSlApSlApSlApSlApSlApSlB13E6opZyFUDJJ6AVG/KW0/mIvxCnFnzOf6tqxKsLW2eVr9ffTXitYid4bb8pLT+Yi/EKfKS0/mIvxCsSpWPtJaHvrJ8kfVtvyktP5iL8Qp8pLT+Yi/EKxKlPaSe+snyR9W2/KS0/mIvxCuyDXrZ2CJNGzMcABuZrDqmeDvnsH9/8Ag0jIsxeMZL3rXyxzP7tqpXAqt8V8WeQPCrwPIJ3WNCjL6bHABBPL31a6BZaVG6rqTwW7TmIvsUu6Ky5AUEtgnkSAKidW4ta2tFvJLZ+7IBYB0LKGxtJGcHOfCgtFKjdP1hLm3FxbYmVhlQCBk+KnPRh051GxcUObSS78mcJH3hKl03FYt28jnjlsPjzoLJSqtZcWtNZG+S2kaPaWChk3si5yQM9eXTOTUhwvrovrdbhEKI+doLAk45c8dDkYxQTNKr9jxBJKJyts37hihy6YdlwWCn2A9T48q8fD3F730Int7SQoWZRukjU5U4PLProLZSqxdcWmOzku2t5AImkEsZKh17ttpPXBHj16GumXjbu7dLqa2mjt3CnvAUfYr4wWVTkDmPXjNBbaVD61xDFbW4uGJdXKCMJgmRpMbQM8uea8vyhlSWGOe1eLvn2q4dXQHazAMRggnbjpjPjQWKlVaDi0tePZeTuJI0Du29NoQ9CPEn2Y8K8l5x4YrYXb2cywswCkvHk7jhTtznB6/bQXSvlmxzPIDxqvpxFL3qRNaSIZUdoyXjKsUAO3IPJiDn7KgDqzawjosE4hikZJoxJGneMv+0tnOz2DGfdQX9HBAIIIPQjmCK+qiOHb8SK8Yga2MDCPu2wcDarDBXkV2sK8GvcWG1uIbc27yNO22JlZAGIAJzk8qCzUqtXnFyWzKLyGW1VyFWRtrRbj4F0J2/8A6xX3xVxR5AsbtC0qSOiBkZfTf0RgnofXQWKlQF1rk8S73s5NoKglZI2IBIGcA5wM5PsBqeFBzSlKBSlKBSlKBSlKBSlKBSlKCJ4r+Zz/AFbViVbbxX8zn+rasSqrJ1c3418Svo0vgrhKMRrPMod3GVU9FHhy8SaleKdUgsowe6RnbIRdoGcdSeXQZH317eGbxZbaJlOcKAfYQMEVWe0/TXdY5kBZUyGx4A4IPu9f2Vl0rw9G9YwaTfDHO35Lm0D6lp8x2RrJvIXYoX0dpA95z1qgCwl3933b78427TnPuqx8CcSJas0cpxG5Bz/C3T7iPyrRzq1vt399Ftx6W9f1rHaLd2lXBi1mOt7ZNrRHKjcUaX5Pp0CMBvDjcQBnJDHGfHFV7g757B/f/g1IcdcRrduqRc4kyc9NzHx9wH5mo/g757B/f/g1E7b8NTNak6usY+kTEf02kVnna96Wmf8Afwf8lrQxUNxZw5HqEPdOzRlWV0dMbkdTkEZ5fZVzq3dxUf8A0V19RN/42qE4hX/223BGfPsQQfrYa9U2i3c8fc3NzG0TDD91EUeRfFSSxADDkcDoT0r08SaNJcxpFHIsKq8b80LHMTKygecABlRmgpkqHh+7LqC2m3T+cOvk0p8f7D/jHgKmoZA2i3LKQytDekEcwQTMQR9lWi+09biFobgLIrqVcYIBz6ueRUPBww0WneQRSgLsePey7jsfcOgI87DdfhQebsrGdJtQfFD/AMmqtcP6h+x576yfmgBuLVT/ALt/m92vt34GPXV34Q0RrG2S2MglWMYQ7dpxknnzIPX2V8a5wtFdXNrcv6Vs5Yf1cuQPsD4b3ig79IsDb2YjY5fYzOfXI+Wc/iY1QuygXv7MHkxtgveT471ZC27ec+iQOtabfRO8bLGyqxBALKWAz7ARmqrwzwpdWEHk8F1GUDM2XgJbLnJ6OB1NB08YCT9gzibPe+S/vM9d2BnP21UrnVJprez0ucJaW91DEBcc33gAHYOQCOSMc89au13wjLLa3MElzve6bMspj6LhQFRQcKAF9vU12z8HLNp4sbhw+xQI5UXayFR5rdT5w+40HZxHwtDc2aWRcxbQvcsCNwaIciB48uvvquabrt3Z3ENjqqLMkjgW90o5Fh6IYfxZ8eXXx61PtwzcNFbo92TLbuGSYRjcRtZcMCSDkHB6ZGfHnX3dcOS3M0El3LG62770SKMoGfGAzlmY8vUMUENp3/yK7/7SH867O2RQNMwAABNb4A8P3gqSteGJU1B78zoWkRY2TuzjYuMYO7O7l19vSu/jXhx9RhEAlEKblYnZuYlDkeIAGfZQTlugKoSASFGD6sjwrM+zUXeL3yc24XyuXPehyc5/pIGK0iCKVYgpZDIBjdtIXI6Hbuz8arHD/Cd1ZCUQ3UZ72RpG3wE+c3XGHHKgmuFBOLZBdf6+ZN+frHxj+nGMezFVXj//AKnpH1z/APGrRoejywySzTzd/JJtGQmxURQcKqgnlkk/bUfxJwtLdXNvcLOsfkzFo17stkkYO47hke7FB29o6Rtpl33uNohY8/4hzT7d2Ko/EZlOh6YZP9TvbT0s+s7c+PTGaumo8KPeFRe3BliVg3cRII43I5jfzZmAPhkV98X8MPfJFEsqwpG6SDEe47o/RHpAbfZig+LhdR7223mAxCX973IcNt2PjO5iNm7Gfsq0Karl/pF9Mhja8jRWGGMcGGweuCXOCR44qwW8QRVVeQUAD3AYoOylK4zQc0rjNM0HNKUoFK4zXNApSlApSlBE8V/M5/q2rEq23iv5nP8AVtWJVVk6ub8a+JX0WDhK4vFci0BbPpAgbPec4A++rpeavqMKlpLWKRcc+7YnA9ozmvXpksGn2UbOQgKqSQMlmYZ+01zpPGNtcuIwWVj6IcY3e4jln2VMRtxu3NPhrhpFJzTFp7cf5Kp23E9lIwE9kig9WXBx7egNWs8IWEqhliADDIZGYcj6ueKoXHdgsF2wQbVcBsDwJ6/EVo/CETJZwh8g7eh8AenwpXmdpYaPe+W+LNWJ277QzLizh42UgAJaNwSrHry6g+0cvvr44O+ewf3/AODVx7UpVEMSn0i5I9wByfiKp3B3z2D+/wDwaxmNrPPz4a4tbFadN4bSKpnanxRJp9qphwJZXCKxGQnLJbHrAHKrmKgeNOGI9StzBIdpzuRx1Vh0PtHrFXOrRsPC03cq8WoXPflQd7MrxsSM80K4259VfXAvlE9i0d3JIJ1mmR3VsMCJCRg+AwRj2YrPbXW9U4fcRXSG4tM4Vs5GP6H6qf6G+z11rnDerwXkIntiCjkk8sENyBDD+IcvhQZxwbd3dzqd1azXlw0UG7bhlBbDYGSF9Xuq88dRyCynmimlhkhhlkUxsMEopYBgQcjzfjWZ8K3NzHrOoG1gW4Yl8q0gjwN455IOedWvivVNTaxullsI44zbzB3FyrFVMbbmxjmQMnFB19kdxPe2z3FzczyMJHQDcAoGxeeAPSyxOfdUReXV2NcXTlvbkQuM5yhcfumfGSvrX7qluwX/AKfJ9e//AAjqA4heYcTIbdUeXYu1ZGKqf3L5yQCRyz4USv8ALwrNg7dSvQcciTEQPs2VxodjcyWCpdTTRzo0oMikKzbXcK3TBUrg4qB4zvtYFpLvgtUjwBI8Uzs6oSNxAKL4eOa0CP8A0h/YPyohlPZpLeakLjvr+5QwuFXu9gznPM5Q+qvTqHEt9pWowW1xN5XbT7drOqrIu5tp5qACVOPeDVY7POJZNPhvpltnuIxKu9lZQE9LGQTux7QCB41P6DpUmvXMWpXEkawxEBIIySylGzhyQMEnmfWMYolpeu2RljO2WWFlDENE2DnHjkEEVm3ZhLd6lFO89/cqY3CjuygHMZycoa1S8/03/tb8jWL9j898kNz5HDBKO9G7vZWjIO3lgBGyPtFEJ7UuJL3StQgt55vK7a4xhnRVlXLBTzTAOCV8OYNe3teup7S3Fzb3E0TGRVKgjYQQfAjkeVVW8uGfVYX11WtthXydIwGhPPkS4JON2M+4ZAFWft1OdNH10f5NQerQ9Gu7iyhnXUrlZZIkfzhGybmUHGNmcfbXV2Z8Y3F1LPaXm0zwE+eowGAbacjpkH86rsXaHPZWlpbi17pngiEU0zjuiMAB/MycDqQeY8atnZ1wWbEy3M0qz3E/NmT0QCd3L15Jzmg9HaJxidPiRYlElzMdsSHp1A3H2AnHvppfC08kYe9vLhpmGWEMndRofUqqOePWc1SONGL8S2iPzRe42g9OZc/Fh8K2egzXUdfudGuokupTdWUxwsjgd7Efay4DAdenTPqqw8e8Xpp1sJQBJJIdsSfxE+PL/aBz+4VXu3qMGwQnqJlx9qtmqTxLO8suiCUkgwW5OfEl1BP2gD76DS9C4euriJZtQupxK4Dd1A/dRx55gebzJx1yTUVr2rXeiTRPJK93YyNtbvQDLEevJgBuGMnn6q0kCqF23oDpUhPUSQke8yKPyJoJTjWRmsJLq2uJIikLSRtGw2ty3DIIOQRUP2TXU11a+VXNzLIwd1wzAIFAxzAHtzmvNpUjNwwS3hayge4bwPgKzjSdZuYLCFXiY6eZ270o2DKeWUYg5Vfu3dKJaVZpdaheO1pdXMNgmQZMqe+kyciLcOSDpuPL1VeG0zMPdd9MP/s3/vOufSx/ivnh69gnt45LUqYSo2BRgKB/tx4EdMVJUQx7s+uby/ubuGW/uVW3IClCgJ89155Q+CCrRxFw3epbyPa6hdvMqkoj92wcj/byQHJqi9mct2t7qHkccMjF/P76RkAHey4xtVs+NXC+vNTN7YLdRQRQmY84JWfc/dSYVtyryxk9DzFEr7aElF3ZztGc9c4GftzXdSlEFKUoFKUoIniv5nP9W1YlW48RwNJbTIg3MyEADxNZT8kr36B/h+tVXjlz/jGK98lZrWZ47PriTXRcpAiqyiJMHPQnCjIx7qhoJNrK38JB+45qX+SV79A/w/WnySvfoH+H61jy8zJj1F7+e1J39JT11xZZSSiaS1d5AAASwIGDy5Zx417pu0iPHmQvnw3EY+FVP5JXv0D/AA/WnySvfoH+H61Pms241Otjfakxv/H7PHrGqyXUhklOT0AHRR6hXq4O+ewf3/4NfXySvfoH+H61KcMcN3UV1C7wsqq2STjkMH21ERO7XxYc85q2tWesdp/VqYqmcb8RNp91ZysXaCTvY5UUbuZCsHAAySoVuQ8CauYrrlt1YqWVSVyVJAJBIwcerlyq92CtcR8RadJZStLPDLE0bDAYMWJBwFA57s9PHNV7sV0+SzsJZbn9yskm9RIduFCqu456ZI+Aq9/sO23953EO/wDi7td334zXtkiDDDAEeojIoMZ7O9VgGtXzmVAsm/YxYAN5/gT1rRe0K9jj067Duql7eZUBIBZmjYAD1kkipv8AZ8X0cf4F/Svua2R8blVsdNwBx99BmfYRfRLZSRmRA4mdtpYBtuxOePVyPP2VB6jrVuOJo5zNGIVUBpNw2A9y64LdOpA+2tmWxjHMRoDz6KOhrj9nxfRx/hH6UShLrjfTFU77y3Ix0DqxI9W0ZJ92K8PDfFy3UVzdOyw2okKQGTCEqiDcxz4lieXhirT+z4vo4/wL+lfRs48bdibRzA2jAPuohkPYfeQHyyKRkzK67UYjz1O4cgevWvPqNtNw5fiaEM2nzEBlHMDPVfYy9VPiOVbKtjECCI0BHMHaORrtliVhhgGHqIyPjRKHk4ktHtmmW4i7sqcNvH8J5e/2dazTsR1y2t4rlZ544S0qsBIwXI29Rmtd8gi+jT1+iOv3U/Z8X0cf4F/SiGQdqGoJq8tva6eDcsjkvJGCUXcMY39DjqcHAxUp21XEaadFbmRTKrxebkbsKpycdcVqEUKr6KhfcAPyr4ks42OWRGPrKgn40FD03R7bVdGt7fehdYI8MCC0UiqBzHUcxgjxGahOzvil9PlbS9SPdlCRE7nzQOoXcf8Aaeqn249laxDbImdqqueu0AflSW0jc5ZFY+1QfzoM97UuHJZWg1CzXvJrcqSq8y6A7gR68ezwJ61ZtE4ztLmIP3yRMB58crBHjYdQytz+3oasCqByHIV4rvRbaVt0kEMjet41Y/eRQZpxvK2u3ENnZZkt43LT3AH7sHHRWPJiAfDPM++pbtO4Nee2hezXM1pt7tR1ZFxyGfEbQcew1oEECoAqKFA6BQAPhX3igq/DPGltcxDvJFgmUYlilIR0YdeTY5HqD7aqfaHfnV2j0/T/AN8O8DTyrziQLnA39CRnOBnoBWj3mj28xzLDFKfW6Kx+Ir0W1qkY2xqqL6lAA+4UFQ4tjgsdHltt6qFtjGgYgFztxyHiSfzqB7HPJ59Ma1lKOWkk3RMRkqcc8dft9labNbI+Cyq2Om4A/nXEdnGpyqIpHiFANBh8Gotw5qDRLIJ7OTmUVgzKM+odJF6f1D29NjsuIbWWHv0njMWBltwAGfA56H2GvY1jETkxoSevmj9KCyjwR3aYOMjaMHHSgxfsm1y2t72/aaeOJZGyhdgobEkh5E9eTD760PWe0HTYULm5imZeapGQ7FsHGAuce84qyfs+L6OP8A/Sn7Pi+jj/AAL+lBH8IXc01pDNcYEkq95gDG1X85V94UgVM1wox0rmgUpSgUpSgUxSlApSlApSlArjFc0oFKUoFKUoFKUoFKUoFKUoFKUoFKUoFKUoFKUoFKUoFKUoFKUoFKUoFKUoFKUoFKUoFKUoFKUoFKUoFKUoFKUoFKUoFKUoFKUoFKUoFKUoFKUoFKUoFKUoFKUoFKUoFKUoFKUoFKUoFKUoFKUoFKUoFKUoFKUoP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929063" y="-579438"/>
            <a:ext cx="411480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6376" y="2045713"/>
            <a:ext cx="2397669" cy="299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3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9662517" y="2286473"/>
            <a:ext cx="2143125" cy="24051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09" y="2489980"/>
            <a:ext cx="2557404" cy="199809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427008" y="3008635"/>
            <a:ext cx="60659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/>
              <a:t>RECETTE: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200" dirty="0" smtClean="0">
                <a:solidFill>
                  <a:srgbClr val="FF0000"/>
                </a:solidFill>
              </a:rPr>
              <a:t>COMPLICITÉ/COMMUNICATION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200" dirty="0" smtClean="0">
                <a:solidFill>
                  <a:srgbClr val="FF9933"/>
                </a:solidFill>
              </a:rPr>
              <a:t>COLLABORATION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200" dirty="0" smtClean="0">
                <a:solidFill>
                  <a:srgbClr val="92D050"/>
                </a:solidFill>
              </a:rPr>
              <a:t>ENTHOUSIASME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200" dirty="0" smtClean="0">
                <a:solidFill>
                  <a:srgbClr val="00B0F0"/>
                </a:solidFill>
              </a:rPr>
              <a:t>AUDACE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200" dirty="0" smtClean="0"/>
              <a:t>ENTENTES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200" dirty="0" smtClean="0"/>
              <a:t>FINANCEMENT  $$$</a:t>
            </a:r>
          </a:p>
          <a:p>
            <a:endParaRPr lang="fr-CA" sz="3200" dirty="0"/>
          </a:p>
          <a:p>
            <a:endParaRPr lang="fr-CA" sz="32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662" y="286860"/>
            <a:ext cx="2096085" cy="26248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409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84" y="0"/>
            <a:ext cx="5404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3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984" y="0"/>
            <a:ext cx="8229592" cy="1033824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09181" y="1421720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dirty="0" smtClean="0">
                <a:solidFill>
                  <a:srgbClr val="FF0000"/>
                </a:solidFill>
              </a:rPr>
              <a:t>Maude </a:t>
            </a:r>
            <a:endParaRPr lang="fr-CA" sz="2800" b="1" dirty="0">
              <a:solidFill>
                <a:srgbClr val="FF0000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>
            <a:off x="1351130" y="1596784"/>
            <a:ext cx="1583140" cy="24566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ZoneTexte 4"/>
          <p:cNvSpPr txBox="1"/>
          <p:nvPr/>
        </p:nvSpPr>
        <p:spPr>
          <a:xfrm>
            <a:off x="240563" y="2795451"/>
            <a:ext cx="1061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rgbClr val="FF0000"/>
                </a:solidFill>
              </a:rPr>
              <a:t>Karine</a:t>
            </a:r>
            <a:endParaRPr lang="fr-CA" sz="2400" b="1" dirty="0">
              <a:solidFill>
                <a:srgbClr val="FF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302128" y="2298055"/>
            <a:ext cx="974347" cy="17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3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3696" y="0"/>
            <a:ext cx="10515600" cy="1325563"/>
          </a:xfrm>
        </p:spPr>
        <p:txBody>
          <a:bodyPr/>
          <a:lstStyle/>
          <a:p>
            <a:r>
              <a:rPr lang="fr-CA" dirty="0" smtClean="0"/>
              <a:t>Une collaboration qui évolue …</a:t>
            </a:r>
            <a:br>
              <a:rPr lang="fr-CA" dirty="0" smtClean="0"/>
            </a:br>
            <a:r>
              <a:rPr lang="fr-CA" dirty="0" smtClean="0"/>
              <a:t>comme la recherche …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20178" y="1956253"/>
            <a:ext cx="434263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outils</a:t>
            </a: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6858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21" y="0"/>
            <a:ext cx="11182350" cy="538162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905939" y="5625882"/>
            <a:ext cx="34932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3600" dirty="0">
                <a:solidFill>
                  <a:srgbClr val="00B0F0"/>
                </a:solidFill>
                <a:latin typeface="Arial Black" panose="020B0A04020102020204" pitchFamily="34" charset="0"/>
              </a:rPr>
              <a:t>e</a:t>
            </a:r>
            <a:r>
              <a:rPr lang="fr-CA" sz="36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tc…</a:t>
            </a:r>
          </a:p>
          <a:p>
            <a:r>
              <a:rPr lang="fr-CA" sz="36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35 Questions</a:t>
            </a:r>
            <a:endParaRPr lang="fr-CA" sz="36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26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240" y="0"/>
            <a:ext cx="7903029" cy="462750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3337817"/>
            <a:ext cx="7903029" cy="352018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62148" y="209005"/>
            <a:ext cx="41801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b="1" dirty="0" smtClean="0">
                <a:solidFill>
                  <a:srgbClr val="0099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SURFER</a:t>
            </a:r>
          </a:p>
          <a:p>
            <a:r>
              <a:rPr lang="fr-CA" sz="2200" b="1" dirty="0" smtClean="0">
                <a:solidFill>
                  <a:srgbClr val="0099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SUR</a:t>
            </a:r>
          </a:p>
          <a:p>
            <a:r>
              <a:rPr lang="fr-CA" sz="2200" b="1" dirty="0" smtClean="0">
                <a:solidFill>
                  <a:srgbClr val="0099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INTERNET</a:t>
            </a:r>
            <a:endParaRPr lang="fr-CA" sz="2200" b="1" dirty="0">
              <a:solidFill>
                <a:srgbClr val="0099CC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823269" y="2799208"/>
            <a:ext cx="23920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3200" b="1" dirty="0" smtClean="0">
                <a:solidFill>
                  <a:srgbClr val="0099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r>
              <a:rPr lang="fr-CA" sz="3200" b="1" dirty="0" smtClean="0">
                <a:solidFill>
                  <a:srgbClr val="0099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RECHERCHE</a:t>
            </a:r>
            <a:endParaRPr lang="fr-CA" sz="3200" b="1" dirty="0">
              <a:solidFill>
                <a:srgbClr val="0099CC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Différent de 6"/>
          <p:cNvSpPr/>
          <p:nvPr/>
        </p:nvSpPr>
        <p:spPr>
          <a:xfrm>
            <a:off x="10202091" y="2625634"/>
            <a:ext cx="1486275" cy="602517"/>
          </a:xfrm>
          <a:prstGeom prst="mathNotEqual">
            <a:avLst>
              <a:gd name="adj1" fmla="val 23520"/>
              <a:gd name="adj2" fmla="val 6502711"/>
              <a:gd name="adj3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5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58450" y="172429"/>
            <a:ext cx="39815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JOURNAL</a:t>
            </a:r>
          </a:p>
          <a:p>
            <a:r>
              <a:rPr lang="fr-CA" sz="2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DE</a:t>
            </a:r>
          </a:p>
          <a:p>
            <a:r>
              <a:rPr lang="fr-CA" sz="2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RECHERCHE</a:t>
            </a:r>
            <a:endParaRPr lang="fr-CA" sz="20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3" y="657936"/>
            <a:ext cx="11036685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8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014" y="0"/>
            <a:ext cx="9846088" cy="659272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58450" y="172429"/>
            <a:ext cx="39815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JOURNAL</a:t>
            </a:r>
          </a:p>
          <a:p>
            <a:r>
              <a:rPr lang="fr-CA" sz="2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DE</a:t>
            </a:r>
          </a:p>
          <a:p>
            <a:r>
              <a:rPr lang="fr-CA" sz="2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RECHERCHE</a:t>
            </a:r>
            <a:endParaRPr lang="fr-CA" sz="20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51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79" y="189442"/>
            <a:ext cx="10928684" cy="640386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524" y="3224463"/>
            <a:ext cx="4076413" cy="192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3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fr-CA" sz="3600" dirty="0" smtClean="0">
                <a:solidFill>
                  <a:srgbClr val="92D050"/>
                </a:solidFill>
              </a:rPr>
              <a:t>Une bibliothécaire: Expérience</a:t>
            </a:r>
            <a:endParaRPr lang="fr-CA" sz="3600" dirty="0">
              <a:solidFill>
                <a:srgbClr val="92D05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9013" y="1325563"/>
            <a:ext cx="7724096" cy="507723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6765" y="2079813"/>
            <a:ext cx="1956790" cy="244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89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275" y="578018"/>
            <a:ext cx="10790885" cy="599122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8153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794" y="763656"/>
            <a:ext cx="8384979" cy="516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8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5" y="1470659"/>
            <a:ext cx="3954618" cy="3611524"/>
          </a:xfrm>
          <a:prstGeom prst="rect">
            <a:avLst/>
          </a:prstGeom>
        </p:spPr>
      </p:pic>
      <p:pic>
        <p:nvPicPr>
          <p:cNvPr id="3" name="Image 2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57" y="1748195"/>
            <a:ext cx="4591512" cy="162631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9096217" y="2099689"/>
            <a:ext cx="2762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400" dirty="0" smtClean="0">
                <a:latin typeface="Arial Black" panose="020B0A04020102020204" pitchFamily="34" charset="0"/>
              </a:rPr>
              <a:t>PEDIA</a:t>
            </a:r>
            <a:endParaRPr lang="fr-CA" sz="5400" dirty="0">
              <a:latin typeface="Arial Black" panose="020B0A040201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07" y="3915249"/>
            <a:ext cx="4591512" cy="162631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938041" y="4435852"/>
            <a:ext cx="3078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dirty="0" smtClean="0">
                <a:latin typeface="Arial Black" panose="020B0A04020102020204" pitchFamily="34" charset="0"/>
              </a:rPr>
              <a:t>TIONNAIRE</a:t>
            </a:r>
            <a:endParaRPr lang="fr-CA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46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fr-CA" dirty="0" smtClean="0">
                <a:solidFill>
                  <a:srgbClr val="FF0000"/>
                </a:solidFill>
              </a:rPr>
              <a:t>Réseaux sociaux</a:t>
            </a:r>
            <a:endParaRPr lang="fr-CA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38650" y="2287190"/>
            <a:ext cx="2704306" cy="270430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91" y="2210593"/>
            <a:ext cx="2857500" cy="28575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2875" y="2443955"/>
            <a:ext cx="4218782" cy="210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5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méthodes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7907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168" y="2443549"/>
            <a:ext cx="6103928" cy="154305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2" y="2315826"/>
            <a:ext cx="4676775" cy="200977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683824" y="784108"/>
            <a:ext cx="45195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54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SOURÇAGE</a:t>
            </a:r>
            <a:endParaRPr lang="fr-CA" sz="54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85485" y="5061712"/>
            <a:ext cx="2916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5400" dirty="0" smtClean="0">
                <a:solidFill>
                  <a:srgbClr val="0099CC"/>
                </a:solidFill>
                <a:latin typeface="Arial Black" panose="020B0A04020102020204" pitchFamily="34" charset="0"/>
              </a:rPr>
              <a:t>VEILLE</a:t>
            </a:r>
            <a:endParaRPr lang="fr-CA" sz="5400" dirty="0">
              <a:solidFill>
                <a:srgbClr val="0099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232" y="924572"/>
            <a:ext cx="9408694" cy="590279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312248" y="298566"/>
            <a:ext cx="40086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400" dirty="0" smtClean="0">
                <a:solidFill>
                  <a:srgbClr val="FF9933"/>
                </a:solidFill>
                <a:latin typeface="Arial Black" panose="020B0A04020102020204" pitchFamily="34" charset="0"/>
              </a:rPr>
              <a:t>VALIDATION</a:t>
            </a:r>
            <a:endParaRPr lang="fr-CA" sz="4400" dirty="0">
              <a:solidFill>
                <a:srgbClr val="FF993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32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12269" y="85025"/>
            <a:ext cx="5157787" cy="823912"/>
          </a:xfrm>
        </p:spPr>
        <p:txBody>
          <a:bodyPr/>
          <a:lstStyle/>
          <a:p>
            <a:pPr algn="ctr"/>
            <a:r>
              <a:rPr lang="fr-CA" dirty="0" smtClean="0">
                <a:solidFill>
                  <a:srgbClr val="FF0000"/>
                </a:solidFill>
              </a:rPr>
              <a:t>GUIDE MÉTHODOLOGIQUE</a:t>
            </a:r>
            <a:endParaRPr lang="fr-CA" dirty="0">
              <a:solidFill>
                <a:srgbClr val="FF0000"/>
              </a:solidFill>
            </a:endParaRPr>
          </a:p>
        </p:txBody>
      </p:sp>
      <p:pic>
        <p:nvPicPr>
          <p:cNvPr id="15" name="Espace réservé du contenu 1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178903" y="1480951"/>
            <a:ext cx="3424517" cy="4708712"/>
          </a:xfrm>
          <a:prstGeom prst="rect">
            <a:avLst/>
          </a:prstGeom>
        </p:spPr>
      </p:pic>
      <p:sp>
        <p:nvSpPr>
          <p:cNvPr id="10" name="Espace réservé du texte 9"/>
          <p:cNvSpPr>
            <a:spLocks noGrp="1"/>
          </p:cNvSpPr>
          <p:nvPr>
            <p:ph type="body" sz="quarter" idx="3"/>
          </p:nvPr>
        </p:nvSpPr>
        <p:spPr>
          <a:xfrm>
            <a:off x="6811589" y="85025"/>
            <a:ext cx="5183188" cy="823912"/>
          </a:xfrm>
        </p:spPr>
        <p:txBody>
          <a:bodyPr/>
          <a:lstStyle/>
          <a:p>
            <a:r>
              <a:rPr lang="fr-CA" dirty="0" smtClean="0">
                <a:solidFill>
                  <a:srgbClr val="FF0000"/>
                </a:solidFill>
              </a:rPr>
              <a:t>CODE D’ÉTHIQUE DE LA RECHERCHE</a:t>
            </a:r>
            <a:endParaRPr lang="fr-CA" dirty="0">
              <a:solidFill>
                <a:srgbClr val="FF0000"/>
              </a:solidFill>
            </a:endParaRPr>
          </a:p>
        </p:txBody>
      </p:sp>
      <p:pic>
        <p:nvPicPr>
          <p:cNvPr id="20" name="Espace réservé du contenu 19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7351060" y="1480951"/>
            <a:ext cx="3316940" cy="4708712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3801035" y="21156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/>
          </a:p>
        </p:txBody>
      </p:sp>
      <p:sp>
        <p:nvSpPr>
          <p:cNvPr id="19" name="ZoneTexte 18"/>
          <p:cNvSpPr txBox="1"/>
          <p:nvPr/>
        </p:nvSpPr>
        <p:spPr>
          <a:xfrm>
            <a:off x="5322453" y="2739846"/>
            <a:ext cx="7761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72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&amp;</a:t>
            </a:r>
            <a:endParaRPr lang="fr-CA" sz="72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5571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  <p:bldP spid="1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11" y="15964"/>
            <a:ext cx="11297652" cy="675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9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0934" y="2016717"/>
            <a:ext cx="2739640" cy="3432077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-793652" y="80335"/>
            <a:ext cx="10515600" cy="1325563"/>
          </a:xfrm>
        </p:spPr>
        <p:txBody>
          <a:bodyPr/>
          <a:lstStyle/>
          <a:p>
            <a:r>
              <a:rPr lang="fr-CA" dirty="0" smtClean="0"/>
              <a:t>	</a:t>
            </a:r>
            <a:r>
              <a:rPr lang="fr-CA" dirty="0" smtClean="0">
                <a:latin typeface="Arial Black" panose="020B0A04020102020204" pitchFamily="34" charset="0"/>
              </a:rPr>
              <a:t>En somme … </a:t>
            </a:r>
            <a:r>
              <a:rPr lang="fr-CA" dirty="0" smtClean="0"/>
              <a:t>				</a:t>
            </a:r>
            <a:endParaRPr lang="fr-CA" dirty="0">
              <a:latin typeface="Arial Black" panose="020B0A04020102020204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05154" y="3286602"/>
            <a:ext cx="10515600" cy="2326407"/>
          </a:xfrm>
        </p:spPr>
        <p:txBody>
          <a:bodyPr>
            <a:normAutofit lnSpcReduction="10000"/>
          </a:bodyPr>
          <a:lstStyle/>
          <a:p>
            <a:r>
              <a:rPr lang="fr-CA" dirty="0" smtClean="0">
                <a:solidFill>
                  <a:srgbClr val="FF0000"/>
                </a:solidFill>
              </a:rPr>
              <a:t>Comité de direction/ </a:t>
            </a:r>
          </a:p>
          <a:p>
            <a:pPr marL="0" indent="0">
              <a:buNone/>
            </a:pPr>
            <a:r>
              <a:rPr lang="fr-CA" dirty="0">
                <a:solidFill>
                  <a:srgbClr val="FF0000"/>
                </a:solidFill>
              </a:rPr>
              <a:t> </a:t>
            </a:r>
            <a:r>
              <a:rPr lang="fr-CA" dirty="0" smtClean="0">
                <a:solidFill>
                  <a:srgbClr val="FF0000"/>
                </a:solidFill>
              </a:rPr>
              <a:t>  Équipe Laval</a:t>
            </a:r>
          </a:p>
          <a:p>
            <a:r>
              <a:rPr lang="fr-CA" dirty="0" smtClean="0">
                <a:solidFill>
                  <a:srgbClr val="FF9933"/>
                </a:solidFill>
              </a:rPr>
              <a:t>Bras droit/Confidente</a:t>
            </a:r>
          </a:p>
          <a:p>
            <a:r>
              <a:rPr lang="fr-CA" dirty="0" smtClean="0">
                <a:solidFill>
                  <a:srgbClr val="92D050"/>
                </a:solidFill>
              </a:rPr>
              <a:t>Conseillère</a:t>
            </a:r>
          </a:p>
          <a:p>
            <a:r>
              <a:rPr lang="fr-CA" dirty="0" smtClean="0">
                <a:solidFill>
                  <a:srgbClr val="0099CC"/>
                </a:solidFill>
              </a:rPr>
              <a:t>« </a:t>
            </a:r>
            <a:r>
              <a:rPr lang="fr-CA" i="1" dirty="0" err="1" smtClean="0">
                <a:solidFill>
                  <a:srgbClr val="0099CC"/>
                </a:solidFill>
              </a:rPr>
              <a:t>Sounding</a:t>
            </a:r>
            <a:r>
              <a:rPr lang="fr-CA" i="1" dirty="0" smtClean="0">
                <a:solidFill>
                  <a:srgbClr val="0099CC"/>
                </a:solidFill>
              </a:rPr>
              <a:t> </a:t>
            </a:r>
            <a:r>
              <a:rPr lang="fr-CA" i="1" dirty="0" err="1" smtClean="0">
                <a:solidFill>
                  <a:srgbClr val="0099CC"/>
                </a:solidFill>
              </a:rPr>
              <a:t>Board</a:t>
            </a:r>
            <a:r>
              <a:rPr lang="fr-CA" i="1" dirty="0" smtClean="0">
                <a:solidFill>
                  <a:srgbClr val="0099CC"/>
                </a:solidFill>
              </a:rPr>
              <a:t> </a:t>
            </a:r>
            <a:r>
              <a:rPr lang="fr-CA" dirty="0" smtClean="0">
                <a:solidFill>
                  <a:srgbClr val="0099CC"/>
                </a:solidFill>
              </a:rPr>
              <a:t>»</a:t>
            </a:r>
          </a:p>
          <a:p>
            <a:endParaRPr lang="fr-CA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0871" y="1341688"/>
            <a:ext cx="5288500" cy="529909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4" y="1434330"/>
            <a:ext cx="3288455" cy="116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4440" y="365125"/>
            <a:ext cx="10515600" cy="1325563"/>
          </a:xfrm>
        </p:spPr>
        <p:txBody>
          <a:bodyPr/>
          <a:lstStyle/>
          <a:p>
            <a:r>
              <a:rPr lang="fr-CA" dirty="0" smtClean="0">
                <a:solidFill>
                  <a:srgbClr val="92D050"/>
                </a:solidFill>
              </a:rPr>
              <a:t>Une bibliothécaire: Prix et distinctions</a:t>
            </a:r>
            <a:endParaRPr lang="fr-CA" dirty="0">
              <a:solidFill>
                <a:srgbClr val="92D05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440" y="2389708"/>
            <a:ext cx="9624589" cy="247636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0873" y="2389708"/>
            <a:ext cx="1979377" cy="247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6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963" y="102258"/>
            <a:ext cx="11213123" cy="1325563"/>
          </a:xfrm>
        </p:spPr>
        <p:txBody>
          <a:bodyPr>
            <a:normAutofit/>
          </a:bodyPr>
          <a:lstStyle/>
          <a:p>
            <a:r>
              <a:rPr lang="fr-CA" sz="3600" dirty="0" smtClean="0">
                <a:latin typeface="Arial Black" panose="020B0A04020102020204" pitchFamily="34" charset="0"/>
              </a:rPr>
              <a:t>POUR TOUS </a:t>
            </a:r>
            <a:br>
              <a:rPr lang="fr-CA" sz="3600" dirty="0" smtClean="0">
                <a:latin typeface="Arial Black" panose="020B0A04020102020204" pitchFamily="34" charset="0"/>
              </a:rPr>
            </a:br>
            <a:r>
              <a:rPr lang="fr-CA" sz="3600" dirty="0" smtClean="0">
                <a:latin typeface="Arial Black" panose="020B0A04020102020204" pitchFamily="34" charset="0"/>
              </a:rPr>
              <a:t>ET TOUTES</a:t>
            </a:r>
            <a:endParaRPr lang="fr-CA" sz="3600" dirty="0">
              <a:latin typeface="Arial Black" panose="020B0A04020102020204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73" y="2199505"/>
            <a:ext cx="4685283" cy="165937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119" y="4613152"/>
            <a:ext cx="4257675" cy="107632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009125" y="351058"/>
            <a:ext cx="4849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54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SOURÇAGE</a:t>
            </a:r>
            <a:endParaRPr lang="fr-CA" sz="54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974052" y="122145"/>
            <a:ext cx="465123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JOURNAL</a:t>
            </a:r>
          </a:p>
          <a:p>
            <a:r>
              <a:rPr lang="fr-CA" sz="2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DE</a:t>
            </a:r>
          </a:p>
          <a:p>
            <a:r>
              <a:rPr lang="fr-CA" sz="2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RECHERCHE</a:t>
            </a:r>
            <a:endParaRPr lang="fr-CA" sz="20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8422" y="1176128"/>
            <a:ext cx="2684294" cy="133516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976002" y="5514682"/>
            <a:ext cx="2916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5400" dirty="0" smtClean="0">
                <a:solidFill>
                  <a:srgbClr val="0099CC"/>
                </a:solidFill>
                <a:latin typeface="Arial Black" panose="020B0A04020102020204" pitchFamily="34" charset="0"/>
              </a:rPr>
              <a:t>VEILLE</a:t>
            </a:r>
            <a:endParaRPr lang="fr-CA" sz="5400" dirty="0">
              <a:solidFill>
                <a:srgbClr val="0099CC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153773" y="2551202"/>
            <a:ext cx="4560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dirty="0" smtClean="0">
                <a:solidFill>
                  <a:srgbClr val="FF9933"/>
                </a:solidFill>
                <a:latin typeface="Arial Black" panose="020B0A04020102020204" pitchFamily="34" charset="0"/>
              </a:rPr>
              <a:t>VALIDATION</a:t>
            </a:r>
            <a:endParaRPr lang="fr-CA" sz="4800" dirty="0">
              <a:solidFill>
                <a:srgbClr val="FF993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882457" y="3474990"/>
            <a:ext cx="54568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3600" b="1" dirty="0" smtClean="0">
                <a:solidFill>
                  <a:srgbClr val="FF0000"/>
                </a:solidFill>
              </a:rPr>
              <a:t>GUIDE MÉTHODOLOGIQUE </a:t>
            </a:r>
          </a:p>
          <a:p>
            <a:pPr algn="ctr"/>
            <a:r>
              <a:rPr lang="fr-CA" sz="3600" b="1" dirty="0" smtClean="0">
                <a:solidFill>
                  <a:srgbClr val="FF0000"/>
                </a:solidFill>
              </a:rPr>
              <a:t>&amp; CODE D’ÉTHIQUE </a:t>
            </a:r>
          </a:p>
          <a:p>
            <a:pPr algn="ctr"/>
            <a:r>
              <a:rPr lang="fr-CA" sz="3600" b="1" dirty="0" smtClean="0">
                <a:solidFill>
                  <a:srgbClr val="FF0000"/>
                </a:solidFill>
              </a:rPr>
              <a:t>DE LA RECHERCHE</a:t>
            </a:r>
            <a:endParaRPr lang="fr-CA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02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sz="4800" dirty="0" smtClean="0">
                <a:solidFill>
                  <a:srgbClr val="FF0000"/>
                </a:solidFill>
              </a:rPr>
              <a:t>MERCI</a:t>
            </a:r>
            <a:r>
              <a:rPr lang="fr-CA" sz="4800" dirty="0" smtClean="0"/>
              <a:t> </a:t>
            </a:r>
            <a:r>
              <a:rPr lang="fr-CA" sz="4800" dirty="0" smtClean="0">
                <a:solidFill>
                  <a:srgbClr val="FF9933"/>
                </a:solidFill>
              </a:rPr>
              <a:t>POUR </a:t>
            </a:r>
            <a:r>
              <a:rPr lang="fr-CA" sz="4800" dirty="0" smtClean="0">
                <a:solidFill>
                  <a:srgbClr val="92D050"/>
                </a:solidFill>
              </a:rPr>
              <a:t>VOTRE</a:t>
            </a:r>
            <a:r>
              <a:rPr lang="fr-CA" sz="4800" dirty="0" smtClean="0"/>
              <a:t> </a:t>
            </a:r>
            <a:r>
              <a:rPr lang="fr-CA" sz="4800" dirty="0" smtClean="0">
                <a:solidFill>
                  <a:srgbClr val="00B0F0"/>
                </a:solidFill>
              </a:rPr>
              <a:t>ATTENTION!</a:t>
            </a:r>
            <a:endParaRPr lang="fr-CA" sz="4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02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0099CC"/>
                </a:solidFill>
              </a:rPr>
              <a:t>Une prof de droit: Éducation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Baccalauréat en droit </a:t>
            </a:r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endParaRPr lang="fr-CA" dirty="0" smtClean="0"/>
          </a:p>
          <a:p>
            <a:r>
              <a:rPr lang="fr-CA" dirty="0" smtClean="0"/>
              <a:t>LL.M.   Maîtrise</a:t>
            </a:r>
          </a:p>
          <a:p>
            <a:r>
              <a:rPr lang="fr-CA" dirty="0" smtClean="0"/>
              <a:t>S.J.D.   Doctorat</a:t>
            </a:r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endParaRPr lang="fr-CA" dirty="0" smtClean="0"/>
          </a:p>
          <a:p>
            <a:r>
              <a:rPr lang="fr-CA" dirty="0" smtClean="0"/>
              <a:t>D.E.A.  Diplôme d’études approfondies</a:t>
            </a:r>
            <a:endParaRPr lang="fr-CA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9680" y="1359992"/>
            <a:ext cx="2072320" cy="311085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672" y="1690688"/>
            <a:ext cx="1988656" cy="83119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213" y="4702257"/>
            <a:ext cx="2896659" cy="1940591"/>
          </a:xfrm>
          <a:prstGeom prst="rect">
            <a:avLst/>
          </a:prstGeom>
        </p:spPr>
      </p:pic>
      <p:sp>
        <p:nvSpPr>
          <p:cNvPr id="8" name="AutoShape 2" descr="data:image/jpeg;base64,/9j/4AAQSkZJRgABAQAAAQABAAD/2wCEAAkGBxISEhUTERMWFRUWFxoYGBgXGBgeHRsZHR0aGB8dIB0ZHyggGxonHRkaIjEhJyktLi4uFx8zODMtNygtLisBCgoKDQ0OFw8PFy0dFR0xKy0rNzcrNys3Ny0uLSswMzA3NysxNysrKzA3LSssKzcrNysrNzctLS8vLTcrNDgtK//AABEIAHMBtgMBIgACEQEDEQH/xAAcAAACAwEBAQEAAAAAAAAAAAAABwQFBggDAQL/xABREAACAQMCAwUEAgwIDQQDAAABAgMABBEFEgYhMQcTIkFRFGFxgTKRCCM1QlJyc4KSobGyFhc0VGKDk9EVJDNDRFV0oqOzwsPSNlNjhCWUwf/EABgBAQEBAQEAAAAAAAAAAAAAAAABAwUC/8QAJREBAAIBBAIBBAMAAAAAAAAAAAECAwQRITEFQRJRYaGxE0Lh/9oADAMBAAIRAxEAPwDJXkkjTz/bJSTcTgBZH6K8h6A8gFUn4CpNpo17LGJY4bx42G5WBlwR1yOfMV8sCgvZO8RmJu5hGQ4Cqe8fO5NhLZG4fSHUcqZGjcR3FrbWkZ7oQvpiyQMY3ZjcIifazhxuyCCFABOcDpXj47+3StqoxxWsYq9R3XmeOy1sNMu5wTDHeSAEgle+wCORHM9QeRHkajzRyozK5uEZGCsGaUbWYbgDz5ZAyKa99xFd2cdsC0CmaW7Ex9nmk2ujSyEokcoYrkYxzxnJOAaxnFVzuedrmMNJI6n7U5QCQwaccglWO0ZbAIPWk047XHrvleI/hptMx/X/AFmGLc/tkxwCxxJJyUcyTz6Cp6aJelBIIb0oRuDDvunrjOTXhpAUEiQM0hA2tvXZjfHn7Xszn37z8KaOl8aTxzxWhWFgGt4lUBxIySRBy4JJXKDqOWQCR6VK13jtrq9VGLLNK4KxEfWsb/iSysdLu513wx3kieTKZip+Bzz+VRGEgJDNcKVcodzyjDgbipyeTY54p3HVZrcafHEI9lxO0T7lYsP8pJlSGA+9I5g82B8sFb8dmMXFwGRmdphsKvs2kPeEk+FtwwcbcfMUmnHbPFrYtkrWcNJiZjqvP77Zd3YAnvJiFG44kk5DIGTz9SB86sJNFvVTvGhvQmMlj33IevXOK8NO2AOGDGQqxDbxs24bkE2Ag9Oe49PKm3qPFF7bTzLKbXuIYFnxskDlHkkhjTeZNveZRTnbg78csZKtd47aarVxjzWpXDWIj615/ElTZ6TdyoJIo7x0PMMvfEEeoOeY94qFl/N5xzZfE8g8S43DmeoyMj301tD4wkS10tYRGsbxxQyM6OyiRWSEx7kbERwHKlgQxAXlnNYbi4puddrd4ZpSrBwoXDMDuUqd+fDy8J5daTXaO3jBrIvkrWcNJiZ9V5/ZvdmEhbSrQsSSY+ZJJJ8R8zWorK9lv3Js/wAl/wBTVqq0coUUVFvNShhwJpY492cb3Vc464yefWglUVWtxBaDrdQf2qf31YRuGAZSCCMgjoQfP4UH6ooqDPrNsjFHuIlYdVaRAR58wTQTqKgRa3aswRbiFmY4CiRCSfQAHnU+gKKKKAoqr/hFZ9/7N7TD3+cd1vXfnGcbc5zjnVpQFFFFAUVXf4etMke0wZHIjvU6/XXjLxRYr9K7gH9an99Bb0VWWXEVnMcRXMLn0WRCfqzVnQFFfGOOZquXiC0PS6g/tU/voLKiodpqsErFYpo5GAyQjqxx0zgHpkj66mUBRXncTrGpd2CqOZZiAAPeT0qD/CC06+1Qf2qf30FlRX4gmV1DIwZWGQQQQR6gjqK/dAUVV2PEVnNKYYbmGSVc5RXUsNpwcgHPI1aUBRRXx2ABJOAOZJ8hQfaKrV4gtD0uoP7VP768ZeKrBfpXluP61P76C4oqvsNbtZziG4ikPojqT9QNWFAUUVHvL6KEAyyJGCcAuwUE9cc/PkaCRRVa3EFmOZuoP7VP76jvxdp463luP61P76C6oqBY61bTHEM8Uh9EdSfqBqfQFFFFBzRZKhvJC8ix93dTOAQ/j8cm7BA2rhSTzI+iaaOgahp72OnC6LBrZIXUtHMFWRY9nNtm0gZPnjIB8qUs77Z5mDAEXFx1CsMM0iEFXBBBViOY86/a37gYEij4JGCPgQOVZ/OI4de3j8+WtL1mJiax7iPXRti90242O92d8M9y0ZgdsjvHcbvACeaN9TVguJorcvcCKbakb7kMiysW+12aAHkXLMVfxEdVNUI1GTyaOMbVXbEoVSVG3ewYkGRgBubzwK/El0zDDSAgkE+GMElc7csF3EDceWcc6TeqYfF6mL1tO0cx7h66ZtOXeRUKDPdlXyRvjGd23Zjn0zmmbZW+ltGHmuJleTuJCzB0EcsSqFZHMYCkAFepBBPXNKtJsHKsvNSpBCMCpxkFXBB6A/KvaTUZCpXvQMjGQFBHwIwRUreIhvrfHajJmm9bRaJ+8Qbttf6dNFal7rx27mRO7bcd2WGWCq2fCSPzjS94ulhmnuZBMq7ZUKApIe8LG7O0bVJU4OckYqlOpyZJVo4gcfa4V2xjAAyqEkAnGT6kk14y3LOAHkBAbf8ARjBLbSoJIAY4BIwT51ZvGzHB4vUxetp2rtMe44e2nhSryNIFYKR3e193iDAHdt2HngYBJ8QpwXs2lSyi4lmdJNsY3M08aYjJdRhgEIDEn4k0mUn252svMYIIRgRkMOTA4IIBBHPlXrLqUpUr3q8+vJefuOMHB6EelSt4iGus8bqMma14mLRPveI9Gdw5a6OkUT98S7COWRVllZTINkniRcrykUHGORFYTiN437yVZVyJ5gqFXJkyS3IqDt5bfpYHiFVp1SXLEOkYZiwjiG2NM/eopJ2r7vea8Zbktjc4IBZuSoPEwUEkqAWOFUc89Ks3jZnpvGaiuSt5mK7feOD37LfuTZ/k/wDqatVWV7LPuTZ/kv8AqatVWjjisd2q6NBcafO8sYLwxtJG+PErDB5H0OACPMVsaz3aF9zLz8hJ+6aBAdmmkw3WpQRToHjO9mU9G2ozAH1GQMjzrp6OMKAqgAAAAAYAA5AAeQrm/sd+61v8Jf8AlPXSVFkUnO37RoFSC6WNVmeUxuwGN67GYbvUjYAD6E046Vf2Qf8AJLb/AGn/ALUlEUnYHo0EklxPIitJCYxGSAdhbeSw/pcgM+Xzp30oPsevoXn40P7JKb9AVG1G9SCKSaQ4SNGdj6BQSf2VJpYdu+v9zapaqcNcHLY8okIJ+tio94DUCbbXJPbfbee/2jv8e/fv2/DHh+FdV2F2k0SSxnKSKrqfcwyP21zRxVwhJZW1lO+f8YjJcH7x/pKvx2MPmjU1ewzXe+smtmOXtmwM/wDtuSy/IHcv5oosmVRRRRCA7ctEt7e6heCNYzMjtIFGAWVl8WByBO459auOyfgewvLIzXMO+TvXXO9wMDGOQIHnUf7IT+UWf5KX96OtX2Ffc0/l5P8Apoqn417HrcwvLYblkUFu5ZtyvjngFuat6c8fDrWY7M+0Ge2njt7iRpLaRgnjJJiZjgEE89uTzXy6jGOfQTEDmeQrkPUh3k0vcjO+WTuwP6TnYB9YoOvCM9aQfbTwjFaSxXFtEscU2VdVACrIOYwB03Lnp5qfWn1CCFGeuBn41nO0fQvbNPniAy6r3kf5RPEB8+a/nURkewT2c2su2NBcI5WR8DcyN4l59dvIjHqmaalc4djuuezaiiscR3A7pvTceaH47ht/PNdH0JR7+GJ43WZVaMqd4cAqV88g8iK587LeFIdQvpGePNrDufaejbmPdofUbck/igedM7tn132bT2jU+O5PdD3IQS5+G0bfzxUjsj0D2TT4ywxJP9uf18X0R8kC/Mmg2FtbpGipGqoigKqqAAoHIAAcgPdVZxdrQsrOa4PVEO0ernko+bEVcUmO3rWy7wWEWWORK6jqWOUjX39WOPetAvOCda9jvoLhm8KviQ/0GBVifhnd+bXVINcv8fcJtp00cRO5ZIVbJ/CxtkHwDc/gwp49lWu+16dEWOZIvtMnrlMYJ95QqfnRZbCvy6gggjIPIg+Yr9UURzT2s6LBa6i0dvGsaNGj7FHIMdwOB5Dw5x7zTB7Puz3TrjT4J5oN8kiksd7jnuYcgDgcgOlY7ty+6n9RH+16bXZV9ybT8Rv32ope9onZVHbQtdWJfEXieJjuIUdWRvpZHXBJ6HB8q/fZH2gTGZLK7kMiycoXbJZWAzsLffKQORPMHlnnybevzIlrO0hAQROWz0xtOa5e4Kidr6zVPp9/F+pgW/3QaDrGq3iDQre9hMNzGsinmMgZVsEBlP3rDJ5irKvhojkfhi0Sa5to5BlZJY1YDlkMQDzHMcjXQo7K9Jxj2b/iSZ+vdSA4I/lll+Wh/eWus6KT/FPYvHtMmnyMHXmIpDkHHkr9VP42fiOtZzhDtJvLCXuL3fLErbXWTJliI5ciebAeanPuPr0HSZ7eeHFHd30a4JIimx58iUY+/kVz719KBv2N5HNGksTB43UMrDoQeYNFKbsE18lZrORuSYljyegJw6+4btp/PNFEXHBHCNhcwzPPaxSSC7ulLMuTgTPgfVitD/F9pX8xg/QFR+z87ZNRhP3l/IwH9GRI3H6y1W/El06LGqLMS8iqTFtyqjxsTuPQqpHIEk4FBl7/AIe0dCFi06KZiucqihB9EAs55bSXXJGSAc4xXhDomld7HFLpKJ3gG1tgZd2WDZI5IoK8ixBbPIcq97C12KCI0CBQHdJcRF9ltGe8i6FfD4ickDzqQLcKE3RMyYjds4dcos53bS2doKjavQeE8vILBOANJIBFjbkHmCEGCK/X8XulfzGD9AV48Cag5VrV9zmBYwJBCY0KGOMqMliHbJbmoC4HQeesoMz/ABe6V/MYP0BR/F9pX8xg/QFaavxK2AT6Anpn9Q60GD1jQNFt2CNpyu5BO2OAnltd+vJekbeflXyXQdGQgSaYEBOMmDI6lfvM89w2gdWLDGQc1HsSJUMuO9aVWdzBLJFlmhk8IR2PmshVtw5Pn43MdpiSQqAMPGTtJZgUkGd5yWZ9pwgx0x6DAfNP4N0adFeOytyGVXwUAYBxuXcp5qceRr2n4B0pVZvYYOQJ+gPIVC0SYQ3ECRnYkqopjFtJk4jlZd0vMd50JY9dprR8U3Iis7mQnG2CQ5/NNBU9loxpNn+RB+sk1qqo+BrUxadZoeRW2iz8dik/rzV5QFZ7tC+5l5+Qk/dNaGs92hfcy8/ISfumg514Msrme7jjs5e5mYPtfcVxhWJ5gE8wCPnTM/gXxF/rL/jS/wDjWM7Hfutb/CX/AJT10lRSg/gXxF/rL/jS/wDjWT7RNB1O2hibULrv0aXai947YfaxzhgMeEEZ99dF0q/sg/5Jbf7T/wBqSiIn2PX0Lz8aH9klN+lB9j19C8/Gh/ZJTfoPhpBSf/mtexzMEb493cwnn8nb9UlNHtR1/wBj0+VlOJJPtUeDz3PyLD8VdzfIUo+BeGNZEXtOnFYklG3cWQEqpI6OpwuQfjyopv8AaXoXtmnTRqMyIvexgdd6c8D8YZX86kl2Ua97JqMRY4jn+0v6eMjYT8HwPcGNbb/BXFX84T9OH/wpX8SaLc2U5iuRslwJMqeXiJIYEe8H4EUHWNFUXA+uC9sYLjPiZdr+6RfC3+8CfgRV7RCQ+yF/lFn+Sl/ejqFwBxxcWFkVTT5Z4Q7uZl3hV6ZyRGygDHUmpv2Qn8os/wAlL+9HWp7DUB0wgjIM0gIPQjw0VheI+1G91BfZbeJYBMe7IV8u+7lt3naFBzg8vPqK0/Zx2WNbyJdX20yIcxwrghWHRmboWHkByB55PLGL7UuCDp83ewqfZZW8GP8ANt12H3dSp9OXlzY/ZHxz7ZF7NcN/jMS8iTzljHLd+OOQPr18zgGNRRRRHMHaFo7WOozJHlBvE0JHkG8Yx+K+R+aK6J4W1hby0huV/wA4gJHow8LD5MCPlS/7e9D3wRXajxQt3b/k36H5OB+maoOy7jUWljexucmFTPCp8y2E2j+sKH+sNFevFv8A+X16O0HihgOxvTauHlPzOI/iBTvUY5ClP2D6Ke7mv5ebzMURj1Kg7nP50nX8SmzRHldXCxo0jnCopZifIAZJ+oUiezq3bVdZkvZVOyMmY56BvoRJ8lGf6v31s+3HX+4shbqfHcttPPpEvNz8ztX4MaxnCnC2vwQh7JliSYLJgtGGOQMZDKSOXlRW47bdD7+w75R47Zu8/qz4XHwHJvzKwvYXrnc3jWzHCXC+H8qnMfWm79EVcz6JxQ6sjzoysCrAtDggjBH0PSlfPFPp93gjbPbSKcZyNwww5+akEfI0HWlFRNJv0uIY54zlJUV1+BGal0Rzz25fdT+oj/a9W3C/aNcWNhCh02V4UUgT5dUbLH77uyo5nHWqnty+6n9RH+16afZvZxzaNbxSqHR4mVlIyCC75FFKvX+N7/WWWzgjWNZD/kkYZcjxeJ3IBUYztwOnnTB7NOzcWDe03LK9wRhQv0YgRg4J+k56buXIkDzJVHG/C82lXYCMwQnfbyg8+R6Z8pFP/wDD58nb2a8ZrqNv48C4iwJVHn6OB+Cf1EEelBsK+GvtfDRHJvBH8ssvy0P7y11nXJnBH8ssvy0P7y11nRRWI7aFB0i4z5NAR8e+jH7Ca29Knt611Vt47NSC8rCRx6RocjPxcDH4pohddmszLdsV69w4+W+KvlajsJ0HvZbi5dftaIIlPqzEO31BV/SFFFMTSm7nWruLoLi3huF95QmFvngJV1rmjCcxOGIeFtyAs+wkjB3KpGTg8m6qeY8waTjQ+z3dhe/erKbaU+kc4wCfcJFT662NEYjTLfegcwRO30G2y9MSsXRmceNU2FSSTvABI54HjrEKIpzCneMqQbGnKbh3keVzGpyu10KnHhGcha/Fnp+0xkJlZ2du8hdkLI8hKiQdCuJVPeL4hnaB51Ont1hQssUCrlWk2qzyFQylj3hIJwFc8wf8n76KvtF0wxd5I5PeTMGcd47quAFCrv8AQAZOASfdgC0r4jAgEHIPMEV9ogoryhuEcZRlYc+YII8J2np6Hka9aDD3mkCNoobhFujtk7uSdk5kspPLZlWAOML4du7kM7akzWu5GzCUErciswBJzvDseRDBVBTrjAHLHKZr1sJ7iNVCP3SO0ivnGH27B4fosWTcGwdvdk45iqHT9PBihzArEqxHtM0km0oyxBdnNWGX2hixOOp50Vc6HZb5UkQyLFEZR4nDiRjiPlkklVCcnOCc4GBkV49qUh/we8KfTuZIrdff3kiq3+5uq14UyIWBI3CaXcFyAMuzDAJJClWVgPRhVNxB/jGq2NsOa26vdy/HBiiHx3Mx/NojXwxhVCjoAAPgOVfuiigKy3adfRxaZdd44UvEyICebMwwAB5nnWpqq1rhy0vChuoEmKZ27xnGcZx8cD6qDnrsqvY4dUt3lcIvjXcxwMsjKuT5ZJA+ddMg1mT2e6V/MYP0a0kEKoqogwqgKB6ADAH1UH7pR/ZA3sZhtoQwMnfGQqDzCBGXJ9ObDHrz9KblUOocGafPI001pFJI+NzMuScAAZ+QFAtfsfr6NWuoWcCR+6ZVJwWA3g49cZGfiKc7MAMk4A8zVBZcE6dDIssVpEkiHKsq4IPqKub6zjmjaKVQ6OCrKehB6g+6gQXa/wASR317HBFKO4h8HeA5Xe5AdvQhQAM+5qfGj28UcEUcBBiRFVCpBBUAAHI6/GqQdnulfzGD9Gr3TdPit41hgQRxrnaq9BkknHzJoJVKL7IGxjMdtPuAlVmj255sjDdnHntK/wC+fWm7VPrHC1lduJLm3jlcDaC4zgZzj6zQKbsN4oSF5LOeQIshDxFjgb/osuT5sNpA9QfWnjmsw3Z7pR/0GD9GtLHGFAAGABgD3CgRXb5fRyXVuiOrNFG+8Ag7SzIQDjocKTj4Vquwe/iNk8Icd4krMUzz2sBg48xyPP3GtTJwDpbMzNZQlmJYkrnJJyTz99SNL4PsLaQTW9rHHIAQGUYOCMH9VFTta0qK6heCdd0cgwR5j0IPkwPMHyIrmniDSLrSL0AMytG2+CUDAdR0PofRl+I6Hn1JUHVtIt7pO7uYklTOcOoOD6j0PvFEUXAfG8GpRDBCXCj7ZCTzB/CX8JD6jpnB51q6oNI4L0+1kEtvbIkgzhvESM8jjcTir+gga9pi3VvLbv8ARlRkPuyOR+IOD8q5SGmzGf2YL9uMnc7f6e7Zj4bq68rODgix9t9u7o+0bt27e+3dt2Z2Z25x7uvOgtNC0tLW3it4/oxIFHvx1PxJyfnUuedUUs7BVAyWYgAD1JPIV6VD1XS4bmMxXEayRkglW6Eg5H66BAcT6xDqusxh5ALXvEhVmOF7sHLHJ6b23DPoVrolMYGMY8sdMVmj2e6V/MYP0a0dvAsaKiDaqgKoHkByA+qg9KRHb3Yxrdwyoy75IyJFB5+AjaxHvDEZ/oCnvVFqXB2n3ErTT2sUkjY3MwyTgYH6gKDCdh3FKNAbKVwskbExBjjdG3MgZ6kMW5DyIpsE1m4uAtMVldbKFWVgykLggg5BGPPNaKSMMCrDIIII9x5UHOfbLfRzam5icOEiRCVORuG4kZHpkfOm12Q30cmlwIjqWjDK6g81O5jgjy5EH51NXs90of6DB+jU/RuF7O0cvbW8cTMNpKDGRnOPrFFfni7huHULZoJhjPNHxzRx0YfXgjzBI865zglu9HvumyaE81OdsiH96Nh0PkR6iupqrNa4etbsAXUCS7ehYcx8COY+RoiNwnxTb6hCJYG548cZPjRvQj09D0NWWp6hFbxPLM6oiAkliB+3z91V+h8KWVmxe1t0iZhtLDJJXIOMknlkCpWs6HbXaKl1Esqq24BhkBsEZ+OCfroOV+FbhYbm1kkO1Y5Y2Y8zgKwJPKujv4x9Kxn2yP8A3s/VjNfs9nulfzGH5L/dXi/ZppJ/0NPk0g/Y1FZviTtmtY1Iskad+gZwyRj3+IBm+AAz60u9D4Z1DWrgzvu2ucyXDghQPRB99gYAVeQ8yKeVhwJpkJDR2cOR0LLuP+/mtEqgDAGAPSiK7h/RYrOBLeBcIg+bHqWJ82J5mirKigquKdHW8tJrZuXeIQD6N1U/JgD8qpdD1GW/05GK5mUiO4iLbSXjO2SMn73OM+hyAeRNa+sVKf8AB+p7jytdQIB9Eu1HI+4SIMfjLQWL63bKWF4FtUACItyYlDjAclfEUIGAMA5BQ5GME+EEsjb/AGSIPH0imDIELElwQOW6Ed4y5XOcED1rUSRq3JgCOvMZr94oKSf/ABCyIjBkaNcICrHc7HCjCAkAuwAAGFBA6CqG2s2eQSSK9wXbBYSju0CzO23BIbG3IKsCNyoPUi640QmBSI3k2TROQjsuFVwSzbTkoBkkAHoORxVeYn7ws6y85EQSxOp3Ku643Oq4XaC/IgEtt5jBwQrLnSYwMdx3RCEb40ds87fAVPM4wTkFQ2TzOTVvwzqs3fmCZy4dHliZwqvylZXjIB8RQGMEqoUc+tRTbq0SrHFcRZ75ApYKBmPd4mjY7VZkVwwORy6ZKn88MQt7YMFgqQuxBiYeGaQOi75Mt4dr4XlyAOBmirLUHe17z7Xuiml3PMv0ow+AxcDxEADCsM4G0EKF3VHvtTtmZTp/cTXDnYO7KkeT5kaMNtQFF5n5c61tfAKIpdFsXjaaechO8xiMEFY403EZYAbm8RyfIBV6Lmqns+Uzm51Fxzu5MRZ8raPKR/peJvzhX3j66abutNgYiW7P2xh1jtlOZHPpuHgHvb1rVWlskSJHGoVEUKoHQKowB9QoPaiiigKgatrNvaqGuZo4VY4BkYKCeuMnzxU+qLjmFW0+7DKGHcSHBGeYUkH4gjNB+rLi/T5pFihvIJJGOFVJFJJ68gD6Vd0l/seYVLXrkAsBAAccwD3uQPTOB9Qp0UBRRRQVmsa/a2hjFzMkRkJCBj9IjAOP0l+sVZ1zv2y6wbq+dEyYrQd0WHQOx8fMdPEAvxQ05ez7XPbbCCYnL7dkn5RPC31kZ+DCgtNW1m3tVDXM0cKsdoMjBQTjOMnzxUbTuKrG4kEUF3DLIQSFSRWOAMnkD6VM1fTo7mGSGVQySKVOfeMZHoR1BpKdjFwbTU57SUeJw0eT/wC5Cx5D3EFz8hQOXV+ILS1Ki5uIoS+SveOFzjGcZ64yPrr8aVxJZ3TFLa5imYDcRG6sQOmeXlk1F470QXljPDgFyhaMnykUbl5+XMAfAmlz9j7qg/xm2OA3hmXpkj6DD4DwfpGgcU0oVSzEBVBJJ6ADmTVLacY6dK6xxXlu7ucKqyKST6AA5q1v7tIYnlkOEjRnY+iqCT+oUuOxTSVaO41B0Ae5mkMfL6KB2yB6ZcsOX4AoGfRRRQfCcczWbvOP9LiYq97BuBwQH3YP5uedYft+16WOOG1iJVZVd5MHG4LtCp+KSSSPPArb8IcL2VvaxCGGNg0asXKhi5YAkknJwc9OgHIUEnTOMtPuHWOC7heRvooGG44GeQPM8gT8qvaxt1wBbi/tr62VYXidjKqjCupR1yFHIOCw6YyM56CtdPKqKzsQFUFiT0AAyT9VB9lkCgsxAA5kk4AHxNZu47QtKQ7WvoM/0W3D61yKVvttzxHqBhDtHZJlyo8owcAnyaVyeWeQ546HLa0rgzT7dAkdrFgebqHY+8s+STQe+mcU2Nxygu4JD6LIu79HOf1VbO4AJJwAMk+4VgeNOy61uoy9pHHb3K80YAqjEeTqoI/OAyPf0rfigz38O9L/AJ/bf2qf31oI3DAMpyCMg+oPOufHtU/hN3exdntY8OBj6Afp0+lzroWggatrNvaqrXM0cKscAyMFBPXGT54qPpnFFlcv3dvdQyvgnbHIrHA6nAPSq3tRiVtKu9wBxEWGfIggg/Gsb9j3Evc3T4G7vVXOOeNgOM+mSaBt1Gvr+KBDJNIkSDqzsFA+bcqj8QavHZ28lxL9GNd2B1J6BR7ySB86T/Bmky6/cyXeosWgibasSsQu7G7YuMYUKQSRzbcMmgZH8Y2k5x7bDn4nH14xWhsr6KZBJDIkiHoyMGU/McqrjwnYbO79jt9mMY7pP7s0puLtNm4fuo7rT2YW0xw0LMSu4cyhzkkFRlW+kMHn6g8qKgaHqsd1BFcRHwSqGGeo9QfeDkH4Uv8Ath44ktdtnaMVnkUM7r9JEJICr/TYg+8D3kGg2ur8W2Fq224uoY3/AAS43fojmB8q8dM42064YJDeQs56LvAJ+AbBJ+FUXBHZtbWsSvcxLPcsA0jSeMKx5lVDcuX4WMn6gJ/FHZ5Y3kZXuUhkx4JI1CkHyyFwGHuP6jzoNdXlc3CRozyMFRQWZicAAcySfSlJ2V8XXEVy2lX7FmVmSJmOSrpnMe482UgEqTz8vMAN8igz38O9L/n9t/ap/fV/DKrqGUgqwBBHQg8wfqrn3T7VP4Td3sXZ7XL4cDHJHYcunIgGuhaAooooCqziPRY723kt5c7XHJh1VhzVh6MCAflVnRQZfgnW5JVe1u+V5bEJKPKRfvZl9UcfUcitRWX4v0GV2jvLLC3kAOzP0ZYzzaF/6J8j5HFWPDHEEV9D3seVYEpJG3J4pB9JGHkR+ugt6xcMUaPO214B7SwjYHw8xFESwztHMyEKwI2tkeg1Wp3ywRtI+SByCqMszE4VVHmxJAA99UdxpcohLb8TynLpndGzMQShB5lQg25GCQtBCF0k+UTv7ncCylkGxT3e0EyJiLaw2naSfvvUir7hd42tIZIxykjR8kkkkqOZY82P9I9eVVqxd+JRJJMyZAC4aIBdkbNyXaT9NupOMEeRqy4bl+0JE2BJAFikUDGGUAZA8lYYYe5hQWtQNc1eK0gkuJ22xxjJ9SegUDzYnAA9TUu4mVFZ3YKqglmJwABzJJ8hWI0pG1a4W7lUrYwNm1jbkZnHLv2H4A+8B+NBYcEaVLmS+uxi6usHb/7MI5xxD3gHLepPurV0UUBRRRQFU3Gf8gu/9nl/cNXNU3Gf8gu/9nl/cNAtPsd/9N/qP+9TkpN/Y7/6b/Uf96nJQFU/F+tLZWc1wcZRPCD5ufCg+bEVP0+/inTfC4ddzLuHTcjFGHvwwIz7qWPazM99eWmkwNgu3eSnrtHPBPrtUSNj8XpQefA3BXf6NcGUAz34MoY9fCS0RPxfL/n1Wdg2smOeeykyN43op8pE8Lj4kY5f/Ga1MPAWpIoVNZmVVAVQIxgADAA59MUtOJdNn0XU4ZmlMx3CfvNuDJlj3qkZ6nJz+OKK6QpDdqcLafrEN7HyDlJuXm0ZCyD5rt/TNPS1uFkRZEOVdQyn1BGQfqNYLtv0bv8AT++UZe2cSfmHwv8ALBDfmURP7TeIhBpcksbeKdBHEV6/bB9IfBMn5UotEhl0bVrUTcgyx7/Tu5gFb9Bs5/J1YcH3Mmqz6ZZyA93Yh5JPRgjDZ+oIn5zetabt/wBF3ww3Y/zbGJ/xZMbT8mGPz6Kue2fU2W0js4j9uvZVhUeq7l3fIkov59bPQ9NW2t4oE+jEioPfgYz8zk/OlNwFeSatqUFxKPBY2yDn5zEbd3zIY/mLTnogooooMN2p8EtqUKNCQJ4d2zccBlbG5SfI5VSD7vfSr0jizVdFYQTI3djpDOOXqe7ceXPyJHuroK51KKOSKJ22vNuEYP3xUbiM9M451+r+xinQxzRrIjdVcAg/I0GW4K7RbXUT3agxT4z3T48QHUow5MPdyPuqR2oyldKu8ece0/BiFP6iaUPEOhrY67BDZ5AMtvIi5JK73wVyeZHInn5NinrxLpQu7Se3Jx3sbID6EjkfkcH5UC2+x7hHdXb/AHxkRfkFJH62P1U3KQfY/rfsF9LZ3X2vvSEO7ltnQ4UH3MCQD+L60/KAoqPf3scEbyzMEjRSzMegA869YZQyhl5hgCD7jzFBzvrU0ycRSNbxiSYXIMaE4DN3Y5E+XLNMf+EHEP8AquH+2X/yrCN/6p/+2P8AlCn/AEUouMta1p7G4S50+KKExkO4lBKr6gbudev2Pf8AJ7v8sv7grY9pv3KvPyLVjvse/wCT3f5Zf3BQS+324ZbCFR0e5UN7wEkYD9IA/KrPsWhC6VER1Z5GPx3kfsAHyqb2o8Pte6fJHGu6WMiWMeZZc5A95UsB8ay3YLryNbyWbECSNzIg8zG2M/MPnPpuWiGtWA7cIQ2lsT1SWIr7iW2/sYj51v6Uvb3rqiKKyQ5kdxI6jmQgyFGB5s+MfiGgsuwa4ZtOdT0juXVfgUjk/edqwWp/b+JcScx7ZGuD5BAu390H503ezXQGsrCKKQYkbMkg9Hfnj5DC/Kld2tabJY6pHfxrlJGjkB/+WPG5D6blUH5t6UU+aKiaXqEdxEk0Lbo5FDKfcf2EdCPUVIllVVLMQFUEknkABzJJ9KI597Qz3Gv95Hybvbd+X4XgB+sDHzroWuf9CgOsa61woJgSUSknyjjwI/mzIDj8b0roCikBp/8A6o/+3L/y5Kf9IDT/AP1T/wDbl/5clP8AogoqMuoRGYwBx3qoJCnmEJKgn4kH6q+UEqiiigKyPEfD0yTe36dhbkACWJjiO5Qfet+DIPvX+R5VrqKDOaXq0Gpwnuy8UsbjejACWCVTkBlPv+RGa9G1B45QL3u441XKShiEdj4Tu3D7WwHRSSDv5E45ePEnCgnkW5t5DbXiDCTKAQw/AkX7+P3dR5VF0rjEpItrqcYtbg8lbP2ib3xyHof6Dcx76D3k1J57gNY93OiKDIxchMgsoRXVWBch2J9Nq56ipWn24tI5bm7lCsVBclhsijUsVjU7VJVd7eIjcSx9wHziPiu3sysbbpZ3/wAnbxDdI5+H3o/pHA5VU2fDdxeyLcatjap3RWaHMaHyaQ/52UfojyoI0UMutMHlVotMUhkibk90Qch3H3sHQherYya3iIAAAAABgAdAK+gV9oCiiigKKKKAqk4w0y4urZ4LeVIjICrs6FvAQQQoDDDH1OeWau6KBT6D2Y6lZb/ZNUSHvNu/FsGztzj6bHGNx6etTrzgzW5UKPrWVYYIFuqZB8tyEEfXTKooM/wnoT2NhHaoyGSNGw2Ds3ks2SMg7cnpmszoPAd9BqJ1CW8hld8iQGFh4G25CHf4SAoA+HPPOmNRQFYLtI4Fn1R4ds8USRBsZjZmLPjdzDAbcKvL4+7G9ooMzwLod3ZQC3uLiOeNABEVjZWUc/CSWIIHIDlkY86vtQtFmikicZSRGRh/RYFT+o1IooMH2XcCPpgnaZ0eSQqqlCcCNc4zuA8RJJPlyFafinRxeWk9sSAZY2VSeiv1VvkwB+VWtFBkOzPhFtNtmjlKNNI5d2QkrjooBYA8lHp1JrX0UUBRRRQZXjzhA6isOydoJIHMiOFz4scvMEYxnkapo9H4jQbBqFq46d48RD/UE25+OaYdFBh+Euz4W1w17dztdXbf5xgAqkjbkL+FtwufIcgBW4oooMhxt2eWmpeN8xTYx3qYyR6ODyYfr99U1lw3r9svdwajbyxjkvfo24D47WJ+bGmRRQLLUuzrUL8bdS1MsnURwxBVB/Vu+JHKmOkRVAq/ergZ6chgZxXtRQKc9l997b7f7dB3/e97/kG27umMd59HHL4U1os4G7GcDOOmfPGfKv1RQZ/jjRZ721a2glSIScpGdCxKei4YYJPn6VR9nXBFzpjSBrmOWGTmyiJlYOOQIO88sdRj0reUUBWE4n7NYrib2q0la0ugd2+P6Jb8IrkEN6kEZycg1u6KBd/4G4j293/hC1x07zuvtnxxs25qXwr2bQ203tVzK93dE7u8k6Bum4LzO73knHlitzRQFQtY0qG6iaG4QSRt1U/WCD1BB6EVNooFnbdn1/Ysf8FahsiYkmG4QMuT7wD7uYUHlzJr7fcE6tfDZqOoosJ+lHbJjd58ywH1HI91MuigquG+Hrexh7m2TaucsTzZm6bmPmeVWNxu2tswHwdu4EjPlkAgkZ99elFAo/4qb/2o3i6jGlwXaTetuThmyDgM5GMMRzFXDcK69/rsf/qxUxKKDE8A8G3FjPcz3VyLmScRjfhgfDvznJPXcOn4NFbaigKKKKAooooCoup6dDcRmKeNZI26q4BH6/P30UUFTwlw5aWiFreFUZ87m5sxAJABZiWwPTOK0FFFAUUUUBRRRQFFFFAUUUUBRRRQFFFFAUUUUBRRRQFFFFAUUUUBRRRQFFFFAUUUUBRRRQFFFFAUUUUBRRRQFFFFAUUUUBRRRQFFFFAUUUUBRRRQFFFFB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2532063" y="-852488"/>
            <a:ext cx="679132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3054" y="3323373"/>
            <a:ext cx="417195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6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0099CC"/>
                </a:solidFill>
              </a:rPr>
              <a:t>Une prof de droit: Expérience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Professeure titulaire à la Faculté de droit</a:t>
            </a:r>
          </a:p>
          <a:p>
            <a:endParaRPr lang="fr-CA" dirty="0"/>
          </a:p>
          <a:p>
            <a:r>
              <a:rPr lang="fr-CA" dirty="0" smtClean="0"/>
              <a:t>Médiatrice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7817" y="1027906"/>
            <a:ext cx="2664183" cy="399932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202" y="1825625"/>
            <a:ext cx="1988656" cy="83119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4950" y="2599765"/>
            <a:ext cx="5472580" cy="42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0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0099CC"/>
                </a:solidFill>
              </a:rPr>
              <a:t>Une prof de droit: Prix et distinctions</a:t>
            </a:r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fr-CA" sz="2600" dirty="0" err="1" smtClean="0"/>
              <a:t>Advocatus</a:t>
            </a:r>
            <a:r>
              <a:rPr lang="fr-CA" sz="2600" dirty="0" smtClean="0"/>
              <a:t> </a:t>
            </a:r>
            <a:r>
              <a:rPr lang="fr-CA" sz="2600" dirty="0" err="1" smtClean="0"/>
              <a:t>Emeritus</a:t>
            </a:r>
            <a:endParaRPr lang="fr-CA" sz="2600" dirty="0" smtClean="0"/>
          </a:p>
          <a:p>
            <a:pPr algn="ctr">
              <a:spcBef>
                <a:spcPts val="0"/>
              </a:spcBef>
            </a:pPr>
            <a:r>
              <a:rPr lang="fr-CA" sz="2600" dirty="0" smtClean="0"/>
              <a:t>du Barreau du Québec</a:t>
            </a:r>
            <a:endParaRPr lang="fr-CA" sz="2600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64884" y="2851196"/>
            <a:ext cx="2107593" cy="2669618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fr-CA" sz="2600" dirty="0" smtClean="0"/>
              <a:t>Élue à la </a:t>
            </a:r>
          </a:p>
          <a:p>
            <a:pPr algn="ctr">
              <a:spcBef>
                <a:spcPts val="0"/>
              </a:spcBef>
            </a:pPr>
            <a:r>
              <a:rPr lang="fr-CA" sz="2600" dirty="0" smtClean="0"/>
              <a:t>Société Royale du Canada</a:t>
            </a:r>
            <a:endParaRPr lang="fr-CA" sz="2600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850601" y="2928961"/>
            <a:ext cx="3826386" cy="251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4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6900</TotalTime>
  <Words>893</Words>
  <Application>Microsoft Office PowerPoint</Application>
  <PresentationFormat>Grand écran</PresentationFormat>
  <Paragraphs>263</Paragraphs>
  <Slides>61</Slides>
  <Notes>29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61</vt:i4>
      </vt:variant>
    </vt:vector>
  </HeadingPairs>
  <TitlesOfParts>
    <vt:vector size="70" baseType="lpstr">
      <vt:lpstr>ＭＳ Ｐゴシック</vt:lpstr>
      <vt:lpstr>Aharoni</vt:lpstr>
      <vt:lpstr>Arial</vt:lpstr>
      <vt:lpstr>Arial Black</vt:lpstr>
      <vt:lpstr>Broadway</vt:lpstr>
      <vt:lpstr>Calibri</vt:lpstr>
      <vt:lpstr>Calibri Light</vt:lpstr>
      <vt:lpstr>Century Gothic</vt:lpstr>
      <vt:lpstr>Thème Office</vt:lpstr>
      <vt:lpstr>Une collaboration interdisciplinaire  fructueuse et ludique  entre une bibliothécaire et une prof de droit</vt:lpstr>
      <vt:lpstr>PLAN</vt:lpstr>
      <vt:lpstr>Présentation … de nos complémentarités …</vt:lpstr>
      <vt:lpstr>Une bibliothécaire:  Éducation</vt:lpstr>
      <vt:lpstr>Une bibliothécaire: Expérience</vt:lpstr>
      <vt:lpstr>Une bibliothécaire: Prix et distinctions</vt:lpstr>
      <vt:lpstr>Une prof de droit: Éducation</vt:lpstr>
      <vt:lpstr>Une prof de droit: Expérience</vt:lpstr>
      <vt:lpstr>Une prof de droit: Prix et distinctions</vt:lpstr>
      <vt:lpstr>Et d’autres traits … de Marie-Claire</vt:lpstr>
      <vt:lpstr>Présentation PowerPoint</vt:lpstr>
      <vt:lpstr>Présentation PowerPoint</vt:lpstr>
      <vt:lpstr>Présentation PowerPoint</vt:lpstr>
      <vt:lpstr>Présentation PowerPoint</vt:lpstr>
      <vt:lpstr>Le projet de recherche</vt:lpstr>
      <vt:lpstr>La réforme de 2014 (mise en vigueur 2016) du Code de procédure civile</vt:lpstr>
      <vt:lpstr>Code de procédure civile</vt:lpstr>
      <vt:lpstr>Disposition préliminaire</vt:lpstr>
      <vt:lpstr>Article 1  Code de procédure civile</vt:lpstr>
      <vt:lpstr>MISC</vt:lpstr>
      <vt:lpstr>Développement Partenariat</vt:lpstr>
      <vt:lpstr>Financé par…</vt:lpstr>
      <vt:lpstr>Deux besoins</vt:lpstr>
      <vt:lpstr>Volets interdépendants et complémentaires</vt:lpstr>
      <vt:lpstr>Les modes de diffusion   des résultats du projet de recherche</vt:lpstr>
      <vt:lpstr>Présentation PowerPoint</vt:lpstr>
      <vt:lpstr>Paramètres de la fiche signélétique des MISC</vt:lpstr>
      <vt:lpstr>La mappe monde</vt:lpstr>
      <vt:lpstr>La mappemonde des Modes d’Interventions en Situation de Conflits (v.5.4)</vt:lpstr>
      <vt:lpstr>Présentation PowerPoint</vt:lpstr>
      <vt:lpstr>La collaboration</vt:lpstr>
      <vt:lpstr>Présentation PowerPoint</vt:lpstr>
      <vt:lpstr>DRT-1000    UNIVERS DU DROIT </vt:lpstr>
      <vt:lpstr>DRT-1000  UNIVERS DU DROIT  </vt:lpstr>
      <vt:lpstr>Présentation PowerPoint</vt:lpstr>
      <vt:lpstr>DRT-2451 Activités cliniques  sur les modes de prévention  et de règlement des différends  Le journal de recherche Correction</vt:lpstr>
      <vt:lpstr>Présentation PowerPoint</vt:lpstr>
      <vt:lpstr>Présentation PowerPoint</vt:lpstr>
      <vt:lpstr>La demande de subvention</vt:lpstr>
      <vt:lpstr>Présentation PowerPoint</vt:lpstr>
      <vt:lpstr>Présentation PowerPoint</vt:lpstr>
      <vt:lpstr>Présentation PowerPoint</vt:lpstr>
      <vt:lpstr>Une collaboration qui évolue … comme la recherche …</vt:lpstr>
      <vt:lpstr>Les outils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Réseaux sociaux</vt:lpstr>
      <vt:lpstr>Les méthodes</vt:lpstr>
      <vt:lpstr>Présentation PowerPoint</vt:lpstr>
      <vt:lpstr>Présentation PowerPoint</vt:lpstr>
      <vt:lpstr>Présentation PowerPoint</vt:lpstr>
      <vt:lpstr>Présentation PowerPoint</vt:lpstr>
      <vt:lpstr> En somme …     </vt:lpstr>
      <vt:lpstr>POUR TOUS  ET TOUTES</vt:lpstr>
      <vt:lpstr>Présentation PowerPoint</vt:lpstr>
    </vt:vector>
  </TitlesOfParts>
  <Company>Universite Laval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Marie-Claire Belleau</dc:creator>
  <cp:lastModifiedBy>Maude Laplante-Dubé</cp:lastModifiedBy>
  <cp:revision>228</cp:revision>
  <cp:lastPrinted>2016-03-08T14:45:10Z</cp:lastPrinted>
  <dcterms:created xsi:type="dcterms:W3CDTF">2015-06-14T17:29:03Z</dcterms:created>
  <dcterms:modified xsi:type="dcterms:W3CDTF">2016-03-09T21:16:47Z</dcterms:modified>
</cp:coreProperties>
</file>