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9"/>
  </p:notesMasterIdLst>
  <p:handoutMasterIdLst>
    <p:handoutMasterId r:id="rId140"/>
  </p:handoutMasterIdLst>
  <p:sldIdLst>
    <p:sldId id="256" r:id="rId2"/>
    <p:sldId id="259" r:id="rId3"/>
    <p:sldId id="262" r:id="rId4"/>
    <p:sldId id="260" r:id="rId5"/>
    <p:sldId id="261" r:id="rId6"/>
    <p:sldId id="320" r:id="rId7"/>
    <p:sldId id="257" r:id="rId8"/>
    <p:sldId id="258" r:id="rId9"/>
    <p:sldId id="353" r:id="rId10"/>
    <p:sldId id="264" r:id="rId11"/>
    <p:sldId id="265" r:id="rId12"/>
    <p:sldId id="294" r:id="rId13"/>
    <p:sldId id="266" r:id="rId14"/>
    <p:sldId id="267" r:id="rId15"/>
    <p:sldId id="268" r:id="rId16"/>
    <p:sldId id="272" r:id="rId17"/>
    <p:sldId id="269" r:id="rId18"/>
    <p:sldId id="270" r:id="rId19"/>
    <p:sldId id="271" r:id="rId20"/>
    <p:sldId id="273" r:id="rId21"/>
    <p:sldId id="274" r:id="rId22"/>
    <p:sldId id="275" r:id="rId23"/>
    <p:sldId id="276" r:id="rId24"/>
    <p:sldId id="277" r:id="rId25"/>
    <p:sldId id="279" r:id="rId26"/>
    <p:sldId id="278" r:id="rId27"/>
    <p:sldId id="399" r:id="rId28"/>
    <p:sldId id="282" r:id="rId29"/>
    <p:sldId id="354" r:id="rId30"/>
    <p:sldId id="280" r:id="rId31"/>
    <p:sldId id="400" r:id="rId32"/>
    <p:sldId id="281" r:id="rId33"/>
    <p:sldId id="283" r:id="rId34"/>
    <p:sldId id="284" r:id="rId35"/>
    <p:sldId id="286" r:id="rId36"/>
    <p:sldId id="287" r:id="rId37"/>
    <p:sldId id="401" r:id="rId38"/>
    <p:sldId id="402" r:id="rId39"/>
    <p:sldId id="288" r:id="rId40"/>
    <p:sldId id="403" r:id="rId41"/>
    <p:sldId id="292" r:id="rId42"/>
    <p:sldId id="293" r:id="rId43"/>
    <p:sldId id="291" r:id="rId44"/>
    <p:sldId id="295" r:id="rId45"/>
    <p:sldId id="297" r:id="rId46"/>
    <p:sldId id="298" r:id="rId47"/>
    <p:sldId id="296" r:id="rId48"/>
    <p:sldId id="299" r:id="rId49"/>
    <p:sldId id="395" r:id="rId50"/>
    <p:sldId id="300" r:id="rId51"/>
    <p:sldId id="301" r:id="rId52"/>
    <p:sldId id="396" r:id="rId53"/>
    <p:sldId id="308" r:id="rId54"/>
    <p:sldId id="303" r:id="rId55"/>
    <p:sldId id="304" r:id="rId56"/>
    <p:sldId id="305" r:id="rId57"/>
    <p:sldId id="306" r:id="rId58"/>
    <p:sldId id="302" r:id="rId59"/>
    <p:sldId id="397" r:id="rId60"/>
    <p:sldId id="307" r:id="rId61"/>
    <p:sldId id="313" r:id="rId62"/>
    <p:sldId id="310" r:id="rId63"/>
    <p:sldId id="309" r:id="rId64"/>
    <p:sldId id="312" r:id="rId65"/>
    <p:sldId id="311" r:id="rId66"/>
    <p:sldId id="314" r:id="rId67"/>
    <p:sldId id="315" r:id="rId68"/>
    <p:sldId id="316" r:id="rId69"/>
    <p:sldId id="329" r:id="rId70"/>
    <p:sldId id="317" r:id="rId71"/>
    <p:sldId id="318" r:id="rId72"/>
    <p:sldId id="326" r:id="rId73"/>
    <p:sldId id="322" r:id="rId74"/>
    <p:sldId id="375" r:id="rId75"/>
    <p:sldId id="404" r:id="rId76"/>
    <p:sldId id="323" r:id="rId77"/>
    <p:sldId id="324" r:id="rId78"/>
    <p:sldId id="325" r:id="rId79"/>
    <p:sldId id="331" r:id="rId80"/>
    <p:sldId id="332" r:id="rId81"/>
    <p:sldId id="336" r:id="rId82"/>
    <p:sldId id="342" r:id="rId83"/>
    <p:sldId id="335" r:id="rId84"/>
    <p:sldId id="337" r:id="rId85"/>
    <p:sldId id="338" r:id="rId86"/>
    <p:sldId id="355" r:id="rId87"/>
    <p:sldId id="392" r:id="rId88"/>
    <p:sldId id="339" r:id="rId89"/>
    <p:sldId id="340" r:id="rId90"/>
    <p:sldId id="357" r:id="rId91"/>
    <p:sldId id="341" r:id="rId92"/>
    <p:sldId id="343" r:id="rId93"/>
    <p:sldId id="344" r:id="rId94"/>
    <p:sldId id="345" r:id="rId95"/>
    <p:sldId id="346" r:id="rId96"/>
    <p:sldId id="347" r:id="rId97"/>
    <p:sldId id="348" r:id="rId98"/>
    <p:sldId id="349" r:id="rId99"/>
    <p:sldId id="350" r:id="rId100"/>
    <p:sldId id="351" r:id="rId101"/>
    <p:sldId id="352" r:id="rId102"/>
    <p:sldId id="370" r:id="rId103"/>
    <p:sldId id="405" r:id="rId104"/>
    <p:sldId id="360" r:id="rId105"/>
    <p:sldId id="361" r:id="rId106"/>
    <p:sldId id="362" r:id="rId107"/>
    <p:sldId id="363" r:id="rId108"/>
    <p:sldId id="364" r:id="rId109"/>
    <p:sldId id="365" r:id="rId110"/>
    <p:sldId id="366" r:id="rId111"/>
    <p:sldId id="367" r:id="rId112"/>
    <p:sldId id="368" r:id="rId113"/>
    <p:sldId id="359" r:id="rId114"/>
    <p:sldId id="369" r:id="rId115"/>
    <p:sldId id="371" r:id="rId116"/>
    <p:sldId id="372" r:id="rId117"/>
    <p:sldId id="373" r:id="rId118"/>
    <p:sldId id="376" r:id="rId119"/>
    <p:sldId id="377" r:id="rId120"/>
    <p:sldId id="378" r:id="rId121"/>
    <p:sldId id="379" r:id="rId122"/>
    <p:sldId id="393" r:id="rId123"/>
    <p:sldId id="406" r:id="rId124"/>
    <p:sldId id="380" r:id="rId125"/>
    <p:sldId id="386" r:id="rId126"/>
    <p:sldId id="381" r:id="rId127"/>
    <p:sldId id="383" r:id="rId128"/>
    <p:sldId id="384" r:id="rId129"/>
    <p:sldId id="385" r:id="rId130"/>
    <p:sldId id="398" r:id="rId131"/>
    <p:sldId id="394" r:id="rId132"/>
    <p:sldId id="382" r:id="rId133"/>
    <p:sldId id="387" r:id="rId134"/>
    <p:sldId id="388" r:id="rId135"/>
    <p:sldId id="390" r:id="rId136"/>
    <p:sldId id="389" r:id="rId137"/>
    <p:sldId id="391" r:id="rId138"/>
  </p:sldIdLst>
  <p:sldSz cx="9144000" cy="6858000" type="screen4x3"/>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4628" autoAdjust="0"/>
  </p:normalViewPr>
  <p:slideViewPr>
    <p:cSldViewPr>
      <p:cViewPr varScale="1">
        <p:scale>
          <a:sx n="103" d="100"/>
          <a:sy n="103" d="100"/>
        </p:scale>
        <p:origin x="-192" y="-96"/>
      </p:cViewPr>
      <p:guideLst>
        <p:guide orient="horz" pos="2160"/>
        <p:guide pos="2880"/>
      </p:guideLst>
    </p:cSldViewPr>
  </p:slideViewPr>
  <p:notesTextViewPr>
    <p:cViewPr>
      <p:scale>
        <a:sx n="1" d="1"/>
        <a:sy n="1" d="1"/>
      </p:scale>
      <p:origin x="0" y="0"/>
    </p:cViewPr>
  </p:notesTextViewPr>
  <p:sorterViewPr>
    <p:cViewPr>
      <p:scale>
        <a:sx n="100" d="100"/>
        <a:sy n="100" d="100"/>
      </p:scale>
      <p:origin x="0" y="36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901FEDA-ED39-4E3D-835E-3299690F893A}" type="datetimeFigureOut">
              <a:rPr lang="fr-CA" smtClean="0"/>
              <a:t>2015-10-16</a:t>
            </a:fld>
            <a:endParaRPr lang="fr-CA"/>
          </a:p>
        </p:txBody>
      </p:sp>
      <p:sp>
        <p:nvSpPr>
          <p:cNvPr id="4" name="Espace réservé du pied de page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738B8DF-E982-4946-8619-7F02E7AB9C01}" type="slidenum">
              <a:rPr lang="fr-CA" smtClean="0"/>
              <a:t>‹N°›</a:t>
            </a:fld>
            <a:endParaRPr lang="fr-CA"/>
          </a:p>
        </p:txBody>
      </p:sp>
    </p:spTree>
    <p:extLst>
      <p:ext uri="{BB962C8B-B14F-4D97-AF65-F5344CB8AC3E}">
        <p14:creationId xmlns:p14="http://schemas.microsoft.com/office/powerpoint/2010/main" val="1694150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2BFA0DE-761C-49BC-B059-69AD140CE3B3}" type="datetimeFigureOut">
              <a:rPr lang="fr-CA" smtClean="0"/>
              <a:t>2015-10-16</a:t>
            </a:fld>
            <a:endParaRPr lang="fr-CA"/>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4D1D9DE-A5AB-4873-87A4-8F7686831BAC}" type="slidenum">
              <a:rPr lang="fr-CA" smtClean="0"/>
              <a:t>‹N°›</a:t>
            </a:fld>
            <a:endParaRPr lang="fr-CA"/>
          </a:p>
        </p:txBody>
      </p:sp>
    </p:spTree>
    <p:extLst>
      <p:ext uri="{BB962C8B-B14F-4D97-AF65-F5344CB8AC3E}">
        <p14:creationId xmlns:p14="http://schemas.microsoft.com/office/powerpoint/2010/main" val="3445070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p:txBody>
      </p:sp>
      <p:sp>
        <p:nvSpPr>
          <p:cNvPr id="4" name="Espace réservé du numéro de diapositive 3"/>
          <p:cNvSpPr>
            <a:spLocks noGrp="1"/>
          </p:cNvSpPr>
          <p:nvPr>
            <p:ph type="sldNum" sz="quarter" idx="10"/>
          </p:nvPr>
        </p:nvSpPr>
        <p:spPr/>
        <p:txBody>
          <a:bodyPr/>
          <a:lstStyle/>
          <a:p>
            <a:fld id="{E4D1D9DE-A5AB-4873-87A4-8F7686831BAC}" type="slidenum">
              <a:rPr lang="fr-CA" smtClean="0"/>
              <a:t>13</a:t>
            </a:fld>
            <a:endParaRPr lang="fr-CA"/>
          </a:p>
        </p:txBody>
      </p:sp>
    </p:spTree>
    <p:extLst>
      <p:ext uri="{BB962C8B-B14F-4D97-AF65-F5344CB8AC3E}">
        <p14:creationId xmlns:p14="http://schemas.microsoft.com/office/powerpoint/2010/main" val="327047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4D1D9DE-A5AB-4873-87A4-8F7686831BAC}" type="slidenum">
              <a:rPr lang="fr-CA" smtClean="0"/>
              <a:t>18</a:t>
            </a:fld>
            <a:endParaRPr lang="fr-CA"/>
          </a:p>
        </p:txBody>
      </p:sp>
    </p:spTree>
    <p:extLst>
      <p:ext uri="{BB962C8B-B14F-4D97-AF65-F5344CB8AC3E}">
        <p14:creationId xmlns:p14="http://schemas.microsoft.com/office/powerpoint/2010/main" val="3646511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4D1D9DE-A5AB-4873-87A4-8F7686831BAC}" type="slidenum">
              <a:rPr lang="fr-CA" smtClean="0"/>
              <a:t>52</a:t>
            </a:fld>
            <a:endParaRPr lang="fr-CA"/>
          </a:p>
        </p:txBody>
      </p:sp>
    </p:spTree>
    <p:extLst>
      <p:ext uri="{BB962C8B-B14F-4D97-AF65-F5344CB8AC3E}">
        <p14:creationId xmlns:p14="http://schemas.microsoft.com/office/powerpoint/2010/main" val="715558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smtClean="0"/>
          </a:p>
        </p:txBody>
      </p:sp>
      <p:sp>
        <p:nvSpPr>
          <p:cNvPr id="4" name="Espace réservé du numéro de diapositive 3"/>
          <p:cNvSpPr>
            <a:spLocks noGrp="1"/>
          </p:cNvSpPr>
          <p:nvPr>
            <p:ph type="sldNum" sz="quarter" idx="10"/>
          </p:nvPr>
        </p:nvSpPr>
        <p:spPr/>
        <p:txBody>
          <a:bodyPr/>
          <a:lstStyle/>
          <a:p>
            <a:fld id="{E4D1D9DE-A5AB-4873-87A4-8F7686831BAC}" type="slidenum">
              <a:rPr lang="fr-CA" smtClean="0"/>
              <a:t>68</a:t>
            </a:fld>
            <a:endParaRPr lang="fr-CA"/>
          </a:p>
        </p:txBody>
      </p:sp>
    </p:spTree>
    <p:extLst>
      <p:ext uri="{BB962C8B-B14F-4D97-AF65-F5344CB8AC3E}">
        <p14:creationId xmlns:p14="http://schemas.microsoft.com/office/powerpoint/2010/main" val="1710841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297A8CDC-59FC-443E-A313-6FA1A22E26EB}" type="datetimeFigureOut">
              <a:rPr lang="fr-CA" smtClean="0"/>
              <a:t>2015-10-16</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06D426E6-A883-4D96-8C24-4E592AA0964C}" type="slidenum">
              <a:rPr lang="fr-CA" smtClean="0"/>
              <a:t>‹N°›</a:t>
            </a:fld>
            <a:endParaRPr lang="fr-CA"/>
          </a:p>
        </p:txBody>
      </p:sp>
    </p:spTree>
    <p:extLst>
      <p:ext uri="{BB962C8B-B14F-4D97-AF65-F5344CB8AC3E}">
        <p14:creationId xmlns:p14="http://schemas.microsoft.com/office/powerpoint/2010/main" val="356017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297A8CDC-59FC-443E-A313-6FA1A22E26EB}" type="datetimeFigureOut">
              <a:rPr lang="fr-CA" smtClean="0"/>
              <a:t>2015-10-16</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06D426E6-A883-4D96-8C24-4E592AA0964C}" type="slidenum">
              <a:rPr lang="fr-CA" smtClean="0"/>
              <a:t>‹N°›</a:t>
            </a:fld>
            <a:endParaRPr lang="fr-CA"/>
          </a:p>
        </p:txBody>
      </p:sp>
    </p:spTree>
    <p:extLst>
      <p:ext uri="{BB962C8B-B14F-4D97-AF65-F5344CB8AC3E}">
        <p14:creationId xmlns:p14="http://schemas.microsoft.com/office/powerpoint/2010/main" val="3415291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297A8CDC-59FC-443E-A313-6FA1A22E26EB}" type="datetimeFigureOut">
              <a:rPr lang="fr-CA" smtClean="0"/>
              <a:t>2015-10-16</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06D426E6-A883-4D96-8C24-4E592AA0964C}" type="slidenum">
              <a:rPr lang="fr-CA" smtClean="0"/>
              <a:t>‹N°›</a:t>
            </a:fld>
            <a:endParaRPr lang="fr-CA"/>
          </a:p>
        </p:txBody>
      </p:sp>
    </p:spTree>
    <p:extLst>
      <p:ext uri="{BB962C8B-B14F-4D97-AF65-F5344CB8AC3E}">
        <p14:creationId xmlns:p14="http://schemas.microsoft.com/office/powerpoint/2010/main" val="106457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297A8CDC-59FC-443E-A313-6FA1A22E26EB}" type="datetimeFigureOut">
              <a:rPr lang="fr-CA" smtClean="0"/>
              <a:t>2015-10-16</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06D426E6-A883-4D96-8C24-4E592AA0964C}" type="slidenum">
              <a:rPr lang="fr-CA" smtClean="0"/>
              <a:t>‹N°›</a:t>
            </a:fld>
            <a:endParaRPr lang="fr-CA"/>
          </a:p>
        </p:txBody>
      </p:sp>
    </p:spTree>
    <p:extLst>
      <p:ext uri="{BB962C8B-B14F-4D97-AF65-F5344CB8AC3E}">
        <p14:creationId xmlns:p14="http://schemas.microsoft.com/office/powerpoint/2010/main" val="2915995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97A8CDC-59FC-443E-A313-6FA1A22E26EB}" type="datetimeFigureOut">
              <a:rPr lang="fr-CA" smtClean="0"/>
              <a:t>2015-10-16</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06D426E6-A883-4D96-8C24-4E592AA0964C}" type="slidenum">
              <a:rPr lang="fr-CA" smtClean="0"/>
              <a:t>‹N°›</a:t>
            </a:fld>
            <a:endParaRPr lang="fr-CA"/>
          </a:p>
        </p:txBody>
      </p:sp>
    </p:spTree>
    <p:extLst>
      <p:ext uri="{BB962C8B-B14F-4D97-AF65-F5344CB8AC3E}">
        <p14:creationId xmlns:p14="http://schemas.microsoft.com/office/powerpoint/2010/main" val="2824400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297A8CDC-59FC-443E-A313-6FA1A22E26EB}" type="datetimeFigureOut">
              <a:rPr lang="fr-CA" smtClean="0"/>
              <a:t>2015-10-16</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06D426E6-A883-4D96-8C24-4E592AA0964C}" type="slidenum">
              <a:rPr lang="fr-CA" smtClean="0"/>
              <a:t>‹N°›</a:t>
            </a:fld>
            <a:endParaRPr lang="fr-CA"/>
          </a:p>
        </p:txBody>
      </p:sp>
    </p:spTree>
    <p:extLst>
      <p:ext uri="{BB962C8B-B14F-4D97-AF65-F5344CB8AC3E}">
        <p14:creationId xmlns:p14="http://schemas.microsoft.com/office/powerpoint/2010/main" val="207750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297A8CDC-59FC-443E-A313-6FA1A22E26EB}" type="datetimeFigureOut">
              <a:rPr lang="fr-CA" smtClean="0"/>
              <a:t>2015-10-16</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06D426E6-A883-4D96-8C24-4E592AA0964C}" type="slidenum">
              <a:rPr lang="fr-CA" smtClean="0"/>
              <a:t>‹N°›</a:t>
            </a:fld>
            <a:endParaRPr lang="fr-CA"/>
          </a:p>
        </p:txBody>
      </p:sp>
    </p:spTree>
    <p:extLst>
      <p:ext uri="{BB962C8B-B14F-4D97-AF65-F5344CB8AC3E}">
        <p14:creationId xmlns:p14="http://schemas.microsoft.com/office/powerpoint/2010/main" val="2958449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297A8CDC-59FC-443E-A313-6FA1A22E26EB}" type="datetimeFigureOut">
              <a:rPr lang="fr-CA" smtClean="0"/>
              <a:t>2015-10-16</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06D426E6-A883-4D96-8C24-4E592AA0964C}" type="slidenum">
              <a:rPr lang="fr-CA" smtClean="0"/>
              <a:t>‹N°›</a:t>
            </a:fld>
            <a:endParaRPr lang="fr-CA"/>
          </a:p>
        </p:txBody>
      </p:sp>
    </p:spTree>
    <p:extLst>
      <p:ext uri="{BB962C8B-B14F-4D97-AF65-F5344CB8AC3E}">
        <p14:creationId xmlns:p14="http://schemas.microsoft.com/office/powerpoint/2010/main" val="2734552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97A8CDC-59FC-443E-A313-6FA1A22E26EB}" type="datetimeFigureOut">
              <a:rPr lang="fr-CA" smtClean="0"/>
              <a:t>2015-10-16</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06D426E6-A883-4D96-8C24-4E592AA0964C}" type="slidenum">
              <a:rPr lang="fr-CA" smtClean="0"/>
              <a:t>‹N°›</a:t>
            </a:fld>
            <a:endParaRPr lang="fr-CA"/>
          </a:p>
        </p:txBody>
      </p:sp>
    </p:spTree>
    <p:extLst>
      <p:ext uri="{BB962C8B-B14F-4D97-AF65-F5344CB8AC3E}">
        <p14:creationId xmlns:p14="http://schemas.microsoft.com/office/powerpoint/2010/main" val="91297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97A8CDC-59FC-443E-A313-6FA1A22E26EB}" type="datetimeFigureOut">
              <a:rPr lang="fr-CA" smtClean="0"/>
              <a:t>2015-10-16</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06D426E6-A883-4D96-8C24-4E592AA0964C}" type="slidenum">
              <a:rPr lang="fr-CA" smtClean="0"/>
              <a:t>‹N°›</a:t>
            </a:fld>
            <a:endParaRPr lang="fr-CA"/>
          </a:p>
        </p:txBody>
      </p:sp>
    </p:spTree>
    <p:extLst>
      <p:ext uri="{BB962C8B-B14F-4D97-AF65-F5344CB8AC3E}">
        <p14:creationId xmlns:p14="http://schemas.microsoft.com/office/powerpoint/2010/main" val="403596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97A8CDC-59FC-443E-A313-6FA1A22E26EB}" type="datetimeFigureOut">
              <a:rPr lang="fr-CA" smtClean="0"/>
              <a:t>2015-10-16</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06D426E6-A883-4D96-8C24-4E592AA0964C}" type="slidenum">
              <a:rPr lang="fr-CA" smtClean="0"/>
              <a:t>‹N°›</a:t>
            </a:fld>
            <a:endParaRPr lang="fr-CA"/>
          </a:p>
        </p:txBody>
      </p:sp>
    </p:spTree>
    <p:extLst>
      <p:ext uri="{BB962C8B-B14F-4D97-AF65-F5344CB8AC3E}">
        <p14:creationId xmlns:p14="http://schemas.microsoft.com/office/powerpoint/2010/main" val="2306626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A8CDC-59FC-443E-A313-6FA1A22E26EB}" type="datetimeFigureOut">
              <a:rPr lang="fr-CA" smtClean="0"/>
              <a:t>2015-10-16</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D426E6-A883-4D96-8C24-4E592AA0964C}" type="slidenum">
              <a:rPr lang="fr-CA" smtClean="0"/>
              <a:t>‹N°›</a:t>
            </a:fld>
            <a:endParaRPr lang="fr-CA"/>
          </a:p>
        </p:txBody>
      </p:sp>
    </p:spTree>
    <p:extLst>
      <p:ext uri="{BB962C8B-B14F-4D97-AF65-F5344CB8AC3E}">
        <p14:creationId xmlns:p14="http://schemas.microsoft.com/office/powerpoint/2010/main" val="3189755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http://fr.wikipedia.org/wiki/Corto_Maltese" TargetMode="External"/><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hyperlink" Target="https://en.wikipedia.org/wiki/English_language" TargetMode="External"/><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hyperlink" Target="https://en.wikipedia.org/wiki/Scandinavia" TargetMode="External"/><Relationship Id="rId4" Type="http://schemas.openxmlformats.org/officeDocument/2006/relationships/hyperlink" Target="https://en.wikipedia.org/wiki/Italy"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hyperlink" Target="https://fr.wikipedia.org/wiki/Ordre_national_de_la_L%C3%A9gion_d'honneur" TargetMode="External"/><Relationship Id="rId2" Type="http://schemas.openxmlformats.org/officeDocument/2006/relationships/hyperlink" Target="https://fr.wikipedia.org/wiki/Salon_du_livre_de_Paris"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Edward_VIII_of_the_United_Kingdom" TargetMode="External"/><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hyperlink" Target="https://en.wikipedia.org/wiki/Duke_of_Windsor"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en.wikipedia.org/wiki/Ku_Klux_Klan" TargetMode="External"/><Relationship Id="rId3" Type="http://schemas.openxmlformats.org/officeDocument/2006/relationships/hyperlink" Target="https://en.wikipedia.org/wiki/Joseph_McCarthy" TargetMode="External"/><Relationship Id="rId7" Type="http://schemas.openxmlformats.org/officeDocument/2006/relationships/hyperlink" Target="https://en.wikipedia.org/wiki/Providence,_Rhode_Island" TargetMode="External"/><Relationship Id="rId2" Type="http://schemas.openxmlformats.org/officeDocument/2006/relationships/hyperlink" Target="https://en.wikipedia.org/wiki/Caricature" TargetMode="External"/><Relationship Id="rId1" Type="http://schemas.openxmlformats.org/officeDocument/2006/relationships/slideLayout" Target="../slideLayouts/slideLayout7.xml"/><Relationship Id="rId6" Type="http://schemas.openxmlformats.org/officeDocument/2006/relationships/hyperlink" Target="https://en.wikipedia.org/wiki/Rhode_Island_Red" TargetMode="External"/><Relationship Id="rId5" Type="http://schemas.openxmlformats.org/officeDocument/2006/relationships/hyperlink" Target="https://en.wikipedia.org/wiki/The_Providence_Journal" TargetMode="External"/><Relationship Id="rId4" Type="http://schemas.openxmlformats.org/officeDocument/2006/relationships/hyperlink" Target="https://en.wikipedia.org/wiki/Newspaper" TargetMode="External"/><Relationship Id="rId9" Type="http://schemas.openxmlformats.org/officeDocument/2006/relationships/hyperlink" Target="https://en.wikipedia.org/wiki/Parabl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Lincoln_Journal" TargetMode="External"/><Relationship Id="rId7" Type="http://schemas.openxmlformats.org/officeDocument/2006/relationships/hyperlink" Target="https://en.wikipedia.org/wiki/R.J._Reynolds_Tobacco_Company" TargetMode="External"/><Relationship Id="rId2" Type="http://schemas.openxmlformats.org/officeDocument/2006/relationships/hyperlink" Target="https://en.wikipedia.org/wiki/Stars_and_Stripes_(newspaper)" TargetMode="External"/><Relationship Id="rId1" Type="http://schemas.openxmlformats.org/officeDocument/2006/relationships/slideLayout" Target="../slideLayouts/slideLayout7.xml"/><Relationship Id="rId6" Type="http://schemas.openxmlformats.org/officeDocument/2006/relationships/hyperlink" Target="https://en.wikipedia.org/wiki/Winston-Salem_Journal" TargetMode="External"/><Relationship Id="rId5" Type="http://schemas.openxmlformats.org/officeDocument/2006/relationships/hyperlink" Target="https://en.wikipedia.org/wiki/Miami_Herald" TargetMode="External"/><Relationship Id="rId4" Type="http://schemas.openxmlformats.org/officeDocument/2006/relationships/hyperlink" Target="https://en.wikipedia.org/wiki/Andy_Lippincott"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en.wikipedia.org/wiki/Lewinsky_scandal" TargetMode="External"/><Relationship Id="rId3" Type="http://schemas.openxmlformats.org/officeDocument/2006/relationships/hyperlink" Target="https://en.wikipedia.org/wiki/The_Pantagraph" TargetMode="External"/><Relationship Id="rId7" Type="http://schemas.openxmlformats.org/officeDocument/2006/relationships/hyperlink" Target="https://en.wikipedia.org/wiki/Bill_Clinton" TargetMode="External"/><Relationship Id="rId2" Type="http://schemas.openxmlformats.org/officeDocument/2006/relationships/hyperlink" Target="https://en.wikipedia.org/wiki/John_Boswell_(historian)" TargetMode="External"/><Relationship Id="rId1" Type="http://schemas.openxmlformats.org/officeDocument/2006/relationships/slideLayout" Target="../slideLayouts/slideLayout7.xml"/><Relationship Id="rId6" Type="http://schemas.openxmlformats.org/officeDocument/2006/relationships/hyperlink" Target="https://en.wikipedia.org/wiki/U.S._presidential_election,_1996" TargetMode="External"/><Relationship Id="rId5" Type="http://schemas.openxmlformats.org/officeDocument/2006/relationships/hyperlink" Target="https://en.wikipedia.org/wiki/Bob_Dole" TargetMode="External"/><Relationship Id="rId10" Type="http://schemas.openxmlformats.org/officeDocument/2006/relationships/hyperlink" Target="https://en.wikipedia.org/wiki/Cocaine" TargetMode="External"/><Relationship Id="rId4" Type="http://schemas.openxmlformats.org/officeDocument/2006/relationships/hyperlink" Target="https://en.wikipedia.org/wiki/John_McCain" TargetMode="External"/><Relationship Id="rId9" Type="http://schemas.openxmlformats.org/officeDocument/2006/relationships/hyperlink" Target="https://en.wikipedia.org/wiki/George_W._Bush"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https://en.wikipedia.org/wiki/Superhero" TargetMode="External"/><Relationship Id="rId3" Type="http://schemas.openxmlformats.org/officeDocument/2006/relationships/hyperlink" Target="https://en.wikipedia.org/wiki/Action_Comics" TargetMode="External"/><Relationship Id="rId7" Type="http://schemas.openxmlformats.org/officeDocument/2006/relationships/hyperlink" Target="https://en.wikipedia.org/wiki/Superman" TargetMode="External"/><Relationship Id="rId2" Type="http://schemas.openxmlformats.org/officeDocument/2006/relationships/hyperlink" Target="https://en.wikipedia.org/wiki/Comic_book" TargetMode="External"/><Relationship Id="rId1" Type="http://schemas.openxmlformats.org/officeDocument/2006/relationships/slideLayout" Target="../slideLayouts/slideLayout7.xml"/><Relationship Id="rId6" Type="http://schemas.openxmlformats.org/officeDocument/2006/relationships/hyperlink" Target="https://en.wikipedia.org/wiki/Joe_Shuster" TargetMode="External"/><Relationship Id="rId5" Type="http://schemas.openxmlformats.org/officeDocument/2006/relationships/hyperlink" Target="https://en.wikipedia.org/wiki/Jerry_Siegel" TargetMode="External"/><Relationship Id="rId10" Type="http://schemas.openxmlformats.org/officeDocument/2006/relationships/hyperlink" Target="https://en.wikipedia.org/wiki/EBay" TargetMode="External"/><Relationship Id="rId4" Type="http://schemas.openxmlformats.org/officeDocument/2006/relationships/hyperlink" Target="https://en.wikipedia.org/wiki/First_appearance" TargetMode="External"/><Relationship Id="rId9" Type="http://schemas.openxmlformats.org/officeDocument/2006/relationships/hyperlink" Target="https://en.wikipedia.org/wiki/Comics_Guaranty_LLC"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hyperlink" Target="https://en.wikipedia.org/wiki/Sandy_Hawkins" TargetMode="External"/><Relationship Id="rId3" Type="http://schemas.openxmlformats.org/officeDocument/2006/relationships/hyperlink" Target="https://en.wikipedia.org/wiki/DC_Comics" TargetMode="External"/><Relationship Id="rId7" Type="http://schemas.openxmlformats.org/officeDocument/2006/relationships/hyperlink" Target="https://en.wikipedia.org/wiki/Toro_(comics)" TargetMode="Externa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hyperlink" Target="https://en.wikipedia.org/wiki/Bucky" TargetMode="External"/><Relationship Id="rId5" Type="http://schemas.openxmlformats.org/officeDocument/2006/relationships/hyperlink" Target="https://en.wikipedia.org/wiki/Batman" TargetMode="External"/><Relationship Id="rId4" Type="http://schemas.openxmlformats.org/officeDocument/2006/relationships/hyperlink" Target="https://en.wikipedia.org/wiki/Robin_the_Boy_Wonder" TargetMode="External"/><Relationship Id="rId9" Type="http://schemas.openxmlformats.org/officeDocument/2006/relationships/hyperlink" Target="https://en.wikipedia.org/wiki/Roy_Harper_(comic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ugr.es/~alozano/Translations/ComicBooksinLibraries.pdf" TargetMode="External"/><Relationship Id="rId2" Type="http://schemas.openxmlformats.org/officeDocument/2006/relationships/hyperlink" Target="http://www.bleedingcool.com/"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s://en.wikipedia.org/wiki/Sensation_Comic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en.wikipedia.org/wiki/All_Star_Comics" TargetMode="External"/><Relationship Id="rId5" Type="http://schemas.openxmlformats.org/officeDocument/2006/relationships/hyperlink" Target="https://en.wikipedia.org/wiki/Wonder_Woman#cite_note-NYT-20141023-1" TargetMode="External"/><Relationship Id="rId4" Type="http://schemas.openxmlformats.org/officeDocument/2006/relationships/hyperlink" Target="https://en.wikipedia.org/wiki/William_Moulton_Marsto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comicconnect.com/" TargetMode="External"/><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hyperlink" Target="https://en.wikipedia.org/wiki/Satire" TargetMode="External"/><Relationship Id="rId3" Type="http://schemas.openxmlformats.org/officeDocument/2006/relationships/hyperlink" Target="https://en.wikipedia.org/wiki/United_States" TargetMode="External"/><Relationship Id="rId7" Type="http://schemas.openxmlformats.org/officeDocument/2006/relationships/hyperlink" Target="https://en.wikipedia.org/wiki/Crime_fiction" TargetMode="Externa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hyperlink" Target="https://en.wikipedia.org/wiki/Horror_fiction" TargetMode="External"/><Relationship Id="rId5" Type="http://schemas.openxmlformats.org/officeDocument/2006/relationships/hyperlink" Target="https://en.wikipedia.org/wiki/Comic_books" TargetMode="External"/><Relationship Id="rId10" Type="http://schemas.openxmlformats.org/officeDocument/2006/relationships/hyperlink" Target="https://en.wikipedia.org/wiki/Science_fiction" TargetMode="External"/><Relationship Id="rId4" Type="http://schemas.openxmlformats.org/officeDocument/2006/relationships/hyperlink" Target="https://en.wikipedia.org/wiki/Publisher" TargetMode="External"/><Relationship Id="rId9" Type="http://schemas.openxmlformats.org/officeDocument/2006/relationships/hyperlink" Target="https://en.wikipedia.org/wiki/War_novel"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Al_Feldstein" TargetMode="External"/><Relationship Id="rId2" Type="http://schemas.openxmlformats.org/officeDocument/2006/relationships/hyperlink" Target="https://en.wikipedia.org/wiki/Incredible_Science_Fiction" TargetMode="External"/><Relationship Id="rId1" Type="http://schemas.openxmlformats.org/officeDocument/2006/relationships/slideLayout" Target="../slideLayouts/slideLayout7.xml"/><Relationship Id="rId6" Type="http://schemas.openxmlformats.org/officeDocument/2006/relationships/hyperlink" Target="https://en.wikipedia.org/wiki/Black_people" TargetMode="External"/><Relationship Id="rId5" Type="http://schemas.openxmlformats.org/officeDocument/2006/relationships/hyperlink" Target="https://en.wikipedia.org/wiki/Weird_Fantasy" TargetMode="External"/><Relationship Id="rId4" Type="http://schemas.openxmlformats.org/officeDocument/2006/relationships/hyperlink" Target="https://en.wikipedia.org/wiki/Joe_Orlando"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en.wikipedia.org/wiki/Marvel_Comics"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en.wikipedia.org/wiki/United_States_Department_of_Health_and_Human_Services" TargetMode="External"/><Relationship Id="rId7" Type="http://schemas.openxmlformats.org/officeDocument/2006/relationships/hyperlink" Target="https://en.wikipedia.org/wiki/The_Amazing_Spider-Man" TargetMode="Externa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hyperlink" Target="https://en.wikipedia.org/wiki/Comics_Code_Authority" TargetMode="External"/><Relationship Id="rId5" Type="http://schemas.openxmlformats.org/officeDocument/2006/relationships/hyperlink" Target="https://en.wikipedia.org/wiki/Spider-Man" TargetMode="External"/><Relationship Id="rId4" Type="http://schemas.openxmlformats.org/officeDocument/2006/relationships/hyperlink" Target="https://en.wikipedia.org/wiki/Stan_Lee"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en.wikipedia.org/wiki/United_States" TargetMode="External"/><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hyperlink" Target="https://en.wikipedia.org/wiki/Great_Depression"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Joseph_Pulitzer" TargetMode="External"/><Relationship Id="rId7" Type="http://schemas.openxmlformats.org/officeDocument/2006/relationships/image" Target="../media/image3.png"/><Relationship Id="rId2" Type="http://schemas.openxmlformats.org/officeDocument/2006/relationships/hyperlink" Target="https://en.wikipedia.org/wiki/New_York_World" TargetMode="External"/><Relationship Id="rId1" Type="http://schemas.openxmlformats.org/officeDocument/2006/relationships/slideLayout" Target="../slideLayouts/slideLayout9.xml"/><Relationship Id="rId6" Type="http://schemas.openxmlformats.org/officeDocument/2006/relationships/hyperlink" Target="https://en.wikipedia.org/wiki/Richard_F._Outcault" TargetMode="External"/><Relationship Id="rId5" Type="http://schemas.openxmlformats.org/officeDocument/2006/relationships/hyperlink" Target="https://en.wikipedia.org/wiki/William_Randolph_Hearst" TargetMode="External"/><Relationship Id="rId4" Type="http://schemas.openxmlformats.org/officeDocument/2006/relationships/hyperlink" Target="https://en.wikipedia.org/wiki/New_York_Journal"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hyperlink" Target="https://en.wikipedia.org/wiki/Race_(human_classification)" TargetMode="External"/><Relationship Id="rId3" Type="http://schemas.openxmlformats.org/officeDocument/2006/relationships/hyperlink" Target="https://en.wikipedia.org/wiki/Graphic_novel" TargetMode="External"/><Relationship Id="rId7" Type="http://schemas.openxmlformats.org/officeDocument/2006/relationships/hyperlink" Target="https://en.wikipedia.org/wiki/Postmodernism" TargetMode="External"/><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hyperlink" Target="https://en.wikipedia.org/wiki/The_Holocaust" TargetMode="External"/><Relationship Id="rId5" Type="http://schemas.openxmlformats.org/officeDocument/2006/relationships/hyperlink" Target="https://en.wikipedia.org/wiki/History_of_the_Jews_in_Poland" TargetMode="External"/><Relationship Id="rId4" Type="http://schemas.openxmlformats.org/officeDocument/2006/relationships/hyperlink" Target="https://en.wikipedia.org/wiki/Art_Spiegelman" TargetMode="External"/><Relationship Id="rId9" Type="http://schemas.openxmlformats.org/officeDocument/2006/relationships/hyperlink" Target="https://en.wikipedia.org/wiki/Pulitzer_Prize"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hyperlink" Target="http://libguides.bgsu.edu/c.php?g=227120&amp;p=1507792"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plus.lefigaro.fr/tag/tintin" TargetMode="External"/><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Joseph_Pulitzer" TargetMode="External"/><Relationship Id="rId2" Type="http://schemas.openxmlformats.org/officeDocument/2006/relationships/image" Target="../media/image4.jpeg"/><Relationship Id="rId1" Type="http://schemas.openxmlformats.org/officeDocument/2006/relationships/slideLayout" Target="../slideLayouts/slideLayout9.xml"/><Relationship Id="rId6" Type="http://schemas.openxmlformats.org/officeDocument/2006/relationships/hyperlink" Target="https://en.wikipedia.org/wiki/New_York_Journal" TargetMode="External"/><Relationship Id="rId5" Type="http://schemas.openxmlformats.org/officeDocument/2006/relationships/hyperlink" Target="https://en.wikipedia.org/wiki/William_Randolph_Hearst" TargetMode="External"/><Relationship Id="rId4" Type="http://schemas.openxmlformats.org/officeDocument/2006/relationships/hyperlink" Target="https://en.wikipedia.org/wiki/New_York_World"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fr.wikipedia.org/wiki/Petit_format" TargetMode="External"/><Relationship Id="rId2" Type="http://schemas.openxmlformats.org/officeDocument/2006/relationships/image" Target="../media/image6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A" dirty="0" smtClean="0">
                <a:latin typeface="Britannic Bold" panose="020B0903060703020204" pitchFamily="34" charset="0"/>
              </a:rPr>
              <a:t>La B.d.</a:t>
            </a:r>
            <a:endParaRPr lang="fr-CA" dirty="0">
              <a:latin typeface="Britannic Bold" panose="020B0903060703020204" pitchFamily="34" charset="0"/>
            </a:endParaRPr>
          </a:p>
        </p:txBody>
      </p:sp>
      <p:sp>
        <p:nvSpPr>
          <p:cNvPr id="3" name="Sous-titre 2"/>
          <p:cNvSpPr>
            <a:spLocks noGrp="1"/>
          </p:cNvSpPr>
          <p:nvPr>
            <p:ph type="subTitle" idx="1"/>
          </p:nvPr>
        </p:nvSpPr>
        <p:spPr/>
        <p:txBody>
          <a:bodyPr>
            <a:normAutofit/>
          </a:bodyPr>
          <a:lstStyle/>
          <a:p>
            <a:r>
              <a:rPr lang="fr-CA" sz="2400" i="1" smtClean="0">
                <a:latin typeface="Garamond" panose="02020404030301010803" pitchFamily="18" charset="0"/>
              </a:rPr>
              <a:t>Idées fructueuses</a:t>
            </a:r>
            <a:endParaRPr lang="fr-CA" sz="2400" i="1" dirty="0" smtClean="0">
              <a:latin typeface="Garamond" panose="02020404030301010803" pitchFamily="18" charset="0"/>
            </a:endParaRPr>
          </a:p>
          <a:p>
            <a:r>
              <a:rPr lang="fr-CA" sz="2400" i="1" dirty="0" smtClean="0">
                <a:latin typeface="Garamond" panose="02020404030301010803" pitchFamily="18" charset="0"/>
              </a:rPr>
              <a:t>13 octobre 2015</a:t>
            </a:r>
            <a:endParaRPr lang="fr-CA" sz="2400" i="1" dirty="0">
              <a:latin typeface="Garamond" panose="02020404030301010803" pitchFamily="18" charset="0"/>
            </a:endParaRPr>
          </a:p>
        </p:txBody>
      </p:sp>
      <p:sp>
        <p:nvSpPr>
          <p:cNvPr id="4" name="Rectangle 3"/>
          <p:cNvSpPr/>
          <p:nvPr/>
        </p:nvSpPr>
        <p:spPr>
          <a:xfrm>
            <a:off x="6804248" y="5589240"/>
            <a:ext cx="1513619" cy="369332"/>
          </a:xfrm>
          <a:prstGeom prst="rect">
            <a:avLst/>
          </a:prstGeom>
        </p:spPr>
        <p:txBody>
          <a:bodyPr wrap="none">
            <a:spAutoFit/>
          </a:bodyPr>
          <a:lstStyle/>
          <a:p>
            <a:r>
              <a:rPr lang="fr-CA" dirty="0"/>
              <a:t>Alain Bourque</a:t>
            </a:r>
          </a:p>
        </p:txBody>
      </p:sp>
    </p:spTree>
    <p:extLst>
      <p:ext uri="{BB962C8B-B14F-4D97-AF65-F5344CB8AC3E}">
        <p14:creationId xmlns:p14="http://schemas.microsoft.com/office/powerpoint/2010/main" val="2106860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356" y="620688"/>
            <a:ext cx="4568690" cy="5922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868144" y="2420888"/>
            <a:ext cx="2736304" cy="646331"/>
          </a:xfrm>
          <a:prstGeom prst="rect">
            <a:avLst/>
          </a:prstGeom>
        </p:spPr>
        <p:txBody>
          <a:bodyPr wrap="square">
            <a:spAutoFit/>
          </a:bodyPr>
          <a:lstStyle/>
          <a:p>
            <a:r>
              <a:rPr lang="fr-CA" dirty="0" err="1"/>
              <a:t>Little</a:t>
            </a:r>
            <a:r>
              <a:rPr lang="fr-CA" dirty="0"/>
              <a:t> </a:t>
            </a:r>
            <a:r>
              <a:rPr lang="fr-CA" dirty="0" err="1"/>
              <a:t>Nemo</a:t>
            </a:r>
            <a:r>
              <a:rPr lang="fr-CA" dirty="0"/>
              <a:t> in </a:t>
            </a:r>
            <a:r>
              <a:rPr lang="fr-CA" dirty="0" err="1"/>
              <a:t>Slumberland</a:t>
            </a:r>
            <a:r>
              <a:rPr lang="fr-CA" dirty="0"/>
              <a:t> – Windsor </a:t>
            </a:r>
            <a:r>
              <a:rPr lang="fr-CA" dirty="0" err="1"/>
              <a:t>McCay</a:t>
            </a:r>
            <a:endParaRPr lang="fr-CA" dirty="0"/>
          </a:p>
        </p:txBody>
      </p:sp>
      <p:sp>
        <p:nvSpPr>
          <p:cNvPr id="3" name="Rectangle 2"/>
          <p:cNvSpPr/>
          <p:nvPr/>
        </p:nvSpPr>
        <p:spPr>
          <a:xfrm>
            <a:off x="5868144" y="3501008"/>
            <a:ext cx="2808312" cy="923330"/>
          </a:xfrm>
          <a:prstGeom prst="rect">
            <a:avLst/>
          </a:prstGeom>
        </p:spPr>
        <p:txBody>
          <a:bodyPr wrap="square">
            <a:spAutoFit/>
          </a:bodyPr>
          <a:lstStyle/>
          <a:p>
            <a:r>
              <a:rPr lang="fr-CA" dirty="0"/>
              <a:t>Vision onirique</a:t>
            </a:r>
          </a:p>
          <a:p>
            <a:r>
              <a:rPr lang="fr-CA" dirty="0"/>
              <a:t>Dessin et style très en avance sur son époque</a:t>
            </a:r>
          </a:p>
        </p:txBody>
      </p:sp>
    </p:spTree>
    <p:extLst>
      <p:ext uri="{BB962C8B-B14F-4D97-AF65-F5344CB8AC3E}">
        <p14:creationId xmlns:p14="http://schemas.microsoft.com/office/powerpoint/2010/main" val="19915656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POUTNIK N°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420199"/>
            <a:ext cx="3168352" cy="413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372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AROU N° 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196752"/>
            <a:ext cx="2952328" cy="387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622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2492896"/>
            <a:ext cx="6696744" cy="1200329"/>
          </a:xfrm>
          <a:prstGeom prst="rect">
            <a:avLst/>
          </a:prstGeom>
        </p:spPr>
        <p:txBody>
          <a:bodyPr wrap="square">
            <a:spAutoFit/>
          </a:bodyPr>
          <a:lstStyle/>
          <a:p>
            <a:pPr algn="ctr"/>
            <a:r>
              <a:rPr lang="en-US" b="1" i="1" dirty="0" smtClean="0"/>
              <a:t>Journal </a:t>
            </a:r>
            <a:r>
              <a:rPr lang="en-US" b="1" i="1" dirty="0" err="1" smtClean="0"/>
              <a:t>Pilote</a:t>
            </a:r>
            <a:endParaRPr lang="en-US" b="1" i="1" dirty="0" smtClean="0"/>
          </a:p>
          <a:p>
            <a:pPr algn="ctr"/>
            <a:endParaRPr lang="en-US" b="1" dirty="0" smtClean="0"/>
          </a:p>
          <a:p>
            <a:endParaRPr lang="en-US" i="1" dirty="0" smtClean="0"/>
          </a:p>
          <a:p>
            <a:pPr algn="ctr"/>
            <a:r>
              <a:rPr lang="en-US" i="1" dirty="0" smtClean="0"/>
              <a:t>1959-1989</a:t>
            </a:r>
          </a:p>
        </p:txBody>
      </p:sp>
    </p:spTree>
    <p:extLst>
      <p:ext uri="{BB962C8B-B14F-4D97-AF65-F5344CB8AC3E}">
        <p14:creationId xmlns:p14="http://schemas.microsoft.com/office/powerpoint/2010/main" val="37664146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1680" y="1988840"/>
            <a:ext cx="5958408" cy="1477328"/>
          </a:xfrm>
          <a:prstGeom prst="rect">
            <a:avLst/>
          </a:prstGeom>
        </p:spPr>
        <p:txBody>
          <a:bodyPr wrap="square">
            <a:spAutoFit/>
          </a:bodyPr>
          <a:lstStyle/>
          <a:p>
            <a:r>
              <a:rPr lang="fr-CA" b="1" dirty="0"/>
              <a:t>Au début des années 60, autant les lecteurs que les scénaristes/dessinateurs veulent une b.d. plus adulte.</a:t>
            </a:r>
            <a:endParaRPr lang="fr-CA" dirty="0"/>
          </a:p>
          <a:p>
            <a:r>
              <a:rPr lang="fr-CA" b="1" dirty="0"/>
              <a:t>Ce sera </a:t>
            </a:r>
            <a:r>
              <a:rPr lang="fr-CA" b="1" i="1" dirty="0"/>
              <a:t>Pilote </a:t>
            </a:r>
            <a:r>
              <a:rPr lang="fr-CA" b="1" dirty="0"/>
              <a:t>qui va répondre à leur demande.</a:t>
            </a:r>
            <a:endParaRPr lang="fr-CA" dirty="0"/>
          </a:p>
          <a:p>
            <a:r>
              <a:rPr lang="fr-CA" b="1" dirty="0"/>
              <a:t>Comme </a:t>
            </a:r>
            <a:r>
              <a:rPr lang="fr-CA" b="1" i="1" dirty="0"/>
              <a:t>Tintin </a:t>
            </a:r>
            <a:r>
              <a:rPr lang="fr-CA" b="1" dirty="0"/>
              <a:t>et Spirou avaient leur </a:t>
            </a:r>
            <a:r>
              <a:rPr lang="fr-CA" b="1" dirty="0" smtClean="0"/>
              <a:t>série </a:t>
            </a:r>
            <a:r>
              <a:rPr lang="fr-CA" b="1" dirty="0"/>
              <a:t>fétiche, il en faudra une pour </a:t>
            </a:r>
            <a:r>
              <a:rPr lang="fr-CA" b="1" i="1" dirty="0"/>
              <a:t>Pilote. </a:t>
            </a:r>
            <a:r>
              <a:rPr lang="fr-CA" b="1" dirty="0"/>
              <a:t>Ce sera </a:t>
            </a:r>
            <a:r>
              <a:rPr lang="fr-CA" b="1" i="1" dirty="0" err="1"/>
              <a:t>Asterix</a:t>
            </a:r>
            <a:r>
              <a:rPr lang="fr-CA" b="1" i="1" dirty="0"/>
              <a:t> et </a:t>
            </a:r>
            <a:r>
              <a:rPr lang="fr-CA" b="1" i="1" dirty="0" err="1"/>
              <a:t>Obelix</a:t>
            </a:r>
            <a:endParaRPr lang="fr-CA" dirty="0"/>
          </a:p>
        </p:txBody>
      </p:sp>
    </p:spTree>
    <p:extLst>
      <p:ext uri="{BB962C8B-B14F-4D97-AF65-F5344CB8AC3E}">
        <p14:creationId xmlns:p14="http://schemas.microsoft.com/office/powerpoint/2010/main" val="35991396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terix - Ca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052736"/>
            <a:ext cx="6552728" cy="460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asterix et obelix personn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3076" name="Picture 4" descr="http://idata.over-blog.com/4/11/54/63/EspacePhotos/photos/BD/Asterix/asterix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36712"/>
            <a:ext cx="310515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idata.over-blog.com/4/11/54/63/EspacePhotos/photos/BD/Asterix/asterix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38" y="3501008"/>
            <a:ext cx="3238500" cy="2228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55976" y="2060848"/>
            <a:ext cx="3851920" cy="2585323"/>
          </a:xfrm>
          <a:prstGeom prst="rect">
            <a:avLst/>
          </a:prstGeom>
        </p:spPr>
        <p:txBody>
          <a:bodyPr wrap="square">
            <a:spAutoFit/>
          </a:bodyPr>
          <a:lstStyle/>
          <a:p>
            <a:r>
              <a:rPr lang="fr-CA" b="1" dirty="0"/>
              <a:t>Avec le temps, la différence de taille (en hauteur et en largeur) diminuera entre </a:t>
            </a:r>
            <a:r>
              <a:rPr lang="fr-CA" b="1" dirty="0" err="1"/>
              <a:t>Asterix</a:t>
            </a:r>
            <a:r>
              <a:rPr lang="fr-CA" b="1" dirty="0"/>
              <a:t> et </a:t>
            </a:r>
            <a:r>
              <a:rPr lang="fr-CA" b="1" dirty="0" err="1"/>
              <a:t>Obelix</a:t>
            </a:r>
            <a:endParaRPr lang="fr-CA" dirty="0"/>
          </a:p>
          <a:p>
            <a:r>
              <a:rPr lang="fr-CA" b="1" dirty="0"/>
              <a:t>Si </a:t>
            </a:r>
            <a:r>
              <a:rPr lang="fr-CA" b="1" dirty="0" err="1"/>
              <a:t>Asterix</a:t>
            </a:r>
            <a:r>
              <a:rPr lang="fr-CA" b="1" dirty="0"/>
              <a:t> fait référence à l’astérisque, </a:t>
            </a:r>
            <a:r>
              <a:rPr lang="fr-CA" b="1" dirty="0" err="1"/>
              <a:t>Obelix</a:t>
            </a:r>
            <a:r>
              <a:rPr lang="fr-CA" b="1" dirty="0"/>
              <a:t> n’est pas une référence directe à l’obélisque mais bien à l’obèle (signe graphique, comme l’astérisque, utilisé pour signaler un passage douteux dans un manuscrit)</a:t>
            </a:r>
            <a:endParaRPr lang="fr-CA" dirty="0"/>
          </a:p>
        </p:txBody>
      </p:sp>
    </p:spTree>
    <p:extLst>
      <p:ext uri="{BB962C8B-B14F-4D97-AF65-F5344CB8AC3E}">
        <p14:creationId xmlns:p14="http://schemas.microsoft.com/office/powerpoint/2010/main" val="18350748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achilletalon.fr/index_htm_files/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72829"/>
            <a:ext cx="4536504" cy="37837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00537" y="1844824"/>
            <a:ext cx="2627784" cy="2308324"/>
          </a:xfrm>
          <a:prstGeom prst="rect">
            <a:avLst/>
          </a:prstGeom>
        </p:spPr>
        <p:txBody>
          <a:bodyPr wrap="square">
            <a:spAutoFit/>
          </a:bodyPr>
          <a:lstStyle/>
          <a:p>
            <a:r>
              <a:rPr lang="fr-CA" b="1" i="1" dirty="0"/>
              <a:t>Achille Talon </a:t>
            </a:r>
            <a:r>
              <a:rPr lang="fr-CA" b="1" dirty="0"/>
              <a:t>(Greg 1963)</a:t>
            </a:r>
            <a:endParaRPr lang="fr-CA" dirty="0"/>
          </a:p>
          <a:p>
            <a:r>
              <a:rPr lang="fr-CA" b="1" dirty="0"/>
              <a:t>Un personnage verbeux, alors que la b.d. vise à donner priorité au dessin en limitant le nombre de mots.</a:t>
            </a:r>
            <a:endParaRPr lang="fr-CA" dirty="0"/>
          </a:p>
          <a:p>
            <a:r>
              <a:rPr lang="fr-CA" b="1" dirty="0"/>
              <a:t>Mais ça marche et même très bien</a:t>
            </a:r>
            <a:endParaRPr lang="fr-CA" dirty="0"/>
          </a:p>
        </p:txBody>
      </p:sp>
    </p:spTree>
    <p:extLst>
      <p:ext uri="{BB962C8B-B14F-4D97-AF65-F5344CB8AC3E}">
        <p14:creationId xmlns:p14="http://schemas.microsoft.com/office/powerpoint/2010/main" val="27204029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adependdesjours.com/wp-content/uploads/2015/06/valerian-et-laureline-Star-W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764704"/>
            <a:ext cx="6554875"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07053" y="5373216"/>
            <a:ext cx="4572000" cy="923330"/>
          </a:xfrm>
          <a:prstGeom prst="rect">
            <a:avLst/>
          </a:prstGeom>
        </p:spPr>
        <p:txBody>
          <a:bodyPr>
            <a:spAutoFit/>
          </a:bodyPr>
          <a:lstStyle/>
          <a:p>
            <a:r>
              <a:rPr lang="fr-CA" b="1" i="1" dirty="0"/>
              <a:t>Valerian et Laureline  </a:t>
            </a:r>
            <a:endParaRPr lang="fr-CA" b="1" i="1" dirty="0" smtClean="0"/>
          </a:p>
          <a:p>
            <a:r>
              <a:rPr lang="fr-CA" b="1" dirty="0" smtClean="0"/>
              <a:t>(</a:t>
            </a:r>
            <a:r>
              <a:rPr lang="fr-CA" b="1" dirty="0" err="1"/>
              <a:t>Christin</a:t>
            </a:r>
            <a:r>
              <a:rPr lang="fr-CA" b="1" dirty="0"/>
              <a:t>/Mézières, 1967</a:t>
            </a:r>
            <a:r>
              <a:rPr lang="fr-CA" b="1" dirty="0" smtClean="0"/>
              <a:t>)</a:t>
            </a:r>
          </a:p>
          <a:p>
            <a:r>
              <a:rPr lang="fr-CA" b="1" dirty="0" smtClean="0"/>
              <a:t>(rappelle certaines scènes de </a:t>
            </a:r>
            <a:r>
              <a:rPr lang="fr-CA" b="1" i="1" dirty="0" smtClean="0"/>
              <a:t>Star </a:t>
            </a:r>
            <a:r>
              <a:rPr lang="fr-CA" b="1" i="1" dirty="0" err="1" smtClean="0"/>
              <a:t>Wars</a:t>
            </a:r>
            <a:r>
              <a:rPr lang="fr-CA" b="1" dirty="0" smtClean="0"/>
              <a:t>)</a:t>
            </a:r>
            <a:endParaRPr lang="fr-CA" dirty="0"/>
          </a:p>
        </p:txBody>
      </p:sp>
    </p:spTree>
    <p:extLst>
      <p:ext uri="{BB962C8B-B14F-4D97-AF65-F5344CB8AC3E}">
        <p14:creationId xmlns:p14="http://schemas.microsoft.com/office/powerpoint/2010/main" val="27254330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bdzoom.com/wp-content/uploads/2015/03/Lot110.Giraud.Blueberry.19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79"/>
            <a:ext cx="4680520" cy="59639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24128" y="2886609"/>
            <a:ext cx="2426402" cy="646331"/>
          </a:xfrm>
          <a:prstGeom prst="rect">
            <a:avLst/>
          </a:prstGeom>
        </p:spPr>
        <p:txBody>
          <a:bodyPr wrap="square">
            <a:spAutoFit/>
          </a:bodyPr>
          <a:lstStyle/>
          <a:p>
            <a:r>
              <a:rPr lang="fr-CA" b="1" i="1" dirty="0"/>
              <a:t>Lieutenant Blueberry  </a:t>
            </a:r>
            <a:r>
              <a:rPr lang="fr-CA" b="1" dirty="0"/>
              <a:t>(Charlier/Giraud, 1963)</a:t>
            </a:r>
            <a:endParaRPr lang="fr-CA" dirty="0"/>
          </a:p>
        </p:txBody>
      </p:sp>
    </p:spTree>
    <p:extLst>
      <p:ext uri="{BB962C8B-B14F-4D97-AF65-F5344CB8AC3E}">
        <p14:creationId xmlns:p14="http://schemas.microsoft.com/office/powerpoint/2010/main" val="20364105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phares-bd.com/image/philemo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88640"/>
            <a:ext cx="4807175" cy="6128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41871" y="3212976"/>
            <a:ext cx="2339743" cy="369332"/>
          </a:xfrm>
          <a:prstGeom prst="rect">
            <a:avLst/>
          </a:prstGeom>
        </p:spPr>
        <p:txBody>
          <a:bodyPr wrap="none">
            <a:spAutoFit/>
          </a:bodyPr>
          <a:lstStyle/>
          <a:p>
            <a:r>
              <a:rPr lang="fr-CA" b="1" i="1" dirty="0"/>
              <a:t>Philémon  </a:t>
            </a:r>
            <a:r>
              <a:rPr lang="fr-CA" b="1" dirty="0"/>
              <a:t>(Fred, 1965)</a:t>
            </a:r>
            <a:endParaRPr lang="fr-CA" dirty="0"/>
          </a:p>
        </p:txBody>
      </p:sp>
    </p:spTree>
    <p:extLst>
      <p:ext uri="{BB962C8B-B14F-4D97-AF65-F5344CB8AC3E}">
        <p14:creationId xmlns:p14="http://schemas.microsoft.com/office/powerpoint/2010/main" val="1692289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omicstriplibrary.org/images/comics/little-nemo/little-nemo-19060506-l.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404664"/>
            <a:ext cx="4575836" cy="6090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52684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brucetringale.com/wp-content/uploads/2014/02/Le-professeur-Burp-bouleverse-les-cadr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04664"/>
            <a:ext cx="7090018"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43608" y="5157192"/>
            <a:ext cx="6840760" cy="923330"/>
          </a:xfrm>
          <a:prstGeom prst="rect">
            <a:avLst/>
          </a:prstGeom>
        </p:spPr>
        <p:txBody>
          <a:bodyPr wrap="square">
            <a:spAutoFit/>
          </a:bodyPr>
          <a:lstStyle/>
          <a:p>
            <a:r>
              <a:rPr lang="fr-CA" b="1" i="1" dirty="0"/>
              <a:t>La Rubrique-à-</a:t>
            </a:r>
            <a:r>
              <a:rPr lang="fr-CA" b="1" i="1" dirty="0" err="1"/>
              <a:t>brac</a:t>
            </a:r>
            <a:r>
              <a:rPr lang="fr-CA" b="1" i="1" dirty="0"/>
              <a:t>  </a:t>
            </a:r>
            <a:r>
              <a:rPr lang="fr-CA" b="1" dirty="0"/>
              <a:t>(Gotlib, 1968-)</a:t>
            </a:r>
            <a:endParaRPr lang="fr-CA" dirty="0"/>
          </a:p>
          <a:p>
            <a:r>
              <a:rPr lang="fr-CA" b="1" dirty="0"/>
              <a:t>Poursuit les </a:t>
            </a:r>
            <a:r>
              <a:rPr lang="fr-CA" b="1" i="1" dirty="0" err="1"/>
              <a:t>Dingodossiers</a:t>
            </a:r>
            <a:r>
              <a:rPr lang="fr-CA" b="1" dirty="0"/>
              <a:t> de Goscinny/Gotlib (1965-67</a:t>
            </a:r>
            <a:r>
              <a:rPr lang="fr-CA" b="1" dirty="0" smtClean="0"/>
              <a:t>)</a:t>
            </a:r>
          </a:p>
          <a:p>
            <a:r>
              <a:rPr lang="fr-CA" b="1" dirty="0" smtClean="0"/>
              <a:t>Ceci est un superbe exemple des possibilités de la b.d.</a:t>
            </a:r>
            <a:endParaRPr lang="fr-CA" dirty="0"/>
          </a:p>
        </p:txBody>
      </p:sp>
    </p:spTree>
    <p:extLst>
      <p:ext uri="{BB962C8B-B14F-4D97-AF65-F5344CB8AC3E}">
        <p14:creationId xmlns:p14="http://schemas.microsoft.com/office/powerpoint/2010/main" val="9213447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actualitte.com/images/actualites/iznogoud_tete_turc_numeriq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92696"/>
            <a:ext cx="7239721" cy="44644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9592" y="5373216"/>
            <a:ext cx="7272808" cy="1077218"/>
          </a:xfrm>
          <a:prstGeom prst="rect">
            <a:avLst/>
          </a:prstGeom>
        </p:spPr>
        <p:txBody>
          <a:bodyPr wrap="square">
            <a:spAutoFit/>
          </a:bodyPr>
          <a:lstStyle/>
          <a:p>
            <a:r>
              <a:rPr lang="fr-CA" sz="1600" b="1" i="1" dirty="0" err="1"/>
              <a:t>Iznogoud</a:t>
            </a:r>
            <a:r>
              <a:rPr lang="fr-CA" sz="1600" b="1" i="1" dirty="0"/>
              <a:t>   </a:t>
            </a:r>
            <a:r>
              <a:rPr lang="fr-CA" sz="1600" b="1" dirty="0"/>
              <a:t>(Goscinny/</a:t>
            </a:r>
            <a:r>
              <a:rPr lang="fr-CA" sz="1600" b="1" dirty="0" err="1"/>
              <a:t>Tabary</a:t>
            </a:r>
            <a:r>
              <a:rPr lang="fr-CA" sz="1600" b="1" dirty="0"/>
              <a:t>, 1962-)</a:t>
            </a:r>
            <a:endParaRPr lang="fr-CA" sz="1600" dirty="0"/>
          </a:p>
          <a:p>
            <a:r>
              <a:rPr lang="fr-CA" sz="1600" b="1" dirty="0"/>
              <a:t>Avec son fidèle </a:t>
            </a:r>
            <a:r>
              <a:rPr lang="fr-CA" sz="1600" b="1" dirty="0" err="1"/>
              <a:t>Dilat</a:t>
            </a:r>
            <a:r>
              <a:rPr lang="fr-CA" sz="1600" b="1" dirty="0"/>
              <a:t> </a:t>
            </a:r>
            <a:r>
              <a:rPr lang="fr-CA" sz="1600" b="1" dirty="0" err="1"/>
              <a:t>Larath</a:t>
            </a:r>
            <a:endParaRPr lang="fr-CA" sz="1600" dirty="0"/>
          </a:p>
          <a:p>
            <a:r>
              <a:rPr lang="fr-CA" sz="1600" b="1" dirty="0"/>
              <a:t>Entre 62-68 : chez </a:t>
            </a:r>
            <a:r>
              <a:rPr lang="fr-CA" sz="1600" b="1" i="1" dirty="0"/>
              <a:t>Record</a:t>
            </a:r>
            <a:endParaRPr lang="fr-CA" sz="1600" i="1" dirty="0"/>
          </a:p>
          <a:p>
            <a:r>
              <a:rPr lang="fr-CA" sz="1600" b="1" dirty="0"/>
              <a:t>Après 68 : chez </a:t>
            </a:r>
            <a:r>
              <a:rPr lang="fr-CA" sz="1600" b="1" i="1" dirty="0"/>
              <a:t>Pilote </a:t>
            </a:r>
            <a:r>
              <a:rPr lang="fr-CA" sz="1600" b="1" dirty="0"/>
              <a:t>(</a:t>
            </a:r>
            <a:r>
              <a:rPr lang="fr-CA" sz="1600" b="1" i="1" dirty="0"/>
              <a:t>Record</a:t>
            </a:r>
            <a:r>
              <a:rPr lang="fr-CA" sz="1600" b="1" dirty="0"/>
              <a:t> a cessé d’être publié)</a:t>
            </a:r>
            <a:endParaRPr lang="fr-CA" sz="1600" dirty="0"/>
          </a:p>
        </p:txBody>
      </p:sp>
    </p:spTree>
    <p:extLst>
      <p:ext uri="{BB962C8B-B14F-4D97-AF65-F5344CB8AC3E}">
        <p14:creationId xmlns:p14="http://schemas.microsoft.com/office/powerpoint/2010/main" val="36203785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g.photobucket.com/albums/v314/billiam/ls_bridge/bridg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54681"/>
            <a:ext cx="4410144"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8144" y="3150335"/>
            <a:ext cx="2536956" cy="646331"/>
          </a:xfrm>
          <a:prstGeom prst="rect">
            <a:avLst/>
          </a:prstGeom>
        </p:spPr>
        <p:txBody>
          <a:bodyPr wrap="square">
            <a:spAutoFit/>
          </a:bodyPr>
          <a:lstStyle/>
          <a:p>
            <a:r>
              <a:rPr lang="fr-CA" b="1" i="1" dirty="0" err="1"/>
              <a:t>Lone</a:t>
            </a:r>
            <a:r>
              <a:rPr lang="fr-CA" b="1" i="1" dirty="0"/>
              <a:t> </a:t>
            </a:r>
            <a:r>
              <a:rPr lang="fr-CA" b="1" i="1" dirty="0" err="1"/>
              <a:t>Sloane</a:t>
            </a:r>
            <a:r>
              <a:rPr lang="fr-CA" b="1" i="1" dirty="0"/>
              <a:t>   </a:t>
            </a:r>
            <a:endParaRPr lang="fr-CA" b="1" i="1" dirty="0" smtClean="0"/>
          </a:p>
          <a:p>
            <a:r>
              <a:rPr lang="fr-CA" b="1" dirty="0" smtClean="0"/>
              <a:t>(</a:t>
            </a:r>
            <a:r>
              <a:rPr lang="fr-CA" b="1" dirty="0"/>
              <a:t>Philippe Druillet, 1966-)</a:t>
            </a:r>
            <a:endParaRPr lang="fr-CA" dirty="0"/>
          </a:p>
        </p:txBody>
      </p:sp>
    </p:spTree>
    <p:extLst>
      <p:ext uri="{BB962C8B-B14F-4D97-AF65-F5344CB8AC3E}">
        <p14:creationId xmlns:p14="http://schemas.microsoft.com/office/powerpoint/2010/main" val="6483045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2492896"/>
            <a:ext cx="6696744" cy="1200329"/>
          </a:xfrm>
          <a:prstGeom prst="rect">
            <a:avLst/>
          </a:prstGeom>
        </p:spPr>
        <p:txBody>
          <a:bodyPr wrap="square">
            <a:spAutoFit/>
          </a:bodyPr>
          <a:lstStyle/>
          <a:p>
            <a:pPr algn="ctr"/>
            <a:r>
              <a:rPr lang="fr-CA" b="1" dirty="0" smtClean="0"/>
              <a:t>À </a:t>
            </a:r>
            <a:r>
              <a:rPr lang="fr-CA" b="1" dirty="0"/>
              <a:t>Suivre, Cahiers de la bande dessinée, Métal Hurlant, Charlie Mensuel, </a:t>
            </a:r>
            <a:r>
              <a:rPr lang="fr-CA" b="1" dirty="0" err="1"/>
              <a:t>Glénat</a:t>
            </a:r>
            <a:r>
              <a:rPr lang="fr-CA" b="1" dirty="0"/>
              <a:t>, Delcourt, Soleil, etc</a:t>
            </a:r>
            <a:r>
              <a:rPr lang="fr-CA" b="1" dirty="0" smtClean="0"/>
              <a:t>.</a:t>
            </a:r>
            <a:endParaRPr lang="en-US" b="1" dirty="0" smtClean="0"/>
          </a:p>
          <a:p>
            <a:endParaRPr lang="en-US" i="1" dirty="0" smtClean="0"/>
          </a:p>
          <a:p>
            <a:pPr algn="ctr"/>
            <a:r>
              <a:rPr lang="en-US" i="1" dirty="0" smtClean="0"/>
              <a:t>1968-</a:t>
            </a:r>
          </a:p>
        </p:txBody>
      </p:sp>
    </p:spTree>
    <p:extLst>
      <p:ext uri="{BB962C8B-B14F-4D97-AF65-F5344CB8AC3E}">
        <p14:creationId xmlns:p14="http://schemas.microsoft.com/office/powerpoint/2010/main" val="11068086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ahsonic.com/Schuit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4948909" cy="46849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96136" y="2780928"/>
            <a:ext cx="2634082" cy="646331"/>
          </a:xfrm>
          <a:prstGeom prst="rect">
            <a:avLst/>
          </a:prstGeom>
        </p:spPr>
        <p:txBody>
          <a:bodyPr wrap="square">
            <a:spAutoFit/>
          </a:bodyPr>
          <a:lstStyle/>
          <a:p>
            <a:r>
              <a:rPr lang="fr-CA" b="1" i="1" dirty="0"/>
              <a:t>Les cités obscures  </a:t>
            </a:r>
            <a:r>
              <a:rPr lang="fr-CA" b="1" dirty="0"/>
              <a:t>(Schuiten, 1982-)</a:t>
            </a:r>
            <a:endParaRPr lang="fr-CA" dirty="0"/>
          </a:p>
        </p:txBody>
      </p:sp>
    </p:spTree>
    <p:extLst>
      <p:ext uri="{BB962C8B-B14F-4D97-AF65-F5344CB8AC3E}">
        <p14:creationId xmlns:p14="http://schemas.microsoft.com/office/powerpoint/2010/main" val="10409686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en/1/1e/Metal_Hurlant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32656"/>
            <a:ext cx="4320480" cy="560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5099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htroumpf Les Cahiers De La Bande Déssinée N° 23 : Albert Uder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620689"/>
            <a:ext cx="4608510" cy="460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6313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bdoubliees.com/charliemensuel/couvertures/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124744"/>
            <a:ext cx="2985857"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339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forbiddenplanet.co.uk/blog/wp2013/wp-content/uploads/f24b350f64fadf8_fi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4229466" cy="56886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08104" y="3059668"/>
            <a:ext cx="2933495" cy="369332"/>
          </a:xfrm>
          <a:prstGeom prst="rect">
            <a:avLst/>
          </a:prstGeom>
        </p:spPr>
        <p:txBody>
          <a:bodyPr wrap="none">
            <a:spAutoFit/>
          </a:bodyPr>
          <a:lstStyle/>
          <a:p>
            <a:r>
              <a:rPr lang="fr-CA" b="1" i="1" dirty="0"/>
              <a:t>Paul </a:t>
            </a:r>
            <a:r>
              <a:rPr lang="fr-CA" b="1" dirty="0"/>
              <a:t>– Notre b.d. québécoise</a:t>
            </a:r>
            <a:endParaRPr lang="fr-CA" dirty="0"/>
          </a:p>
        </p:txBody>
      </p:sp>
    </p:spTree>
    <p:extLst>
      <p:ext uri="{BB962C8B-B14F-4D97-AF65-F5344CB8AC3E}">
        <p14:creationId xmlns:p14="http://schemas.microsoft.com/office/powerpoint/2010/main" val="23381037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797511"/>
            <a:ext cx="7416824" cy="923330"/>
          </a:xfrm>
          <a:prstGeom prst="rect">
            <a:avLst/>
          </a:prstGeom>
        </p:spPr>
        <p:txBody>
          <a:bodyPr wrap="square">
            <a:spAutoFit/>
          </a:bodyPr>
          <a:lstStyle/>
          <a:p>
            <a:r>
              <a:rPr lang="fr-CA" b="1" dirty="0" smtClean="0"/>
              <a:t>Centre </a:t>
            </a:r>
            <a:r>
              <a:rPr lang="fr-CA" b="1" dirty="0"/>
              <a:t>Belge de la Bande Dessinée</a:t>
            </a:r>
          </a:p>
          <a:p>
            <a:r>
              <a:rPr lang="fr-CA" dirty="0"/>
              <a:t>Attraction incontournable située au cœur de Bruxelles, le musée de la BD met à l'honneur depuis plus de 25 ans auteurs et héros du 9ème Art. </a:t>
            </a:r>
          </a:p>
        </p:txBody>
      </p:sp>
      <p:sp>
        <p:nvSpPr>
          <p:cNvPr id="3" name="Rectangle 2"/>
          <p:cNvSpPr/>
          <p:nvPr/>
        </p:nvSpPr>
        <p:spPr>
          <a:xfrm>
            <a:off x="972135" y="2348880"/>
            <a:ext cx="6984776" cy="2585323"/>
          </a:xfrm>
          <a:prstGeom prst="rect">
            <a:avLst/>
          </a:prstGeom>
        </p:spPr>
        <p:txBody>
          <a:bodyPr wrap="square">
            <a:spAutoFit/>
          </a:bodyPr>
          <a:lstStyle/>
          <a:p>
            <a:r>
              <a:rPr lang="fr-CA" b="1" dirty="0"/>
              <a:t>Cité internationale de la bande dessinée et de </a:t>
            </a:r>
            <a:r>
              <a:rPr lang="fr-CA" b="1" dirty="0" smtClean="0"/>
              <a:t>l’image (Angoulême) : </a:t>
            </a:r>
            <a:r>
              <a:rPr lang="fr-CA" dirty="0" smtClean="0"/>
              <a:t>Fruit </a:t>
            </a:r>
            <a:r>
              <a:rPr lang="fr-CA" dirty="0"/>
              <a:t>de l’étroite collaboration entre le département de la Charente, le ministère de la Culture et de la Communication, la ville d’Angoulême et la région Poitou-Charentes, </a:t>
            </a:r>
            <a:r>
              <a:rPr lang="fr-CA" b="1" dirty="0"/>
              <a:t>la </a:t>
            </a:r>
            <a:r>
              <a:rPr lang="fr-CA" dirty="0" smtClean="0"/>
              <a:t>rassemble </a:t>
            </a:r>
            <a:r>
              <a:rPr lang="fr-CA" dirty="0"/>
              <a:t>le musée de la bande dessinée, des </a:t>
            </a:r>
            <a:r>
              <a:rPr lang="fr-CA" dirty="0" smtClean="0"/>
              <a:t>galeries d'exposition</a:t>
            </a:r>
            <a:r>
              <a:rPr lang="fr-CA" dirty="0"/>
              <a:t>, une bibliothèque patrimoniale, une bibliothèque publique spécialisée, un centre de documentation, une résidence internationale d’artistes (la maison des auteurs), une librairie de référence, un cinéma d’art et </a:t>
            </a:r>
            <a:r>
              <a:rPr lang="fr-CA" dirty="0" smtClean="0"/>
              <a:t>d'essai et </a:t>
            </a:r>
            <a:r>
              <a:rPr lang="fr-CA" dirty="0"/>
              <a:t>de recherche, un centre de séminaires et de </a:t>
            </a:r>
            <a:r>
              <a:rPr lang="fr-CA" dirty="0" smtClean="0"/>
              <a:t>congrès et </a:t>
            </a:r>
            <a:r>
              <a:rPr lang="fr-CA" dirty="0"/>
              <a:t>une brasserie panoramique.</a:t>
            </a:r>
          </a:p>
        </p:txBody>
      </p:sp>
    </p:spTree>
    <p:extLst>
      <p:ext uri="{BB962C8B-B14F-4D97-AF65-F5344CB8AC3E}">
        <p14:creationId xmlns:p14="http://schemas.microsoft.com/office/powerpoint/2010/main" val="141067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www.adambaumgoldgallery.com/Fisher_Harry/mutt_jeff_W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229600" cy="2609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7704" y="4509120"/>
            <a:ext cx="4572000" cy="646331"/>
          </a:xfrm>
          <a:prstGeom prst="rect">
            <a:avLst/>
          </a:prstGeom>
        </p:spPr>
        <p:txBody>
          <a:bodyPr>
            <a:spAutoFit/>
          </a:bodyPr>
          <a:lstStyle/>
          <a:p>
            <a:pPr algn="ctr"/>
            <a:r>
              <a:rPr lang="fr-CA" dirty="0" err="1"/>
              <a:t>Mutt</a:t>
            </a:r>
            <a:r>
              <a:rPr lang="fr-CA" dirty="0"/>
              <a:t> &amp; Jeff (de Bud Fisher 1907-)</a:t>
            </a:r>
          </a:p>
          <a:p>
            <a:pPr algn="ctr"/>
            <a:r>
              <a:rPr lang="fr-CA" dirty="0"/>
              <a:t>1</a:t>
            </a:r>
            <a:r>
              <a:rPr lang="fr-CA" baseline="30000" dirty="0"/>
              <a:t>ère</a:t>
            </a:r>
            <a:r>
              <a:rPr lang="fr-CA" dirty="0"/>
              <a:t> b.d. largement diffusée aux USA</a:t>
            </a:r>
          </a:p>
        </p:txBody>
      </p:sp>
    </p:spTree>
    <p:extLst>
      <p:ext uri="{BB962C8B-B14F-4D97-AF65-F5344CB8AC3E}">
        <p14:creationId xmlns:p14="http://schemas.microsoft.com/office/powerpoint/2010/main" val="12452117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usée Hergé: entr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32656"/>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31252" y="4293096"/>
            <a:ext cx="5715000" cy="2031325"/>
          </a:xfrm>
          <a:prstGeom prst="rect">
            <a:avLst/>
          </a:prstGeom>
        </p:spPr>
        <p:txBody>
          <a:bodyPr wrap="square">
            <a:spAutoFit/>
          </a:bodyPr>
          <a:lstStyle/>
          <a:p>
            <a:r>
              <a:rPr lang="fr-CA" dirty="0"/>
              <a:t>Au Musée Hergé de Louvain-la-Neuve, on est loin de la conception muséale habituelle. L’homme, son </a:t>
            </a:r>
            <a:r>
              <a:rPr lang="fr-CA" dirty="0" err="1"/>
              <a:t>oeuvre</a:t>
            </a:r>
            <a:r>
              <a:rPr lang="fr-CA" dirty="0"/>
              <a:t> et son époque s’exposent dans une suite colorée, riche et dynamique de salles et de thèmes. Extraordinaire créativité, désir d’absolu et de perfection, tribulations et turbulences des héros, remous de l’Histoire et cascades d’images et de mots, c’est tout cela le Musée Hergé !</a:t>
            </a:r>
          </a:p>
        </p:txBody>
      </p:sp>
    </p:spTree>
    <p:extLst>
      <p:ext uri="{BB962C8B-B14F-4D97-AF65-F5344CB8AC3E}">
        <p14:creationId xmlns:p14="http://schemas.microsoft.com/office/powerpoint/2010/main" val="27888069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620688"/>
            <a:ext cx="7416824" cy="1477328"/>
          </a:xfrm>
          <a:prstGeom prst="rect">
            <a:avLst/>
          </a:prstGeom>
        </p:spPr>
        <p:txBody>
          <a:bodyPr wrap="square">
            <a:spAutoFit/>
          </a:bodyPr>
          <a:lstStyle/>
          <a:p>
            <a:pPr algn="ctr"/>
            <a:r>
              <a:rPr lang="fr-CA" b="1" dirty="0" smtClean="0"/>
              <a:t>Université du Québec en Outaouais</a:t>
            </a:r>
          </a:p>
          <a:p>
            <a:endParaRPr lang="fr-CA" dirty="0"/>
          </a:p>
          <a:p>
            <a:pPr algn="ctr"/>
            <a:r>
              <a:rPr lang="fr-CA" dirty="0" smtClean="0"/>
              <a:t>Majeure </a:t>
            </a:r>
            <a:r>
              <a:rPr lang="fr-CA" dirty="0"/>
              <a:t>en bande dessinée (6744) / </a:t>
            </a:r>
          </a:p>
          <a:p>
            <a:pPr algn="ctr"/>
            <a:r>
              <a:rPr lang="fr-CA" dirty="0"/>
              <a:t>Mineure en bande dessinée (8744) / </a:t>
            </a:r>
          </a:p>
          <a:p>
            <a:pPr algn="ctr"/>
            <a:r>
              <a:rPr lang="fr-CA" dirty="0"/>
              <a:t>Certificat en bande dessinée (4744) / </a:t>
            </a:r>
          </a:p>
        </p:txBody>
      </p:sp>
      <p:pic>
        <p:nvPicPr>
          <p:cNvPr id="9218" name="Picture 2" descr="http://biblio.uqo.ca/flash-nouveautes/images/bedethequephoto_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492896"/>
            <a:ext cx="4829175" cy="3619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96206" y="3591600"/>
            <a:ext cx="2771800" cy="1754326"/>
          </a:xfrm>
          <a:prstGeom prst="rect">
            <a:avLst/>
          </a:prstGeom>
        </p:spPr>
        <p:txBody>
          <a:bodyPr wrap="square">
            <a:spAutoFit/>
          </a:bodyPr>
          <a:lstStyle/>
          <a:p>
            <a:r>
              <a:rPr lang="fr-CA" dirty="0"/>
              <a:t>Cette </a:t>
            </a:r>
            <a:r>
              <a:rPr lang="fr-CA" dirty="0" err="1"/>
              <a:t>bédéthèque</a:t>
            </a:r>
            <a:r>
              <a:rPr lang="fr-CA" dirty="0"/>
              <a:t> </a:t>
            </a:r>
            <a:r>
              <a:rPr lang="fr-CA" dirty="0" smtClean="0"/>
              <a:t>(de b.d. québécoises) est </a:t>
            </a:r>
            <a:r>
              <a:rPr lang="fr-CA" dirty="0"/>
              <a:t>constituée principalement des documents légués à la bibliothèque par Sylvain Lemay, professeur de bd</a:t>
            </a:r>
          </a:p>
        </p:txBody>
      </p:sp>
    </p:spTree>
    <p:extLst>
      <p:ext uri="{BB962C8B-B14F-4D97-AF65-F5344CB8AC3E}">
        <p14:creationId xmlns:p14="http://schemas.microsoft.com/office/powerpoint/2010/main" val="16673782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672" y="1556792"/>
            <a:ext cx="5832648" cy="3016210"/>
          </a:xfrm>
          <a:prstGeom prst="rect">
            <a:avLst/>
          </a:prstGeom>
        </p:spPr>
        <p:txBody>
          <a:bodyPr wrap="square">
            <a:spAutoFit/>
          </a:bodyPr>
          <a:lstStyle/>
          <a:p>
            <a:pPr algn="ctr"/>
            <a:r>
              <a:rPr lang="fr-CA" sz="2800" dirty="0" smtClean="0"/>
              <a:t>Maison </a:t>
            </a:r>
            <a:r>
              <a:rPr lang="fr-CA" sz="2800" dirty="0"/>
              <a:t>de la littérature </a:t>
            </a:r>
            <a:endParaRPr lang="fr-CA" sz="2800" dirty="0" smtClean="0"/>
          </a:p>
          <a:p>
            <a:endParaRPr lang="fr-CA" dirty="0" smtClean="0"/>
          </a:p>
          <a:p>
            <a:r>
              <a:rPr lang="fr-CA" dirty="0" smtClean="0"/>
              <a:t>Elle </a:t>
            </a:r>
            <a:r>
              <a:rPr lang="fr-CA" dirty="0"/>
              <a:t>abritera une bibliothèque publique, une exposition permanente sur la littérature québécoise, des cabinets d’écriture, </a:t>
            </a:r>
            <a:r>
              <a:rPr lang="fr-CA" b="1" dirty="0"/>
              <a:t>un atelier de BD</a:t>
            </a:r>
            <a:r>
              <a:rPr lang="fr-CA" dirty="0"/>
              <a:t>, un studio de création, une résidence d’écrivains, un salon de lecture, une collection spécialisée en littérature ainsi que, toute l’année, une programmation variée (animation et spectacles littéraires, rencontres, entretiens et lancements) présentée sur la scène littéraire.</a:t>
            </a:r>
          </a:p>
        </p:txBody>
      </p:sp>
    </p:spTree>
    <p:extLst>
      <p:ext uri="{BB962C8B-B14F-4D97-AF65-F5344CB8AC3E}">
        <p14:creationId xmlns:p14="http://schemas.microsoft.com/office/powerpoint/2010/main" val="42226729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2274838"/>
            <a:ext cx="5382344" cy="1754326"/>
          </a:xfrm>
          <a:prstGeom prst="rect">
            <a:avLst/>
          </a:prstGeom>
        </p:spPr>
        <p:txBody>
          <a:bodyPr wrap="square">
            <a:spAutoFit/>
          </a:bodyPr>
          <a:lstStyle/>
          <a:p>
            <a:pPr algn="ctr"/>
            <a:r>
              <a:rPr lang="fr-CA" b="1" dirty="0"/>
              <a:t>Quel futur pour la b.d. franco-belge ?</a:t>
            </a:r>
            <a:endParaRPr lang="fr-CA" dirty="0"/>
          </a:p>
          <a:p>
            <a:r>
              <a:rPr lang="fr-CA" b="1" dirty="0"/>
              <a:t>Si on tient compte du nombre de titres paraissant à chaque année (incluant les rééditions), les livres et les revues sur le sujet qui sont publiés, la reconnaissance reçue des Français et des Belges, on peut affirmer que la b.d. franco-belge a un très bel avenir devant soi.</a:t>
            </a:r>
            <a:endParaRPr lang="fr-CA" dirty="0"/>
          </a:p>
        </p:txBody>
      </p:sp>
    </p:spTree>
    <p:extLst>
      <p:ext uri="{BB962C8B-B14F-4D97-AF65-F5344CB8AC3E}">
        <p14:creationId xmlns:p14="http://schemas.microsoft.com/office/powerpoint/2010/main" val="21839261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564904"/>
            <a:ext cx="7772400" cy="2304256"/>
          </a:xfrm>
        </p:spPr>
        <p:txBody>
          <a:bodyPr>
            <a:normAutofit/>
          </a:bodyPr>
          <a:lstStyle/>
          <a:p>
            <a:pPr algn="ctr"/>
            <a:r>
              <a:rPr lang="fr-CA" dirty="0" smtClean="0">
                <a:latin typeface="Garamond" panose="02020404030301010803" pitchFamily="18" charset="0"/>
              </a:rPr>
              <a:t>Partie 3 : </a:t>
            </a:r>
            <a:br>
              <a:rPr lang="fr-CA" dirty="0" smtClean="0">
                <a:latin typeface="Garamond" panose="02020404030301010803" pitchFamily="18" charset="0"/>
              </a:rPr>
            </a:br>
            <a:r>
              <a:rPr lang="fr-CA" dirty="0" smtClean="0">
                <a:latin typeface="Garamond" panose="02020404030301010803" pitchFamily="18" charset="0"/>
              </a:rPr>
              <a:t/>
            </a:r>
            <a:br>
              <a:rPr lang="fr-CA" dirty="0" smtClean="0">
                <a:latin typeface="Garamond" panose="02020404030301010803" pitchFamily="18" charset="0"/>
              </a:rPr>
            </a:br>
            <a:r>
              <a:rPr lang="fr-CA" dirty="0" smtClean="0">
                <a:latin typeface="Garamond" panose="02020404030301010803" pitchFamily="18" charset="0"/>
              </a:rPr>
              <a:t>Autres pays (Survol)</a:t>
            </a:r>
            <a:br>
              <a:rPr lang="fr-CA" dirty="0" smtClean="0">
                <a:latin typeface="Garamond" panose="02020404030301010803" pitchFamily="18" charset="0"/>
              </a:rPr>
            </a:br>
            <a:endParaRPr lang="fr-CA" sz="2000" dirty="0" smtClean="0">
              <a:latin typeface="Garamond" panose="02020404030301010803" pitchFamily="18" charset="0"/>
            </a:endParaRPr>
          </a:p>
        </p:txBody>
      </p:sp>
    </p:spTree>
    <p:extLst>
      <p:ext uri="{BB962C8B-B14F-4D97-AF65-F5344CB8AC3E}">
        <p14:creationId xmlns:p14="http://schemas.microsoft.com/office/powerpoint/2010/main" val="11350941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564904"/>
            <a:ext cx="7772400" cy="1296144"/>
          </a:xfrm>
        </p:spPr>
        <p:txBody>
          <a:bodyPr>
            <a:normAutofit fontScale="90000"/>
          </a:bodyPr>
          <a:lstStyle/>
          <a:p>
            <a:pPr algn="ctr"/>
            <a:r>
              <a:rPr lang="fr-CA" dirty="0" smtClean="0">
                <a:latin typeface="Garamond" panose="02020404030301010803" pitchFamily="18" charset="0"/>
              </a:rPr>
              <a:t>Italie</a:t>
            </a:r>
            <a:br>
              <a:rPr lang="fr-CA" dirty="0" smtClean="0">
                <a:latin typeface="Garamond" panose="02020404030301010803" pitchFamily="18" charset="0"/>
              </a:rPr>
            </a:br>
            <a:r>
              <a:rPr lang="fr-CA" dirty="0" smtClean="0">
                <a:latin typeface="Garamond" panose="02020404030301010803" pitchFamily="18" charset="0"/>
              </a:rPr>
              <a:t/>
            </a:r>
            <a:br>
              <a:rPr lang="fr-CA" dirty="0" smtClean="0">
                <a:latin typeface="Garamond" panose="02020404030301010803" pitchFamily="18" charset="0"/>
              </a:rPr>
            </a:br>
            <a:endParaRPr lang="fr-CA" sz="2000" dirty="0" smtClean="0">
              <a:latin typeface="Garamond" panose="02020404030301010803" pitchFamily="18" charset="0"/>
            </a:endParaRPr>
          </a:p>
        </p:txBody>
      </p:sp>
    </p:spTree>
    <p:extLst>
      <p:ext uri="{BB962C8B-B14F-4D97-AF65-F5344CB8AC3E}">
        <p14:creationId xmlns:p14="http://schemas.microsoft.com/office/powerpoint/2010/main" val="128655026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iuseppe Berg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764704"/>
            <a:ext cx="3600400" cy="489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3659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napoli.repubblica.it/images/2013/02/07/212047314-c8b0381a-9179-42a0-ac53-bffe186ec0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48679"/>
            <a:ext cx="4104456" cy="5737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04048" y="3232719"/>
            <a:ext cx="2582310" cy="369332"/>
          </a:xfrm>
          <a:prstGeom prst="rect">
            <a:avLst/>
          </a:prstGeom>
        </p:spPr>
        <p:txBody>
          <a:bodyPr wrap="none">
            <a:spAutoFit/>
          </a:bodyPr>
          <a:lstStyle/>
          <a:p>
            <a:r>
              <a:rPr lang="fr-CA" b="1" i="1" dirty="0"/>
              <a:t>Valentina </a:t>
            </a:r>
            <a:r>
              <a:rPr lang="fr-CA" b="1" dirty="0"/>
              <a:t>(Guido Crepax)</a:t>
            </a:r>
            <a:endParaRPr lang="fr-CA" dirty="0"/>
          </a:p>
        </p:txBody>
      </p:sp>
    </p:spTree>
    <p:extLst>
      <p:ext uri="{BB962C8B-B14F-4D97-AF65-F5344CB8AC3E}">
        <p14:creationId xmlns:p14="http://schemas.microsoft.com/office/powerpoint/2010/main" val="21069231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elmonomudo.com/wp-content/uploads/2010/03/hugo-pratt-celtic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7272808" cy="48603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7584" y="5337036"/>
            <a:ext cx="7056784" cy="923330"/>
          </a:xfrm>
          <a:prstGeom prst="rect">
            <a:avLst/>
          </a:prstGeom>
        </p:spPr>
        <p:txBody>
          <a:bodyPr wrap="square">
            <a:spAutoFit/>
          </a:bodyPr>
          <a:lstStyle/>
          <a:p>
            <a:r>
              <a:rPr lang="fr-CA" b="1" i="1" dirty="0" err="1"/>
              <a:t>Corto</a:t>
            </a:r>
            <a:r>
              <a:rPr lang="fr-CA" b="1" i="1" dirty="0"/>
              <a:t> </a:t>
            </a:r>
            <a:r>
              <a:rPr lang="fr-CA" b="1" i="1" dirty="0" err="1"/>
              <a:t>Maltese</a:t>
            </a:r>
            <a:r>
              <a:rPr lang="fr-CA" b="1" i="1" dirty="0"/>
              <a:t> </a:t>
            </a:r>
            <a:r>
              <a:rPr lang="fr-CA" b="1" dirty="0"/>
              <a:t>(Hugo Pratt)</a:t>
            </a:r>
            <a:endParaRPr lang="fr-CA" dirty="0"/>
          </a:p>
          <a:p>
            <a:r>
              <a:rPr lang="fr-CA" b="1" dirty="0"/>
              <a:t>Si Foster – Prince </a:t>
            </a:r>
            <a:r>
              <a:rPr lang="fr-CA" b="1" dirty="0" err="1"/>
              <a:t>Valiant</a:t>
            </a:r>
            <a:r>
              <a:rPr lang="fr-CA" b="1" dirty="0"/>
              <a:t> – est un dessinateur qui raconte des histoires, alors Hugo Pratt est un raconteur qui dessine !</a:t>
            </a:r>
            <a:endParaRPr lang="fr-CA" dirty="0"/>
          </a:p>
        </p:txBody>
      </p:sp>
    </p:spTree>
    <p:extLst>
      <p:ext uri="{BB962C8B-B14F-4D97-AF65-F5344CB8AC3E}">
        <p14:creationId xmlns:p14="http://schemas.microsoft.com/office/powerpoint/2010/main" val="1472910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s://s-media-cache-ak0.pinimg.com/236x/96/e6/74/96e674db76e510d357f69ad7f9c5e4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692696"/>
            <a:ext cx="3960440" cy="515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508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omicstriplibrary.org/images/comics/krazy-kat/krazy-kat-19160806-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76672"/>
            <a:ext cx="4827942" cy="57378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84168" y="2606929"/>
            <a:ext cx="2771800" cy="1477328"/>
          </a:xfrm>
          <a:prstGeom prst="rect">
            <a:avLst/>
          </a:prstGeom>
        </p:spPr>
        <p:txBody>
          <a:bodyPr wrap="square">
            <a:spAutoFit/>
          </a:bodyPr>
          <a:lstStyle/>
          <a:p>
            <a:r>
              <a:rPr lang="fr-CA" dirty="0" err="1"/>
              <a:t>Krazy</a:t>
            </a:r>
            <a:r>
              <a:rPr lang="fr-CA" dirty="0"/>
              <a:t> Kat </a:t>
            </a:r>
            <a:endParaRPr lang="fr-CA" dirty="0" smtClean="0"/>
          </a:p>
          <a:p>
            <a:r>
              <a:rPr lang="fr-CA" dirty="0" smtClean="0"/>
              <a:t>(</a:t>
            </a:r>
            <a:r>
              <a:rPr lang="fr-CA" dirty="0"/>
              <a:t>George Herriman, 1913-)</a:t>
            </a:r>
          </a:p>
          <a:p>
            <a:r>
              <a:rPr lang="fr-CA" dirty="0"/>
              <a:t>1</a:t>
            </a:r>
            <a:r>
              <a:rPr lang="fr-CA" baseline="30000" dirty="0"/>
              <a:t>ère</a:t>
            </a:r>
            <a:r>
              <a:rPr lang="fr-CA" dirty="0"/>
              <a:t> bande animalière</a:t>
            </a:r>
          </a:p>
          <a:p>
            <a:r>
              <a:rPr lang="fr-CA" dirty="0"/>
              <a:t>Joue sur le non-sens et le double sens </a:t>
            </a:r>
          </a:p>
        </p:txBody>
      </p:sp>
    </p:spTree>
    <p:extLst>
      <p:ext uri="{BB962C8B-B14F-4D97-AF65-F5344CB8AC3E}">
        <p14:creationId xmlns:p14="http://schemas.microsoft.com/office/powerpoint/2010/main" val="379638698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lumberland.it/public/immagini/db_fumetto/albo/favola_di_venez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32656"/>
            <a:ext cx="2952328" cy="40299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11960" y="548681"/>
            <a:ext cx="4355976" cy="3539430"/>
          </a:xfrm>
          <a:prstGeom prst="rect">
            <a:avLst/>
          </a:prstGeom>
        </p:spPr>
        <p:txBody>
          <a:bodyPr wrap="square">
            <a:spAutoFit/>
          </a:bodyPr>
          <a:lstStyle/>
          <a:p>
            <a:r>
              <a:rPr lang="it-IT" sz="1600" dirty="0" smtClean="0"/>
              <a:t>Stiamo </a:t>
            </a:r>
            <a:r>
              <a:rPr lang="it-IT" sz="1600" dirty="0"/>
              <a:t>parlando di </a:t>
            </a:r>
            <a:r>
              <a:rPr lang="it-IT" sz="1600" b="1" dirty="0"/>
              <a:t>Favola di Venezia - Sirat al Bunduqiyyah</a:t>
            </a:r>
            <a:r>
              <a:rPr lang="it-IT" sz="1600" dirty="0"/>
              <a:t>, ennesimo capolavoro </a:t>
            </a:r>
            <a:r>
              <a:rPr lang="it-IT" sz="1600" dirty="0" smtClean="0"/>
              <a:t>di </a:t>
            </a:r>
            <a:r>
              <a:rPr lang="it-IT" sz="1600" i="1" dirty="0" smtClean="0"/>
              <a:t>Hugo </a:t>
            </a:r>
            <a:r>
              <a:rPr lang="it-IT" sz="1600" i="1" dirty="0"/>
              <a:t>Pratt</a:t>
            </a:r>
            <a:r>
              <a:rPr lang="it-IT" sz="1600" dirty="0"/>
              <a:t>, ennesima avventura lunga di Corto Maltese, realizzata con lo stile essenziale della maturità dell'autore. Ancora magia e avventura, personaggi fantastici e tesori favolosi (in questo caso l'oggetto del desiderio è la fantomatica Clavicola di Salomone, uno smeraldo dalle proprietà magiche). Nella Venezia di Pratt, Corto si muove con disinvoltura, tra le strade ben conosciute dai tanti angoli densi di storia e magia, incrociando tra l'altro fascisti (la storia è ambientata nel periodo 1918-1920) e logge massoniche ma anche </a:t>
            </a:r>
            <a:r>
              <a:rPr lang="it-IT" sz="1600" dirty="0" smtClean="0"/>
              <a:t>l'incantevole </a:t>
            </a:r>
            <a:r>
              <a:rPr lang="it-IT" sz="1600" i="1" dirty="0" smtClean="0"/>
              <a:t>Louise </a:t>
            </a:r>
            <a:r>
              <a:rPr lang="it-IT" sz="1600" i="1" dirty="0"/>
              <a:t>Brookszowyc</a:t>
            </a:r>
            <a:r>
              <a:rPr lang="it-IT" sz="1600" dirty="0"/>
              <a:t> di Varsavia.</a:t>
            </a:r>
          </a:p>
        </p:txBody>
      </p:sp>
      <p:sp>
        <p:nvSpPr>
          <p:cNvPr id="3" name="Rectangle 2"/>
          <p:cNvSpPr/>
          <p:nvPr/>
        </p:nvSpPr>
        <p:spPr>
          <a:xfrm>
            <a:off x="827584" y="4509120"/>
            <a:ext cx="7416824" cy="1200329"/>
          </a:xfrm>
          <a:prstGeom prst="rect">
            <a:avLst/>
          </a:prstGeom>
        </p:spPr>
        <p:txBody>
          <a:bodyPr wrap="square">
            <a:spAutoFit/>
          </a:bodyPr>
          <a:lstStyle/>
          <a:p>
            <a:r>
              <a:rPr lang="fr-CA" b="1" i="1" dirty="0"/>
              <a:t>Fable de Venise </a:t>
            </a:r>
            <a:r>
              <a:rPr lang="fr-CA" b="1" dirty="0"/>
              <a:t>(Hugo Pratt)</a:t>
            </a:r>
            <a:endParaRPr lang="fr-CA" dirty="0"/>
          </a:p>
          <a:p>
            <a:r>
              <a:rPr lang="fr-CA" b="1" dirty="0"/>
              <a:t>Une superbe histoire – du moins en italien – ayant Venise, la ville de la jeunesse de Pratt comme toile de fond.</a:t>
            </a:r>
            <a:endParaRPr lang="fr-CA" dirty="0"/>
          </a:p>
          <a:p>
            <a:r>
              <a:rPr lang="fr-CA" b="1" dirty="0"/>
              <a:t>On sent l’amour de Pratt pour les mystères de cette ville.</a:t>
            </a:r>
            <a:endParaRPr lang="fr-CA" dirty="0"/>
          </a:p>
        </p:txBody>
      </p:sp>
    </p:spTree>
    <p:extLst>
      <p:ext uri="{BB962C8B-B14F-4D97-AF65-F5344CB8AC3E}">
        <p14:creationId xmlns:p14="http://schemas.microsoft.com/office/powerpoint/2010/main" val="11884036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 dessinateur de bande dessinée et créateur de Corto Maltese Hugo Pratt pose devant un dessin qu'il vient de réaliser, en 19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32656"/>
            <a:ext cx="5472608" cy="30612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01451" y="3645024"/>
            <a:ext cx="5534845" cy="2462213"/>
          </a:xfrm>
          <a:prstGeom prst="rect">
            <a:avLst/>
          </a:prstGeom>
        </p:spPr>
        <p:txBody>
          <a:bodyPr wrap="square">
            <a:spAutoFit/>
          </a:bodyPr>
          <a:lstStyle/>
          <a:p>
            <a:r>
              <a:rPr lang="fr-CA" sz="1400" dirty="0"/>
              <a:t> L'aquarelle "</a:t>
            </a:r>
            <a:r>
              <a:rPr lang="fr-CA" sz="1400" dirty="0" err="1"/>
              <a:t>Corto</a:t>
            </a:r>
            <a:r>
              <a:rPr lang="fr-CA" sz="1400" dirty="0"/>
              <a:t> </a:t>
            </a:r>
            <a:r>
              <a:rPr lang="fr-CA" sz="1400" dirty="0" err="1"/>
              <a:t>Maltese</a:t>
            </a:r>
            <a:r>
              <a:rPr lang="fr-CA" sz="1400" dirty="0"/>
              <a:t> - Les </a:t>
            </a:r>
            <a:r>
              <a:rPr lang="fr-CA" sz="1400" dirty="0" err="1"/>
              <a:t>Ethiopiques</a:t>
            </a:r>
            <a:r>
              <a:rPr lang="fr-CA" sz="1400" dirty="0"/>
              <a:t>" signée d'Hugo Pratt, le créateur de la série du même nom, et datée de 1979 </a:t>
            </a:r>
            <a:r>
              <a:rPr lang="fr-CA" sz="1400" dirty="0" smtClean="0"/>
              <a:t>a </a:t>
            </a:r>
            <a:r>
              <a:rPr lang="fr-CA" sz="1400" dirty="0"/>
              <a:t>été adjugée samedi à Paris plus de 390 000 euros, "record du </a:t>
            </a:r>
            <a:r>
              <a:rPr lang="fr-CA" sz="1400" dirty="0" err="1"/>
              <a:t>monde"</a:t>
            </a:r>
            <a:r>
              <a:rPr lang="fr-CA" sz="1400" u="sng" dirty="0" err="1">
                <a:hlinkClick r:id="rId3"/>
              </a:rPr>
              <a:t>aux</a:t>
            </a:r>
            <a:r>
              <a:rPr lang="fr-CA" sz="1400" u="sng" dirty="0">
                <a:hlinkClick r:id="rId3"/>
              </a:rPr>
              <a:t> enchères pour ce héros</a:t>
            </a:r>
            <a:r>
              <a:rPr lang="fr-CA" sz="1400" dirty="0"/>
              <a:t>, selon la maison de ventes </a:t>
            </a:r>
            <a:r>
              <a:rPr lang="fr-CA" sz="1400" dirty="0" err="1"/>
              <a:t>Artcurial</a:t>
            </a:r>
            <a:r>
              <a:rPr lang="fr-CA" sz="1400" dirty="0"/>
              <a:t>. </a:t>
            </a:r>
            <a:r>
              <a:rPr lang="fr-CA" sz="1400" dirty="0" smtClean="0"/>
              <a:t> L'</a:t>
            </a:r>
            <a:r>
              <a:rPr lang="fr-CA" sz="1400" dirty="0" err="1" smtClean="0"/>
              <a:t>oeuvre</a:t>
            </a:r>
            <a:r>
              <a:rPr lang="fr-CA" sz="1400" dirty="0"/>
              <a:t>, d'une taille de 27 x 42 cm, a été acquise pour exactement 391 800 </a:t>
            </a:r>
            <a:r>
              <a:rPr lang="fr-CA" sz="1400" dirty="0" smtClean="0"/>
              <a:t>€ </a:t>
            </a:r>
            <a:r>
              <a:rPr lang="fr-CA" sz="1400" dirty="0"/>
              <a:t>(frais compris) par un "collectionneur </a:t>
            </a:r>
            <a:r>
              <a:rPr lang="fr-CA" sz="1400" dirty="0" smtClean="0"/>
              <a:t>européen.</a:t>
            </a:r>
          </a:p>
          <a:p>
            <a:r>
              <a:rPr lang="fr-CA" sz="1400" dirty="0" smtClean="0"/>
              <a:t>Quelque </a:t>
            </a:r>
            <a:r>
              <a:rPr lang="fr-CA" sz="1400" dirty="0"/>
              <a:t>400 lots de bande dessinée étaient proposés lors de cette vente qui a totalisé 3 560 256 </a:t>
            </a:r>
            <a:r>
              <a:rPr lang="fr-CA" sz="1400" dirty="0" smtClean="0"/>
              <a:t>€ </a:t>
            </a:r>
            <a:r>
              <a:rPr lang="fr-CA" sz="1400" dirty="0"/>
              <a:t>(frais compris</a:t>
            </a:r>
            <a:r>
              <a:rPr lang="fr-CA" sz="1400" dirty="0" smtClean="0"/>
              <a:t>).</a:t>
            </a:r>
            <a:endParaRPr lang="fr-CA" sz="1400" dirty="0"/>
          </a:p>
          <a:p>
            <a:r>
              <a:rPr lang="fr-CA" sz="1400" dirty="0"/>
              <a:t>La plus grosse vente concerne une planche de l'album de Tintin "Les Bijoux de la </a:t>
            </a:r>
            <a:r>
              <a:rPr lang="fr-CA" sz="1400" dirty="0" err="1"/>
              <a:t>Castafiore</a:t>
            </a:r>
            <a:r>
              <a:rPr lang="fr-CA" sz="1400" dirty="0"/>
              <a:t>", dédicacée par Hergé, qui s'est adjugée </a:t>
            </a:r>
            <a:r>
              <a:rPr lang="fr-CA" sz="1400" dirty="0" smtClean="0"/>
              <a:t>404 500 €. </a:t>
            </a:r>
          </a:p>
          <a:p>
            <a:r>
              <a:rPr lang="fr-CA" sz="1400" i="1" dirty="0" smtClean="0"/>
              <a:t>L’Express, </a:t>
            </a:r>
            <a:r>
              <a:rPr lang="fr-CA" sz="1400" dirty="0" smtClean="0"/>
              <a:t>23-11-2014</a:t>
            </a:r>
            <a:endParaRPr lang="fr-CA" sz="1400" dirty="0"/>
          </a:p>
        </p:txBody>
      </p:sp>
    </p:spTree>
    <p:extLst>
      <p:ext uri="{BB962C8B-B14F-4D97-AF65-F5344CB8AC3E}">
        <p14:creationId xmlns:p14="http://schemas.microsoft.com/office/powerpoint/2010/main" val="29759472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564904"/>
            <a:ext cx="7772400" cy="1008112"/>
          </a:xfrm>
        </p:spPr>
        <p:txBody>
          <a:bodyPr>
            <a:normAutofit/>
          </a:bodyPr>
          <a:lstStyle/>
          <a:p>
            <a:pPr algn="ctr"/>
            <a:r>
              <a:rPr lang="fr-CA" dirty="0" smtClean="0">
                <a:latin typeface="Garamond" panose="02020404030301010803" pitchFamily="18" charset="0"/>
              </a:rPr>
              <a:t>Angleterre</a:t>
            </a:r>
            <a:endParaRPr lang="fr-CA" sz="2000" dirty="0" smtClean="0">
              <a:latin typeface="Garamond" panose="02020404030301010803" pitchFamily="18" charset="0"/>
            </a:endParaRPr>
          </a:p>
        </p:txBody>
      </p:sp>
    </p:spTree>
    <p:extLst>
      <p:ext uri="{BB962C8B-B14F-4D97-AF65-F5344CB8AC3E}">
        <p14:creationId xmlns:p14="http://schemas.microsoft.com/office/powerpoint/2010/main" val="86925430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jeffhawkeclub.com/image/bob_stri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24953"/>
            <a:ext cx="5400600" cy="47941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16217" y="1772816"/>
            <a:ext cx="2232248" cy="2862322"/>
          </a:xfrm>
          <a:prstGeom prst="rect">
            <a:avLst/>
          </a:prstGeom>
        </p:spPr>
        <p:txBody>
          <a:bodyPr wrap="square">
            <a:spAutoFit/>
          </a:bodyPr>
          <a:lstStyle/>
          <a:p>
            <a:r>
              <a:rPr lang="en-US" dirty="0"/>
              <a:t>Despite its obscurity </a:t>
            </a:r>
            <a:r>
              <a:rPr lang="en-US" dirty="0" err="1"/>
              <a:t>in</a:t>
            </a:r>
            <a:r>
              <a:rPr lang="en-US" dirty="0" err="1">
                <a:hlinkClick r:id="rId3" tooltip="English language"/>
              </a:rPr>
              <a:t>English</a:t>
            </a:r>
            <a:r>
              <a:rPr lang="en-US" dirty="0"/>
              <a:t>-speaking countries, it is often regarded as one of the most important science fiction comics ever released, especially </a:t>
            </a:r>
            <a:r>
              <a:rPr lang="en-US" dirty="0" smtClean="0"/>
              <a:t>in</a:t>
            </a:r>
            <a:r>
              <a:rPr lang="en-US" dirty="0"/>
              <a:t> </a:t>
            </a:r>
            <a:r>
              <a:rPr lang="en-US" dirty="0">
                <a:hlinkClick r:id="rId4" tooltip="Italy"/>
              </a:rPr>
              <a:t>Italy</a:t>
            </a:r>
            <a:r>
              <a:rPr lang="en-US" dirty="0"/>
              <a:t> and </a:t>
            </a:r>
            <a:endParaRPr lang="en-US" dirty="0" smtClean="0"/>
          </a:p>
          <a:p>
            <a:r>
              <a:rPr lang="en-US" u="sng" dirty="0" smtClean="0">
                <a:hlinkClick r:id="rId5" tooltip="Scandinavia"/>
              </a:rPr>
              <a:t>Scandinavian</a:t>
            </a:r>
            <a:r>
              <a:rPr lang="en-US" dirty="0"/>
              <a:t> </a:t>
            </a:r>
            <a:endParaRPr lang="en-US" dirty="0" smtClean="0"/>
          </a:p>
          <a:p>
            <a:r>
              <a:rPr lang="en-US" dirty="0" smtClean="0"/>
              <a:t>countries</a:t>
            </a:r>
            <a:r>
              <a:rPr lang="en-US" dirty="0"/>
              <a:t>.</a:t>
            </a:r>
            <a:endParaRPr lang="fr-CA" dirty="0"/>
          </a:p>
        </p:txBody>
      </p:sp>
      <p:sp>
        <p:nvSpPr>
          <p:cNvPr id="3" name="Rectangle 2"/>
          <p:cNvSpPr/>
          <p:nvPr/>
        </p:nvSpPr>
        <p:spPr>
          <a:xfrm>
            <a:off x="432049" y="5301208"/>
            <a:ext cx="8316416" cy="646331"/>
          </a:xfrm>
          <a:prstGeom prst="rect">
            <a:avLst/>
          </a:prstGeom>
        </p:spPr>
        <p:txBody>
          <a:bodyPr wrap="square">
            <a:spAutoFit/>
          </a:bodyPr>
          <a:lstStyle/>
          <a:p>
            <a:r>
              <a:rPr lang="en-US" b="1" i="1" dirty="0"/>
              <a:t>Jeff Hawke</a:t>
            </a:r>
            <a:r>
              <a:rPr lang="en-US" dirty="0"/>
              <a:t> </a:t>
            </a:r>
            <a:r>
              <a:rPr lang="en-US" dirty="0" smtClean="0"/>
              <a:t>: la </a:t>
            </a:r>
            <a:r>
              <a:rPr lang="en-US" dirty="0" err="1" smtClean="0"/>
              <a:t>meilleure</a:t>
            </a:r>
            <a:r>
              <a:rPr lang="en-US" dirty="0" smtClean="0"/>
              <a:t> </a:t>
            </a:r>
            <a:r>
              <a:rPr lang="en-US" dirty="0" err="1" smtClean="0"/>
              <a:t>b.d</a:t>
            </a:r>
            <a:r>
              <a:rPr lang="en-US" dirty="0" smtClean="0"/>
              <a:t>. de science-fiction. </a:t>
            </a:r>
            <a:r>
              <a:rPr lang="en-US" dirty="0" err="1" smtClean="0"/>
              <a:t>Publié</a:t>
            </a:r>
            <a:r>
              <a:rPr lang="en-US" dirty="0" smtClean="0"/>
              <a:t> entre </a:t>
            </a:r>
            <a:r>
              <a:rPr lang="en-US" dirty="0" err="1" smtClean="0"/>
              <a:t>février</a:t>
            </a:r>
            <a:r>
              <a:rPr lang="en-US" dirty="0" smtClean="0"/>
              <a:t> </a:t>
            </a:r>
            <a:r>
              <a:rPr lang="en-US" dirty="0"/>
              <a:t>1955 </a:t>
            </a:r>
            <a:r>
              <a:rPr lang="en-US" dirty="0" smtClean="0"/>
              <a:t>et </a:t>
            </a:r>
            <a:r>
              <a:rPr lang="en-US" dirty="0" err="1" smtClean="0"/>
              <a:t>avril</a:t>
            </a:r>
            <a:r>
              <a:rPr lang="en-US" dirty="0" smtClean="0"/>
              <a:t> </a:t>
            </a:r>
            <a:r>
              <a:rPr lang="en-US" dirty="0" smtClean="0"/>
              <a:t>974 (</a:t>
            </a:r>
            <a:r>
              <a:rPr lang="en-US" dirty="0" err="1" smtClean="0"/>
              <a:t>soit</a:t>
            </a:r>
            <a:r>
              <a:rPr lang="en-US" dirty="0" smtClean="0"/>
              <a:t> 6,474 episodes pour Sydney Jordan !).</a:t>
            </a:r>
            <a:endParaRPr lang="fr-CA" dirty="0"/>
          </a:p>
        </p:txBody>
      </p:sp>
    </p:spTree>
    <p:extLst>
      <p:ext uri="{BB962C8B-B14F-4D97-AF65-F5344CB8AC3E}">
        <p14:creationId xmlns:p14="http://schemas.microsoft.com/office/powerpoint/2010/main" val="19769819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564904"/>
            <a:ext cx="7772400" cy="1008112"/>
          </a:xfrm>
        </p:spPr>
        <p:txBody>
          <a:bodyPr>
            <a:normAutofit/>
          </a:bodyPr>
          <a:lstStyle/>
          <a:p>
            <a:pPr algn="ctr"/>
            <a:r>
              <a:rPr lang="fr-CA" dirty="0" smtClean="0">
                <a:latin typeface="Garamond" panose="02020404030301010803" pitchFamily="18" charset="0"/>
              </a:rPr>
              <a:t>Argentine</a:t>
            </a:r>
            <a:endParaRPr lang="fr-CA" sz="2000" dirty="0" smtClean="0">
              <a:latin typeface="Garamond" panose="02020404030301010803" pitchFamily="18" charset="0"/>
            </a:endParaRPr>
          </a:p>
        </p:txBody>
      </p:sp>
    </p:spTree>
    <p:extLst>
      <p:ext uri="{BB962C8B-B14F-4D97-AF65-F5344CB8AC3E}">
        <p14:creationId xmlns:p14="http://schemas.microsoft.com/office/powerpoint/2010/main" val="173058399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3" y="4941168"/>
            <a:ext cx="7667129" cy="827807"/>
          </a:xfrm>
        </p:spPr>
        <p:txBody>
          <a:bodyPr/>
          <a:lstStyle/>
          <a:p>
            <a:pPr algn="ctr"/>
            <a:r>
              <a:rPr lang="fr-CA" dirty="0" smtClean="0"/>
              <a:t>   </a:t>
            </a:r>
            <a:endParaRPr lang="fr-CA" dirty="0"/>
          </a:p>
        </p:txBody>
      </p:sp>
      <p:sp>
        <p:nvSpPr>
          <p:cNvPr id="3" name="Espace réservé du texte 2"/>
          <p:cNvSpPr>
            <a:spLocks noGrp="1"/>
          </p:cNvSpPr>
          <p:nvPr>
            <p:ph type="body" idx="1"/>
          </p:nvPr>
        </p:nvSpPr>
        <p:spPr>
          <a:xfrm flipH="1">
            <a:off x="755576" y="4352735"/>
            <a:ext cx="72007" cy="45719"/>
          </a:xfrm>
        </p:spPr>
        <p:txBody>
          <a:bodyPr>
            <a:normAutofit fontScale="25000" lnSpcReduction="20000"/>
          </a:bodyPr>
          <a:lstStyle/>
          <a:p>
            <a:endParaRPr lang="fr-CA" dirty="0"/>
          </a:p>
        </p:txBody>
      </p:sp>
      <p:pic>
        <p:nvPicPr>
          <p:cNvPr id="15362" name="Picture 2" descr="https://framasphere.org/camo/82a28e4d32147d06c30e15a3688fab8011845032/687474703a2f2f6573746163696f6e6b322e636f6d2f6b322f77702d636f6e74656e742f75706c6f6164732f323031342f30322f6d6166616c6461392e706e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84784"/>
            <a:ext cx="7166109" cy="21478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50297" y="4005064"/>
            <a:ext cx="6696744" cy="923330"/>
          </a:xfrm>
          <a:prstGeom prst="rect">
            <a:avLst/>
          </a:prstGeom>
        </p:spPr>
        <p:txBody>
          <a:bodyPr wrap="square">
            <a:spAutoFit/>
          </a:bodyPr>
          <a:lstStyle/>
          <a:p>
            <a:r>
              <a:rPr lang="fr-CA" b="1" i="1" dirty="0" err="1"/>
              <a:t>Mafalda</a:t>
            </a:r>
            <a:r>
              <a:rPr lang="fr-CA" b="1" i="1" dirty="0"/>
              <a:t> </a:t>
            </a:r>
            <a:r>
              <a:rPr lang="fr-CA" b="1" dirty="0"/>
              <a:t>(</a:t>
            </a:r>
            <a:r>
              <a:rPr lang="fr-CA" b="1" dirty="0" err="1"/>
              <a:t>Quino</a:t>
            </a:r>
            <a:r>
              <a:rPr lang="fr-CA" b="1" dirty="0"/>
              <a:t>, 1864-1973)</a:t>
            </a:r>
            <a:endParaRPr lang="fr-CA" dirty="0"/>
          </a:p>
          <a:p>
            <a:r>
              <a:rPr lang="fr-CA" b="1" dirty="0"/>
              <a:t>Contrairement à </a:t>
            </a:r>
            <a:r>
              <a:rPr lang="fr-CA" b="1" i="1" dirty="0"/>
              <a:t>Peanuts</a:t>
            </a:r>
            <a:r>
              <a:rPr lang="fr-CA" b="1" dirty="0"/>
              <a:t>, les adultes sont présent chez </a:t>
            </a:r>
            <a:r>
              <a:rPr lang="fr-CA" b="1" i="1" dirty="0" err="1"/>
              <a:t>Mafalda</a:t>
            </a:r>
            <a:r>
              <a:rPr lang="fr-CA" b="1" dirty="0"/>
              <a:t> et celle-ci s’intéresse en priorité </a:t>
            </a:r>
            <a:r>
              <a:rPr lang="fr-CA" b="1" dirty="0" smtClean="0"/>
              <a:t>aux </a:t>
            </a:r>
            <a:r>
              <a:rPr lang="fr-CA" b="1" dirty="0"/>
              <a:t>questions sociales et politiques</a:t>
            </a:r>
            <a:endParaRPr lang="fr-CA" dirty="0"/>
          </a:p>
        </p:txBody>
      </p:sp>
    </p:spTree>
    <p:extLst>
      <p:ext uri="{BB962C8B-B14F-4D97-AF65-F5344CB8AC3E}">
        <p14:creationId xmlns:p14="http://schemas.microsoft.com/office/powerpoint/2010/main" val="22829496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305342"/>
            <a:ext cx="7560840" cy="3139321"/>
          </a:xfrm>
          <a:prstGeom prst="rect">
            <a:avLst/>
          </a:prstGeom>
        </p:spPr>
        <p:txBody>
          <a:bodyPr wrap="square">
            <a:spAutoFit/>
          </a:bodyPr>
          <a:lstStyle/>
          <a:p>
            <a:pPr algn="ctr"/>
            <a:r>
              <a:rPr lang="fr-CA" dirty="0" smtClean="0"/>
              <a:t>QUINO</a:t>
            </a:r>
          </a:p>
          <a:p>
            <a:endParaRPr lang="fr-CA" dirty="0"/>
          </a:p>
          <a:p>
            <a:r>
              <a:rPr lang="fr-CA" dirty="0" smtClean="0"/>
              <a:t>En </a:t>
            </a:r>
            <a:r>
              <a:rPr lang="fr-CA" dirty="0"/>
              <a:t>France, il a été nommé Officier des Arts et des Lettres par Frédéric Mitterrand, Ministre de la Culture et de la Communication, au titre de la promotion des personnalités étrangères du printemps 2010 et décoré par Aurélie </a:t>
            </a:r>
            <a:r>
              <a:rPr lang="fr-CA" dirty="0" err="1"/>
              <a:t>Filippetti</a:t>
            </a:r>
            <a:r>
              <a:rPr lang="fr-CA" dirty="0"/>
              <a:t> le 3 décembre 2012 au salon du livre jeunesse de Montreuil. Lors de l'édition 2014 du </a:t>
            </a:r>
            <a:r>
              <a:rPr lang="fr-CA" dirty="0">
                <a:hlinkClick r:id="rId2" tooltip="Salon du livre de Paris"/>
              </a:rPr>
              <a:t>salon du livre de Paris</a:t>
            </a:r>
            <a:r>
              <a:rPr lang="fr-CA" dirty="0"/>
              <a:t>, </a:t>
            </a:r>
            <a:r>
              <a:rPr lang="fr-CA" dirty="0" err="1"/>
              <a:t>Quino</a:t>
            </a:r>
            <a:r>
              <a:rPr lang="fr-CA" dirty="0"/>
              <a:t> est décoré de l'insigne d'officier de la </a:t>
            </a:r>
            <a:r>
              <a:rPr lang="fr-CA" dirty="0">
                <a:hlinkClick r:id="rId3" tooltip="Ordre national de la Légion d'honneur"/>
              </a:rPr>
              <a:t>Légion d'</a:t>
            </a:r>
            <a:r>
              <a:rPr lang="fr-CA" dirty="0" err="1">
                <a:hlinkClick r:id="rId3" tooltip="Ordre national de la Légion d'honneur"/>
              </a:rPr>
              <a:t>Honneur</a:t>
            </a:r>
            <a:r>
              <a:rPr lang="fr-CA" dirty="0" err="1"/>
              <a:t>après</a:t>
            </a:r>
            <a:r>
              <a:rPr lang="fr-CA" dirty="0"/>
              <a:t> 60 ans de dessins, remise par l'Ambassadeur de France en Argentine. La décoration est également remise à </a:t>
            </a:r>
            <a:r>
              <a:rPr lang="fr-CA" dirty="0" err="1"/>
              <a:t>Mafalda</a:t>
            </a:r>
            <a:r>
              <a:rPr lang="fr-CA" dirty="0"/>
              <a:t> son personnage fétiche le 7 mars 2014 à l'Ambassade de France à Buenos Aires, ce qui est une première pour un personnage de bande dessinée</a:t>
            </a:r>
          </a:p>
        </p:txBody>
      </p:sp>
    </p:spTree>
    <p:extLst>
      <p:ext uri="{BB962C8B-B14F-4D97-AF65-F5344CB8AC3E}">
        <p14:creationId xmlns:p14="http://schemas.microsoft.com/office/powerpoint/2010/main" val="32827326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620688"/>
            <a:ext cx="7772400" cy="1470025"/>
          </a:xfrm>
        </p:spPr>
        <p:txBody>
          <a:bodyPr/>
          <a:lstStyle/>
          <a:p>
            <a:r>
              <a:rPr lang="fr-CA" dirty="0" smtClean="0"/>
              <a:t>Don de Alain Bourque à la BUL</a:t>
            </a:r>
            <a:endParaRPr lang="fr-CA" dirty="0"/>
          </a:p>
        </p:txBody>
      </p:sp>
      <p:sp>
        <p:nvSpPr>
          <p:cNvPr id="3" name="Sous-titre 2"/>
          <p:cNvSpPr>
            <a:spLocks noGrp="1"/>
          </p:cNvSpPr>
          <p:nvPr>
            <p:ph type="subTitle" idx="1"/>
          </p:nvPr>
        </p:nvSpPr>
        <p:spPr>
          <a:xfrm>
            <a:off x="1371600" y="1988840"/>
            <a:ext cx="6400800" cy="3649960"/>
          </a:xfrm>
        </p:spPr>
        <p:txBody>
          <a:bodyPr>
            <a:noAutofit/>
          </a:bodyPr>
          <a:lstStyle/>
          <a:p>
            <a:pPr marL="457200" indent="-457200">
              <a:buFont typeface="Arial" panose="020B0604020202020204" pitchFamily="34" charset="0"/>
              <a:buChar char="•"/>
            </a:pPr>
            <a:r>
              <a:rPr lang="fr-CA" sz="2800" dirty="0" smtClean="0"/>
              <a:t>2 252 albums franco-belges</a:t>
            </a:r>
          </a:p>
          <a:p>
            <a:pPr marL="457200" indent="-457200">
              <a:buFont typeface="Arial" panose="020B0604020202020204" pitchFamily="34" charset="0"/>
              <a:buChar char="•"/>
            </a:pPr>
            <a:r>
              <a:rPr lang="fr-CA" sz="2800" dirty="0" smtClean="0"/>
              <a:t>721 numéros de revues</a:t>
            </a:r>
          </a:p>
          <a:p>
            <a:pPr marL="457200" indent="-457200">
              <a:buFont typeface="Arial" panose="020B0604020202020204" pitchFamily="34" charset="0"/>
              <a:buChar char="•"/>
            </a:pPr>
            <a:r>
              <a:rPr lang="fr-CA" sz="2800" dirty="0" smtClean="0"/>
              <a:t>1 037 b.d. américaines, anglaises et italiennes</a:t>
            </a:r>
          </a:p>
          <a:p>
            <a:pPr marL="457200" indent="-457200">
              <a:buFont typeface="Arial" panose="020B0604020202020204" pitchFamily="34" charset="0"/>
              <a:buChar char="•"/>
            </a:pPr>
            <a:r>
              <a:rPr lang="fr-CA" sz="2800" dirty="0" smtClean="0"/>
              <a:t>233 monographies</a:t>
            </a:r>
          </a:p>
          <a:p>
            <a:pPr marL="457200" indent="-457200">
              <a:buFont typeface="Arial" panose="020B0604020202020204" pitchFamily="34" charset="0"/>
              <a:buChar char="•"/>
            </a:pPr>
            <a:r>
              <a:rPr lang="fr-CA" sz="2800" dirty="0" smtClean="0"/>
              <a:t>572 documents de &lt;collection&gt;</a:t>
            </a:r>
            <a:endParaRPr lang="fr-CA" sz="2800" dirty="0"/>
          </a:p>
        </p:txBody>
      </p:sp>
    </p:spTree>
    <p:extLst>
      <p:ext uri="{BB962C8B-B14F-4D97-AF65-F5344CB8AC3E}">
        <p14:creationId xmlns:p14="http://schemas.microsoft.com/office/powerpoint/2010/main" val="311410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markstaffbrandl.com/CAA/gaso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0648"/>
            <a:ext cx="4464496" cy="61579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8144" y="1124744"/>
            <a:ext cx="2627784" cy="3970318"/>
          </a:xfrm>
          <a:prstGeom prst="rect">
            <a:avLst/>
          </a:prstGeom>
        </p:spPr>
        <p:txBody>
          <a:bodyPr wrap="square">
            <a:spAutoFit/>
          </a:bodyPr>
          <a:lstStyle/>
          <a:p>
            <a:r>
              <a:rPr lang="fr-CA" dirty="0" err="1"/>
              <a:t>Gasoline</a:t>
            </a:r>
            <a:r>
              <a:rPr lang="fr-CA" dirty="0"/>
              <a:t> </a:t>
            </a:r>
            <a:r>
              <a:rPr lang="fr-CA" dirty="0" err="1"/>
              <a:t>Alley</a:t>
            </a:r>
            <a:r>
              <a:rPr lang="fr-CA" dirty="0"/>
              <a:t> </a:t>
            </a:r>
            <a:endParaRPr lang="fr-CA" dirty="0" smtClean="0"/>
          </a:p>
          <a:p>
            <a:r>
              <a:rPr lang="fr-CA" dirty="0" smtClean="0"/>
              <a:t>(</a:t>
            </a:r>
            <a:r>
              <a:rPr lang="fr-CA" dirty="0"/>
              <a:t>Frank King, 1918-)</a:t>
            </a:r>
          </a:p>
          <a:p>
            <a:r>
              <a:rPr lang="fr-CA" dirty="0"/>
              <a:t>Toujours publié aujourd’hui !</a:t>
            </a:r>
          </a:p>
          <a:p>
            <a:r>
              <a:rPr lang="fr-CA" dirty="0"/>
              <a:t>Les personnages vieillissent comme dans la vraie vie</a:t>
            </a:r>
          </a:p>
          <a:p>
            <a:r>
              <a:rPr lang="fr-CA" dirty="0"/>
              <a:t>Notez </a:t>
            </a:r>
            <a:r>
              <a:rPr lang="fr-CA" dirty="0" smtClean="0"/>
              <a:t>l’arrière-plan de </a:t>
            </a:r>
            <a:r>
              <a:rPr lang="fr-CA" dirty="0"/>
              <a:t>cette page qui est un fond sur lequel les personnages se déplacent (une technique souvent utilisée par King et que seule la b.d. </a:t>
            </a:r>
            <a:r>
              <a:rPr lang="fr-CA" dirty="0" smtClean="0"/>
              <a:t>permet)</a:t>
            </a:r>
            <a:endParaRPr lang="fr-CA" dirty="0"/>
          </a:p>
        </p:txBody>
      </p:sp>
    </p:spTree>
    <p:extLst>
      <p:ext uri="{BB962C8B-B14F-4D97-AF65-F5344CB8AC3E}">
        <p14:creationId xmlns:p14="http://schemas.microsoft.com/office/powerpoint/2010/main" val="3469211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ickey m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9" y="847088"/>
            <a:ext cx="5472609" cy="36769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6" y="4931645"/>
            <a:ext cx="6624737" cy="1200329"/>
          </a:xfrm>
          <a:prstGeom prst="rect">
            <a:avLst/>
          </a:prstGeom>
        </p:spPr>
        <p:txBody>
          <a:bodyPr wrap="square">
            <a:spAutoFit/>
          </a:bodyPr>
          <a:lstStyle/>
          <a:p>
            <a:r>
              <a:rPr lang="fr-CA" dirty="0"/>
              <a:t>Mickey Mouse (</a:t>
            </a:r>
            <a:r>
              <a:rPr lang="fr-CA" dirty="0" err="1"/>
              <a:t>Ub</a:t>
            </a:r>
            <a:r>
              <a:rPr lang="fr-CA" dirty="0"/>
              <a:t> </a:t>
            </a:r>
            <a:r>
              <a:rPr lang="fr-CA" dirty="0" err="1"/>
              <a:t>Iwerks</a:t>
            </a:r>
            <a:r>
              <a:rPr lang="fr-CA" dirty="0"/>
              <a:t> (Studio Disney) 1928-)</a:t>
            </a:r>
          </a:p>
          <a:p>
            <a:r>
              <a:rPr lang="fr-CA" dirty="0"/>
              <a:t>D’abord un personnage d’un dessin animé – </a:t>
            </a:r>
            <a:r>
              <a:rPr lang="fr-CA" i="1" dirty="0" err="1"/>
              <a:t>Steamboat</a:t>
            </a:r>
            <a:r>
              <a:rPr lang="fr-CA" i="1" dirty="0"/>
              <a:t> Willie – </a:t>
            </a:r>
            <a:r>
              <a:rPr lang="fr-CA" dirty="0"/>
              <a:t>puis en </a:t>
            </a:r>
            <a:r>
              <a:rPr lang="fr-CA" dirty="0" smtClean="0"/>
              <a:t>comics. Qui aurait pu penser que ce petit Mickey allait permettre la création d’un empire de plusieurs milliards de $ ?</a:t>
            </a:r>
            <a:endParaRPr lang="fr-CA" dirty="0"/>
          </a:p>
        </p:txBody>
      </p:sp>
    </p:spTree>
    <p:extLst>
      <p:ext uri="{BB962C8B-B14F-4D97-AF65-F5344CB8AC3E}">
        <p14:creationId xmlns:p14="http://schemas.microsoft.com/office/powerpoint/2010/main" val="33104843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disneyana.de/galerielaqua/galerielaqua/IMAGES/Original/sekundaerlit/barkslibraryUSA110komple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76673"/>
            <a:ext cx="5184575" cy="43904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09603" y="686750"/>
            <a:ext cx="2213992" cy="3970318"/>
          </a:xfrm>
          <a:prstGeom prst="rect">
            <a:avLst/>
          </a:prstGeom>
        </p:spPr>
        <p:txBody>
          <a:bodyPr wrap="square">
            <a:spAutoFit/>
          </a:bodyPr>
          <a:lstStyle/>
          <a:p>
            <a:r>
              <a:rPr lang="fr-CA" dirty="0"/>
              <a:t>Bien que Disney ait toujours cherché à cacher le nom de ses collaborateurs sous le vocable </a:t>
            </a:r>
            <a:r>
              <a:rPr lang="fr-CA" i="1" dirty="0"/>
              <a:t>Disney Studios</a:t>
            </a:r>
            <a:r>
              <a:rPr lang="fr-CA" dirty="0"/>
              <a:t>, certains ressortent.</a:t>
            </a:r>
          </a:p>
          <a:p>
            <a:r>
              <a:rPr lang="fr-CA" dirty="0"/>
              <a:t>C’est le cas de </a:t>
            </a:r>
            <a:r>
              <a:rPr lang="fr-CA" i="1" dirty="0"/>
              <a:t>Carl </a:t>
            </a:r>
            <a:r>
              <a:rPr lang="fr-CA" i="1" dirty="0" err="1"/>
              <a:t>Barks</a:t>
            </a:r>
            <a:r>
              <a:rPr lang="fr-CA" dirty="0"/>
              <a:t> qui a été responsable de </a:t>
            </a:r>
            <a:r>
              <a:rPr lang="fr-CA" i="1" dirty="0"/>
              <a:t>Donald </a:t>
            </a:r>
            <a:r>
              <a:rPr lang="fr-CA" i="1" dirty="0" err="1"/>
              <a:t>Duck</a:t>
            </a:r>
            <a:r>
              <a:rPr lang="fr-CA" i="1" dirty="0"/>
              <a:t> </a:t>
            </a:r>
            <a:r>
              <a:rPr lang="fr-CA" dirty="0"/>
              <a:t>(… et de la panoplie de personnages qui l’entourent)</a:t>
            </a:r>
          </a:p>
        </p:txBody>
      </p:sp>
    </p:spTree>
    <p:extLst>
      <p:ext uri="{BB962C8B-B14F-4D97-AF65-F5344CB8AC3E}">
        <p14:creationId xmlns:p14="http://schemas.microsoft.com/office/powerpoint/2010/main" val="1808406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vignette2.wikia.nocookie.net/dicktracy/images/7/71/Dick-Tracy-Max-Allan-Collins3.jpg/revision/latest?cb=201303312322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360" y="422749"/>
            <a:ext cx="3816424" cy="57437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76056" y="3244334"/>
            <a:ext cx="3308855" cy="369332"/>
          </a:xfrm>
          <a:prstGeom prst="rect">
            <a:avLst/>
          </a:prstGeom>
        </p:spPr>
        <p:txBody>
          <a:bodyPr wrap="none">
            <a:spAutoFit/>
          </a:bodyPr>
          <a:lstStyle/>
          <a:p>
            <a:r>
              <a:rPr lang="fr-CA" i="1" dirty="0"/>
              <a:t>Dick Tracy </a:t>
            </a:r>
            <a:r>
              <a:rPr lang="fr-CA" dirty="0"/>
              <a:t>(Chester Gould, 1931-)</a:t>
            </a:r>
          </a:p>
        </p:txBody>
      </p:sp>
    </p:spTree>
    <p:extLst>
      <p:ext uri="{BB962C8B-B14F-4D97-AF65-F5344CB8AC3E}">
        <p14:creationId xmlns:p14="http://schemas.microsoft.com/office/powerpoint/2010/main" val="2529986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loc.gov/exhibits/cartoonamerica/images/ca064-09494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04665"/>
            <a:ext cx="7344816" cy="50128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9592" y="5589240"/>
            <a:ext cx="7272808" cy="923330"/>
          </a:xfrm>
          <a:prstGeom prst="rect">
            <a:avLst/>
          </a:prstGeom>
        </p:spPr>
        <p:txBody>
          <a:bodyPr wrap="square">
            <a:spAutoFit/>
          </a:bodyPr>
          <a:lstStyle/>
          <a:p>
            <a:r>
              <a:rPr lang="fr-CA" i="1" dirty="0" err="1"/>
              <a:t>Little</a:t>
            </a:r>
            <a:r>
              <a:rPr lang="fr-CA" i="1" dirty="0"/>
              <a:t> </a:t>
            </a:r>
            <a:r>
              <a:rPr lang="fr-CA" i="1" dirty="0" err="1"/>
              <a:t>Orphan</a:t>
            </a:r>
            <a:r>
              <a:rPr lang="fr-CA" i="1" dirty="0"/>
              <a:t> Annie </a:t>
            </a:r>
            <a:r>
              <a:rPr lang="fr-CA" dirty="0"/>
              <a:t>(Harold Gray, 1924-)</a:t>
            </a:r>
          </a:p>
          <a:p>
            <a:r>
              <a:rPr lang="fr-CA" dirty="0"/>
              <a:t>B.d. préférée des américains à la fin des années </a:t>
            </a:r>
            <a:r>
              <a:rPr lang="fr-CA" dirty="0" smtClean="0"/>
              <a:t>30 :</a:t>
            </a:r>
          </a:p>
          <a:p>
            <a:r>
              <a:rPr lang="fr-CA" dirty="0" smtClean="0"/>
              <a:t>environ 25M de lecteurs par jour</a:t>
            </a:r>
            <a:endParaRPr lang="fr-CA" dirty="0"/>
          </a:p>
        </p:txBody>
      </p:sp>
    </p:spTree>
    <p:extLst>
      <p:ext uri="{BB962C8B-B14F-4D97-AF65-F5344CB8AC3E}">
        <p14:creationId xmlns:p14="http://schemas.microsoft.com/office/powerpoint/2010/main" val="809136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en/thumb/a/a5/Annie2014Poster.jpg/220px-Annie2014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548680"/>
            <a:ext cx="4032448"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00192" y="2636912"/>
            <a:ext cx="2448272" cy="2031325"/>
          </a:xfrm>
          <a:prstGeom prst="rect">
            <a:avLst/>
          </a:prstGeom>
        </p:spPr>
        <p:txBody>
          <a:bodyPr wrap="square">
            <a:spAutoFit/>
          </a:bodyPr>
          <a:lstStyle/>
          <a:p>
            <a:r>
              <a:rPr lang="fr-CA" dirty="0"/>
              <a:t>Une comédie musicale et plusieurs films ont été faits sur </a:t>
            </a:r>
            <a:r>
              <a:rPr lang="fr-CA" i="1" dirty="0" err="1"/>
              <a:t>Little</a:t>
            </a:r>
            <a:r>
              <a:rPr lang="fr-CA" i="1" dirty="0"/>
              <a:t> </a:t>
            </a:r>
            <a:r>
              <a:rPr lang="fr-CA" i="1" dirty="0" err="1"/>
              <a:t>Orphan</a:t>
            </a:r>
            <a:r>
              <a:rPr lang="fr-CA" i="1" dirty="0"/>
              <a:t> Annie.</a:t>
            </a:r>
            <a:endParaRPr lang="fr-CA" dirty="0"/>
          </a:p>
          <a:p>
            <a:r>
              <a:rPr lang="fr-CA" dirty="0"/>
              <a:t>Le dernier à la fin de 2014 avec une Annie noire !</a:t>
            </a:r>
          </a:p>
        </p:txBody>
      </p:sp>
    </p:spTree>
    <p:extLst>
      <p:ext uri="{BB962C8B-B14F-4D97-AF65-F5344CB8AC3E}">
        <p14:creationId xmlns:p14="http://schemas.microsoft.com/office/powerpoint/2010/main" val="2878040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564904"/>
            <a:ext cx="7772400" cy="2304256"/>
          </a:xfrm>
        </p:spPr>
        <p:txBody>
          <a:bodyPr>
            <a:normAutofit/>
          </a:bodyPr>
          <a:lstStyle/>
          <a:p>
            <a:pPr algn="ctr"/>
            <a:r>
              <a:rPr lang="fr-CA" smtClean="0">
                <a:latin typeface="Garamond" panose="02020404030301010803" pitchFamily="18" charset="0"/>
              </a:rPr>
              <a:t>Partie 1 : </a:t>
            </a:r>
            <a:br>
              <a:rPr lang="fr-CA" smtClean="0">
                <a:latin typeface="Garamond" panose="02020404030301010803" pitchFamily="18" charset="0"/>
              </a:rPr>
            </a:br>
            <a:r>
              <a:rPr lang="fr-CA" smtClean="0">
                <a:latin typeface="Garamond" panose="02020404030301010803" pitchFamily="18" charset="0"/>
              </a:rPr>
              <a:t>La B.d. américaine</a:t>
            </a:r>
            <a:br>
              <a:rPr lang="fr-CA" smtClean="0">
                <a:latin typeface="Garamond" panose="02020404030301010803" pitchFamily="18" charset="0"/>
              </a:rPr>
            </a:br>
            <a:r>
              <a:rPr lang="fr-CA" smtClean="0">
                <a:latin typeface="Garamond" panose="02020404030301010803" pitchFamily="18" charset="0"/>
              </a:rPr>
              <a:t/>
            </a:r>
            <a:br>
              <a:rPr lang="fr-CA" smtClean="0">
                <a:latin typeface="Garamond" panose="02020404030301010803" pitchFamily="18" charset="0"/>
              </a:rPr>
            </a:br>
            <a:r>
              <a:rPr lang="fr-CA" sz="2000" smtClean="0">
                <a:latin typeface="Garamond" panose="02020404030301010803" pitchFamily="18" charset="0"/>
              </a:rPr>
              <a:t>(comic strips/Sunday pages &amp; Comic Books)</a:t>
            </a:r>
            <a:endParaRPr lang="fr-CA" sz="2000" dirty="0">
              <a:latin typeface="Garamond" panose="02020404030301010803" pitchFamily="18" charset="0"/>
            </a:endParaRPr>
          </a:p>
        </p:txBody>
      </p:sp>
    </p:spTree>
    <p:extLst>
      <p:ext uri="{BB962C8B-B14F-4D97-AF65-F5344CB8AC3E}">
        <p14:creationId xmlns:p14="http://schemas.microsoft.com/office/powerpoint/2010/main" val="2083993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adventuresinpoortaste.com/wp-content/uploads/2014/05/zan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692696"/>
            <a:ext cx="4040991" cy="55446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56789" y="1484784"/>
            <a:ext cx="2790056" cy="3693319"/>
          </a:xfrm>
          <a:prstGeom prst="rect">
            <a:avLst/>
          </a:prstGeom>
        </p:spPr>
        <p:txBody>
          <a:bodyPr wrap="square">
            <a:spAutoFit/>
          </a:bodyPr>
          <a:lstStyle/>
          <a:p>
            <a:r>
              <a:rPr lang="fr-CA" i="1" dirty="0"/>
              <a:t>Tarzan </a:t>
            </a:r>
            <a:endParaRPr lang="fr-CA" i="1" dirty="0" smtClean="0"/>
          </a:p>
          <a:p>
            <a:r>
              <a:rPr lang="fr-CA" dirty="0" smtClean="0"/>
              <a:t>(</a:t>
            </a:r>
            <a:r>
              <a:rPr lang="fr-CA" dirty="0"/>
              <a:t>Burne Hogarth, 1936-)</a:t>
            </a:r>
          </a:p>
          <a:p>
            <a:r>
              <a:rPr lang="fr-CA" dirty="0"/>
              <a:t>Un récit sort à tous les ans depuis 1912.</a:t>
            </a:r>
          </a:p>
          <a:p>
            <a:r>
              <a:rPr lang="fr-CA" dirty="0"/>
              <a:t>En 1929, Harold Foster débute la b.d. puis la laisse. Burne Hogarth prend la relève en 1936.</a:t>
            </a:r>
          </a:p>
          <a:p>
            <a:r>
              <a:rPr lang="fr-CA" dirty="0"/>
              <a:t>Il est appelé par certains le ‘Michel Ange de la b.d.’ pour </a:t>
            </a:r>
            <a:r>
              <a:rPr lang="fr-CA" dirty="0" smtClean="0"/>
              <a:t>le dynamisme de ses poses et la </a:t>
            </a:r>
            <a:r>
              <a:rPr lang="fr-CA" dirty="0"/>
              <a:t>musculature de ses personnages !</a:t>
            </a:r>
          </a:p>
        </p:txBody>
      </p:sp>
    </p:spTree>
    <p:extLst>
      <p:ext uri="{BB962C8B-B14F-4D97-AF65-F5344CB8AC3E}">
        <p14:creationId xmlns:p14="http://schemas.microsoft.com/office/powerpoint/2010/main" val="4060893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hapelle sixt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51812"/>
            <a:ext cx="5135589" cy="354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644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uck Roger comic stri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343" y="980728"/>
            <a:ext cx="8399984" cy="25704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2114" y="4077072"/>
            <a:ext cx="7056784" cy="1477328"/>
          </a:xfrm>
          <a:prstGeom prst="rect">
            <a:avLst/>
          </a:prstGeom>
        </p:spPr>
        <p:txBody>
          <a:bodyPr wrap="square">
            <a:spAutoFit/>
          </a:bodyPr>
          <a:lstStyle/>
          <a:p>
            <a:r>
              <a:rPr lang="fr-CA" dirty="0"/>
              <a:t>Buck Rogers in the 25th </a:t>
            </a:r>
            <a:r>
              <a:rPr lang="fr-CA" dirty="0" err="1"/>
              <a:t>century</a:t>
            </a:r>
            <a:r>
              <a:rPr lang="fr-CA" dirty="0"/>
              <a:t> </a:t>
            </a:r>
            <a:endParaRPr lang="fr-CA" dirty="0" smtClean="0"/>
          </a:p>
          <a:p>
            <a:r>
              <a:rPr lang="fr-CA" dirty="0" smtClean="0"/>
              <a:t>(</a:t>
            </a:r>
            <a:r>
              <a:rPr lang="fr-CA" dirty="0" err="1"/>
              <a:t>Nowland</a:t>
            </a:r>
            <a:r>
              <a:rPr lang="fr-CA" dirty="0"/>
              <a:t>/</a:t>
            </a:r>
            <a:r>
              <a:rPr lang="fr-CA" dirty="0" err="1"/>
              <a:t>Dille</a:t>
            </a:r>
            <a:r>
              <a:rPr lang="fr-CA" dirty="0"/>
              <a:t> – janvier </a:t>
            </a:r>
            <a:r>
              <a:rPr lang="fr-CA" dirty="0" smtClean="0"/>
              <a:t>1929 - )</a:t>
            </a:r>
            <a:endParaRPr lang="fr-CA" dirty="0"/>
          </a:p>
          <a:p>
            <a:r>
              <a:rPr lang="fr-CA" dirty="0"/>
              <a:t>1</a:t>
            </a:r>
            <a:r>
              <a:rPr lang="fr-CA" baseline="30000" dirty="0"/>
              <a:t>er</a:t>
            </a:r>
            <a:r>
              <a:rPr lang="fr-CA" dirty="0"/>
              <a:t> exemple de b.d. de science-fiction</a:t>
            </a:r>
          </a:p>
          <a:p>
            <a:r>
              <a:rPr lang="fr-CA" dirty="0"/>
              <a:t>La Science-fiction moderne débute avec les années 30.</a:t>
            </a:r>
          </a:p>
          <a:p>
            <a:r>
              <a:rPr lang="fr-CA" dirty="0"/>
              <a:t>Synergie/osmose entre la b.d. et la </a:t>
            </a:r>
            <a:r>
              <a:rPr lang="fr-CA" dirty="0" err="1"/>
              <a:t>s.f</a:t>
            </a:r>
            <a:r>
              <a:rPr lang="fr-CA" dirty="0"/>
              <a:t>. (roman et film)</a:t>
            </a:r>
          </a:p>
        </p:txBody>
      </p:sp>
    </p:spTree>
    <p:extLst>
      <p:ext uri="{BB962C8B-B14F-4D97-AF65-F5344CB8AC3E}">
        <p14:creationId xmlns:p14="http://schemas.microsoft.com/office/powerpoint/2010/main" val="28692520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en/thumb/f/fb/Flashgordon22534.jpg/800px-Flashgordon225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07731"/>
            <a:ext cx="6073518" cy="47525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5232975"/>
            <a:ext cx="8136904" cy="1015663"/>
          </a:xfrm>
          <a:prstGeom prst="rect">
            <a:avLst/>
          </a:prstGeom>
        </p:spPr>
        <p:txBody>
          <a:bodyPr wrap="square">
            <a:spAutoFit/>
          </a:bodyPr>
          <a:lstStyle/>
          <a:p>
            <a:r>
              <a:rPr lang="fr-CA" sz="1200" dirty="0"/>
              <a:t>Flash Gordon  (Alex Raymond, janvier 1934)</a:t>
            </a:r>
          </a:p>
          <a:p>
            <a:r>
              <a:rPr lang="fr-CA" sz="1200" dirty="0"/>
              <a:t>Avec le succès de Buck Rogers, King </a:t>
            </a:r>
            <a:r>
              <a:rPr lang="fr-CA" sz="1200" dirty="0" err="1"/>
              <a:t>Features</a:t>
            </a:r>
            <a:r>
              <a:rPr lang="fr-CA" sz="1200" dirty="0"/>
              <a:t> </a:t>
            </a:r>
            <a:r>
              <a:rPr lang="fr-CA" sz="1200" dirty="0" err="1"/>
              <a:t>Syndicate</a:t>
            </a:r>
            <a:r>
              <a:rPr lang="fr-CA" sz="1200" dirty="0"/>
              <a:t> demande à Alex Raymond de créer </a:t>
            </a:r>
            <a:r>
              <a:rPr lang="fr-CA" sz="1200" dirty="0" smtClean="0"/>
              <a:t>une </a:t>
            </a:r>
            <a:r>
              <a:rPr lang="fr-CA" sz="1200" dirty="0"/>
              <a:t>série de science-fiction.</a:t>
            </a:r>
          </a:p>
          <a:p>
            <a:r>
              <a:rPr lang="fr-CA" sz="1200" dirty="0"/>
              <a:t>1</a:t>
            </a:r>
            <a:r>
              <a:rPr lang="fr-CA" sz="1200" baseline="30000" dirty="0"/>
              <a:t>er </a:t>
            </a:r>
            <a:r>
              <a:rPr lang="fr-CA" sz="1200" dirty="0"/>
              <a:t>exemple de </a:t>
            </a:r>
            <a:r>
              <a:rPr lang="fr-CA" sz="1200" dirty="0" err="1"/>
              <a:t>s.f</a:t>
            </a:r>
            <a:r>
              <a:rPr lang="fr-CA" sz="1200" dirty="0"/>
              <a:t>. dont le cadre est une planète étrangère (… ce qui permet de créer des décors, des personnages, des animaux, etc. au gré de son imagination)</a:t>
            </a:r>
          </a:p>
          <a:p>
            <a:r>
              <a:rPr lang="fr-CA" sz="1200" dirty="0"/>
              <a:t>George Lukas a déjà dit que Flash Gordon a influencé de façon majeure Star </a:t>
            </a:r>
            <a:r>
              <a:rPr lang="fr-CA" sz="1200" dirty="0" err="1"/>
              <a:t>Wars</a:t>
            </a:r>
            <a:endParaRPr lang="fr-CA" sz="1200" dirty="0"/>
          </a:p>
        </p:txBody>
      </p:sp>
    </p:spTree>
    <p:extLst>
      <p:ext uri="{BB962C8B-B14F-4D97-AF65-F5344CB8AC3E}">
        <p14:creationId xmlns:p14="http://schemas.microsoft.com/office/powerpoint/2010/main" val="25505132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wilsonmccoy.com/images/phantomMysteryManWilsonMcCoyLRG.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76672"/>
            <a:ext cx="6984776" cy="49848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1560" y="5517232"/>
            <a:ext cx="6984776" cy="923330"/>
          </a:xfrm>
          <a:prstGeom prst="rect">
            <a:avLst/>
          </a:prstGeom>
        </p:spPr>
        <p:txBody>
          <a:bodyPr wrap="square">
            <a:spAutoFit/>
          </a:bodyPr>
          <a:lstStyle/>
          <a:p>
            <a:r>
              <a:rPr lang="fr-CA" dirty="0"/>
              <a:t>The Phantom (Lee Falk 1936)</a:t>
            </a:r>
          </a:p>
          <a:p>
            <a:r>
              <a:rPr lang="fr-CA" dirty="0"/>
              <a:t>1</a:t>
            </a:r>
            <a:r>
              <a:rPr lang="fr-CA" baseline="30000" dirty="0"/>
              <a:t>er</a:t>
            </a:r>
            <a:r>
              <a:rPr lang="fr-CA" dirty="0"/>
              <a:t> héros en collant </a:t>
            </a:r>
            <a:endParaRPr lang="fr-CA" dirty="0" smtClean="0"/>
          </a:p>
          <a:p>
            <a:r>
              <a:rPr lang="fr-CA" dirty="0" smtClean="0"/>
              <a:t>(</a:t>
            </a:r>
            <a:r>
              <a:rPr lang="fr-CA" dirty="0"/>
              <a:t>deviendra la norme pour les super-héros des </a:t>
            </a:r>
            <a:r>
              <a:rPr lang="fr-CA" dirty="0" err="1"/>
              <a:t>comic</a:t>
            </a:r>
            <a:r>
              <a:rPr lang="fr-CA" dirty="0"/>
              <a:t> books)</a:t>
            </a:r>
          </a:p>
        </p:txBody>
      </p:sp>
    </p:spTree>
    <p:extLst>
      <p:ext uri="{BB962C8B-B14F-4D97-AF65-F5344CB8AC3E}">
        <p14:creationId xmlns:p14="http://schemas.microsoft.com/office/powerpoint/2010/main" val="38845042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pdxretro.com/wp-content/uploads/2013/02/first-prince-valiant-strip_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00" y="404664"/>
            <a:ext cx="4151243" cy="565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7489" y="1052736"/>
            <a:ext cx="3707904" cy="4524315"/>
          </a:xfrm>
          <a:prstGeom prst="rect">
            <a:avLst/>
          </a:prstGeom>
        </p:spPr>
        <p:txBody>
          <a:bodyPr wrap="square">
            <a:spAutoFit/>
          </a:bodyPr>
          <a:lstStyle/>
          <a:p>
            <a:r>
              <a:rPr lang="fr-CA" dirty="0"/>
              <a:t>Prince </a:t>
            </a:r>
            <a:r>
              <a:rPr lang="fr-CA" dirty="0" err="1"/>
              <a:t>Valiant</a:t>
            </a:r>
            <a:r>
              <a:rPr lang="fr-CA" dirty="0"/>
              <a:t>  (Harold Foster, 1937-)</a:t>
            </a:r>
          </a:p>
          <a:p>
            <a:r>
              <a:rPr lang="fr-CA" dirty="0">
                <a:hlinkClick r:id="rId3" tooltip="Edward VIII of the United Kingdom"/>
              </a:rPr>
              <a:t>Edward</a:t>
            </a:r>
            <a:r>
              <a:rPr lang="fr-CA" dirty="0"/>
              <a:t>, the </a:t>
            </a:r>
            <a:r>
              <a:rPr lang="fr-CA" dirty="0">
                <a:hlinkClick r:id="rId4" tooltip="Duke of Windsor"/>
              </a:rPr>
              <a:t>Duke of Windsor</a:t>
            </a:r>
            <a:r>
              <a:rPr lang="fr-CA" dirty="0"/>
              <a:t>, </a:t>
            </a:r>
            <a:r>
              <a:rPr lang="fr-CA" dirty="0" err="1"/>
              <a:t>called</a:t>
            </a:r>
            <a:r>
              <a:rPr lang="fr-CA" dirty="0"/>
              <a:t> Prince </a:t>
            </a:r>
            <a:r>
              <a:rPr lang="fr-CA" dirty="0" err="1"/>
              <a:t>Valiant</a:t>
            </a:r>
            <a:r>
              <a:rPr lang="fr-CA" dirty="0"/>
              <a:t> the "</a:t>
            </a:r>
            <a:r>
              <a:rPr lang="fr-CA" dirty="0" err="1"/>
              <a:t>greatest</a:t>
            </a:r>
            <a:r>
              <a:rPr lang="fr-CA" dirty="0"/>
              <a:t> contribution to English </a:t>
            </a:r>
            <a:r>
              <a:rPr lang="fr-CA" dirty="0" err="1"/>
              <a:t>literature</a:t>
            </a:r>
            <a:r>
              <a:rPr lang="fr-CA" dirty="0"/>
              <a:t> in the </a:t>
            </a:r>
            <a:r>
              <a:rPr lang="fr-CA" dirty="0" err="1"/>
              <a:t>past</a:t>
            </a:r>
            <a:r>
              <a:rPr lang="fr-CA" dirty="0"/>
              <a:t> </a:t>
            </a:r>
            <a:r>
              <a:rPr lang="fr-CA" dirty="0" err="1"/>
              <a:t>hundred</a:t>
            </a:r>
            <a:r>
              <a:rPr lang="fr-CA" dirty="0"/>
              <a:t> </a:t>
            </a:r>
            <a:r>
              <a:rPr lang="fr-CA" dirty="0" err="1"/>
              <a:t>years</a:t>
            </a:r>
            <a:r>
              <a:rPr lang="fr-CA" dirty="0" smtClean="0"/>
              <a:t>.« </a:t>
            </a:r>
          </a:p>
          <a:p>
            <a:r>
              <a:rPr lang="fr-CA" dirty="0" smtClean="0"/>
              <a:t>Foster </a:t>
            </a:r>
            <a:r>
              <a:rPr lang="fr-CA" dirty="0"/>
              <a:t>est un dessinateur qui écrit des histoires (i.e. le dessin est prioritaire ; ce qui explique son refus d’utiliser le phylactère qui encombrerait son dessin)</a:t>
            </a:r>
          </a:p>
          <a:p>
            <a:r>
              <a:rPr lang="fr-CA" dirty="0"/>
              <a:t>Les épisodes peuvent aussi bien se dérouler quelques années après le départ des romains (Ve siècle), </a:t>
            </a:r>
            <a:r>
              <a:rPr lang="fr-CA" dirty="0" smtClean="0"/>
              <a:t>que lors </a:t>
            </a:r>
            <a:r>
              <a:rPr lang="fr-CA" dirty="0"/>
              <a:t>des invasions normandes (VIIIe et IXe siècles) ou au début des croisades (XIIe siècle)</a:t>
            </a:r>
          </a:p>
        </p:txBody>
      </p:sp>
    </p:spTree>
    <p:extLst>
      <p:ext uri="{BB962C8B-B14F-4D97-AF65-F5344CB8AC3E}">
        <p14:creationId xmlns:p14="http://schemas.microsoft.com/office/powerpoint/2010/main" val="799234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ince Valiant 3-25-56, Hal Foster Comic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438" y="260648"/>
            <a:ext cx="4084063"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056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132856"/>
            <a:ext cx="4572000" cy="1200329"/>
          </a:xfrm>
          <a:prstGeom prst="rect">
            <a:avLst/>
          </a:prstGeom>
        </p:spPr>
        <p:txBody>
          <a:bodyPr>
            <a:spAutoFit/>
          </a:bodyPr>
          <a:lstStyle/>
          <a:p>
            <a:r>
              <a:rPr lang="fr-CA" dirty="0"/>
              <a:t>Alex Raymond et Hal Foster sont considérés comme les deux dessinateurs (et scénaristes) qui ont établi la norme en </a:t>
            </a:r>
            <a:r>
              <a:rPr lang="fr-CA" dirty="0" smtClean="0"/>
              <a:t>ce </a:t>
            </a:r>
            <a:r>
              <a:rPr lang="fr-CA" dirty="0"/>
              <a:t>qui regarde la b.d. d’aventure.</a:t>
            </a:r>
          </a:p>
        </p:txBody>
      </p:sp>
    </p:spTree>
    <p:extLst>
      <p:ext uri="{BB962C8B-B14F-4D97-AF65-F5344CB8AC3E}">
        <p14:creationId xmlns:p14="http://schemas.microsoft.com/office/powerpoint/2010/main" val="1222084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jackdurish.com/uploads/2/8/4/8/2848503/7479005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36712"/>
            <a:ext cx="4415029" cy="50487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36096" y="828971"/>
            <a:ext cx="2952328" cy="5355312"/>
          </a:xfrm>
          <a:prstGeom prst="rect">
            <a:avLst/>
          </a:prstGeom>
        </p:spPr>
        <p:txBody>
          <a:bodyPr wrap="square">
            <a:spAutoFit/>
          </a:bodyPr>
          <a:lstStyle/>
          <a:p>
            <a:r>
              <a:rPr lang="fr-CA" dirty="0" err="1"/>
              <a:t>Pogo</a:t>
            </a:r>
            <a:r>
              <a:rPr lang="fr-CA" dirty="0"/>
              <a:t> (Walt Kelly, 1948)</a:t>
            </a:r>
          </a:p>
          <a:p>
            <a:r>
              <a:rPr lang="fr-CA" dirty="0"/>
              <a:t>Kelly est une sorte </a:t>
            </a:r>
            <a:r>
              <a:rPr lang="fr-CA" dirty="0" smtClean="0"/>
              <a:t>d’</a:t>
            </a:r>
            <a:r>
              <a:rPr lang="fr-CA" dirty="0"/>
              <a:t>É</a:t>
            </a:r>
            <a:r>
              <a:rPr lang="fr-CA" dirty="0" smtClean="0"/>
              <a:t>sope </a:t>
            </a:r>
            <a:r>
              <a:rPr lang="fr-CA" dirty="0"/>
              <a:t>ou de La Fontaine :</a:t>
            </a:r>
          </a:p>
          <a:p>
            <a:r>
              <a:rPr lang="fr-CA" dirty="0"/>
              <a:t>Il utilise des animaux afin de faire une critique de la société américaine (et, plus particulièrement, de la politique américaine)</a:t>
            </a:r>
          </a:p>
          <a:p>
            <a:r>
              <a:rPr lang="fr-CA" dirty="0"/>
              <a:t>Le personnage parlant avec des caractères vieil anglais est Simple J. </a:t>
            </a:r>
            <a:r>
              <a:rPr lang="fr-CA" dirty="0" err="1"/>
              <a:t>Malarkey</a:t>
            </a:r>
            <a:r>
              <a:rPr lang="fr-CA" dirty="0"/>
              <a:t> en qui tout américain en 1953 reconnaissait le Sénateur Joseph </a:t>
            </a:r>
            <a:r>
              <a:rPr lang="fr-CA" dirty="0" err="1"/>
              <a:t>MacCarthy</a:t>
            </a:r>
            <a:r>
              <a:rPr lang="fr-CA" dirty="0"/>
              <a:t> (un pourfendeur de communistes et </a:t>
            </a:r>
            <a:r>
              <a:rPr lang="fr-CA" dirty="0" smtClean="0"/>
              <a:t>des homosexuels</a:t>
            </a:r>
            <a:r>
              <a:rPr lang="fr-CA" dirty="0"/>
              <a:t>)</a:t>
            </a:r>
          </a:p>
          <a:p>
            <a:r>
              <a:rPr lang="fr-CA" dirty="0"/>
              <a:t>Kelly a eu énormément de courage </a:t>
            </a:r>
            <a:r>
              <a:rPr lang="fr-CA" dirty="0" smtClean="0"/>
              <a:t>de </a:t>
            </a:r>
            <a:r>
              <a:rPr lang="fr-CA" dirty="0"/>
              <a:t>s’attaquer à un tel personnage !</a:t>
            </a:r>
          </a:p>
        </p:txBody>
      </p:sp>
    </p:spTree>
    <p:extLst>
      <p:ext uri="{BB962C8B-B14F-4D97-AF65-F5344CB8AC3E}">
        <p14:creationId xmlns:p14="http://schemas.microsoft.com/office/powerpoint/2010/main" val="1455016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jackdurish.com/uploads/2/8/4/8/2848503/7479005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88" y="764704"/>
            <a:ext cx="3342916"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23928" y="1547311"/>
            <a:ext cx="4572000" cy="1754326"/>
          </a:xfrm>
          <a:prstGeom prst="rect">
            <a:avLst/>
          </a:prstGeom>
        </p:spPr>
        <p:txBody>
          <a:bodyPr>
            <a:spAutoFit/>
          </a:bodyPr>
          <a:lstStyle/>
          <a:p>
            <a:r>
              <a:rPr lang="en-US" b="1" dirty="0"/>
              <a:t>McCarthyism</a:t>
            </a:r>
            <a:r>
              <a:rPr lang="en-US" dirty="0"/>
              <a:t> is the practice of making accusations of subversion or treason without proper regard for evidence. It also means "the practice of making unfair allegations or using unfair investigative techniques, especially in order to restrict dissent or political criticism.</a:t>
            </a:r>
            <a:endParaRPr lang="fr-CA" dirty="0"/>
          </a:p>
        </p:txBody>
      </p:sp>
    </p:spTree>
    <p:extLst>
      <p:ext uri="{BB962C8B-B14F-4D97-AF65-F5344CB8AC3E}">
        <p14:creationId xmlns:p14="http://schemas.microsoft.com/office/powerpoint/2010/main" val="868247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564904"/>
            <a:ext cx="7772400" cy="2304256"/>
          </a:xfrm>
        </p:spPr>
        <p:txBody>
          <a:bodyPr>
            <a:normAutofit/>
          </a:bodyPr>
          <a:lstStyle/>
          <a:p>
            <a:pPr algn="ctr"/>
            <a:r>
              <a:rPr lang="fr-CA" dirty="0" smtClean="0">
                <a:latin typeface="Garamond" panose="02020404030301010803" pitchFamily="18" charset="0"/>
              </a:rPr>
              <a:t>Partie 1.1  </a:t>
            </a:r>
            <a:br>
              <a:rPr lang="fr-CA" dirty="0" smtClean="0">
                <a:latin typeface="Garamond" panose="02020404030301010803" pitchFamily="18" charset="0"/>
              </a:rPr>
            </a:br>
            <a:r>
              <a:rPr lang="fr-CA" sz="2000" dirty="0">
                <a:latin typeface="Garamond" panose="02020404030301010803" pitchFamily="18" charset="0"/>
              </a:rPr>
              <a:t/>
            </a:r>
            <a:br>
              <a:rPr lang="fr-CA" sz="2000" dirty="0">
                <a:latin typeface="Garamond" panose="02020404030301010803" pitchFamily="18" charset="0"/>
              </a:rPr>
            </a:br>
            <a:r>
              <a:rPr lang="fr-CA" sz="3200" dirty="0" err="1" smtClean="0">
                <a:latin typeface="Garamond" panose="02020404030301010803" pitchFamily="18" charset="0"/>
              </a:rPr>
              <a:t>comic</a:t>
            </a:r>
            <a:r>
              <a:rPr lang="fr-CA" sz="3200" dirty="0" smtClean="0">
                <a:latin typeface="Garamond" panose="02020404030301010803" pitchFamily="18" charset="0"/>
              </a:rPr>
              <a:t> </a:t>
            </a:r>
            <a:r>
              <a:rPr lang="fr-CA" sz="3200" dirty="0" err="1" smtClean="0">
                <a:latin typeface="Garamond" panose="02020404030301010803" pitchFamily="18" charset="0"/>
              </a:rPr>
              <a:t>strips</a:t>
            </a:r>
            <a:r>
              <a:rPr lang="fr-CA" sz="3200" dirty="0" smtClean="0">
                <a:latin typeface="Garamond" panose="02020404030301010803" pitchFamily="18" charset="0"/>
              </a:rPr>
              <a:t>/Sunday pages</a:t>
            </a:r>
            <a:endParaRPr lang="fr-CA" sz="3200" dirty="0">
              <a:latin typeface="Garamond" panose="02020404030301010803" pitchFamily="18" charset="0"/>
            </a:endParaRPr>
          </a:p>
        </p:txBody>
      </p:sp>
    </p:spTree>
    <p:extLst>
      <p:ext uri="{BB962C8B-B14F-4D97-AF65-F5344CB8AC3E}">
        <p14:creationId xmlns:p14="http://schemas.microsoft.com/office/powerpoint/2010/main" val="995193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525" y="1340768"/>
            <a:ext cx="7488832" cy="3970318"/>
          </a:xfrm>
          <a:prstGeom prst="rect">
            <a:avLst/>
          </a:prstGeom>
        </p:spPr>
        <p:txBody>
          <a:bodyPr wrap="square">
            <a:spAutoFit/>
          </a:bodyPr>
          <a:lstStyle/>
          <a:p>
            <a:r>
              <a:rPr lang="en-US" dirty="0"/>
              <a:t>Perhaps the most famous example of the strip's satirical edge came into being on May 1, 1953, when Kelly introduced a friend of Mole's: a wildcat named "Simple J. Malarkey," an obvious </a:t>
            </a:r>
            <a:r>
              <a:rPr lang="en-US" dirty="0">
                <a:hlinkClick r:id="rId2" tooltip="Caricature"/>
              </a:rPr>
              <a:t>caricature</a:t>
            </a:r>
            <a:r>
              <a:rPr lang="en-US" dirty="0"/>
              <a:t> of Senator </a:t>
            </a:r>
            <a:r>
              <a:rPr lang="en-US" dirty="0">
                <a:hlinkClick r:id="rId3" tooltip="Joseph McCarthy"/>
              </a:rPr>
              <a:t>Joseph McCarthy</a:t>
            </a:r>
            <a:r>
              <a:rPr lang="en-US" dirty="0"/>
              <a:t>. This showed significant courage on Kelly's part, considering the influence the politician wielded at the time and the possibility of scaring away subscribing </a:t>
            </a:r>
            <a:r>
              <a:rPr lang="en-US" dirty="0">
                <a:hlinkClick r:id="rId4" tooltip="Newspaper"/>
              </a:rPr>
              <a:t>newspapers</a:t>
            </a:r>
            <a:r>
              <a:rPr lang="en-US" dirty="0" smtClean="0"/>
              <a:t>.</a:t>
            </a:r>
            <a:endParaRPr lang="en-US" dirty="0"/>
          </a:p>
          <a:p>
            <a:r>
              <a:rPr lang="en-US" dirty="0"/>
              <a:t>When </a:t>
            </a:r>
            <a:r>
              <a:rPr lang="en-US" i="1" dirty="0">
                <a:hlinkClick r:id="rId5" tooltip="The Providence Journal"/>
              </a:rPr>
              <a:t>The Providence Bulletin</a:t>
            </a:r>
            <a:r>
              <a:rPr lang="en-US" dirty="0"/>
              <a:t> issued an ultimatum in 1954, threatening to drop the strip if Malarkey's face appeared in the strip again, Kelly had Malarkey throw a bag over his head as Miss "Sis" </a:t>
            </a:r>
            <a:r>
              <a:rPr lang="en-US" dirty="0" err="1"/>
              <a:t>Boombah</a:t>
            </a:r>
            <a:r>
              <a:rPr lang="en-US" dirty="0"/>
              <a:t> (a </a:t>
            </a:r>
            <a:r>
              <a:rPr lang="en-US" dirty="0">
                <a:hlinkClick r:id="rId6" tooltip="Rhode Island Red"/>
              </a:rPr>
              <a:t>Rhode Island Red</a:t>
            </a:r>
            <a:r>
              <a:rPr lang="en-US" dirty="0"/>
              <a:t> hen) approached, explaining "no one from </a:t>
            </a:r>
            <a:r>
              <a:rPr lang="en-US" dirty="0">
                <a:hlinkClick r:id="rId7" tooltip="Providence, Rhode Island"/>
              </a:rPr>
              <a:t>Providence</a:t>
            </a:r>
            <a:r>
              <a:rPr lang="en-US" dirty="0"/>
              <a:t> should see me!" Kelly thought Malarkey's new look was especially appropriate because the bag over his head resembled a </a:t>
            </a:r>
            <a:r>
              <a:rPr lang="en-US" dirty="0">
                <a:hlinkClick r:id="rId8" tooltip="Ku Klux Klan"/>
              </a:rPr>
              <a:t>Klansman</a:t>
            </a:r>
            <a:r>
              <a:rPr lang="en-US" dirty="0"/>
              <a:t>'s hood</a:t>
            </a:r>
            <a:r>
              <a:rPr lang="en-US" dirty="0" smtClean="0"/>
              <a:t>.</a:t>
            </a:r>
            <a:r>
              <a:rPr lang="en-US" dirty="0"/>
              <a:t> (Kelly later attacked the Klan directly, in a comic nightmare </a:t>
            </a:r>
            <a:r>
              <a:rPr lang="en-US" dirty="0" smtClean="0">
                <a:hlinkClick r:id="rId9" tooltip="Parable"/>
              </a:rPr>
              <a:t>parable</a:t>
            </a:r>
            <a:r>
              <a:rPr lang="en-US" dirty="0" smtClean="0"/>
              <a:t> called </a:t>
            </a:r>
            <a:r>
              <a:rPr lang="en-US" dirty="0"/>
              <a:t>"The </a:t>
            </a:r>
            <a:r>
              <a:rPr lang="en-US" dirty="0" err="1"/>
              <a:t>Kluck</a:t>
            </a:r>
            <a:r>
              <a:rPr lang="en-US" dirty="0"/>
              <a:t> </a:t>
            </a:r>
            <a:r>
              <a:rPr lang="en-US" dirty="0" err="1"/>
              <a:t>Klams</a:t>
            </a:r>
            <a:r>
              <a:rPr lang="en-US" dirty="0"/>
              <a:t>," included in </a:t>
            </a:r>
            <a:r>
              <a:rPr lang="en-US" i="1" dirty="0"/>
              <a:t>The Pogo Poop Book</a:t>
            </a:r>
            <a:r>
              <a:rPr lang="en-US" dirty="0"/>
              <a:t>, 1966.)</a:t>
            </a:r>
          </a:p>
        </p:txBody>
      </p:sp>
    </p:spTree>
    <p:extLst>
      <p:ext uri="{BB962C8B-B14F-4D97-AF65-F5344CB8AC3E}">
        <p14:creationId xmlns:p14="http://schemas.microsoft.com/office/powerpoint/2010/main" val="31488386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1556792"/>
            <a:ext cx="7344816" cy="3416320"/>
          </a:xfrm>
          <a:prstGeom prst="rect">
            <a:avLst/>
          </a:prstGeom>
        </p:spPr>
        <p:txBody>
          <a:bodyPr wrap="square">
            <a:spAutoFit/>
          </a:bodyPr>
          <a:lstStyle/>
          <a:p>
            <a:r>
              <a:rPr lang="fr-CA" i="1" dirty="0"/>
              <a:t>Peanuts ou Good </a:t>
            </a:r>
            <a:r>
              <a:rPr lang="fr-CA" i="1" dirty="0" err="1"/>
              <a:t>old</a:t>
            </a:r>
            <a:r>
              <a:rPr lang="fr-CA" i="1" dirty="0"/>
              <a:t> Charlie Brown  </a:t>
            </a:r>
            <a:r>
              <a:rPr lang="fr-CA" dirty="0"/>
              <a:t>(Charles M. Schulz, 1950-)</a:t>
            </a:r>
          </a:p>
          <a:p>
            <a:r>
              <a:rPr lang="fr-CA" dirty="0"/>
              <a:t>Le succès absolu au plan de b.d. (et avec raison !)</a:t>
            </a:r>
          </a:p>
          <a:p>
            <a:r>
              <a:rPr lang="fr-CA" dirty="0"/>
              <a:t>Un monde d’enfants – les adultes sont absents – qui portent un regard sociologique et philosophique sur les relations humaines (Schultz va se tenir loin des questions sociétales ou politiques)</a:t>
            </a:r>
          </a:p>
          <a:p>
            <a:r>
              <a:rPr lang="fr-CA" dirty="0"/>
              <a:t>Un chien – </a:t>
            </a:r>
            <a:r>
              <a:rPr lang="fr-CA" dirty="0" err="1"/>
              <a:t>Snoopy</a:t>
            </a:r>
            <a:r>
              <a:rPr lang="fr-CA" dirty="0"/>
              <a:t> – qui va prendre de plus en plus d’importance car il apporte un regard extérieur sur le monde qui l’entoure tout en vivant dans son propre monde (i.e. son conflit avec le </a:t>
            </a:r>
            <a:r>
              <a:rPr lang="fr-CA" dirty="0" err="1"/>
              <a:t>Red</a:t>
            </a:r>
            <a:r>
              <a:rPr lang="fr-CA" dirty="0"/>
              <a:t> Baron</a:t>
            </a:r>
            <a:r>
              <a:rPr lang="fr-CA" dirty="0" smtClean="0"/>
              <a:t>)</a:t>
            </a:r>
          </a:p>
          <a:p>
            <a:r>
              <a:rPr lang="fr-CA" dirty="0" smtClean="0"/>
              <a:t>Charlie Brown est celui qui ne croit pas en la méchanceté, qui fait confiance à tout le monde.</a:t>
            </a:r>
          </a:p>
          <a:p>
            <a:r>
              <a:rPr lang="fr-CA" dirty="0" smtClean="0"/>
              <a:t>Lucy est la réaliste qui veut montrer à Charlie qu’il se trompe, que le monde n’attend que le moment pour lui faire mal, pour profiter de lui.</a:t>
            </a:r>
            <a:endParaRPr lang="fr-CA" dirty="0"/>
          </a:p>
        </p:txBody>
      </p:sp>
    </p:spTree>
    <p:extLst>
      <p:ext uri="{BB962C8B-B14F-4D97-AF65-F5344CB8AC3E}">
        <p14:creationId xmlns:p14="http://schemas.microsoft.com/office/powerpoint/2010/main" val="1366948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0.wp.com/i1203.photobucket.com/albums/bb387/jennlbennl23/Peanuts195726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601" y="1196752"/>
            <a:ext cx="6768752" cy="4659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258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vignette2.wikia.nocookie.net/peanuts/images/6/69/Pe580601.gif/revision/latest?cb=201308130037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908720"/>
            <a:ext cx="6849540"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438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elblogdesnoopy.files.wordpress.com/2010/07/snoopy-kon-colors-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7921631" cy="52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6731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washingtonpost.com/?url=https://img.washingtonpost.com/news/comic-riffs/wp-content/uploads/sites/15/2014/04/DOONESBURY-1973-strip.gif&amp;op=no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94" y="620688"/>
            <a:ext cx="8572500" cy="27336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3717032"/>
            <a:ext cx="8295950" cy="1754326"/>
          </a:xfrm>
          <a:prstGeom prst="rect">
            <a:avLst/>
          </a:prstGeom>
        </p:spPr>
        <p:txBody>
          <a:bodyPr wrap="square">
            <a:spAutoFit/>
          </a:bodyPr>
          <a:lstStyle/>
          <a:p>
            <a:r>
              <a:rPr lang="fr-CA" dirty="0" err="1"/>
              <a:t>Doonesbury</a:t>
            </a:r>
            <a:r>
              <a:rPr lang="fr-CA" dirty="0"/>
              <a:t> (Gerry Trudeau, 1970-)</a:t>
            </a:r>
          </a:p>
          <a:p>
            <a:r>
              <a:rPr lang="fr-CA" dirty="0"/>
              <a:t>Parait d’abord dans le Yale Daily News – journal de l’Université Yale – puis dans les quotidiens à partir de 1970</a:t>
            </a:r>
          </a:p>
          <a:p>
            <a:r>
              <a:rPr lang="fr-CA" dirty="0"/>
              <a:t>Vision très engagée politiquement (à gauche pour la politique américaine)</a:t>
            </a:r>
          </a:p>
          <a:p>
            <a:r>
              <a:rPr lang="fr-CA" dirty="0"/>
              <a:t>Ce </a:t>
            </a:r>
            <a:r>
              <a:rPr lang="fr-CA" dirty="0" err="1"/>
              <a:t>strip</a:t>
            </a:r>
            <a:r>
              <a:rPr lang="fr-CA" dirty="0"/>
              <a:t> concerne la condamnation d’un participant au Watergate. Des journaux ont refusé de le publier ou l’ont placé sur la page éditoriale.</a:t>
            </a:r>
          </a:p>
        </p:txBody>
      </p:sp>
    </p:spTree>
    <p:extLst>
      <p:ext uri="{BB962C8B-B14F-4D97-AF65-F5344CB8AC3E}">
        <p14:creationId xmlns:p14="http://schemas.microsoft.com/office/powerpoint/2010/main" val="3281233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4.bp.blogspot.com/_aTlFJsCJcDU/TMcEtsUXxtI/AAAAAAAADTw/KTn4tXqMNOA/s1600/str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742035"/>
            <a:ext cx="6573802" cy="4991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959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836712"/>
            <a:ext cx="7920880" cy="4832092"/>
          </a:xfrm>
          <a:prstGeom prst="rect">
            <a:avLst/>
          </a:prstGeom>
        </p:spPr>
        <p:txBody>
          <a:bodyPr wrap="square">
            <a:spAutoFit/>
          </a:bodyPr>
          <a:lstStyle/>
          <a:p>
            <a:pPr algn="ctr"/>
            <a:r>
              <a:rPr lang="fr-CA" dirty="0"/>
              <a:t>Quelques polémiques autour de </a:t>
            </a:r>
            <a:r>
              <a:rPr lang="fr-CA" dirty="0" err="1" smtClean="0"/>
              <a:t>Doonesbury</a:t>
            </a:r>
            <a:endParaRPr lang="fr-CA" dirty="0" smtClean="0"/>
          </a:p>
          <a:p>
            <a:pPr algn="ctr"/>
            <a:endParaRPr lang="fr-CA" dirty="0"/>
          </a:p>
          <a:p>
            <a:pPr lvl="0"/>
            <a:r>
              <a:rPr lang="fr-CA" sz="1600" dirty="0"/>
              <a:t>In </a:t>
            </a:r>
            <a:r>
              <a:rPr lang="fr-CA" sz="1600" dirty="0" err="1"/>
              <a:t>June</a:t>
            </a:r>
            <a:r>
              <a:rPr lang="fr-CA" sz="1600" dirty="0"/>
              <a:t> 1973, the </a:t>
            </a:r>
            <a:r>
              <a:rPr lang="fr-CA" sz="1600" dirty="0" err="1"/>
              <a:t>military</a:t>
            </a:r>
            <a:r>
              <a:rPr lang="fr-CA" sz="1600" dirty="0"/>
              <a:t> </a:t>
            </a:r>
            <a:r>
              <a:rPr lang="fr-CA" sz="1600" dirty="0" err="1"/>
              <a:t>newspaper</a:t>
            </a:r>
            <a:r>
              <a:rPr lang="fr-CA" sz="1600" dirty="0"/>
              <a:t> </a:t>
            </a:r>
            <a:r>
              <a:rPr lang="fr-CA" sz="1600" i="1" dirty="0">
                <a:hlinkClick r:id="rId2" tooltip="Stars and Stripes (newspaper)"/>
              </a:rPr>
              <a:t>Stars and </a:t>
            </a:r>
            <a:r>
              <a:rPr lang="fr-CA" sz="1600" i="1" dirty="0" err="1">
                <a:hlinkClick r:id="rId2" tooltip="Stars and Stripes (newspaper)"/>
              </a:rPr>
              <a:t>Stripes</a:t>
            </a:r>
            <a:r>
              <a:rPr lang="fr-CA" sz="1600" dirty="0"/>
              <a:t> </a:t>
            </a:r>
            <a:r>
              <a:rPr lang="fr-CA" sz="1600" dirty="0" err="1"/>
              <a:t>dropped</a:t>
            </a:r>
            <a:r>
              <a:rPr lang="fr-CA" sz="1600" dirty="0"/>
              <a:t> </a:t>
            </a:r>
            <a:r>
              <a:rPr lang="fr-CA" sz="1600" i="1" dirty="0" err="1"/>
              <a:t>Doonesbury</a:t>
            </a:r>
            <a:r>
              <a:rPr lang="fr-CA" sz="1600" dirty="0"/>
              <a:t> for </a:t>
            </a:r>
            <a:r>
              <a:rPr lang="fr-CA" sz="1600" dirty="0" err="1"/>
              <a:t>being</a:t>
            </a:r>
            <a:r>
              <a:rPr lang="fr-CA" sz="1600" dirty="0"/>
              <a:t> </a:t>
            </a:r>
            <a:r>
              <a:rPr lang="fr-CA" sz="1600" dirty="0" err="1"/>
              <a:t>too</a:t>
            </a:r>
            <a:r>
              <a:rPr lang="fr-CA" sz="1600" dirty="0"/>
              <a:t> </a:t>
            </a:r>
            <a:r>
              <a:rPr lang="fr-CA" sz="1600" dirty="0" err="1"/>
              <a:t>political</a:t>
            </a:r>
            <a:r>
              <a:rPr lang="fr-CA" sz="1600" dirty="0" smtClean="0"/>
              <a:t>.</a:t>
            </a:r>
            <a:r>
              <a:rPr lang="fr-CA" sz="1600" dirty="0"/>
              <a:t> The </a:t>
            </a:r>
            <a:r>
              <a:rPr lang="fr-CA" sz="1600" dirty="0" err="1"/>
              <a:t>strip</a:t>
            </a:r>
            <a:r>
              <a:rPr lang="fr-CA" sz="1600" dirty="0"/>
              <a:t> </a:t>
            </a:r>
            <a:r>
              <a:rPr lang="fr-CA" sz="1600" dirty="0" err="1"/>
              <a:t>was</a:t>
            </a:r>
            <a:r>
              <a:rPr lang="fr-CA" sz="1600" dirty="0"/>
              <a:t> </a:t>
            </a:r>
            <a:r>
              <a:rPr lang="fr-CA" sz="1600" dirty="0" err="1"/>
              <a:t>quickly</a:t>
            </a:r>
            <a:r>
              <a:rPr lang="fr-CA" sz="1600" dirty="0"/>
              <a:t> </a:t>
            </a:r>
            <a:r>
              <a:rPr lang="fr-CA" sz="1600" dirty="0" err="1"/>
              <a:t>reinstated</a:t>
            </a:r>
            <a:r>
              <a:rPr lang="fr-CA" sz="1600" dirty="0"/>
              <a:t> </a:t>
            </a:r>
            <a:r>
              <a:rPr lang="fr-CA" sz="1600" dirty="0" err="1"/>
              <a:t>after</a:t>
            </a:r>
            <a:r>
              <a:rPr lang="fr-CA" sz="1600" dirty="0"/>
              <a:t> </a:t>
            </a:r>
            <a:r>
              <a:rPr lang="fr-CA" sz="1600" dirty="0" err="1"/>
              <a:t>hundreds</a:t>
            </a:r>
            <a:r>
              <a:rPr lang="fr-CA" sz="1600" dirty="0"/>
              <a:t> of </a:t>
            </a:r>
            <a:r>
              <a:rPr lang="fr-CA" sz="1600" dirty="0" err="1"/>
              <a:t>protests</a:t>
            </a:r>
            <a:r>
              <a:rPr lang="fr-CA" sz="1600" dirty="0"/>
              <a:t> by </a:t>
            </a:r>
            <a:r>
              <a:rPr lang="fr-CA" sz="1600" dirty="0" err="1"/>
              <a:t>military</a:t>
            </a:r>
            <a:r>
              <a:rPr lang="fr-CA" sz="1600" dirty="0"/>
              <a:t> </a:t>
            </a:r>
            <a:r>
              <a:rPr lang="fr-CA" sz="1600" dirty="0" err="1"/>
              <a:t>readers</a:t>
            </a:r>
            <a:r>
              <a:rPr lang="fr-CA" sz="1600" dirty="0"/>
              <a:t>.</a:t>
            </a:r>
          </a:p>
          <a:p>
            <a:pPr lvl="0"/>
            <a:r>
              <a:rPr lang="fr-CA" sz="1600" dirty="0" err="1"/>
              <a:t>September</a:t>
            </a:r>
            <a:r>
              <a:rPr lang="fr-CA" sz="1600" dirty="0"/>
              <a:t> 1973: </a:t>
            </a:r>
            <a:r>
              <a:rPr lang="fr-CA" sz="1600" i="1" dirty="0"/>
              <a:t>The </a:t>
            </a:r>
            <a:r>
              <a:rPr lang="fr-CA" sz="1600" i="1" dirty="0">
                <a:hlinkClick r:id="rId3" tooltip="Lincoln Journal"/>
              </a:rPr>
              <a:t>Lincoln Journal</a:t>
            </a:r>
            <a:r>
              <a:rPr lang="fr-CA" sz="1600" dirty="0"/>
              <a:t> </a:t>
            </a:r>
            <a:r>
              <a:rPr lang="fr-CA" sz="1600" dirty="0" err="1"/>
              <a:t>became</a:t>
            </a:r>
            <a:r>
              <a:rPr lang="fr-CA" sz="1600" dirty="0"/>
              <a:t> the first </a:t>
            </a:r>
            <a:r>
              <a:rPr lang="fr-CA" sz="1600" dirty="0" err="1"/>
              <a:t>newspaper</a:t>
            </a:r>
            <a:r>
              <a:rPr lang="fr-CA" sz="1600" dirty="0"/>
              <a:t> to move </a:t>
            </a:r>
            <a:r>
              <a:rPr lang="fr-CA" sz="1600" i="1" dirty="0" err="1"/>
              <a:t>Doonesbury</a:t>
            </a:r>
            <a:r>
              <a:rPr lang="fr-CA" sz="1600" dirty="0"/>
              <a:t> to </a:t>
            </a:r>
            <a:r>
              <a:rPr lang="fr-CA" sz="1600" dirty="0" err="1"/>
              <a:t>its</a:t>
            </a:r>
            <a:r>
              <a:rPr lang="fr-CA" sz="1600" dirty="0"/>
              <a:t> </a:t>
            </a:r>
            <a:r>
              <a:rPr lang="fr-CA" sz="1600" dirty="0" err="1"/>
              <a:t>editorial</a:t>
            </a:r>
            <a:r>
              <a:rPr lang="fr-CA" sz="1600" dirty="0"/>
              <a:t> page</a:t>
            </a:r>
            <a:r>
              <a:rPr lang="fr-CA" sz="1600" dirty="0" smtClean="0"/>
              <a:t>.</a:t>
            </a:r>
            <a:endParaRPr lang="fr-CA" sz="1600" dirty="0"/>
          </a:p>
          <a:p>
            <a:pPr lvl="0"/>
            <a:r>
              <a:rPr lang="fr-CA" sz="1600" dirty="0"/>
              <a:t>In </a:t>
            </a:r>
            <a:r>
              <a:rPr lang="fr-CA" sz="1600" dirty="0" err="1"/>
              <a:t>February</a:t>
            </a:r>
            <a:r>
              <a:rPr lang="fr-CA" sz="1600" dirty="0"/>
              <a:t> 1976, </a:t>
            </a:r>
            <a:r>
              <a:rPr lang="fr-CA" sz="1600" dirty="0">
                <a:hlinkClick r:id="rId4" tooltip="Andy Lippincott"/>
              </a:rPr>
              <a:t>Andy </a:t>
            </a:r>
            <a:r>
              <a:rPr lang="fr-CA" sz="1600" dirty="0" err="1">
                <a:hlinkClick r:id="rId4" tooltip="Andy Lippincott"/>
              </a:rPr>
              <a:t>Lippincott</a:t>
            </a:r>
            <a:r>
              <a:rPr lang="fr-CA" sz="1600" dirty="0"/>
              <a:t>, a </a:t>
            </a:r>
            <a:r>
              <a:rPr lang="fr-CA" sz="1600" dirty="0" err="1"/>
              <a:t>classmate</a:t>
            </a:r>
            <a:r>
              <a:rPr lang="fr-CA" sz="1600" dirty="0"/>
              <a:t> of </a:t>
            </a:r>
            <a:r>
              <a:rPr lang="fr-CA" sz="1600" dirty="0" err="1"/>
              <a:t>Joanie's</a:t>
            </a:r>
            <a:r>
              <a:rPr lang="fr-CA" sz="1600" dirty="0"/>
              <a:t>, </a:t>
            </a:r>
            <a:r>
              <a:rPr lang="fr-CA" sz="1600" dirty="0" err="1"/>
              <a:t>told</a:t>
            </a:r>
            <a:r>
              <a:rPr lang="fr-CA" sz="1600" dirty="0"/>
              <a:t> </a:t>
            </a:r>
            <a:r>
              <a:rPr lang="fr-CA" sz="1600" dirty="0" err="1"/>
              <a:t>her</a:t>
            </a:r>
            <a:r>
              <a:rPr lang="fr-CA" sz="1600" dirty="0"/>
              <a:t> </a:t>
            </a:r>
            <a:r>
              <a:rPr lang="fr-CA" sz="1600" dirty="0" err="1"/>
              <a:t>that</a:t>
            </a:r>
            <a:r>
              <a:rPr lang="fr-CA" sz="1600" dirty="0"/>
              <a:t> </a:t>
            </a:r>
            <a:r>
              <a:rPr lang="fr-CA" sz="1600" dirty="0" err="1"/>
              <a:t>he</a:t>
            </a:r>
            <a:r>
              <a:rPr lang="fr-CA" sz="1600" dirty="0"/>
              <a:t> </a:t>
            </a:r>
            <a:r>
              <a:rPr lang="fr-CA" sz="1600" dirty="0" err="1"/>
              <a:t>was</a:t>
            </a:r>
            <a:r>
              <a:rPr lang="fr-CA" sz="1600" dirty="0"/>
              <a:t> gay. </a:t>
            </a:r>
            <a:r>
              <a:rPr lang="fr-CA" sz="1600" dirty="0" err="1"/>
              <a:t>Dozens</a:t>
            </a:r>
            <a:r>
              <a:rPr lang="fr-CA" sz="1600" dirty="0"/>
              <a:t> of </a:t>
            </a:r>
            <a:r>
              <a:rPr lang="fr-CA" sz="1600" dirty="0" err="1"/>
              <a:t>papers</a:t>
            </a:r>
            <a:r>
              <a:rPr lang="fr-CA" sz="1600" dirty="0"/>
              <a:t> </a:t>
            </a:r>
            <a:r>
              <a:rPr lang="fr-CA" sz="1600" dirty="0" err="1"/>
              <a:t>opted</a:t>
            </a:r>
            <a:r>
              <a:rPr lang="fr-CA" sz="1600" dirty="0"/>
              <a:t> not to </a:t>
            </a:r>
            <a:r>
              <a:rPr lang="fr-CA" sz="1600" dirty="0" err="1"/>
              <a:t>publish</a:t>
            </a:r>
            <a:r>
              <a:rPr lang="fr-CA" sz="1600" dirty="0"/>
              <a:t> the </a:t>
            </a:r>
            <a:r>
              <a:rPr lang="fr-CA" sz="1600" dirty="0" err="1"/>
              <a:t>storyline</a:t>
            </a:r>
            <a:r>
              <a:rPr lang="fr-CA" sz="1600" dirty="0"/>
              <a:t>, </a:t>
            </a:r>
            <a:r>
              <a:rPr lang="fr-CA" sz="1600" dirty="0" err="1"/>
              <a:t>with</a:t>
            </a:r>
            <a:r>
              <a:rPr lang="fr-CA" sz="1600" dirty="0"/>
              <a:t> </a:t>
            </a:r>
            <a:r>
              <a:rPr lang="fr-CA" sz="1600" i="1" dirty="0">
                <a:hlinkClick r:id="rId5" tooltip="Miami Herald"/>
              </a:rPr>
              <a:t>Miami Herald</a:t>
            </a:r>
            <a:r>
              <a:rPr lang="fr-CA" sz="1600" dirty="0"/>
              <a:t> editor Larry </a:t>
            </a:r>
            <a:r>
              <a:rPr lang="fr-CA" sz="1600" dirty="0" err="1"/>
              <a:t>Jinks</a:t>
            </a:r>
            <a:r>
              <a:rPr lang="fr-CA" sz="1600" dirty="0"/>
              <a:t> </a:t>
            </a:r>
            <a:r>
              <a:rPr lang="fr-CA" sz="1600" dirty="0" err="1"/>
              <a:t>saying</a:t>
            </a:r>
            <a:r>
              <a:rPr lang="fr-CA" sz="1600" dirty="0"/>
              <a:t>, "</a:t>
            </a:r>
            <a:r>
              <a:rPr lang="fr-CA" sz="1600" dirty="0" err="1"/>
              <a:t>We</a:t>
            </a:r>
            <a:r>
              <a:rPr lang="fr-CA" sz="1600" dirty="0"/>
              <a:t> </a:t>
            </a:r>
            <a:r>
              <a:rPr lang="fr-CA" sz="1600" dirty="0" err="1"/>
              <a:t>just</a:t>
            </a:r>
            <a:r>
              <a:rPr lang="fr-CA" sz="1600" dirty="0"/>
              <a:t> </a:t>
            </a:r>
            <a:r>
              <a:rPr lang="fr-CA" sz="1600" dirty="0" err="1"/>
              <a:t>decided</a:t>
            </a:r>
            <a:r>
              <a:rPr lang="fr-CA" sz="1600" dirty="0"/>
              <a:t> </a:t>
            </a:r>
            <a:r>
              <a:rPr lang="fr-CA" sz="1600" dirty="0" err="1"/>
              <a:t>we</a:t>
            </a:r>
            <a:r>
              <a:rPr lang="fr-CA" sz="1600" dirty="0"/>
              <a:t> </a:t>
            </a:r>
            <a:r>
              <a:rPr lang="fr-CA" sz="1600" dirty="0" err="1"/>
              <a:t>weren't</a:t>
            </a:r>
            <a:r>
              <a:rPr lang="fr-CA" sz="1600" dirty="0"/>
              <a:t> </a:t>
            </a:r>
            <a:r>
              <a:rPr lang="fr-CA" sz="1600" dirty="0" err="1"/>
              <a:t>ready</a:t>
            </a:r>
            <a:r>
              <a:rPr lang="fr-CA" sz="1600" dirty="0"/>
              <a:t> for </a:t>
            </a:r>
            <a:r>
              <a:rPr lang="fr-CA" sz="1600" dirty="0" err="1"/>
              <a:t>homosexuality</a:t>
            </a:r>
            <a:r>
              <a:rPr lang="fr-CA" sz="1600" dirty="0"/>
              <a:t> in a </a:t>
            </a:r>
            <a:r>
              <a:rPr lang="fr-CA" sz="1600" dirty="0" err="1"/>
              <a:t>comic</a:t>
            </a:r>
            <a:r>
              <a:rPr lang="fr-CA" sz="1600" dirty="0"/>
              <a:t> </a:t>
            </a:r>
            <a:r>
              <a:rPr lang="fr-CA" sz="1600" dirty="0" err="1"/>
              <a:t>strip</a:t>
            </a:r>
            <a:r>
              <a:rPr lang="fr-CA" sz="1600" dirty="0" smtClean="0"/>
              <a:t>."</a:t>
            </a:r>
            <a:endParaRPr lang="fr-CA" sz="1600" dirty="0"/>
          </a:p>
          <a:p>
            <a:pPr lvl="0"/>
            <a:r>
              <a:rPr lang="fr-CA" sz="1600" dirty="0"/>
              <a:t>In </a:t>
            </a:r>
            <a:r>
              <a:rPr lang="fr-CA" sz="1600" dirty="0" err="1"/>
              <a:t>November</a:t>
            </a:r>
            <a:r>
              <a:rPr lang="fr-CA" sz="1600" dirty="0"/>
              <a:t> 1976, </a:t>
            </a:r>
            <a:r>
              <a:rPr lang="fr-CA" sz="1600" dirty="0" err="1"/>
              <a:t>when</a:t>
            </a:r>
            <a:r>
              <a:rPr lang="fr-CA" sz="1600" dirty="0"/>
              <a:t> the </a:t>
            </a:r>
            <a:r>
              <a:rPr lang="fr-CA" sz="1600" dirty="0" err="1"/>
              <a:t>storyline</a:t>
            </a:r>
            <a:r>
              <a:rPr lang="fr-CA" sz="1600" dirty="0"/>
              <a:t> </a:t>
            </a:r>
            <a:r>
              <a:rPr lang="fr-CA" sz="1600" dirty="0" err="1"/>
              <a:t>included</a:t>
            </a:r>
            <a:r>
              <a:rPr lang="fr-CA" sz="1600" dirty="0"/>
              <a:t> the </a:t>
            </a:r>
            <a:r>
              <a:rPr lang="fr-CA" sz="1600" dirty="0" err="1"/>
              <a:t>blossoming</a:t>
            </a:r>
            <a:r>
              <a:rPr lang="fr-CA" sz="1600" dirty="0"/>
              <a:t> romance of Rick </a:t>
            </a:r>
            <a:r>
              <a:rPr lang="fr-CA" sz="1600" dirty="0" err="1"/>
              <a:t>Redfern</a:t>
            </a:r>
            <a:r>
              <a:rPr lang="fr-CA" sz="1600" dirty="0"/>
              <a:t> and </a:t>
            </a:r>
            <a:r>
              <a:rPr lang="fr-CA" sz="1600" dirty="0" err="1"/>
              <a:t>Joanie</a:t>
            </a:r>
            <a:r>
              <a:rPr lang="fr-CA" sz="1600" dirty="0"/>
              <a:t> Caucus, four </a:t>
            </a:r>
            <a:r>
              <a:rPr lang="fr-CA" sz="1600" dirty="0" err="1"/>
              <a:t>days</a:t>
            </a:r>
            <a:r>
              <a:rPr lang="fr-CA" sz="1600" dirty="0"/>
              <a:t> of </a:t>
            </a:r>
            <a:r>
              <a:rPr lang="fr-CA" sz="1600" dirty="0" err="1"/>
              <a:t>strips</a:t>
            </a:r>
            <a:r>
              <a:rPr lang="fr-CA" sz="1600" dirty="0"/>
              <a:t> </a:t>
            </a:r>
            <a:r>
              <a:rPr lang="fr-CA" sz="1600" dirty="0" err="1"/>
              <a:t>were</a:t>
            </a:r>
            <a:r>
              <a:rPr lang="fr-CA" sz="1600" dirty="0"/>
              <a:t> </a:t>
            </a:r>
            <a:r>
              <a:rPr lang="fr-CA" sz="1600" dirty="0" err="1"/>
              <a:t>devoted</a:t>
            </a:r>
            <a:r>
              <a:rPr lang="fr-CA" sz="1600" dirty="0"/>
              <a:t> to a transition </a:t>
            </a:r>
            <a:r>
              <a:rPr lang="fr-CA" sz="1600" dirty="0" err="1"/>
              <a:t>from</a:t>
            </a:r>
            <a:r>
              <a:rPr lang="fr-CA" sz="1600" dirty="0"/>
              <a:t> one </a:t>
            </a:r>
            <a:r>
              <a:rPr lang="fr-CA" sz="1600" dirty="0" err="1"/>
              <a:t>apartment</a:t>
            </a:r>
            <a:r>
              <a:rPr lang="fr-CA" sz="1600" dirty="0"/>
              <a:t> to </a:t>
            </a:r>
            <a:r>
              <a:rPr lang="fr-CA" sz="1600" dirty="0" err="1"/>
              <a:t>another</a:t>
            </a:r>
            <a:r>
              <a:rPr lang="fr-CA" sz="1600" dirty="0"/>
              <a:t>, </a:t>
            </a:r>
            <a:r>
              <a:rPr lang="fr-CA" sz="1600" dirty="0" err="1"/>
              <a:t>ending</a:t>
            </a:r>
            <a:r>
              <a:rPr lang="fr-CA" sz="1600" dirty="0"/>
              <a:t> </a:t>
            </a:r>
            <a:r>
              <a:rPr lang="fr-CA" sz="1600" dirty="0" err="1"/>
              <a:t>with</a:t>
            </a:r>
            <a:r>
              <a:rPr lang="fr-CA" sz="1600" dirty="0"/>
              <a:t> a </a:t>
            </a:r>
            <a:r>
              <a:rPr lang="fr-CA" sz="1600" dirty="0" err="1"/>
              <a:t>view</a:t>
            </a:r>
            <a:r>
              <a:rPr lang="fr-CA" sz="1600" dirty="0"/>
              <a:t> of the </a:t>
            </a:r>
            <a:r>
              <a:rPr lang="fr-CA" sz="1600" dirty="0" err="1"/>
              <a:t>two</a:t>
            </a:r>
            <a:r>
              <a:rPr lang="fr-CA" sz="1600" dirty="0"/>
              <a:t> </a:t>
            </a:r>
            <a:r>
              <a:rPr lang="fr-CA" sz="1600" dirty="0" err="1"/>
              <a:t>together</a:t>
            </a:r>
            <a:r>
              <a:rPr lang="fr-CA" sz="1600" dirty="0"/>
              <a:t> in </a:t>
            </a:r>
            <a:r>
              <a:rPr lang="fr-CA" sz="1600" dirty="0" err="1"/>
              <a:t>bed</a:t>
            </a:r>
            <a:r>
              <a:rPr lang="fr-CA" sz="1600" dirty="0"/>
              <a:t>, </a:t>
            </a:r>
            <a:r>
              <a:rPr lang="fr-CA" sz="1600" dirty="0" err="1"/>
              <a:t>marking</a:t>
            </a:r>
            <a:r>
              <a:rPr lang="fr-CA" sz="1600" dirty="0"/>
              <a:t> the first time </a:t>
            </a:r>
            <a:r>
              <a:rPr lang="fr-CA" sz="1600" dirty="0" err="1"/>
              <a:t>any</a:t>
            </a:r>
            <a:r>
              <a:rPr lang="fr-CA" sz="1600" dirty="0"/>
              <a:t> </a:t>
            </a:r>
            <a:r>
              <a:rPr lang="fr-CA" sz="1600" dirty="0" err="1"/>
              <a:t>nationally</a:t>
            </a:r>
            <a:r>
              <a:rPr lang="fr-CA" sz="1600" dirty="0"/>
              <a:t> </a:t>
            </a:r>
            <a:r>
              <a:rPr lang="fr-CA" sz="1600" dirty="0" err="1"/>
              <a:t>run</a:t>
            </a:r>
            <a:r>
              <a:rPr lang="fr-CA" sz="1600" dirty="0"/>
              <a:t> </a:t>
            </a:r>
            <a:r>
              <a:rPr lang="fr-CA" sz="1600" dirty="0" err="1"/>
              <a:t>comic</a:t>
            </a:r>
            <a:r>
              <a:rPr lang="fr-CA" sz="1600" dirty="0"/>
              <a:t> </a:t>
            </a:r>
            <a:r>
              <a:rPr lang="fr-CA" sz="1600" dirty="0" err="1"/>
              <a:t>strip</a:t>
            </a:r>
            <a:r>
              <a:rPr lang="fr-CA" sz="1600" dirty="0"/>
              <a:t> </a:t>
            </a:r>
            <a:r>
              <a:rPr lang="fr-CA" sz="1600" dirty="0" err="1"/>
              <a:t>portrayed</a:t>
            </a:r>
            <a:r>
              <a:rPr lang="fr-CA" sz="1600" dirty="0"/>
              <a:t> </a:t>
            </a:r>
            <a:r>
              <a:rPr lang="fr-CA" sz="1600" dirty="0" err="1"/>
              <a:t>premarital</a:t>
            </a:r>
            <a:r>
              <a:rPr lang="fr-CA" sz="1600" dirty="0"/>
              <a:t> </a:t>
            </a:r>
            <a:r>
              <a:rPr lang="fr-CA" sz="1600" dirty="0" err="1"/>
              <a:t>sex</a:t>
            </a:r>
            <a:r>
              <a:rPr lang="fr-CA" sz="1600" dirty="0"/>
              <a:t> in </a:t>
            </a:r>
            <a:r>
              <a:rPr lang="fr-CA" sz="1600" dirty="0" err="1"/>
              <a:t>this</a:t>
            </a:r>
            <a:r>
              <a:rPr lang="fr-CA" sz="1600" dirty="0"/>
              <a:t> </a:t>
            </a:r>
            <a:r>
              <a:rPr lang="fr-CA" sz="1600" dirty="0" err="1"/>
              <a:t>fashion</a:t>
            </a:r>
            <a:r>
              <a:rPr lang="fr-CA" sz="1600" dirty="0" smtClean="0"/>
              <a:t>.</a:t>
            </a:r>
            <a:r>
              <a:rPr lang="fr-CA" sz="1600" baseline="30000" dirty="0"/>
              <a:t> </a:t>
            </a:r>
            <a:r>
              <a:rPr lang="fr-CA" sz="1600" dirty="0"/>
              <a:t> </a:t>
            </a:r>
            <a:r>
              <a:rPr lang="fr-CA" sz="1600" dirty="0" err="1"/>
              <a:t>Again</a:t>
            </a:r>
            <a:r>
              <a:rPr lang="fr-CA" sz="1600" dirty="0"/>
              <a:t>, the </a:t>
            </a:r>
            <a:r>
              <a:rPr lang="fr-CA" sz="1600" dirty="0" err="1"/>
              <a:t>strip</a:t>
            </a:r>
            <a:r>
              <a:rPr lang="fr-CA" sz="1600" dirty="0"/>
              <a:t> </a:t>
            </a:r>
            <a:r>
              <a:rPr lang="fr-CA" sz="1600" dirty="0" err="1"/>
              <a:t>was</a:t>
            </a:r>
            <a:r>
              <a:rPr lang="fr-CA" sz="1600" dirty="0"/>
              <a:t> </a:t>
            </a:r>
            <a:r>
              <a:rPr lang="fr-CA" sz="1600" dirty="0" err="1"/>
              <a:t>removed</a:t>
            </a:r>
            <a:r>
              <a:rPr lang="fr-CA" sz="1600" dirty="0"/>
              <a:t> </a:t>
            </a:r>
            <a:r>
              <a:rPr lang="fr-CA" sz="1600" dirty="0" err="1"/>
              <a:t>from</a:t>
            </a:r>
            <a:r>
              <a:rPr lang="fr-CA" sz="1600" dirty="0"/>
              <a:t> the comics pages of a </a:t>
            </a:r>
            <a:r>
              <a:rPr lang="fr-CA" sz="1600" dirty="0" err="1"/>
              <a:t>number</a:t>
            </a:r>
            <a:r>
              <a:rPr lang="fr-CA" sz="1600" dirty="0"/>
              <a:t> of </a:t>
            </a:r>
            <a:r>
              <a:rPr lang="fr-CA" sz="1600" dirty="0" err="1"/>
              <a:t>newspapers</a:t>
            </a:r>
            <a:r>
              <a:rPr lang="fr-CA" sz="1600" dirty="0"/>
              <a:t>, </a:t>
            </a:r>
            <a:r>
              <a:rPr lang="fr-CA" sz="1600" dirty="0" err="1"/>
              <a:t>although</a:t>
            </a:r>
            <a:r>
              <a:rPr lang="fr-CA" sz="1600" dirty="0"/>
              <a:t> </a:t>
            </a:r>
            <a:r>
              <a:rPr lang="fr-CA" sz="1600" dirty="0" err="1"/>
              <a:t>some</a:t>
            </a:r>
            <a:r>
              <a:rPr lang="fr-CA" sz="1600" dirty="0"/>
              <a:t> </a:t>
            </a:r>
            <a:r>
              <a:rPr lang="fr-CA" sz="1600" dirty="0" err="1"/>
              <a:t>newspapers</a:t>
            </a:r>
            <a:r>
              <a:rPr lang="fr-CA" sz="1600" dirty="0"/>
              <a:t> </a:t>
            </a:r>
            <a:r>
              <a:rPr lang="fr-CA" sz="1600" dirty="0" err="1"/>
              <a:t>opted</a:t>
            </a:r>
            <a:r>
              <a:rPr lang="fr-CA" sz="1600" dirty="0"/>
              <a:t> to </a:t>
            </a:r>
            <a:r>
              <a:rPr lang="fr-CA" sz="1600" dirty="0" err="1"/>
              <a:t>simply</a:t>
            </a:r>
            <a:r>
              <a:rPr lang="fr-CA" sz="1600" dirty="0"/>
              <a:t> </a:t>
            </a:r>
            <a:r>
              <a:rPr lang="fr-CA" sz="1600" dirty="0" err="1"/>
              <a:t>repeat</a:t>
            </a:r>
            <a:r>
              <a:rPr lang="fr-CA" sz="1600" dirty="0"/>
              <a:t> the </a:t>
            </a:r>
            <a:r>
              <a:rPr lang="fr-CA" sz="1600" dirty="0" err="1"/>
              <a:t>opening</a:t>
            </a:r>
            <a:r>
              <a:rPr lang="fr-CA" sz="1600" dirty="0"/>
              <a:t> frame of </a:t>
            </a:r>
            <a:r>
              <a:rPr lang="fr-CA" sz="1600" dirty="0" err="1"/>
              <a:t>that</a:t>
            </a:r>
            <a:r>
              <a:rPr lang="fr-CA" sz="1600" dirty="0"/>
              <a:t> </a:t>
            </a:r>
            <a:r>
              <a:rPr lang="fr-CA" sz="1600" dirty="0" err="1"/>
              <a:t>day's</a:t>
            </a:r>
            <a:r>
              <a:rPr lang="fr-CA" sz="1600" dirty="0"/>
              <a:t> </a:t>
            </a:r>
            <a:r>
              <a:rPr lang="fr-CA" sz="1600" dirty="0" err="1"/>
              <a:t>strip</a:t>
            </a:r>
            <a:r>
              <a:rPr lang="fr-CA" sz="1600" dirty="0" smtClean="0"/>
              <a:t>.</a:t>
            </a:r>
            <a:r>
              <a:rPr lang="en-US" sz="1600" dirty="0"/>
              <a:t> </a:t>
            </a:r>
            <a:endParaRPr lang="en-US" sz="1600" dirty="0" smtClean="0"/>
          </a:p>
          <a:p>
            <a:pPr lvl="0"/>
            <a:r>
              <a:rPr lang="en-US" sz="1600" dirty="0" smtClean="0"/>
              <a:t>In </a:t>
            </a:r>
            <a:r>
              <a:rPr lang="en-US" sz="1600" dirty="0"/>
              <a:t>December 1988, the </a:t>
            </a:r>
            <a:r>
              <a:rPr lang="en-US" sz="1600" i="1" dirty="0">
                <a:hlinkClick r:id="rId6" tooltip="Winston-Salem Journal"/>
              </a:rPr>
              <a:t>Winston-Salem Journal</a:t>
            </a:r>
            <a:r>
              <a:rPr lang="en-US" sz="1600" dirty="0"/>
              <a:t> dropped a Sunday strip featuring the </a:t>
            </a:r>
            <a:r>
              <a:rPr lang="en-US" sz="1600" dirty="0">
                <a:hlinkClick r:id="rId7" tooltip="R.J. Reynolds Tobacco Company"/>
              </a:rPr>
              <a:t>R.J. Reynolds Tobacco Company</a:t>
            </a:r>
            <a:r>
              <a:rPr lang="en-US" sz="1600" dirty="0"/>
              <a:t> (in which a prospective executive cannot deny the link between smoking and cancer without bursting out laughing) because "it would be personally offensive to its employees." It was the first time the strip had been pulled in deference to a corporation</a:t>
            </a:r>
            <a:endParaRPr lang="fr-CA" sz="1600" dirty="0"/>
          </a:p>
        </p:txBody>
      </p:sp>
    </p:spTree>
    <p:extLst>
      <p:ext uri="{BB962C8B-B14F-4D97-AF65-F5344CB8AC3E}">
        <p14:creationId xmlns:p14="http://schemas.microsoft.com/office/powerpoint/2010/main" val="529921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196752"/>
            <a:ext cx="7776864" cy="4678204"/>
          </a:xfrm>
          <a:prstGeom prst="rect">
            <a:avLst/>
          </a:prstGeom>
        </p:spPr>
        <p:txBody>
          <a:bodyPr wrap="square">
            <a:spAutoFit/>
          </a:bodyPr>
          <a:lstStyle/>
          <a:p>
            <a:pPr algn="ctr"/>
            <a:r>
              <a:rPr lang="fr-CA" dirty="0"/>
              <a:t>Quelques polémiques autour de </a:t>
            </a:r>
            <a:r>
              <a:rPr lang="fr-CA" dirty="0" err="1" smtClean="0"/>
              <a:t>Doonesbury</a:t>
            </a:r>
            <a:r>
              <a:rPr lang="fr-CA" dirty="0" smtClean="0"/>
              <a:t> (suite)</a:t>
            </a:r>
            <a:endParaRPr lang="fr-CA" dirty="0"/>
          </a:p>
          <a:p>
            <a:endParaRPr lang="en-US" sz="1400" dirty="0" smtClean="0"/>
          </a:p>
          <a:p>
            <a:r>
              <a:rPr lang="en-US" sz="1400" dirty="0" smtClean="0"/>
              <a:t>In </a:t>
            </a:r>
            <a:r>
              <a:rPr lang="en-US" sz="1400" dirty="0"/>
              <a:t>June 1994, the Roman Catholic Church took issue with a series of strips dealing with the book </a:t>
            </a:r>
            <a:r>
              <a:rPr lang="en-US" sz="1400" i="1" dirty="0"/>
              <a:t>Same-Sex Unions in Premodern Europe</a:t>
            </a:r>
            <a:r>
              <a:rPr lang="en-US" sz="1400" dirty="0"/>
              <a:t> by </a:t>
            </a:r>
            <a:r>
              <a:rPr lang="en-US" sz="1400" dirty="0">
                <a:hlinkClick r:id="rId2" tooltip="John Boswell (historian)"/>
              </a:rPr>
              <a:t>John Boswell</a:t>
            </a:r>
            <a:r>
              <a:rPr lang="en-US" sz="1400" dirty="0"/>
              <a:t>. A few newspapers dropped single strips from the series, and the Bloomington, Illinois, </a:t>
            </a:r>
            <a:r>
              <a:rPr lang="en-US" sz="1400" i="1" dirty="0" err="1">
                <a:hlinkClick r:id="rId3" tooltip="The Pantagraph"/>
              </a:rPr>
              <a:t>Pantagraph</a:t>
            </a:r>
            <a:r>
              <a:rPr lang="en-US" sz="1400" dirty="0"/>
              <a:t> refused to run the entire series.</a:t>
            </a:r>
          </a:p>
          <a:p>
            <a:r>
              <a:rPr lang="en-US" sz="1400" dirty="0"/>
              <a:t>In March 1995, </a:t>
            </a:r>
            <a:r>
              <a:rPr lang="en-US" sz="1400" dirty="0">
                <a:hlinkClick r:id="rId4" tooltip="John McCain"/>
              </a:rPr>
              <a:t>John McCain</a:t>
            </a:r>
            <a:r>
              <a:rPr lang="en-US" sz="1400" dirty="0"/>
              <a:t> denounced Trudeau on the floor of the Senate: "Suffice it to say that I hold Trudeau in utter contempt." This was in response to a strip about </a:t>
            </a:r>
            <a:r>
              <a:rPr lang="en-US" sz="1400" dirty="0">
                <a:hlinkClick r:id="rId5" tooltip="Bob Dole"/>
              </a:rPr>
              <a:t>Bob Dole</a:t>
            </a:r>
            <a:r>
              <a:rPr lang="en-US" sz="1400" dirty="0"/>
              <a:t>'s strategy of exploiting his war record in his </a:t>
            </a:r>
            <a:r>
              <a:rPr lang="en-US" sz="1400" dirty="0">
                <a:hlinkClick r:id="rId6" tooltip="U.S. presidential election, 1996"/>
              </a:rPr>
              <a:t>presidential campaign</a:t>
            </a:r>
            <a:r>
              <a:rPr lang="en-US" sz="1400" dirty="0"/>
              <a:t>. The quotation was used on the cover of Trudeau's book </a:t>
            </a:r>
            <a:r>
              <a:rPr lang="en-US" sz="1400" i="1" dirty="0"/>
              <a:t>Doonesbury Nation.</a:t>
            </a:r>
            <a:r>
              <a:rPr lang="en-US" sz="1400" dirty="0"/>
              <a:t> (McCain and Trudeau later made peace: McCain wrote the foreword </a:t>
            </a:r>
            <a:r>
              <a:rPr lang="en-US" sz="1400" dirty="0" err="1"/>
              <a:t>to</a:t>
            </a:r>
            <a:r>
              <a:rPr lang="en-US" sz="1400" i="1" dirty="0" err="1"/>
              <a:t>The</a:t>
            </a:r>
            <a:r>
              <a:rPr lang="en-US" sz="1400" i="1" dirty="0"/>
              <a:t> Long Road Home</a:t>
            </a:r>
            <a:r>
              <a:rPr lang="en-US" sz="1400" dirty="0"/>
              <a:t>, Trudeau's collection of comic strips dealing with B.D.'s leg amputation during the second Iraq war.)</a:t>
            </a:r>
          </a:p>
          <a:p>
            <a:r>
              <a:rPr lang="en-US" sz="1400" dirty="0"/>
              <a:t>In February 1998, a strip dealing with </a:t>
            </a:r>
            <a:r>
              <a:rPr lang="en-US" sz="1400" dirty="0">
                <a:hlinkClick r:id="rId7" tooltip="Bill Clinton"/>
              </a:rPr>
              <a:t>Bill Clinton</a:t>
            </a:r>
            <a:r>
              <a:rPr lang="en-US" sz="1400" dirty="0"/>
              <a:t>'s </a:t>
            </a:r>
            <a:r>
              <a:rPr lang="en-US" sz="1400" dirty="0">
                <a:hlinkClick r:id="rId8" tooltip="Lewinsky scandal"/>
              </a:rPr>
              <a:t>sex scandal</a:t>
            </a:r>
            <a:r>
              <a:rPr lang="en-US" sz="1400" dirty="0"/>
              <a:t> was removed from the comics pages of a number of newspapers because it included the phrases "oral sex" and "semen-streaked dress</a:t>
            </a:r>
            <a:r>
              <a:rPr lang="en-US" sz="1400" dirty="0" smtClean="0"/>
              <a:t>".</a:t>
            </a:r>
            <a:r>
              <a:rPr lang="en-US" sz="1400" dirty="0"/>
              <a:t> In November 2000, a strip was not run in some newspapers when Duke said of then-presidential candidate </a:t>
            </a:r>
            <a:r>
              <a:rPr lang="en-US" sz="1400" dirty="0">
                <a:hlinkClick r:id="rId9" tooltip="George W. Bush"/>
              </a:rPr>
              <a:t>George W. Bush</a:t>
            </a:r>
            <a:r>
              <a:rPr lang="en-US" sz="1400" dirty="0"/>
              <a:t>: "He's got a history of alcohol abuse and </a:t>
            </a:r>
            <a:r>
              <a:rPr lang="en-US" sz="1400" dirty="0">
                <a:hlinkClick r:id="rId10" tooltip="Cocaine"/>
              </a:rPr>
              <a:t>cocaine</a:t>
            </a:r>
            <a:r>
              <a:rPr lang="en-US" sz="1400" dirty="0"/>
              <a:t>."</a:t>
            </a:r>
          </a:p>
          <a:p>
            <a:r>
              <a:rPr lang="en-US" sz="1400" dirty="0" smtClean="0"/>
              <a:t>In </a:t>
            </a:r>
            <a:r>
              <a:rPr lang="en-US" sz="1400" dirty="0"/>
              <a:t>2003, a cartoon that publicized the recent medical research suggesting a connection between masturbation and a reduced risk of prostate cancer, with one character alluding to the practice as "self-dating", was not run in many papers; pre-publication sources indicated that as many as half of the 700 papers to which it was syndicated were planning not to run the strip</a:t>
            </a:r>
            <a:r>
              <a:rPr lang="en-US" sz="1400" dirty="0" smtClean="0"/>
              <a:t>.</a:t>
            </a:r>
            <a:endParaRPr lang="en-US" sz="1400" baseline="30000" dirty="0"/>
          </a:p>
          <a:p>
            <a:r>
              <a:rPr lang="en-US" sz="1400" dirty="0"/>
              <a:t>The sequence for the week of March 12–17, 2012, lampooning the changes in abortion law in several states was, again, pulled or moved to the editorial page by a number of newspaper</a:t>
            </a:r>
          </a:p>
        </p:txBody>
      </p:sp>
    </p:spTree>
    <p:extLst>
      <p:ext uri="{BB962C8B-B14F-4D97-AF65-F5344CB8AC3E}">
        <p14:creationId xmlns:p14="http://schemas.microsoft.com/office/powerpoint/2010/main" val="724071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missplump.net/ronde/zeno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04664"/>
            <a:ext cx="4133850" cy="56673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52120" y="1772816"/>
            <a:ext cx="2713252" cy="2308324"/>
          </a:xfrm>
          <a:prstGeom prst="rect">
            <a:avLst/>
          </a:prstGeom>
        </p:spPr>
        <p:txBody>
          <a:bodyPr wrap="square">
            <a:spAutoFit/>
          </a:bodyPr>
          <a:lstStyle/>
          <a:p>
            <a:r>
              <a:rPr lang="fr-CA" dirty="0"/>
              <a:t>Onésime </a:t>
            </a:r>
            <a:endParaRPr lang="fr-CA" dirty="0" smtClean="0"/>
          </a:p>
          <a:p>
            <a:r>
              <a:rPr lang="fr-CA" dirty="0" smtClean="0"/>
              <a:t>(</a:t>
            </a:r>
            <a:r>
              <a:rPr lang="fr-CA" dirty="0"/>
              <a:t>Albert Chartier, 1942-2000)</a:t>
            </a:r>
          </a:p>
          <a:p>
            <a:r>
              <a:rPr lang="fr-CA" dirty="0"/>
              <a:t>La B.d. québécoise qui a duré près de 60 ans !</a:t>
            </a:r>
          </a:p>
          <a:p>
            <a:r>
              <a:rPr lang="fr-CA" dirty="0"/>
              <a:t>Mais publié dans un journal peu lu : </a:t>
            </a:r>
            <a:r>
              <a:rPr lang="fr-CA" i="1" dirty="0"/>
              <a:t>Le Bulletin des agriculteurs</a:t>
            </a:r>
            <a:endParaRPr lang="fr-CA" dirty="0"/>
          </a:p>
        </p:txBody>
      </p:sp>
    </p:spTree>
    <p:extLst>
      <p:ext uri="{BB962C8B-B14F-4D97-AF65-F5344CB8AC3E}">
        <p14:creationId xmlns:p14="http://schemas.microsoft.com/office/powerpoint/2010/main" val="119489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88640"/>
            <a:ext cx="8229600" cy="1893892"/>
          </a:xfrm>
        </p:spPr>
        <p:txBody>
          <a:bodyPr>
            <a:normAutofit/>
          </a:bodyPr>
          <a:lstStyle/>
          <a:p>
            <a:r>
              <a:rPr lang="fr-CA" dirty="0" err="1" smtClean="0">
                <a:latin typeface="Garamond" panose="02020404030301010803" pitchFamily="18" charset="0"/>
              </a:rPr>
              <a:t>Comic</a:t>
            </a:r>
            <a:r>
              <a:rPr lang="fr-CA" dirty="0" smtClean="0">
                <a:latin typeface="Garamond" panose="02020404030301010803" pitchFamily="18" charset="0"/>
              </a:rPr>
              <a:t> </a:t>
            </a:r>
            <a:r>
              <a:rPr lang="fr-CA" dirty="0" err="1" smtClean="0">
                <a:latin typeface="Garamond" panose="02020404030301010803" pitchFamily="18" charset="0"/>
              </a:rPr>
              <a:t>strips</a:t>
            </a:r>
            <a:r>
              <a:rPr lang="fr-CA" dirty="0" smtClean="0">
                <a:latin typeface="Garamond" panose="02020404030301010803" pitchFamily="18" charset="0"/>
              </a:rPr>
              <a:t/>
            </a:r>
            <a:br>
              <a:rPr lang="fr-CA" dirty="0" smtClean="0">
                <a:latin typeface="Garamond" panose="02020404030301010803" pitchFamily="18" charset="0"/>
              </a:rPr>
            </a:br>
            <a:r>
              <a:rPr lang="fr-CA" sz="2400" dirty="0" smtClean="0">
                <a:latin typeface="Garamond" panose="02020404030301010803" pitchFamily="18" charset="0"/>
              </a:rPr>
              <a:t>Suite horizontale de 2 à 4 cases </a:t>
            </a:r>
            <a:br>
              <a:rPr lang="fr-CA" sz="2400" dirty="0" smtClean="0">
                <a:latin typeface="Garamond" panose="02020404030301010803" pitchFamily="18" charset="0"/>
              </a:rPr>
            </a:br>
            <a:r>
              <a:rPr lang="fr-CA" sz="2400" dirty="0" smtClean="0">
                <a:latin typeface="Garamond" panose="02020404030301010803" pitchFamily="18" charset="0"/>
              </a:rPr>
              <a:t>racontant une histoire et publié dans les journaux</a:t>
            </a:r>
            <a:endParaRPr lang="fr-CA" dirty="0">
              <a:latin typeface="Garamond" panose="02020404030301010803" pitchFamily="18" charset="0"/>
            </a:endParaRP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8234" y="1988840"/>
            <a:ext cx="3367531" cy="413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4007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700808"/>
            <a:ext cx="4572000" cy="2862322"/>
          </a:xfrm>
          <a:prstGeom prst="rect">
            <a:avLst/>
          </a:prstGeom>
        </p:spPr>
        <p:txBody>
          <a:bodyPr>
            <a:spAutoFit/>
          </a:bodyPr>
          <a:lstStyle/>
          <a:p>
            <a:pPr algn="ctr"/>
            <a:r>
              <a:rPr lang="fr-CA" b="1" dirty="0"/>
              <a:t>Quel avenir pour le comics trip </a:t>
            </a:r>
            <a:r>
              <a:rPr lang="fr-CA" b="1" dirty="0" smtClean="0"/>
              <a:t>?</a:t>
            </a:r>
          </a:p>
          <a:p>
            <a:endParaRPr lang="fr-CA" dirty="0"/>
          </a:p>
          <a:p>
            <a:r>
              <a:rPr lang="fr-CA" dirty="0"/>
              <a:t>Pas très reluisant ! Leur nombre dans les journaux a grandement diminué (quand il y en a encore)</a:t>
            </a:r>
          </a:p>
          <a:p>
            <a:r>
              <a:rPr lang="fr-CA" dirty="0"/>
              <a:t>De plus, le support – le quotidien papier – est lui-même remis en </a:t>
            </a:r>
            <a:r>
              <a:rPr lang="fr-CA" dirty="0" smtClean="0"/>
              <a:t>question.</a:t>
            </a:r>
          </a:p>
          <a:p>
            <a:r>
              <a:rPr lang="fr-CA" dirty="0" smtClean="0"/>
              <a:t>Alors, va-t-il plus ou moins disparaître comme le radioroman qui a été remplacé par le téléroman ?</a:t>
            </a:r>
            <a:endParaRPr lang="fr-CA" dirty="0"/>
          </a:p>
        </p:txBody>
      </p:sp>
    </p:spTree>
    <p:extLst>
      <p:ext uri="{BB962C8B-B14F-4D97-AF65-F5344CB8AC3E}">
        <p14:creationId xmlns:p14="http://schemas.microsoft.com/office/powerpoint/2010/main" val="3022953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564904"/>
            <a:ext cx="7772400" cy="2304256"/>
          </a:xfrm>
        </p:spPr>
        <p:txBody>
          <a:bodyPr>
            <a:normAutofit/>
          </a:bodyPr>
          <a:lstStyle/>
          <a:p>
            <a:pPr algn="ctr"/>
            <a:r>
              <a:rPr lang="fr-CA" dirty="0" smtClean="0">
                <a:latin typeface="Garamond" panose="02020404030301010803" pitchFamily="18" charset="0"/>
              </a:rPr>
              <a:t>Partie 2.1  </a:t>
            </a:r>
            <a:br>
              <a:rPr lang="fr-CA" dirty="0" smtClean="0">
                <a:latin typeface="Garamond" panose="02020404030301010803" pitchFamily="18" charset="0"/>
              </a:rPr>
            </a:br>
            <a:r>
              <a:rPr lang="fr-CA" sz="2000" dirty="0">
                <a:latin typeface="Garamond" panose="02020404030301010803" pitchFamily="18" charset="0"/>
              </a:rPr>
              <a:t/>
            </a:r>
            <a:br>
              <a:rPr lang="fr-CA" sz="2000" dirty="0">
                <a:latin typeface="Garamond" panose="02020404030301010803" pitchFamily="18" charset="0"/>
              </a:rPr>
            </a:br>
            <a:r>
              <a:rPr lang="fr-CA" sz="3200" dirty="0" err="1" smtClean="0">
                <a:latin typeface="Garamond" panose="02020404030301010803" pitchFamily="18" charset="0"/>
              </a:rPr>
              <a:t>comic</a:t>
            </a:r>
            <a:r>
              <a:rPr lang="fr-CA" sz="3200" dirty="0" smtClean="0">
                <a:latin typeface="Garamond" panose="02020404030301010803" pitchFamily="18" charset="0"/>
              </a:rPr>
              <a:t> Books</a:t>
            </a:r>
            <a:endParaRPr lang="fr-CA" sz="3200" dirty="0">
              <a:latin typeface="Garamond" panose="02020404030301010803" pitchFamily="18" charset="0"/>
            </a:endParaRPr>
          </a:p>
        </p:txBody>
      </p:sp>
    </p:spTree>
    <p:extLst>
      <p:ext uri="{BB962C8B-B14F-4D97-AF65-F5344CB8AC3E}">
        <p14:creationId xmlns:p14="http://schemas.microsoft.com/office/powerpoint/2010/main" val="42487449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H="1" flipV="1">
            <a:off x="1691679" y="4698855"/>
            <a:ext cx="2664296" cy="530345"/>
          </a:xfrm>
        </p:spPr>
        <p:txBody>
          <a:bodyPr>
            <a:normAutofit fontScale="90000"/>
          </a:bodyPr>
          <a:lstStyle/>
          <a:p>
            <a:r>
              <a:rPr lang="fr-CA" dirty="0" smtClean="0"/>
              <a:t>  </a:t>
            </a:r>
            <a:endParaRPr lang="fr-CA" dirty="0"/>
          </a:p>
        </p:txBody>
      </p:sp>
      <p:sp>
        <p:nvSpPr>
          <p:cNvPr id="3" name="Espace réservé du texte 2"/>
          <p:cNvSpPr>
            <a:spLocks noGrp="1"/>
          </p:cNvSpPr>
          <p:nvPr>
            <p:ph type="body" idx="1"/>
          </p:nvPr>
        </p:nvSpPr>
        <p:spPr>
          <a:xfrm>
            <a:off x="611560" y="908720"/>
            <a:ext cx="7772400" cy="4896544"/>
          </a:xfrm>
        </p:spPr>
        <p:txBody>
          <a:bodyPr>
            <a:normAutofit/>
          </a:bodyPr>
          <a:lstStyle/>
          <a:p>
            <a:pPr algn="ctr"/>
            <a:r>
              <a:rPr lang="fr-CA" dirty="0" smtClean="0"/>
              <a:t>1933-1937 : L’émergence d’un nouveau médium</a:t>
            </a:r>
          </a:p>
          <a:p>
            <a:pPr algn="ctr"/>
            <a:endParaRPr lang="fr-CA" dirty="0" smtClean="0"/>
          </a:p>
          <a:p>
            <a:pPr algn="ctr"/>
            <a:r>
              <a:rPr lang="fr-CA" dirty="0" smtClean="0"/>
              <a:t>1938-1950 : The Golden Age</a:t>
            </a:r>
          </a:p>
          <a:p>
            <a:pPr algn="ctr"/>
            <a:endParaRPr lang="fr-CA" dirty="0"/>
          </a:p>
          <a:p>
            <a:pPr algn="ctr"/>
            <a:r>
              <a:rPr lang="fr-CA" dirty="0" smtClean="0"/>
              <a:t>1950-1955 : La période EC Comics</a:t>
            </a:r>
          </a:p>
          <a:p>
            <a:pPr algn="ctr"/>
            <a:endParaRPr lang="fr-CA" dirty="0"/>
          </a:p>
          <a:p>
            <a:pPr algn="ctr"/>
            <a:r>
              <a:rPr lang="fr-CA" dirty="0" smtClean="0"/>
              <a:t>1956-1970 : The </a:t>
            </a:r>
            <a:r>
              <a:rPr lang="fr-CA" dirty="0" err="1" smtClean="0"/>
              <a:t>Silver</a:t>
            </a:r>
            <a:r>
              <a:rPr lang="fr-CA" dirty="0" smtClean="0"/>
              <a:t> Age</a:t>
            </a:r>
          </a:p>
          <a:p>
            <a:pPr algn="ctr"/>
            <a:endParaRPr lang="fr-CA" dirty="0"/>
          </a:p>
          <a:p>
            <a:pPr algn="ctr"/>
            <a:r>
              <a:rPr lang="fr-CA" dirty="0" smtClean="0"/>
              <a:t>1970-1985 ; The Bronze Age</a:t>
            </a:r>
          </a:p>
          <a:p>
            <a:pPr algn="ctr"/>
            <a:endParaRPr lang="fr-CA" dirty="0"/>
          </a:p>
          <a:p>
            <a:pPr algn="ctr"/>
            <a:r>
              <a:rPr lang="fr-CA" dirty="0" smtClean="0"/>
              <a:t>1985- :  The Modern Age</a:t>
            </a:r>
          </a:p>
          <a:p>
            <a:pPr algn="ctr"/>
            <a:endParaRPr lang="fr-CA" dirty="0"/>
          </a:p>
          <a:p>
            <a:pPr algn="ctr"/>
            <a:endParaRPr lang="fr-CA" dirty="0"/>
          </a:p>
        </p:txBody>
      </p:sp>
    </p:spTree>
    <p:extLst>
      <p:ext uri="{BB962C8B-B14F-4D97-AF65-F5344CB8AC3E}">
        <p14:creationId xmlns:p14="http://schemas.microsoft.com/office/powerpoint/2010/main" val="103403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en/f/f3/Funniesonpara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92696"/>
            <a:ext cx="3810000" cy="5191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52120" y="2204864"/>
            <a:ext cx="3024336" cy="2031325"/>
          </a:xfrm>
          <a:prstGeom prst="rect">
            <a:avLst/>
          </a:prstGeom>
        </p:spPr>
        <p:txBody>
          <a:bodyPr wrap="square">
            <a:spAutoFit/>
          </a:bodyPr>
          <a:lstStyle/>
          <a:p>
            <a:r>
              <a:rPr lang="fr-CA" dirty="0"/>
              <a:t>Les premiers </a:t>
            </a:r>
            <a:r>
              <a:rPr lang="fr-CA" dirty="0" err="1"/>
              <a:t>comic</a:t>
            </a:r>
            <a:r>
              <a:rPr lang="fr-CA" dirty="0"/>
              <a:t>  books datent du début des années 30</a:t>
            </a:r>
          </a:p>
          <a:p>
            <a:r>
              <a:rPr lang="fr-CA" dirty="0"/>
              <a:t>Ce sont des reprises de comics </a:t>
            </a:r>
            <a:r>
              <a:rPr lang="fr-CA" dirty="0" err="1" smtClean="0"/>
              <a:t>strips</a:t>
            </a:r>
            <a:r>
              <a:rPr lang="fr-CA" dirty="0" smtClean="0"/>
              <a:t> </a:t>
            </a:r>
            <a:r>
              <a:rPr lang="fr-CA" dirty="0"/>
              <a:t>(tel </a:t>
            </a:r>
            <a:r>
              <a:rPr lang="fr-CA" dirty="0" err="1"/>
              <a:t>Mutt</a:t>
            </a:r>
            <a:r>
              <a:rPr lang="fr-CA" dirty="0"/>
              <a:t> &amp; Jeff) qui sont données gratuitement à l’achat d’un produit.</a:t>
            </a:r>
          </a:p>
        </p:txBody>
      </p:sp>
    </p:spTree>
    <p:extLst>
      <p:ext uri="{BB962C8B-B14F-4D97-AF65-F5344CB8AC3E}">
        <p14:creationId xmlns:p14="http://schemas.microsoft.com/office/powerpoint/2010/main" val="3925559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myfavouritefunnies.files.wordpress.com/2014/04/famousfunnies1-wrapa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764704"/>
            <a:ext cx="7225542" cy="503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049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upload.wikimedia.org/wikipedia/en/5/5a/Action_Comic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3744416" cy="5192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36096" y="2967335"/>
            <a:ext cx="2520280" cy="1200329"/>
          </a:xfrm>
          <a:prstGeom prst="rect">
            <a:avLst/>
          </a:prstGeom>
        </p:spPr>
        <p:txBody>
          <a:bodyPr wrap="square">
            <a:spAutoFit/>
          </a:bodyPr>
          <a:lstStyle/>
          <a:p>
            <a:r>
              <a:rPr lang="fr-CA" dirty="0"/>
              <a:t>Superman </a:t>
            </a:r>
          </a:p>
          <a:p>
            <a:r>
              <a:rPr lang="fr-CA" dirty="0"/>
              <a:t>(Siegel/Schuster, </a:t>
            </a:r>
            <a:endParaRPr lang="fr-CA" dirty="0" smtClean="0"/>
          </a:p>
          <a:p>
            <a:r>
              <a:rPr lang="fr-CA" dirty="0" smtClean="0"/>
              <a:t>Action </a:t>
            </a:r>
            <a:r>
              <a:rPr lang="fr-CA" dirty="0"/>
              <a:t>Comics no. 1, </a:t>
            </a:r>
            <a:endParaRPr lang="fr-CA" dirty="0" smtClean="0"/>
          </a:p>
          <a:p>
            <a:r>
              <a:rPr lang="fr-CA" dirty="0" smtClean="0"/>
              <a:t>juin </a:t>
            </a:r>
            <a:r>
              <a:rPr lang="fr-CA" dirty="0"/>
              <a:t>1938</a:t>
            </a:r>
          </a:p>
        </p:txBody>
      </p:sp>
    </p:spTree>
    <p:extLst>
      <p:ext uri="{BB962C8B-B14F-4D97-AF65-F5344CB8AC3E}">
        <p14:creationId xmlns:p14="http://schemas.microsoft.com/office/powerpoint/2010/main" val="3903841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1680" y="1859340"/>
            <a:ext cx="5976664" cy="2308324"/>
          </a:xfrm>
          <a:prstGeom prst="rect">
            <a:avLst/>
          </a:prstGeom>
        </p:spPr>
        <p:txBody>
          <a:bodyPr wrap="square">
            <a:spAutoFit/>
          </a:bodyPr>
          <a:lstStyle/>
          <a:p>
            <a:r>
              <a:rPr lang="en-US" b="1" i="1" dirty="0"/>
              <a:t>Action Comics</a:t>
            </a:r>
            <a:r>
              <a:rPr lang="en-US" b="1" dirty="0"/>
              <a:t> #1</a:t>
            </a:r>
            <a:r>
              <a:rPr lang="en-US" dirty="0"/>
              <a:t> (June 1938) is the first issue of the original run of the </a:t>
            </a:r>
            <a:r>
              <a:rPr lang="en-US" dirty="0">
                <a:hlinkClick r:id="rId2" tooltip="Comic book"/>
              </a:rPr>
              <a:t>comic book</a:t>
            </a:r>
            <a:r>
              <a:rPr lang="en-US" dirty="0"/>
              <a:t> series </a:t>
            </a:r>
            <a:r>
              <a:rPr lang="en-US" i="1" dirty="0">
                <a:hlinkClick r:id="rId3" tooltip="Action Comics"/>
              </a:rPr>
              <a:t>Action Comics</a:t>
            </a:r>
            <a:r>
              <a:rPr lang="en-US" dirty="0"/>
              <a:t>. It features the </a:t>
            </a:r>
            <a:r>
              <a:rPr lang="en-US" dirty="0">
                <a:hlinkClick r:id="rId4" tooltip="First appearance"/>
              </a:rPr>
              <a:t>first appearance</a:t>
            </a:r>
            <a:r>
              <a:rPr lang="en-US" dirty="0"/>
              <a:t> of several comic book heroes—most notably the </a:t>
            </a:r>
            <a:r>
              <a:rPr lang="en-US" u="sng" dirty="0">
                <a:hlinkClick r:id="rId5" tooltip="Jerry Siegel"/>
              </a:rPr>
              <a:t>Jerry Siegel</a:t>
            </a:r>
            <a:r>
              <a:rPr lang="en-US" dirty="0"/>
              <a:t> and </a:t>
            </a:r>
            <a:r>
              <a:rPr lang="en-US" dirty="0">
                <a:hlinkClick r:id="rId6" tooltip="Joe Shuster"/>
              </a:rPr>
              <a:t>Joe Shuster</a:t>
            </a:r>
            <a:r>
              <a:rPr lang="en-US" dirty="0"/>
              <a:t> </a:t>
            </a:r>
            <a:r>
              <a:rPr lang="en-US" dirty="0" err="1"/>
              <a:t>creation,</a:t>
            </a:r>
            <a:r>
              <a:rPr lang="en-US" dirty="0" err="1">
                <a:hlinkClick r:id="rId7" tooltip="Superman"/>
              </a:rPr>
              <a:t>Superman</a:t>
            </a:r>
            <a:r>
              <a:rPr lang="en-US" dirty="0"/>
              <a:t>. For this reason it is widely considered both the beginning of </a:t>
            </a:r>
            <a:r>
              <a:rPr lang="en-US" dirty="0" err="1"/>
              <a:t>the</a:t>
            </a:r>
            <a:r>
              <a:rPr lang="en-US" dirty="0" err="1">
                <a:hlinkClick r:id="rId8" tooltip="Superhero"/>
              </a:rPr>
              <a:t>superhero</a:t>
            </a:r>
            <a:r>
              <a:rPr lang="en-US" dirty="0"/>
              <a:t> genre and the most valuable comic book of all time. On August 24, 2014, a copy graded 9.0 by </a:t>
            </a:r>
            <a:r>
              <a:rPr lang="en-US" dirty="0">
                <a:hlinkClick r:id="rId9" tooltip="Comics Guaranty LLC"/>
              </a:rPr>
              <a:t>CGC</a:t>
            </a:r>
            <a:r>
              <a:rPr lang="en-US" dirty="0"/>
              <a:t> was sold on </a:t>
            </a:r>
            <a:r>
              <a:rPr lang="en-US" dirty="0">
                <a:hlinkClick r:id="rId10" tooltip="EBay"/>
              </a:rPr>
              <a:t>eBay</a:t>
            </a:r>
            <a:r>
              <a:rPr lang="en-US" dirty="0"/>
              <a:t> for US$3,207,852</a:t>
            </a:r>
            <a:endParaRPr lang="fr-CA" dirty="0"/>
          </a:p>
        </p:txBody>
      </p:sp>
    </p:spTree>
    <p:extLst>
      <p:ext uri="{BB962C8B-B14F-4D97-AF65-F5344CB8AC3E}">
        <p14:creationId xmlns:p14="http://schemas.microsoft.com/office/powerpoint/2010/main" val="3938409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en/a/a8/Detective_Comics_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04664"/>
            <a:ext cx="3672408" cy="51291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8144" y="1988840"/>
            <a:ext cx="2232248" cy="1754326"/>
          </a:xfrm>
          <a:prstGeom prst="rect">
            <a:avLst/>
          </a:prstGeom>
        </p:spPr>
        <p:txBody>
          <a:bodyPr wrap="square">
            <a:spAutoFit/>
          </a:bodyPr>
          <a:lstStyle/>
          <a:p>
            <a:r>
              <a:rPr lang="fr-CA" dirty="0"/>
              <a:t>Batman </a:t>
            </a:r>
          </a:p>
          <a:p>
            <a:r>
              <a:rPr lang="fr-CA" dirty="0"/>
              <a:t>(Bob Kane/Bill </a:t>
            </a:r>
            <a:r>
              <a:rPr lang="fr-CA" dirty="0" err="1"/>
              <a:t>Finger</a:t>
            </a:r>
            <a:r>
              <a:rPr lang="fr-CA" dirty="0"/>
              <a:t>, </a:t>
            </a:r>
            <a:r>
              <a:rPr lang="fr-CA" dirty="0" err="1"/>
              <a:t>Detective</a:t>
            </a:r>
            <a:r>
              <a:rPr lang="fr-CA" dirty="0"/>
              <a:t> Comics no. 27, 1</a:t>
            </a:r>
            <a:r>
              <a:rPr lang="fr-CA" b="1" dirty="0"/>
              <a:t>9</a:t>
            </a:r>
            <a:r>
              <a:rPr lang="fr-CA" dirty="0"/>
              <a:t>39)</a:t>
            </a:r>
          </a:p>
          <a:p>
            <a:r>
              <a:rPr lang="fr-CA" dirty="0"/>
              <a:t>Dès 1940, il va avoir son titre propre</a:t>
            </a:r>
          </a:p>
        </p:txBody>
      </p:sp>
    </p:spTree>
    <p:extLst>
      <p:ext uri="{BB962C8B-B14F-4D97-AF65-F5344CB8AC3E}">
        <p14:creationId xmlns:p14="http://schemas.microsoft.com/office/powerpoint/2010/main" val="2242535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967334"/>
            <a:ext cx="4950296" cy="1200329"/>
          </a:xfrm>
          <a:prstGeom prst="rect">
            <a:avLst/>
          </a:prstGeom>
        </p:spPr>
        <p:txBody>
          <a:bodyPr wrap="square">
            <a:spAutoFit/>
          </a:bodyPr>
          <a:lstStyle/>
          <a:p>
            <a:r>
              <a:rPr lang="en-US" b="1" dirty="0" smtClean="0"/>
              <a:t> </a:t>
            </a:r>
            <a:r>
              <a:rPr lang="en-US" b="1" dirty="0"/>
              <a:t>Detective Comics No.27 – $1,380,000</a:t>
            </a:r>
            <a:endParaRPr lang="en-US" dirty="0"/>
          </a:p>
          <a:p>
            <a:r>
              <a:rPr lang="en-US" dirty="0"/>
              <a:t>The first book to feature Batman. It sold for 10 cents when it was published in 1939</a:t>
            </a:r>
            <a:r>
              <a:rPr lang="en-US" dirty="0" smtClean="0"/>
              <a:t>.</a:t>
            </a:r>
          </a:p>
          <a:p>
            <a:r>
              <a:rPr lang="en-US" dirty="0" smtClean="0"/>
              <a:t>(Prix </a:t>
            </a:r>
            <a:r>
              <a:rPr lang="en-US" dirty="0" err="1" smtClean="0"/>
              <a:t>payé</a:t>
            </a:r>
            <a:r>
              <a:rPr lang="en-US" dirty="0" smtClean="0"/>
              <a:t> </a:t>
            </a:r>
            <a:r>
              <a:rPr lang="en-US" dirty="0" err="1" smtClean="0"/>
              <a:t>lors</a:t>
            </a:r>
            <a:r>
              <a:rPr lang="en-US" dirty="0" smtClean="0"/>
              <a:t> d’un </a:t>
            </a:r>
            <a:r>
              <a:rPr lang="en-US" dirty="0" err="1" smtClean="0"/>
              <a:t>encan</a:t>
            </a:r>
            <a:r>
              <a:rPr lang="en-US" dirty="0" smtClean="0"/>
              <a:t> </a:t>
            </a:r>
            <a:r>
              <a:rPr lang="en-US" dirty="0" err="1" smtClean="0"/>
              <a:t>récent</a:t>
            </a:r>
            <a:r>
              <a:rPr lang="en-US" dirty="0" smtClean="0"/>
              <a:t>)</a:t>
            </a:r>
            <a:endParaRPr lang="en-US" dirty="0"/>
          </a:p>
        </p:txBody>
      </p:sp>
    </p:spTree>
    <p:extLst>
      <p:ext uri="{BB962C8B-B14F-4D97-AF65-F5344CB8AC3E}">
        <p14:creationId xmlns:p14="http://schemas.microsoft.com/office/powerpoint/2010/main" val="1519667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en/6/67/BatmanRob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403" y="548680"/>
            <a:ext cx="2857500" cy="2619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7584" y="3573016"/>
            <a:ext cx="7848872" cy="1754326"/>
          </a:xfrm>
          <a:prstGeom prst="rect">
            <a:avLst/>
          </a:prstGeom>
        </p:spPr>
        <p:txBody>
          <a:bodyPr wrap="square">
            <a:spAutoFit/>
          </a:bodyPr>
          <a:lstStyle/>
          <a:p>
            <a:r>
              <a:rPr lang="en-US" dirty="0"/>
              <a:t>Comic book sidekicks have a long and popular history, dating back to the beginnings of the form. </a:t>
            </a:r>
            <a:r>
              <a:rPr lang="en-US" dirty="0" smtClean="0"/>
              <a:t>In </a:t>
            </a:r>
            <a:r>
              <a:rPr lang="en-US" dirty="0"/>
              <a:t>1940 </a:t>
            </a:r>
            <a:r>
              <a:rPr lang="en-US" dirty="0">
                <a:hlinkClick r:id="rId3" tooltip="DC Comics"/>
              </a:rPr>
              <a:t>DC Comics</a:t>
            </a:r>
            <a:r>
              <a:rPr lang="en-US" dirty="0"/>
              <a:t> introduced comics' first teenage sidekick, </a:t>
            </a:r>
            <a:r>
              <a:rPr lang="en-US" dirty="0">
                <a:hlinkClick r:id="rId4" tooltip="Robin the Boy Wonder"/>
              </a:rPr>
              <a:t>Robin the Boy Wonder</a:t>
            </a:r>
            <a:r>
              <a:rPr lang="en-US" dirty="0"/>
              <a:t>, created to soften the dark tone of the </a:t>
            </a:r>
            <a:r>
              <a:rPr lang="en-US" dirty="0">
                <a:hlinkClick r:id="rId5" tooltip="Batman"/>
              </a:rPr>
              <a:t>Batman</a:t>
            </a:r>
            <a:r>
              <a:rPr lang="en-US" dirty="0"/>
              <a:t> comics and make the Dark Knight more attractive to younger readers</a:t>
            </a:r>
            <a:r>
              <a:rPr lang="en-US" dirty="0" smtClean="0"/>
              <a:t>.</a:t>
            </a:r>
            <a:r>
              <a:rPr lang="en-US" dirty="0"/>
              <a:t> Robin's instant popularity spawned a host of imitations, including such iconic characters as </a:t>
            </a:r>
            <a:r>
              <a:rPr lang="en-US" dirty="0">
                <a:hlinkClick r:id="rId6" tooltip="Bucky"/>
              </a:rPr>
              <a:t>Bucky</a:t>
            </a:r>
            <a:r>
              <a:rPr lang="en-US" dirty="0"/>
              <a:t>, </a:t>
            </a:r>
            <a:r>
              <a:rPr lang="en-US" dirty="0">
                <a:hlinkClick r:id="rId7" tooltip="Toro (comics)"/>
              </a:rPr>
              <a:t>Toro</a:t>
            </a:r>
            <a:r>
              <a:rPr lang="en-US" dirty="0"/>
              <a:t>, </a:t>
            </a:r>
            <a:r>
              <a:rPr lang="en-US" dirty="0">
                <a:hlinkClick r:id="rId8" tooltip="Sandy Hawkins"/>
              </a:rPr>
              <a:t>Sandy the Golden Boy</a:t>
            </a:r>
            <a:r>
              <a:rPr lang="en-US" dirty="0"/>
              <a:t>, and </a:t>
            </a:r>
            <a:r>
              <a:rPr lang="en-US" dirty="0" smtClean="0">
                <a:hlinkClick r:id="rId9" tooltip="Roy Harper (comics)"/>
              </a:rPr>
              <a:t>Speedy</a:t>
            </a:r>
            <a:r>
              <a:rPr lang="en-US" dirty="0" smtClean="0"/>
              <a:t>. </a:t>
            </a:r>
            <a:endParaRPr lang="en-US" dirty="0"/>
          </a:p>
        </p:txBody>
      </p:sp>
    </p:spTree>
    <p:extLst>
      <p:ext uri="{BB962C8B-B14F-4D97-AF65-F5344CB8AC3E}">
        <p14:creationId xmlns:p14="http://schemas.microsoft.com/office/powerpoint/2010/main" val="2135990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sz="4000" dirty="0" smtClean="0">
                <a:latin typeface="Garamond" panose="02020404030301010803" pitchFamily="18" charset="0"/>
              </a:rPr>
              <a:t>Sunday pages</a:t>
            </a:r>
            <a:br>
              <a:rPr lang="fr-CA" sz="4000" dirty="0" smtClean="0">
                <a:latin typeface="Garamond" panose="02020404030301010803" pitchFamily="18" charset="0"/>
              </a:rPr>
            </a:br>
            <a:r>
              <a:rPr lang="fr-CA" sz="2400" dirty="0" smtClean="0">
                <a:latin typeface="Garamond" panose="02020404030301010803" pitchFamily="18" charset="0"/>
              </a:rPr>
              <a:t>Encart tout en couleur paraissant dans le numéro dominical d’un journal</a:t>
            </a:r>
            <a:endParaRPr lang="fr-CA" sz="4000" dirty="0">
              <a:latin typeface="Garamond" panose="02020404030301010803"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6252" y="1600200"/>
            <a:ext cx="347149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57497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en/thumb/b/be/Whiz-comics-22-capt-marvel.jpg/220px-Whiz-comics-22-capt-marv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620688"/>
            <a:ext cx="3888432" cy="54791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08104" y="980728"/>
            <a:ext cx="2952328" cy="2862322"/>
          </a:xfrm>
          <a:prstGeom prst="rect">
            <a:avLst/>
          </a:prstGeom>
        </p:spPr>
        <p:txBody>
          <a:bodyPr wrap="square">
            <a:spAutoFit/>
          </a:bodyPr>
          <a:lstStyle/>
          <a:p>
            <a:r>
              <a:rPr lang="fr-CA" dirty="0" err="1"/>
              <a:t>Captain</a:t>
            </a:r>
            <a:r>
              <a:rPr lang="fr-CA" dirty="0"/>
              <a:t> Marvel (Beck/Parker, 1940-)</a:t>
            </a:r>
          </a:p>
          <a:p>
            <a:r>
              <a:rPr lang="fr-CA" dirty="0"/>
              <a:t>Le </a:t>
            </a:r>
            <a:r>
              <a:rPr lang="fr-CA" dirty="0" err="1"/>
              <a:t>comic</a:t>
            </a:r>
            <a:r>
              <a:rPr lang="fr-CA" dirty="0"/>
              <a:t> book le plus vendu dans les années 40</a:t>
            </a:r>
          </a:p>
          <a:p>
            <a:r>
              <a:rPr lang="fr-CA" dirty="0"/>
              <a:t>Plutôt que d’attirer les jeunes avec un </a:t>
            </a:r>
            <a:r>
              <a:rPr lang="fr-CA" dirty="0" err="1"/>
              <a:t>sidekick</a:t>
            </a:r>
            <a:r>
              <a:rPr lang="fr-CA" dirty="0"/>
              <a:t> , la solution fut que Billy Barton, le jeune à droite, se transformait en </a:t>
            </a:r>
            <a:r>
              <a:rPr lang="fr-CA" dirty="0" err="1"/>
              <a:t>Captain</a:t>
            </a:r>
            <a:r>
              <a:rPr lang="fr-CA" dirty="0"/>
              <a:t> Marvel en disant </a:t>
            </a:r>
            <a:r>
              <a:rPr lang="fr-CA" dirty="0" err="1"/>
              <a:t>Shazam</a:t>
            </a:r>
            <a:r>
              <a:rPr lang="fr-CA" dirty="0"/>
              <a:t> !</a:t>
            </a:r>
          </a:p>
        </p:txBody>
      </p:sp>
    </p:spTree>
    <p:extLst>
      <p:ext uri="{BB962C8B-B14F-4D97-AF65-F5344CB8AC3E}">
        <p14:creationId xmlns:p14="http://schemas.microsoft.com/office/powerpoint/2010/main" val="764593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9712" y="1340768"/>
            <a:ext cx="4968552" cy="2862322"/>
          </a:xfrm>
          <a:prstGeom prst="rect">
            <a:avLst/>
          </a:prstGeom>
        </p:spPr>
        <p:txBody>
          <a:bodyPr wrap="square">
            <a:spAutoFit/>
          </a:bodyPr>
          <a:lstStyle/>
          <a:p>
            <a:r>
              <a:rPr lang="en-US" b="1" dirty="0"/>
              <a:t>After Only Reaching $17,600 In August, Whiz #2 Sells For $176K On Saturday Night</a:t>
            </a:r>
          </a:p>
          <a:p>
            <a:r>
              <a:rPr lang="en-US" i="1" dirty="0"/>
              <a:t>Posted December 4, 2011 by </a:t>
            </a:r>
            <a:r>
              <a:rPr lang="en-US" i="1" dirty="0">
                <a:hlinkClick r:id="rId2" tooltip="Visit Bleeding Cool Staff Writer’s website"/>
              </a:rPr>
              <a:t>Bleeding Cool Staff </a:t>
            </a:r>
            <a:r>
              <a:rPr lang="en-US" i="1" dirty="0" smtClean="0">
                <a:hlinkClick r:id="rId2" tooltip="Visit Bleeding Cool Staff Writer’s website"/>
              </a:rPr>
              <a:t>Writer</a:t>
            </a:r>
            <a:endParaRPr lang="en-US" i="1" dirty="0" smtClean="0"/>
          </a:p>
          <a:p>
            <a:endParaRPr lang="en-US" i="1" dirty="0"/>
          </a:p>
          <a:p>
            <a:r>
              <a:rPr lang="en-US" i="1" dirty="0" smtClean="0"/>
              <a:t>…</a:t>
            </a:r>
            <a:r>
              <a:rPr lang="en-US" dirty="0" smtClean="0"/>
              <a:t>keep </a:t>
            </a:r>
            <a:r>
              <a:rPr lang="en-US" dirty="0"/>
              <a:t>in mind that </a:t>
            </a:r>
            <a:r>
              <a:rPr lang="en-US" i="1" dirty="0"/>
              <a:t>Captain Marvel Adventures</a:t>
            </a:r>
            <a:r>
              <a:rPr lang="en-US" dirty="0"/>
              <a:t>, the flagship title for the Marvel Family, sold </a:t>
            </a:r>
            <a:r>
              <a:rPr lang="en-US" dirty="0">
                <a:hlinkClick r:id="rId3"/>
              </a:rPr>
              <a:t>14 million copies</a:t>
            </a:r>
            <a:r>
              <a:rPr lang="en-US" dirty="0"/>
              <a:t> in 1944 and at one point went biweekly with a circulation of 1.3 million. And that’s just one of the Marvel Family titles.</a:t>
            </a:r>
            <a:endParaRPr lang="en-US" i="1" dirty="0"/>
          </a:p>
        </p:txBody>
      </p:sp>
    </p:spTree>
    <p:extLst>
      <p:ext uri="{BB962C8B-B14F-4D97-AF65-F5344CB8AC3E}">
        <p14:creationId xmlns:p14="http://schemas.microsoft.com/office/powerpoint/2010/main" val="3425034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en/e/ef/Wwom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60648"/>
            <a:ext cx="2857500" cy="39052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7704" y="4581128"/>
            <a:ext cx="4572000" cy="1754326"/>
          </a:xfrm>
          <a:prstGeom prst="rect">
            <a:avLst/>
          </a:prstGeom>
        </p:spPr>
        <p:txBody>
          <a:bodyPr>
            <a:spAutoFit/>
          </a:bodyPr>
          <a:lstStyle/>
          <a:p>
            <a:r>
              <a:rPr lang="en-US" dirty="0"/>
              <a:t>Wonder Woman was created by the American psychologist and writer </a:t>
            </a:r>
            <a:r>
              <a:rPr lang="en-US" dirty="0">
                <a:hlinkClick r:id="rId4" tooltip="William Moulton Marston"/>
              </a:rPr>
              <a:t>William Moulton Marston</a:t>
            </a:r>
            <a:r>
              <a:rPr lang="en-US" dirty="0"/>
              <a:t>.</a:t>
            </a:r>
            <a:r>
              <a:rPr lang="en-US" baseline="30000" dirty="0">
                <a:hlinkClick r:id="rId5"/>
              </a:rPr>
              <a:t>[1]</a:t>
            </a:r>
            <a:r>
              <a:rPr lang="en-US" dirty="0"/>
              <a:t> The character first appeared in </a:t>
            </a:r>
            <a:r>
              <a:rPr lang="en-US" i="1" dirty="0">
                <a:hlinkClick r:id="rId6" tooltip="All Star Comics"/>
              </a:rPr>
              <a:t>All Star Comics</a:t>
            </a:r>
            <a:r>
              <a:rPr lang="en-US" dirty="0"/>
              <a:t> #8 in December 1941 and first cover-dated on </a:t>
            </a:r>
            <a:r>
              <a:rPr lang="en-US" i="1" dirty="0">
                <a:hlinkClick r:id="rId7" tooltip="Sensation Comics"/>
              </a:rPr>
              <a:t>Sensation Comics</a:t>
            </a:r>
            <a:r>
              <a:rPr lang="en-US" dirty="0"/>
              <a:t> #1, January 1942. </a:t>
            </a:r>
            <a:endParaRPr lang="fr-CA" dirty="0"/>
          </a:p>
        </p:txBody>
      </p:sp>
      <p:sp>
        <p:nvSpPr>
          <p:cNvPr id="3" name="Rectangle 2"/>
          <p:cNvSpPr/>
          <p:nvPr/>
        </p:nvSpPr>
        <p:spPr>
          <a:xfrm>
            <a:off x="5868144" y="1541618"/>
            <a:ext cx="2307274" cy="923330"/>
          </a:xfrm>
          <a:prstGeom prst="rect">
            <a:avLst/>
          </a:prstGeom>
        </p:spPr>
        <p:txBody>
          <a:bodyPr wrap="square">
            <a:spAutoFit/>
          </a:bodyPr>
          <a:lstStyle/>
          <a:p>
            <a:r>
              <a:rPr lang="fr-CA" dirty="0"/>
              <a:t>Une femme dans un milieu </a:t>
            </a:r>
            <a:r>
              <a:rPr lang="fr-CA" dirty="0" smtClean="0"/>
              <a:t>d’hommes (les super-héros) </a:t>
            </a:r>
            <a:r>
              <a:rPr lang="fr-CA" dirty="0"/>
              <a:t>!</a:t>
            </a:r>
          </a:p>
        </p:txBody>
      </p:sp>
    </p:spTree>
    <p:extLst>
      <p:ext uri="{BB962C8B-B14F-4D97-AF65-F5344CB8AC3E}">
        <p14:creationId xmlns:p14="http://schemas.microsoft.com/office/powerpoint/2010/main" val="2886931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cdn.bleedingcool.net/wp-content/uploads/2011/08/captain-america-comics-1-cgc9.2-343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404664"/>
            <a:ext cx="3600400" cy="57926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92080" y="397380"/>
            <a:ext cx="3240360" cy="5786199"/>
          </a:xfrm>
          <a:prstGeom prst="rect">
            <a:avLst/>
          </a:prstGeom>
        </p:spPr>
        <p:txBody>
          <a:bodyPr wrap="square">
            <a:spAutoFit/>
          </a:bodyPr>
          <a:lstStyle/>
          <a:p>
            <a:r>
              <a:rPr lang="fr-CA" sz="1600" dirty="0" err="1"/>
              <a:t>Captain</a:t>
            </a:r>
            <a:r>
              <a:rPr lang="fr-CA" sz="1600" dirty="0"/>
              <a:t> </a:t>
            </a:r>
            <a:r>
              <a:rPr lang="fr-CA" sz="1600" dirty="0" err="1"/>
              <a:t>America</a:t>
            </a:r>
            <a:r>
              <a:rPr lang="fr-CA" sz="1600" dirty="0"/>
              <a:t> </a:t>
            </a:r>
            <a:endParaRPr lang="fr-CA" sz="1600" dirty="0" smtClean="0"/>
          </a:p>
          <a:p>
            <a:r>
              <a:rPr lang="fr-CA" sz="1600" dirty="0" smtClean="0"/>
              <a:t>(</a:t>
            </a:r>
            <a:r>
              <a:rPr lang="fr-CA" sz="1600" dirty="0"/>
              <a:t>Simon/Kirby, </a:t>
            </a:r>
            <a:r>
              <a:rPr lang="fr-CA" sz="1600" dirty="0" smtClean="0"/>
              <a:t>1941-</a:t>
            </a:r>
            <a:r>
              <a:rPr lang="fr-CA" sz="1600" dirty="0"/>
              <a:t>)</a:t>
            </a:r>
          </a:p>
          <a:p>
            <a:r>
              <a:rPr lang="fr-CA" sz="1600" dirty="0"/>
              <a:t>Avant même l’entrée en guerre des USA, </a:t>
            </a:r>
            <a:r>
              <a:rPr lang="fr-CA" sz="1600" dirty="0" err="1"/>
              <a:t>Captain</a:t>
            </a:r>
            <a:r>
              <a:rPr lang="fr-CA" sz="1600" dirty="0"/>
              <a:t> </a:t>
            </a:r>
            <a:r>
              <a:rPr lang="fr-CA" sz="1600" dirty="0" err="1"/>
              <a:t>America</a:t>
            </a:r>
            <a:r>
              <a:rPr lang="fr-CA" sz="1600" dirty="0"/>
              <a:t> combattait les </a:t>
            </a:r>
            <a:r>
              <a:rPr lang="fr-CA" sz="1600" dirty="0" smtClean="0"/>
              <a:t>nazis</a:t>
            </a:r>
            <a:endParaRPr lang="fr-CA" sz="1600" dirty="0"/>
          </a:p>
          <a:p>
            <a:r>
              <a:rPr lang="fr-CA" sz="1600" dirty="0" err="1"/>
              <a:t>Bucky</a:t>
            </a:r>
            <a:r>
              <a:rPr lang="fr-CA" sz="1600" dirty="0"/>
              <a:t>, en bas à droite, est son </a:t>
            </a:r>
            <a:r>
              <a:rPr lang="fr-CA" sz="1600" dirty="0" err="1"/>
              <a:t>sidekick</a:t>
            </a:r>
            <a:endParaRPr lang="fr-CA" sz="1600" dirty="0"/>
          </a:p>
          <a:p>
            <a:r>
              <a:rPr lang="fr-CA" sz="1600" dirty="0"/>
              <a:t>A copy of </a:t>
            </a:r>
            <a:r>
              <a:rPr lang="fr-CA" sz="1600" i="1" dirty="0" err="1"/>
              <a:t>Captain</a:t>
            </a:r>
            <a:r>
              <a:rPr lang="fr-CA" sz="1600" i="1" dirty="0"/>
              <a:t> </a:t>
            </a:r>
            <a:r>
              <a:rPr lang="fr-CA" sz="1600" i="1" dirty="0" err="1"/>
              <a:t>America</a:t>
            </a:r>
            <a:r>
              <a:rPr lang="fr-CA" sz="1600" i="1" dirty="0"/>
              <a:t> Comics #1</a:t>
            </a:r>
            <a:r>
              <a:rPr lang="fr-CA" sz="1600" dirty="0"/>
              <a:t> CGC 9.2 </a:t>
            </a:r>
            <a:r>
              <a:rPr lang="fr-CA" sz="1600" dirty="0" err="1"/>
              <a:t>sold</a:t>
            </a:r>
            <a:r>
              <a:rPr lang="fr-CA" sz="1600" dirty="0"/>
              <a:t> at </a:t>
            </a:r>
            <a:r>
              <a:rPr lang="fr-CA" sz="1600" dirty="0" err="1"/>
              <a:t>auction</a:t>
            </a:r>
            <a:r>
              <a:rPr lang="fr-CA" sz="1600" dirty="0"/>
              <a:t> last night </a:t>
            </a:r>
            <a:r>
              <a:rPr lang="fr-CA" sz="1600" dirty="0" smtClean="0"/>
              <a:t>at </a:t>
            </a:r>
            <a:r>
              <a:rPr lang="fr-CA" sz="1600" dirty="0" smtClean="0">
                <a:hlinkClick r:id="rId3"/>
              </a:rPr>
              <a:t>comicconnect.com</a:t>
            </a:r>
            <a:r>
              <a:rPr lang="fr-CA" sz="1600" dirty="0"/>
              <a:t> for a record $343,000 — the </a:t>
            </a:r>
            <a:r>
              <a:rPr lang="fr-CA" sz="1600" dirty="0" err="1"/>
              <a:t>highest</a:t>
            </a:r>
            <a:r>
              <a:rPr lang="fr-CA" sz="1600" dirty="0"/>
              <a:t> </a:t>
            </a:r>
            <a:r>
              <a:rPr lang="fr-CA" sz="1600" dirty="0" err="1"/>
              <a:t>price</a:t>
            </a:r>
            <a:r>
              <a:rPr lang="fr-CA" sz="1600" dirty="0"/>
              <a:t> </a:t>
            </a:r>
            <a:r>
              <a:rPr lang="fr-CA" sz="1600" dirty="0" err="1"/>
              <a:t>ever</a:t>
            </a:r>
            <a:r>
              <a:rPr lang="fr-CA" sz="1600" dirty="0"/>
              <a:t> </a:t>
            </a:r>
            <a:r>
              <a:rPr lang="fr-CA" sz="1600" dirty="0" err="1"/>
              <a:t>paid</a:t>
            </a:r>
            <a:r>
              <a:rPr lang="fr-CA" sz="1600" dirty="0"/>
              <a:t> for a copy of </a:t>
            </a:r>
            <a:r>
              <a:rPr lang="fr-CA" sz="1600" dirty="0" err="1"/>
              <a:t>this</a:t>
            </a:r>
            <a:r>
              <a:rPr lang="fr-CA" sz="1600" dirty="0"/>
              <a:t> </a:t>
            </a:r>
            <a:r>
              <a:rPr lang="fr-CA" sz="1600" dirty="0" err="1"/>
              <a:t>comic</a:t>
            </a:r>
            <a:r>
              <a:rPr lang="fr-CA" sz="1600" dirty="0"/>
              <a:t>.  The </a:t>
            </a:r>
            <a:r>
              <a:rPr lang="fr-CA" sz="1600" dirty="0" err="1"/>
              <a:t>iconic</a:t>
            </a:r>
            <a:r>
              <a:rPr lang="fr-CA" sz="1600" dirty="0"/>
              <a:t> </a:t>
            </a:r>
            <a:r>
              <a:rPr lang="fr-CA" sz="1600" dirty="0" err="1"/>
              <a:t>comic</a:t>
            </a:r>
            <a:r>
              <a:rPr lang="fr-CA" sz="1600" dirty="0"/>
              <a:t> book by </a:t>
            </a:r>
            <a:r>
              <a:rPr lang="fr-CA" sz="1600" dirty="0" err="1"/>
              <a:t>creators</a:t>
            </a:r>
            <a:r>
              <a:rPr lang="fr-CA" sz="1600" dirty="0"/>
              <a:t> </a:t>
            </a:r>
            <a:r>
              <a:rPr lang="fr-CA" sz="1600" b="1" dirty="0"/>
              <a:t>Jack Kirby</a:t>
            </a:r>
            <a:r>
              <a:rPr lang="fr-CA" sz="1600" dirty="0"/>
              <a:t> and </a:t>
            </a:r>
            <a:r>
              <a:rPr lang="fr-CA" sz="1600" b="1" dirty="0"/>
              <a:t>Joe Simon</a:t>
            </a:r>
            <a:r>
              <a:rPr lang="fr-CA" sz="1600" dirty="0"/>
              <a:t> </a:t>
            </a:r>
            <a:r>
              <a:rPr lang="fr-CA" sz="1600" dirty="0" err="1"/>
              <a:t>was</a:t>
            </a:r>
            <a:r>
              <a:rPr lang="fr-CA" sz="1600" dirty="0"/>
              <a:t> </a:t>
            </a:r>
            <a:r>
              <a:rPr lang="fr-CA" sz="1600" dirty="0" err="1"/>
              <a:t>released</a:t>
            </a:r>
            <a:r>
              <a:rPr lang="fr-CA" sz="1600" dirty="0"/>
              <a:t> on the </a:t>
            </a:r>
            <a:r>
              <a:rPr lang="fr-CA" sz="1600" dirty="0" err="1"/>
              <a:t>newsstands</a:t>
            </a:r>
            <a:r>
              <a:rPr lang="fr-CA" sz="1600" dirty="0"/>
              <a:t> in </a:t>
            </a:r>
            <a:r>
              <a:rPr lang="fr-CA" sz="1600" dirty="0" err="1"/>
              <a:t>December</a:t>
            </a:r>
            <a:r>
              <a:rPr lang="fr-CA" sz="1600" dirty="0"/>
              <a:t> 1941 — </a:t>
            </a:r>
            <a:r>
              <a:rPr lang="fr-CA" sz="1600" dirty="0" err="1"/>
              <a:t>showing</a:t>
            </a:r>
            <a:r>
              <a:rPr lang="fr-CA" sz="1600" dirty="0"/>
              <a:t> </a:t>
            </a:r>
            <a:r>
              <a:rPr lang="fr-CA" sz="1600" dirty="0" err="1"/>
              <a:t>Captain</a:t>
            </a:r>
            <a:r>
              <a:rPr lang="fr-CA" sz="1600" dirty="0"/>
              <a:t> </a:t>
            </a:r>
            <a:r>
              <a:rPr lang="fr-CA" sz="1600" dirty="0" err="1"/>
              <a:t>America</a:t>
            </a:r>
            <a:r>
              <a:rPr lang="fr-CA" sz="1600" dirty="0"/>
              <a:t> </a:t>
            </a:r>
            <a:r>
              <a:rPr lang="fr-CA" sz="1600" dirty="0" err="1"/>
              <a:t>punching</a:t>
            </a:r>
            <a:r>
              <a:rPr lang="fr-CA" sz="1600" dirty="0"/>
              <a:t> Hitler on </a:t>
            </a:r>
            <a:r>
              <a:rPr lang="fr-CA" sz="1600" dirty="0" err="1"/>
              <a:t>its</a:t>
            </a:r>
            <a:r>
              <a:rPr lang="fr-CA" sz="1600" dirty="0"/>
              <a:t> </a:t>
            </a:r>
            <a:r>
              <a:rPr lang="fr-CA" sz="1600" dirty="0" err="1"/>
              <a:t>cover</a:t>
            </a:r>
            <a:r>
              <a:rPr lang="fr-CA" sz="1600" dirty="0"/>
              <a:t> a </a:t>
            </a:r>
            <a:r>
              <a:rPr lang="fr-CA" sz="1600" dirty="0" err="1"/>
              <a:t>year</a:t>
            </a:r>
            <a:r>
              <a:rPr lang="fr-CA" sz="1600" dirty="0"/>
              <a:t> </a:t>
            </a:r>
            <a:r>
              <a:rPr lang="fr-CA" sz="1600" dirty="0" err="1"/>
              <a:t>before</a:t>
            </a:r>
            <a:r>
              <a:rPr lang="fr-CA" sz="1600" dirty="0"/>
              <a:t> the US </a:t>
            </a:r>
            <a:r>
              <a:rPr lang="fr-CA" sz="1600" dirty="0" err="1"/>
              <a:t>entered</a:t>
            </a:r>
            <a:r>
              <a:rPr lang="fr-CA" sz="1600" dirty="0"/>
              <a:t> World </a:t>
            </a:r>
            <a:r>
              <a:rPr lang="fr-CA" sz="1600" dirty="0" err="1"/>
              <a:t>War</a:t>
            </a:r>
            <a:r>
              <a:rPr lang="fr-CA" sz="1600" dirty="0"/>
              <a:t> II — and </a:t>
            </a:r>
            <a:r>
              <a:rPr lang="fr-CA" sz="1600" dirty="0" err="1"/>
              <a:t>solidifying</a:t>
            </a:r>
            <a:r>
              <a:rPr lang="fr-CA" sz="1600" dirty="0"/>
              <a:t> the </a:t>
            </a:r>
            <a:r>
              <a:rPr lang="fr-CA" sz="1600" dirty="0" err="1"/>
              <a:t>creative</a:t>
            </a:r>
            <a:r>
              <a:rPr lang="fr-CA" sz="1600" dirty="0"/>
              <a:t> team of Simon &amp; Kirby as key </a:t>
            </a:r>
            <a:r>
              <a:rPr lang="fr-CA" sz="1600" dirty="0" err="1"/>
              <a:t>ingredients</a:t>
            </a:r>
            <a:r>
              <a:rPr lang="fr-CA" sz="1600" dirty="0"/>
              <a:t> in the </a:t>
            </a:r>
            <a:r>
              <a:rPr lang="fr-CA" sz="1600" dirty="0" err="1"/>
              <a:t>chemistry</a:t>
            </a:r>
            <a:r>
              <a:rPr lang="fr-CA" sz="1600" dirty="0"/>
              <a:t> of </a:t>
            </a:r>
            <a:r>
              <a:rPr lang="fr-CA" sz="1600" dirty="0" err="1"/>
              <a:t>what</a:t>
            </a:r>
            <a:r>
              <a:rPr lang="fr-CA" sz="1600" dirty="0"/>
              <a:t> </a:t>
            </a:r>
            <a:r>
              <a:rPr lang="fr-CA" sz="1600" dirty="0" err="1"/>
              <a:t>had</a:t>
            </a:r>
            <a:r>
              <a:rPr lang="fr-CA" sz="1600" dirty="0"/>
              <a:t> </a:t>
            </a:r>
            <a:r>
              <a:rPr lang="fr-CA" sz="1600" dirty="0" err="1"/>
              <a:t>become</a:t>
            </a:r>
            <a:r>
              <a:rPr lang="fr-CA" sz="1600" dirty="0"/>
              <a:t> the Golden Age of </a:t>
            </a:r>
            <a:r>
              <a:rPr lang="fr-CA" sz="1600" dirty="0" err="1"/>
              <a:t>comic</a:t>
            </a:r>
            <a:r>
              <a:rPr lang="fr-CA" sz="1600" dirty="0"/>
              <a:t> books</a:t>
            </a:r>
            <a:r>
              <a:rPr lang="fr-CA" dirty="0"/>
              <a:t>.</a:t>
            </a:r>
          </a:p>
        </p:txBody>
      </p:sp>
    </p:spTree>
    <p:extLst>
      <p:ext uri="{BB962C8B-B14F-4D97-AF65-F5344CB8AC3E}">
        <p14:creationId xmlns:p14="http://schemas.microsoft.com/office/powerpoint/2010/main" val="4063293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1466nnw0ex81e.cloudfront.net/n_iv/600/5949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32656"/>
            <a:ext cx="4176464" cy="56591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8144" y="2204864"/>
            <a:ext cx="2915816" cy="3139321"/>
          </a:xfrm>
          <a:prstGeom prst="rect">
            <a:avLst/>
          </a:prstGeom>
        </p:spPr>
        <p:txBody>
          <a:bodyPr wrap="square">
            <a:spAutoFit/>
          </a:bodyPr>
          <a:lstStyle/>
          <a:p>
            <a:r>
              <a:rPr lang="fr-CA" b="1" dirty="0" err="1"/>
              <a:t>Entertaining</a:t>
            </a:r>
            <a:r>
              <a:rPr lang="fr-CA" b="1" dirty="0"/>
              <a:t> Comics</a:t>
            </a:r>
            <a:r>
              <a:rPr lang="fr-CA" dirty="0"/>
              <a:t>, more </a:t>
            </a:r>
            <a:r>
              <a:rPr lang="fr-CA" dirty="0" err="1"/>
              <a:t>commonly</a:t>
            </a:r>
            <a:r>
              <a:rPr lang="fr-CA" dirty="0"/>
              <a:t> </a:t>
            </a:r>
            <a:r>
              <a:rPr lang="fr-CA" dirty="0" err="1"/>
              <a:t>known</a:t>
            </a:r>
            <a:r>
              <a:rPr lang="fr-CA" dirty="0"/>
              <a:t> as </a:t>
            </a:r>
            <a:r>
              <a:rPr lang="fr-CA" b="1" dirty="0"/>
              <a:t>EC Comics</a:t>
            </a:r>
            <a:r>
              <a:rPr lang="fr-CA" dirty="0"/>
              <a:t>, </a:t>
            </a:r>
            <a:r>
              <a:rPr lang="fr-CA" dirty="0" err="1"/>
              <a:t>was</a:t>
            </a:r>
            <a:r>
              <a:rPr lang="fr-CA" dirty="0"/>
              <a:t> an </a:t>
            </a:r>
            <a:r>
              <a:rPr lang="fr-CA" dirty="0">
                <a:hlinkClick r:id="rId3" tooltip="United States"/>
              </a:rPr>
              <a:t>American</a:t>
            </a:r>
            <a:r>
              <a:rPr lang="fr-CA" dirty="0"/>
              <a:t> </a:t>
            </a:r>
            <a:r>
              <a:rPr lang="fr-CA" dirty="0" err="1">
                <a:hlinkClick r:id="rId4" tooltip="Publisher"/>
              </a:rPr>
              <a:t>publisher</a:t>
            </a:r>
            <a:r>
              <a:rPr lang="fr-CA" dirty="0" err="1"/>
              <a:t>of</a:t>
            </a:r>
            <a:r>
              <a:rPr lang="fr-CA" dirty="0"/>
              <a:t> </a:t>
            </a:r>
            <a:endParaRPr lang="fr-CA" dirty="0" smtClean="0"/>
          </a:p>
          <a:p>
            <a:r>
              <a:rPr lang="fr-CA" dirty="0" err="1" smtClean="0">
                <a:hlinkClick r:id="rId5" tooltip="Comic books"/>
              </a:rPr>
              <a:t>comic</a:t>
            </a:r>
            <a:r>
              <a:rPr lang="fr-CA" dirty="0" smtClean="0">
                <a:hlinkClick r:id="rId5" tooltip="Comic books"/>
              </a:rPr>
              <a:t> </a:t>
            </a:r>
            <a:r>
              <a:rPr lang="fr-CA" dirty="0">
                <a:hlinkClick r:id="rId5" tooltip="Comic books"/>
              </a:rPr>
              <a:t>books</a:t>
            </a:r>
            <a:r>
              <a:rPr lang="fr-CA" dirty="0"/>
              <a:t>, </a:t>
            </a:r>
            <a:r>
              <a:rPr lang="fr-CA" dirty="0" err="1"/>
              <a:t>which</a:t>
            </a:r>
            <a:r>
              <a:rPr lang="fr-CA" dirty="0"/>
              <a:t> </a:t>
            </a:r>
            <a:r>
              <a:rPr lang="fr-CA" dirty="0" err="1"/>
              <a:t>specialized</a:t>
            </a:r>
            <a:r>
              <a:rPr lang="fr-CA" dirty="0"/>
              <a:t> in </a:t>
            </a:r>
            <a:r>
              <a:rPr lang="fr-CA" dirty="0" err="1">
                <a:hlinkClick r:id="rId6" tooltip="Horror fiction"/>
              </a:rPr>
              <a:t>horror</a:t>
            </a:r>
            <a:r>
              <a:rPr lang="fr-CA" dirty="0">
                <a:hlinkClick r:id="rId6" tooltip="Horror fiction"/>
              </a:rPr>
              <a:t> fiction</a:t>
            </a:r>
            <a:r>
              <a:rPr lang="fr-CA" dirty="0"/>
              <a:t>, </a:t>
            </a:r>
            <a:r>
              <a:rPr lang="fr-CA" dirty="0">
                <a:hlinkClick r:id="rId7" tooltip="Crime fiction"/>
              </a:rPr>
              <a:t>crime fiction</a:t>
            </a:r>
            <a:r>
              <a:rPr lang="fr-CA" dirty="0"/>
              <a:t>, </a:t>
            </a:r>
            <a:r>
              <a:rPr lang="fr-CA" dirty="0">
                <a:hlinkClick r:id="rId8" tooltip="Satire"/>
              </a:rPr>
              <a:t>satire</a:t>
            </a:r>
            <a:r>
              <a:rPr lang="fr-CA" dirty="0"/>
              <a:t>, </a:t>
            </a:r>
            <a:r>
              <a:rPr lang="fr-CA" dirty="0" err="1">
                <a:hlinkClick r:id="rId9" tooltip="War novel"/>
              </a:rPr>
              <a:t>military</a:t>
            </a:r>
            <a:r>
              <a:rPr lang="fr-CA" dirty="0">
                <a:hlinkClick r:id="rId9" tooltip="War novel"/>
              </a:rPr>
              <a:t> fiction</a:t>
            </a:r>
            <a:r>
              <a:rPr lang="fr-CA" dirty="0"/>
              <a:t> </a:t>
            </a:r>
            <a:r>
              <a:rPr lang="fr-CA" dirty="0" err="1"/>
              <a:t>and</a:t>
            </a:r>
            <a:r>
              <a:rPr lang="fr-CA" dirty="0" err="1">
                <a:hlinkClick r:id="rId10" tooltip="Science fiction"/>
              </a:rPr>
              <a:t>science</a:t>
            </a:r>
            <a:r>
              <a:rPr lang="fr-CA" dirty="0">
                <a:hlinkClick r:id="rId10" tooltip="Science fiction"/>
              </a:rPr>
              <a:t> fiction</a:t>
            </a:r>
            <a:r>
              <a:rPr lang="fr-CA" dirty="0"/>
              <a:t> </a:t>
            </a:r>
            <a:r>
              <a:rPr lang="fr-CA" dirty="0" err="1"/>
              <a:t>from</a:t>
            </a:r>
            <a:r>
              <a:rPr lang="fr-CA" dirty="0"/>
              <a:t> the 1940s </a:t>
            </a:r>
            <a:r>
              <a:rPr lang="fr-CA" dirty="0" err="1"/>
              <a:t>through</a:t>
            </a:r>
            <a:r>
              <a:rPr lang="fr-CA" dirty="0"/>
              <a:t> the mid-1950s</a:t>
            </a:r>
          </a:p>
        </p:txBody>
      </p:sp>
    </p:spTree>
    <p:extLst>
      <p:ext uri="{BB962C8B-B14F-4D97-AF65-F5344CB8AC3E}">
        <p14:creationId xmlns:p14="http://schemas.microsoft.com/office/powerpoint/2010/main" val="3406204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ec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 name="AutoShape 4" descr="Image result for ec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 name="AutoShape 6" descr="Image result for ec librar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1272" name="Picture 8" descr="http://i131.photobucket.com/albums/p299/Leescomics/December%202014/eclibrarygroupshot.jpg~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86167"/>
            <a:ext cx="5423239"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059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eduction of the Innoc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69818"/>
            <a:ext cx="3456384" cy="50791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76056" y="1401208"/>
            <a:ext cx="3312368" cy="3416320"/>
          </a:xfrm>
          <a:prstGeom prst="rect">
            <a:avLst/>
          </a:prstGeom>
        </p:spPr>
        <p:txBody>
          <a:bodyPr wrap="square">
            <a:spAutoFit/>
          </a:bodyPr>
          <a:lstStyle/>
          <a:p>
            <a:r>
              <a:rPr lang="fr-CA" b="1" dirty="0"/>
              <a:t>À partir de la fin des années 40 et au début des années 50, le </a:t>
            </a:r>
            <a:r>
              <a:rPr lang="fr-CA" b="1" dirty="0" err="1"/>
              <a:t>comic</a:t>
            </a:r>
            <a:r>
              <a:rPr lang="fr-CA" b="1" dirty="0"/>
              <a:t> book est attaqué (surtout EC Comics)</a:t>
            </a:r>
            <a:endParaRPr lang="fr-CA" dirty="0"/>
          </a:p>
          <a:p>
            <a:r>
              <a:rPr lang="fr-CA" b="1" dirty="0"/>
              <a:t>On les accuse d’amener les jeunes à être violents, de promouvoir par des images la sexualité, etc. (i.e. les reproches qui sont faits aujourd’hui pour les jeux vidéos)</a:t>
            </a:r>
            <a:endParaRPr lang="fr-CA" dirty="0"/>
          </a:p>
          <a:p>
            <a:r>
              <a:rPr lang="fr-CA" b="1" dirty="0"/>
              <a:t>Le principal accusateur est le psychiatre </a:t>
            </a:r>
            <a:r>
              <a:rPr lang="fr-CA" b="1" dirty="0" err="1" smtClean="0"/>
              <a:t>Fredric</a:t>
            </a:r>
            <a:r>
              <a:rPr lang="fr-CA" b="1" dirty="0" smtClean="0"/>
              <a:t> </a:t>
            </a:r>
            <a:r>
              <a:rPr lang="fr-CA" b="1" dirty="0" err="1"/>
              <a:t>Wertham</a:t>
            </a:r>
            <a:r>
              <a:rPr lang="fr-CA" b="1" dirty="0"/>
              <a:t> </a:t>
            </a:r>
            <a:endParaRPr lang="fr-CA" dirty="0"/>
          </a:p>
        </p:txBody>
      </p:sp>
    </p:spTree>
    <p:extLst>
      <p:ext uri="{BB962C8B-B14F-4D97-AF65-F5344CB8AC3E}">
        <p14:creationId xmlns:p14="http://schemas.microsoft.com/office/powerpoint/2010/main" val="2984914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upload.wikimedia.org/wikipedia/en/c/cf/Approved_by_the_Comics_Code_Authorit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764704"/>
            <a:ext cx="4104456" cy="49873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52120" y="1916832"/>
            <a:ext cx="2520280" cy="2862322"/>
          </a:xfrm>
          <a:prstGeom prst="rect">
            <a:avLst/>
          </a:prstGeom>
        </p:spPr>
        <p:txBody>
          <a:bodyPr wrap="square">
            <a:spAutoFit/>
          </a:bodyPr>
          <a:lstStyle/>
          <a:p>
            <a:r>
              <a:rPr lang="fr-CA" b="1" dirty="0"/>
              <a:t>En réaction, les éditeurs </a:t>
            </a:r>
            <a:r>
              <a:rPr lang="fr-CA" b="1" dirty="0" smtClean="0"/>
              <a:t>de </a:t>
            </a:r>
            <a:r>
              <a:rPr lang="fr-CA" b="1" dirty="0" err="1" smtClean="0"/>
              <a:t>comic</a:t>
            </a:r>
            <a:r>
              <a:rPr lang="fr-CA" b="1" dirty="0" smtClean="0"/>
              <a:t> books se donnent un </a:t>
            </a:r>
            <a:r>
              <a:rPr lang="fr-CA" b="1" dirty="0"/>
              <a:t>code de bonne </a:t>
            </a:r>
            <a:r>
              <a:rPr lang="fr-CA" b="1" dirty="0" smtClean="0"/>
              <a:t>conduite (comme le film ou la télévision). </a:t>
            </a:r>
            <a:r>
              <a:rPr lang="fr-CA" b="1" dirty="0"/>
              <a:t>Dorénavant, un </a:t>
            </a:r>
            <a:r>
              <a:rPr lang="fr-CA" b="1" dirty="0" err="1"/>
              <a:t>comic</a:t>
            </a:r>
            <a:r>
              <a:rPr lang="fr-CA" b="1" dirty="0"/>
              <a:t> book doit </a:t>
            </a:r>
            <a:r>
              <a:rPr lang="fr-CA" b="1" dirty="0" smtClean="0"/>
              <a:t>obtenir </a:t>
            </a:r>
            <a:r>
              <a:rPr lang="fr-CA" b="1" dirty="0"/>
              <a:t>ce timbre pour être publié.</a:t>
            </a:r>
            <a:endParaRPr lang="fr-CA" dirty="0"/>
          </a:p>
          <a:p>
            <a:r>
              <a:rPr lang="fr-CA" b="1" dirty="0"/>
              <a:t>EC refuse de se plier à ce carcan</a:t>
            </a:r>
            <a:endParaRPr lang="fr-CA" dirty="0"/>
          </a:p>
        </p:txBody>
      </p:sp>
    </p:spTree>
    <p:extLst>
      <p:ext uri="{BB962C8B-B14F-4D97-AF65-F5344CB8AC3E}">
        <p14:creationId xmlns:p14="http://schemas.microsoft.com/office/powerpoint/2010/main" val="2143009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692696"/>
            <a:ext cx="7344816" cy="5078313"/>
          </a:xfrm>
          <a:prstGeom prst="rect">
            <a:avLst/>
          </a:prstGeom>
        </p:spPr>
        <p:txBody>
          <a:bodyPr wrap="square">
            <a:spAutoFit/>
          </a:bodyPr>
          <a:lstStyle/>
          <a:p>
            <a:r>
              <a:rPr lang="en-US" dirty="0"/>
              <a:t>Gaines threatened Judge Charles Murphy, the Comics Code Administrator, with a lawsuit when Murphy ordered EC to alter the science-fiction story "Judgment Day", in </a:t>
            </a:r>
            <a:r>
              <a:rPr lang="en-US" i="1" dirty="0">
                <a:hlinkClick r:id="rId2" tooltip="Incredible Science Fiction"/>
              </a:rPr>
              <a:t>Incredible Science Fiction</a:t>
            </a:r>
            <a:r>
              <a:rPr lang="en-US" dirty="0"/>
              <a:t> #33 (Feb. 1956</a:t>
            </a:r>
            <a:r>
              <a:rPr lang="en-US" dirty="0" smtClean="0"/>
              <a:t>).The </a:t>
            </a:r>
            <a:r>
              <a:rPr lang="en-US" dirty="0"/>
              <a:t>story, by writer </a:t>
            </a:r>
            <a:r>
              <a:rPr lang="en-US" dirty="0">
                <a:hlinkClick r:id="rId3" tooltip="Al Feldstein"/>
              </a:rPr>
              <a:t>Al Feldstein</a:t>
            </a:r>
            <a:r>
              <a:rPr lang="en-US" dirty="0"/>
              <a:t> and artist </a:t>
            </a:r>
            <a:r>
              <a:rPr lang="en-US" dirty="0">
                <a:hlinkClick r:id="rId4" tooltip="Joe Orlando"/>
              </a:rPr>
              <a:t>Joe Orlando</a:t>
            </a:r>
            <a:r>
              <a:rPr lang="en-US" dirty="0"/>
              <a:t>, was a reprint from the pre-Code </a:t>
            </a:r>
            <a:r>
              <a:rPr lang="en-US" i="1" dirty="0">
                <a:hlinkClick r:id="rId5" tooltip="Weird Fantasy"/>
              </a:rPr>
              <a:t>Weird Fantasy</a:t>
            </a:r>
            <a:r>
              <a:rPr lang="en-US" dirty="0"/>
              <a:t> #18 (April 1953), inserted when the Code Authority had rejected an initial, original story, "An Eye For an Eye", drawn by Angelo Torres</a:t>
            </a:r>
            <a:r>
              <a:rPr lang="en-US" dirty="0" smtClean="0"/>
              <a:t>,</a:t>
            </a:r>
            <a:r>
              <a:rPr lang="en-US" dirty="0"/>
              <a:t> but was itself also "objected to" because of "the central character being </a:t>
            </a:r>
            <a:r>
              <a:rPr lang="en-US" dirty="0">
                <a:hlinkClick r:id="rId6" tooltip="Black people"/>
              </a:rPr>
              <a:t>black</a:t>
            </a:r>
            <a:r>
              <a:rPr lang="en-US" dirty="0" smtClean="0"/>
              <a:t>."</a:t>
            </a:r>
            <a:endParaRPr lang="en-US" dirty="0"/>
          </a:p>
          <a:p>
            <a:r>
              <a:rPr lang="en-US" dirty="0"/>
              <a:t>The story depicted a human astronaut, a representative of the Galactic Republic, visiting the planet </a:t>
            </a:r>
            <a:r>
              <a:rPr lang="en-US" dirty="0" err="1"/>
              <a:t>Cybrinia</a:t>
            </a:r>
            <a:r>
              <a:rPr lang="en-US" dirty="0"/>
              <a:t> inhabited by robots. He finds the robots divided into functionally identical orange and blue races, one of which has fewer rights and privileges than the other. The astronaut decides that due to the robots' bigotry, the Galactic Republic should not admit the planet. In the final panel, he removes his helmet, revealing himself to be a black man</a:t>
            </a:r>
            <a:r>
              <a:rPr lang="en-US" dirty="0" smtClean="0"/>
              <a:t>.</a:t>
            </a:r>
            <a:r>
              <a:rPr lang="en-US" dirty="0"/>
              <a:t> Murphy demanded, without any authority in the Code, that the black astronaut had to be removed. As Diehl recounted in </a:t>
            </a:r>
            <a:r>
              <a:rPr lang="en-US" i="1" dirty="0"/>
              <a:t>Tales from the Crypt: The Official </a:t>
            </a:r>
            <a:r>
              <a:rPr lang="en-US" i="1" dirty="0" smtClean="0"/>
              <a:t>Archives</a:t>
            </a:r>
            <a:endParaRPr lang="en-US" dirty="0"/>
          </a:p>
          <a:p>
            <a:r>
              <a:rPr lang="en-US" dirty="0" smtClean="0"/>
              <a:t>(</a:t>
            </a:r>
            <a:r>
              <a:rPr lang="en-US" dirty="0" err="1" smtClean="0"/>
              <a:t>Voir</a:t>
            </a:r>
            <a:r>
              <a:rPr lang="en-US" dirty="0" smtClean="0"/>
              <a:t> page </a:t>
            </a:r>
            <a:r>
              <a:rPr lang="en-US" dirty="0" err="1" smtClean="0"/>
              <a:t>suivante</a:t>
            </a:r>
            <a:r>
              <a:rPr lang="en-US" dirty="0" smtClean="0"/>
              <a:t>)</a:t>
            </a:r>
            <a:endParaRPr lang="en-US" dirty="0"/>
          </a:p>
        </p:txBody>
      </p:sp>
    </p:spTree>
    <p:extLst>
      <p:ext uri="{BB962C8B-B14F-4D97-AF65-F5344CB8AC3E}">
        <p14:creationId xmlns:p14="http://schemas.microsoft.com/office/powerpoint/2010/main" val="4067227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445.photobucket.com/albums/qq175/mathewcmills/judgement%20day/WeirdFantasy18repro-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60648"/>
            <a:ext cx="4320480" cy="585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75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H="1" flipV="1">
            <a:off x="1691679" y="4698855"/>
            <a:ext cx="2664296" cy="530345"/>
          </a:xfrm>
        </p:spPr>
        <p:txBody>
          <a:bodyPr>
            <a:normAutofit fontScale="90000"/>
          </a:bodyPr>
          <a:lstStyle/>
          <a:p>
            <a:r>
              <a:rPr lang="fr-CA" dirty="0" smtClean="0"/>
              <a:t>  </a:t>
            </a:r>
            <a:endParaRPr lang="fr-CA" dirty="0"/>
          </a:p>
        </p:txBody>
      </p:sp>
      <p:sp>
        <p:nvSpPr>
          <p:cNvPr id="3" name="Espace réservé du texte 2"/>
          <p:cNvSpPr>
            <a:spLocks noGrp="1"/>
          </p:cNvSpPr>
          <p:nvPr>
            <p:ph type="body" idx="1"/>
          </p:nvPr>
        </p:nvSpPr>
        <p:spPr>
          <a:xfrm>
            <a:off x="722313" y="1412776"/>
            <a:ext cx="7772400" cy="3240359"/>
          </a:xfrm>
        </p:spPr>
        <p:txBody>
          <a:bodyPr/>
          <a:lstStyle/>
          <a:p>
            <a:pPr algn="ctr"/>
            <a:r>
              <a:rPr lang="fr-CA" dirty="0" smtClean="0"/>
              <a:t>1896-1930 : La recherche d’un langage adapté</a:t>
            </a:r>
          </a:p>
          <a:p>
            <a:pPr algn="ctr"/>
            <a:endParaRPr lang="fr-CA" dirty="0" smtClean="0"/>
          </a:p>
          <a:p>
            <a:pPr algn="ctr"/>
            <a:r>
              <a:rPr lang="fr-CA" dirty="0" smtClean="0"/>
              <a:t>1930-2000 : L’âge d’or</a:t>
            </a:r>
          </a:p>
          <a:p>
            <a:pPr algn="ctr"/>
            <a:endParaRPr lang="fr-CA" dirty="0" smtClean="0"/>
          </a:p>
          <a:p>
            <a:pPr algn="ctr"/>
            <a:r>
              <a:rPr lang="fr-CA" dirty="0" smtClean="0"/>
              <a:t>2000+ : Le déclin (?)</a:t>
            </a:r>
          </a:p>
          <a:p>
            <a:pPr algn="ctr"/>
            <a:endParaRPr lang="fr-CA" dirty="0"/>
          </a:p>
          <a:p>
            <a:pPr algn="ctr"/>
            <a:endParaRPr lang="fr-CA" dirty="0"/>
          </a:p>
        </p:txBody>
      </p:sp>
    </p:spTree>
    <p:extLst>
      <p:ext uri="{BB962C8B-B14F-4D97-AF65-F5344CB8AC3E}">
        <p14:creationId xmlns:p14="http://schemas.microsoft.com/office/powerpoint/2010/main" val="39564119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upload.wikimedia.org/wikipedia/en/3/38/Madhk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4176464" cy="60179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25612" y="1340767"/>
            <a:ext cx="3096344" cy="3693319"/>
          </a:xfrm>
          <a:prstGeom prst="rect">
            <a:avLst/>
          </a:prstGeom>
        </p:spPr>
        <p:txBody>
          <a:bodyPr wrap="square">
            <a:spAutoFit/>
          </a:bodyPr>
          <a:lstStyle/>
          <a:p>
            <a:r>
              <a:rPr lang="fr-CA" b="1" dirty="0"/>
              <a:t>Harvey Kurtzman qui est un des éditeurs chez EC reçoit la </a:t>
            </a:r>
            <a:r>
              <a:rPr lang="fr-CA" b="1" dirty="0" smtClean="0"/>
              <a:t>com</a:t>
            </a:r>
            <a:r>
              <a:rPr lang="fr-CA" b="1" dirty="0" smtClean="0"/>
              <a:t>mande </a:t>
            </a:r>
            <a:r>
              <a:rPr lang="fr-CA" b="1" dirty="0"/>
              <a:t>de créer un titre humoristique. Ce sera </a:t>
            </a:r>
            <a:r>
              <a:rPr lang="fr-CA" b="1" dirty="0" err="1"/>
              <a:t>Mad</a:t>
            </a:r>
            <a:r>
              <a:rPr lang="fr-CA" b="1" dirty="0"/>
              <a:t>.</a:t>
            </a:r>
            <a:endParaRPr lang="fr-CA" dirty="0"/>
          </a:p>
          <a:p>
            <a:r>
              <a:rPr lang="fr-CA" b="1" dirty="0"/>
              <a:t>Au départ, il s’agit de pastiches de séries de </a:t>
            </a:r>
            <a:r>
              <a:rPr lang="fr-CA" b="1" dirty="0" err="1"/>
              <a:t>comic</a:t>
            </a:r>
            <a:r>
              <a:rPr lang="fr-CA" b="1" dirty="0"/>
              <a:t> books (i.e. </a:t>
            </a:r>
            <a:r>
              <a:rPr lang="fr-CA" b="1" dirty="0" err="1"/>
              <a:t>Superduperman</a:t>
            </a:r>
            <a:r>
              <a:rPr lang="fr-CA" b="1" dirty="0"/>
              <a:t> pour Superman)</a:t>
            </a:r>
            <a:endParaRPr lang="fr-CA" dirty="0"/>
          </a:p>
          <a:p>
            <a:r>
              <a:rPr lang="fr-CA" b="1" dirty="0"/>
              <a:t>EC ne survivra pas </a:t>
            </a:r>
            <a:r>
              <a:rPr lang="fr-CA" b="1" dirty="0" smtClean="0"/>
              <a:t>à </a:t>
            </a:r>
            <a:r>
              <a:rPr lang="fr-CA" b="1" dirty="0"/>
              <a:t>son refus de s’intégrer dans le </a:t>
            </a:r>
            <a:r>
              <a:rPr lang="fr-CA" b="1" dirty="0" err="1"/>
              <a:t>Comic</a:t>
            </a:r>
            <a:r>
              <a:rPr lang="fr-CA" b="1" dirty="0"/>
              <a:t> Code </a:t>
            </a:r>
            <a:r>
              <a:rPr lang="fr-CA" b="1" dirty="0" err="1"/>
              <a:t>Authority</a:t>
            </a:r>
            <a:r>
              <a:rPr lang="fr-CA" b="1" dirty="0"/>
              <a:t>… sauf pour </a:t>
            </a:r>
            <a:r>
              <a:rPr lang="fr-CA" b="1" dirty="0" err="1"/>
              <a:t>Mad</a:t>
            </a:r>
            <a:r>
              <a:rPr lang="fr-CA" b="1" dirty="0"/>
              <a:t> qui aura une très belle carrière.</a:t>
            </a:r>
            <a:endParaRPr lang="fr-CA" dirty="0"/>
          </a:p>
        </p:txBody>
      </p:sp>
    </p:spTree>
    <p:extLst>
      <p:ext uri="{BB962C8B-B14F-4D97-AF65-F5344CB8AC3E}">
        <p14:creationId xmlns:p14="http://schemas.microsoft.com/office/powerpoint/2010/main" val="68843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3933056"/>
            <a:ext cx="7488832" cy="923330"/>
          </a:xfrm>
          <a:prstGeom prst="rect">
            <a:avLst/>
          </a:prstGeom>
        </p:spPr>
        <p:txBody>
          <a:bodyPr wrap="square">
            <a:spAutoFit/>
          </a:bodyPr>
          <a:lstStyle/>
          <a:p>
            <a:r>
              <a:rPr lang="en-US" b="1" dirty="0"/>
              <a:t>Stan </a:t>
            </a:r>
            <a:r>
              <a:rPr lang="en-US" b="1" dirty="0" smtClean="0"/>
              <a:t>Lee</a:t>
            </a:r>
            <a:r>
              <a:rPr lang="en-US" dirty="0"/>
              <a:t> (born </a:t>
            </a:r>
            <a:r>
              <a:rPr lang="en-US" b="1" dirty="0"/>
              <a:t>Stanley Martin </a:t>
            </a:r>
            <a:r>
              <a:rPr lang="en-US" b="1" dirty="0" err="1"/>
              <a:t>Lieber</a:t>
            </a:r>
            <a:r>
              <a:rPr lang="en-US" dirty="0"/>
              <a:t>, December 28, 1922) is an American comic book writer, editor, publisher, media producer, television host, actor, and former president and chairman of </a:t>
            </a:r>
            <a:r>
              <a:rPr lang="en-US" dirty="0">
                <a:hlinkClick r:id="rId2" tooltip="Marvel Comics"/>
              </a:rPr>
              <a:t>Marvel Comics</a:t>
            </a:r>
            <a:r>
              <a:rPr lang="en-US" dirty="0"/>
              <a:t>.</a:t>
            </a:r>
            <a:endParaRPr lang="fr-CA" dirty="0"/>
          </a:p>
        </p:txBody>
      </p:sp>
      <p:pic>
        <p:nvPicPr>
          <p:cNvPr id="1026" name="Picture 2" descr="Stan Lee by Gage Skidmore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548680"/>
            <a:ext cx="2095500" cy="27432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43608" y="4941168"/>
            <a:ext cx="7128792" cy="923330"/>
          </a:xfrm>
          <a:prstGeom prst="rect">
            <a:avLst/>
          </a:prstGeom>
        </p:spPr>
        <p:txBody>
          <a:bodyPr wrap="square">
            <a:spAutoFit/>
          </a:bodyPr>
          <a:lstStyle/>
          <a:p>
            <a:r>
              <a:rPr lang="fr-CA" b="1" dirty="0"/>
              <a:t>Au début des années 60, Marvel relance le </a:t>
            </a:r>
            <a:r>
              <a:rPr lang="fr-CA" b="1" dirty="0" err="1"/>
              <a:t>comic</a:t>
            </a:r>
            <a:r>
              <a:rPr lang="fr-CA" b="1" dirty="0"/>
              <a:t> book avec des histoires plus modernes, plus proches du quotidien du lecteur.</a:t>
            </a:r>
            <a:endParaRPr lang="fr-CA" dirty="0"/>
          </a:p>
          <a:p>
            <a:r>
              <a:rPr lang="fr-CA" b="1" dirty="0"/>
              <a:t>Stan Lee est la force derrière ce mouvement</a:t>
            </a:r>
            <a:endParaRPr lang="fr-CA" dirty="0"/>
          </a:p>
        </p:txBody>
      </p:sp>
    </p:spTree>
    <p:extLst>
      <p:ext uri="{BB962C8B-B14F-4D97-AF65-F5344CB8AC3E}">
        <p14:creationId xmlns:p14="http://schemas.microsoft.com/office/powerpoint/2010/main" val="2667554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he 10 Most Expensive Comic-Books Ever | 10. Fantastic Fou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86230"/>
            <a:ext cx="3834264" cy="5835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76056" y="2132856"/>
            <a:ext cx="2664296" cy="1754326"/>
          </a:xfrm>
          <a:prstGeom prst="rect">
            <a:avLst/>
          </a:prstGeom>
        </p:spPr>
        <p:txBody>
          <a:bodyPr wrap="square">
            <a:spAutoFit/>
          </a:bodyPr>
          <a:lstStyle/>
          <a:p>
            <a:r>
              <a:rPr lang="fr-CA" b="1" dirty="0"/>
              <a:t>Fantastic Four </a:t>
            </a:r>
            <a:endParaRPr lang="fr-CA" b="1" dirty="0" smtClean="0"/>
          </a:p>
          <a:p>
            <a:r>
              <a:rPr lang="fr-CA" b="1" dirty="0" smtClean="0"/>
              <a:t>(Lee/Kirby</a:t>
            </a:r>
            <a:r>
              <a:rPr lang="fr-CA" b="1" dirty="0"/>
              <a:t>, 1961)</a:t>
            </a:r>
            <a:endParaRPr lang="fr-CA" dirty="0"/>
          </a:p>
          <a:p>
            <a:r>
              <a:rPr lang="fr-CA" b="1" dirty="0"/>
              <a:t>Le titre qui allait lancer Marvel </a:t>
            </a:r>
            <a:r>
              <a:rPr lang="fr-CA" b="1" dirty="0" smtClean="0"/>
              <a:t>(suivi de </a:t>
            </a:r>
            <a:r>
              <a:rPr lang="fr-CA" b="1" dirty="0" err="1" smtClean="0"/>
              <a:t>Capt</a:t>
            </a:r>
            <a:r>
              <a:rPr lang="fr-CA" b="1" dirty="0"/>
              <a:t>. </a:t>
            </a:r>
            <a:r>
              <a:rPr lang="fr-CA" b="1" dirty="0" err="1"/>
              <a:t>America</a:t>
            </a:r>
            <a:r>
              <a:rPr lang="fr-CA" b="1" dirty="0"/>
              <a:t>, Spiderman, Hulk, Thor, etc.)</a:t>
            </a:r>
            <a:endParaRPr lang="fr-CA" dirty="0"/>
          </a:p>
        </p:txBody>
      </p:sp>
    </p:spTree>
    <p:extLst>
      <p:ext uri="{BB962C8B-B14F-4D97-AF65-F5344CB8AC3E}">
        <p14:creationId xmlns:p14="http://schemas.microsoft.com/office/powerpoint/2010/main" val="1049112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d1466nnw0ex81e.cloudfront.net/n_iv/600/671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60648"/>
            <a:ext cx="4229168"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6306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piderman original com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 name="AutoShape 4" descr="Image result for spiderman original comic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9462" name="Picture 6" descr="Name: Amazing Fantasy, No. 15&#10;Value: $280,000&#10;The 15th issue of Amazing Fantasy is the 10th most expensive comic book ever. &quot;Spider-Man debuted on the cover in August 1960, with the comic book series scheduled for cancellation, but sales proved to be one of Marvel's highest at the time and The Amazing Spider-Man was quickly launched,&quot; the Telegraph reports.&#10;Read more from the Telegraph he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2702" y="340339"/>
            <a:ext cx="3831980" cy="579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1370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assets.nydailynews.com/polopoly_fs/1.45607!/img/httpImage/image.jpg_gen/derivatives/gallery_1200/gal-comics-amazing-fantasy-15-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676456"/>
            <a:ext cx="4665643" cy="70567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9046" y="1412776"/>
            <a:ext cx="6768752" cy="3693319"/>
          </a:xfrm>
          <a:prstGeom prst="rect">
            <a:avLst/>
          </a:prstGeom>
        </p:spPr>
        <p:txBody>
          <a:bodyPr wrap="square">
            <a:spAutoFit/>
          </a:bodyPr>
          <a:lstStyle/>
          <a:p>
            <a:r>
              <a:rPr lang="en-US" dirty="0"/>
              <a:t>In 1971, the </a:t>
            </a:r>
            <a:r>
              <a:rPr lang="en-US" dirty="0">
                <a:hlinkClick r:id="rId3" tooltip="United States Department of Health and Human Services"/>
              </a:rPr>
              <a:t>United States Department of Health, Education, and Welfare</a:t>
            </a:r>
            <a:r>
              <a:rPr lang="en-US" dirty="0"/>
              <a:t> approached Marvel Comics editor-in-chief </a:t>
            </a:r>
            <a:r>
              <a:rPr lang="en-US" dirty="0">
                <a:hlinkClick r:id="rId4" tooltip="Stan Lee"/>
              </a:rPr>
              <a:t>Stan Lee</a:t>
            </a:r>
            <a:r>
              <a:rPr lang="en-US" dirty="0"/>
              <a:t> to do a comic book story about drug abuse. Lee agreed and wrote a three-part </a:t>
            </a:r>
            <a:r>
              <a:rPr lang="en-US" dirty="0">
                <a:hlinkClick r:id="rId5" tooltip="Spider-Man"/>
              </a:rPr>
              <a:t>Spider-Man</a:t>
            </a:r>
            <a:r>
              <a:rPr lang="en-US" dirty="0"/>
              <a:t> story portraying drug use as dangerous and unglamorous. However, the industry's self-censorship board, the </a:t>
            </a:r>
            <a:r>
              <a:rPr lang="en-US" dirty="0">
                <a:hlinkClick r:id="rId6" tooltip="Comics Code Authority"/>
              </a:rPr>
              <a:t>Comics Code Authority</a:t>
            </a:r>
            <a:r>
              <a:rPr lang="en-US" dirty="0"/>
              <a:t>, refused to approve the story because of the presence of narcotics, deeming the context of the story irrelevant. Lee, with Goodman's approval, published the story regardless </a:t>
            </a:r>
            <a:r>
              <a:rPr lang="en-US" dirty="0" smtClean="0"/>
              <a:t>in </a:t>
            </a:r>
            <a:r>
              <a:rPr lang="en-US" i="1" dirty="0" smtClean="0">
                <a:hlinkClick r:id="rId7" tooltip="The Amazing Spider-Man"/>
              </a:rPr>
              <a:t>The </a:t>
            </a:r>
            <a:r>
              <a:rPr lang="en-US" i="1" dirty="0">
                <a:hlinkClick r:id="rId7" tooltip="The Amazing Spider-Man"/>
              </a:rPr>
              <a:t>Amazing Spider-Man</a:t>
            </a:r>
            <a:r>
              <a:rPr lang="en-US" dirty="0"/>
              <a:t> #96–98 (May–July 1971), without the Comics Code seal. The market reacted well to the storyline, and the CCA subsequently revised the Code the same year</a:t>
            </a:r>
            <a:r>
              <a:rPr lang="en-US" dirty="0" smtClean="0"/>
              <a:t>.</a:t>
            </a:r>
          </a:p>
          <a:p>
            <a:r>
              <a:rPr lang="en-US" dirty="0" smtClean="0"/>
              <a:t>Le </a:t>
            </a:r>
            <a:r>
              <a:rPr lang="en-US" dirty="0" smtClean="0"/>
              <a:t>timbre </a:t>
            </a:r>
            <a:r>
              <a:rPr lang="en-US" dirty="0" smtClean="0"/>
              <a:t>du </a:t>
            </a:r>
            <a:r>
              <a:rPr lang="en-US" i="1" dirty="0" smtClean="0"/>
              <a:t>Comics Code Authority </a:t>
            </a:r>
            <a:r>
              <a:rPr lang="en-US" dirty="0" err="1" smtClean="0"/>
              <a:t>n’est</a:t>
            </a:r>
            <a:r>
              <a:rPr lang="en-US" dirty="0" smtClean="0"/>
              <a:t> plus </a:t>
            </a:r>
            <a:r>
              <a:rPr lang="en-US" dirty="0" err="1" smtClean="0"/>
              <a:t>utilisé</a:t>
            </a:r>
            <a:r>
              <a:rPr lang="en-US" dirty="0" smtClean="0"/>
              <a:t> que par de </a:t>
            </a:r>
            <a:r>
              <a:rPr lang="en-US" dirty="0" err="1" smtClean="0"/>
              <a:t>petits</a:t>
            </a:r>
            <a:r>
              <a:rPr lang="en-US" dirty="0" smtClean="0"/>
              <a:t> </a:t>
            </a:r>
            <a:r>
              <a:rPr lang="en-US" dirty="0" err="1" smtClean="0"/>
              <a:t>éditeurs</a:t>
            </a:r>
            <a:r>
              <a:rPr lang="en-US" dirty="0" smtClean="0"/>
              <a:t>.</a:t>
            </a:r>
            <a:endParaRPr lang="fr-CA" dirty="0"/>
          </a:p>
        </p:txBody>
      </p:sp>
    </p:spTree>
    <p:extLst>
      <p:ext uri="{BB962C8B-B14F-4D97-AF65-F5344CB8AC3E}">
        <p14:creationId xmlns:p14="http://schemas.microsoft.com/office/powerpoint/2010/main" val="3709730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illmanweb.com/xmas/comics/laf6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76672"/>
            <a:ext cx="4104456" cy="56833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20072" y="1194712"/>
            <a:ext cx="3096344" cy="5078313"/>
          </a:xfrm>
          <a:prstGeom prst="rect">
            <a:avLst/>
          </a:prstGeom>
        </p:spPr>
        <p:txBody>
          <a:bodyPr wrap="square">
            <a:spAutoFit/>
          </a:bodyPr>
          <a:lstStyle/>
          <a:p>
            <a:r>
              <a:rPr lang="fr-CA" b="1" dirty="0" err="1"/>
              <a:t>Little</a:t>
            </a:r>
            <a:r>
              <a:rPr lang="fr-CA" b="1" dirty="0"/>
              <a:t> Annie Fanny (1962-68)</a:t>
            </a:r>
            <a:endParaRPr lang="fr-CA" dirty="0"/>
          </a:p>
          <a:p>
            <a:r>
              <a:rPr lang="fr-CA" b="1" dirty="0"/>
              <a:t>Hugh </a:t>
            </a:r>
            <a:r>
              <a:rPr lang="fr-CA" b="1" dirty="0" err="1"/>
              <a:t>Hefner</a:t>
            </a:r>
            <a:r>
              <a:rPr lang="fr-CA" b="1" dirty="0"/>
              <a:t> de Playboy a </a:t>
            </a:r>
            <a:r>
              <a:rPr lang="fr-CA" b="1" dirty="0" smtClean="0"/>
              <a:t>demandé à </a:t>
            </a:r>
            <a:r>
              <a:rPr lang="fr-CA" b="1" dirty="0"/>
              <a:t>Kurtzman </a:t>
            </a:r>
            <a:r>
              <a:rPr lang="fr-CA" b="1" dirty="0" smtClean="0"/>
              <a:t>de chez </a:t>
            </a:r>
            <a:r>
              <a:rPr lang="fr-CA" b="1" dirty="0" err="1"/>
              <a:t>Mad</a:t>
            </a:r>
            <a:r>
              <a:rPr lang="fr-CA" b="1" dirty="0"/>
              <a:t> </a:t>
            </a:r>
            <a:r>
              <a:rPr lang="fr-CA" b="1" dirty="0" smtClean="0"/>
              <a:t>qu’il </a:t>
            </a:r>
            <a:r>
              <a:rPr lang="fr-CA" b="1" dirty="0"/>
              <a:t>fasse une b.d. pour son mensuel.</a:t>
            </a:r>
            <a:endParaRPr lang="fr-CA" dirty="0"/>
          </a:p>
          <a:p>
            <a:r>
              <a:rPr lang="fr-CA" b="1" dirty="0"/>
              <a:t>Celle-ci renoue avec l’approche du </a:t>
            </a:r>
            <a:r>
              <a:rPr lang="fr-CA" b="1" dirty="0" err="1"/>
              <a:t>Mad</a:t>
            </a:r>
            <a:r>
              <a:rPr lang="fr-CA" b="1" dirty="0"/>
              <a:t> original : parodie d’une b.d. (ici </a:t>
            </a:r>
            <a:r>
              <a:rPr lang="fr-CA" b="1" dirty="0" err="1"/>
              <a:t>Little</a:t>
            </a:r>
            <a:r>
              <a:rPr lang="fr-CA" b="1" dirty="0"/>
              <a:t> </a:t>
            </a:r>
            <a:r>
              <a:rPr lang="fr-CA" b="1" dirty="0" err="1" smtClean="0"/>
              <a:t>Orphan</a:t>
            </a:r>
            <a:r>
              <a:rPr lang="fr-CA" b="1" dirty="0" smtClean="0"/>
              <a:t> Annie… qui a quelques années et formes de plus !) </a:t>
            </a:r>
            <a:r>
              <a:rPr lang="fr-CA" b="1" dirty="0"/>
              <a:t>et ce, avec les dessinateurs qu’il utilisait à l’époque.</a:t>
            </a:r>
            <a:endParaRPr lang="fr-CA" dirty="0"/>
          </a:p>
          <a:p>
            <a:r>
              <a:rPr lang="fr-CA" b="1" dirty="0" smtClean="0"/>
              <a:t>Comme approche, c’est </a:t>
            </a:r>
            <a:r>
              <a:rPr lang="fr-CA" b="1" dirty="0"/>
              <a:t>donc très </a:t>
            </a:r>
            <a:r>
              <a:rPr lang="fr-CA" b="1" dirty="0" err="1"/>
              <a:t>Mad</a:t>
            </a:r>
            <a:r>
              <a:rPr lang="fr-CA" b="1" dirty="0"/>
              <a:t> première époque avec ce qu’il faut pour intéresser le lecteur de Playboy </a:t>
            </a:r>
            <a:endParaRPr lang="fr-CA" dirty="0"/>
          </a:p>
        </p:txBody>
      </p:sp>
    </p:spTree>
    <p:extLst>
      <p:ext uri="{BB962C8B-B14F-4D97-AF65-F5344CB8AC3E}">
        <p14:creationId xmlns:p14="http://schemas.microsoft.com/office/powerpoint/2010/main" val="3624310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ijuana bib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60648"/>
            <a:ext cx="5184576" cy="35262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47664" y="4149080"/>
            <a:ext cx="5594434" cy="1754326"/>
          </a:xfrm>
          <a:prstGeom prst="rect">
            <a:avLst/>
          </a:prstGeom>
        </p:spPr>
        <p:txBody>
          <a:bodyPr wrap="square">
            <a:spAutoFit/>
          </a:bodyPr>
          <a:lstStyle/>
          <a:p>
            <a:r>
              <a:rPr lang="en-US" b="1" dirty="0"/>
              <a:t>Tijuana bibles</a:t>
            </a:r>
            <a:r>
              <a:rPr lang="en-US" dirty="0"/>
              <a:t> (also known as </a:t>
            </a:r>
            <a:r>
              <a:rPr lang="en-US" b="1" dirty="0"/>
              <a:t>eight-pagers</a:t>
            </a:r>
            <a:r>
              <a:rPr lang="en-US" dirty="0"/>
              <a:t>, </a:t>
            </a:r>
            <a:r>
              <a:rPr lang="en-US" b="1" dirty="0"/>
              <a:t>Tillie-and-Mac books</a:t>
            </a:r>
            <a:r>
              <a:rPr lang="en-US" dirty="0"/>
              <a:t>, </a:t>
            </a:r>
            <a:r>
              <a:rPr lang="en-US" b="1" dirty="0"/>
              <a:t>Jiggs-and-Maggie books</a:t>
            </a:r>
            <a:r>
              <a:rPr lang="en-US" dirty="0"/>
              <a:t>, </a:t>
            </a:r>
            <a:r>
              <a:rPr lang="en-US" b="1" dirty="0"/>
              <a:t>jo-jo books</a:t>
            </a:r>
            <a:r>
              <a:rPr lang="en-US" dirty="0"/>
              <a:t>, </a:t>
            </a:r>
            <a:r>
              <a:rPr lang="en-US" b="1" dirty="0" err="1"/>
              <a:t>bluesies</a:t>
            </a:r>
            <a:r>
              <a:rPr lang="en-US" dirty="0"/>
              <a:t>, </a:t>
            </a:r>
            <a:r>
              <a:rPr lang="en-US" b="1" dirty="0"/>
              <a:t>gray-backs</a:t>
            </a:r>
            <a:r>
              <a:rPr lang="en-US" dirty="0"/>
              <a:t>, and </a:t>
            </a:r>
            <a:r>
              <a:rPr lang="en-US" b="1" dirty="0"/>
              <a:t>two-by-fours</a:t>
            </a:r>
            <a:r>
              <a:rPr lang="en-US" dirty="0"/>
              <a:t>) were palm-sized pornographic comic books produced in the </a:t>
            </a:r>
            <a:r>
              <a:rPr lang="en-US" u="sng" dirty="0">
                <a:hlinkClick r:id="rId3" tooltip="United States"/>
              </a:rPr>
              <a:t>United States</a:t>
            </a:r>
            <a:r>
              <a:rPr lang="en-US" dirty="0"/>
              <a:t> from the 1920s to the early 1960s. Their popularity peaked during the </a:t>
            </a:r>
            <a:r>
              <a:rPr lang="en-US" dirty="0">
                <a:hlinkClick r:id="rId4" tooltip="Great Depression"/>
              </a:rPr>
              <a:t>Great Depression</a:t>
            </a:r>
            <a:r>
              <a:rPr lang="en-US" dirty="0"/>
              <a:t> era.</a:t>
            </a:r>
            <a:endParaRPr lang="fr-CA" dirty="0"/>
          </a:p>
        </p:txBody>
      </p:sp>
    </p:spTree>
    <p:extLst>
      <p:ext uri="{BB962C8B-B14F-4D97-AF65-F5344CB8AC3E}">
        <p14:creationId xmlns:p14="http://schemas.microsoft.com/office/powerpoint/2010/main" val="29126349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omicsbulletin.com/main/sites/default/files/topten/images/120821/frit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76673"/>
            <a:ext cx="5503831" cy="48245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comicsbulletin.com/main/sites/default/files/topten/images/120821/frit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55067"/>
            <a:ext cx="5503831"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76255" y="1813173"/>
            <a:ext cx="1957183" cy="2308324"/>
          </a:xfrm>
          <a:prstGeom prst="rect">
            <a:avLst/>
          </a:prstGeom>
        </p:spPr>
        <p:txBody>
          <a:bodyPr wrap="square">
            <a:spAutoFit/>
          </a:bodyPr>
          <a:lstStyle/>
          <a:p>
            <a:r>
              <a:rPr lang="fr-CA" b="1" dirty="0"/>
              <a:t>Fritz the Cat (Robert Crumb, 1959-)</a:t>
            </a:r>
            <a:endParaRPr lang="fr-CA" dirty="0"/>
          </a:p>
          <a:p>
            <a:r>
              <a:rPr lang="fr-CA" b="1" dirty="0"/>
              <a:t>Fut très apprécié au sein de la culture parallèle, underground, des années 60</a:t>
            </a:r>
            <a:endParaRPr lang="fr-CA" dirty="0"/>
          </a:p>
        </p:txBody>
      </p:sp>
    </p:spTree>
    <p:extLst>
      <p:ext uri="{BB962C8B-B14F-4D97-AF65-F5344CB8AC3E}">
        <p14:creationId xmlns:p14="http://schemas.microsoft.com/office/powerpoint/2010/main" val="12003022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H="1" flipV="1">
            <a:off x="1691679" y="4698855"/>
            <a:ext cx="2664296" cy="530345"/>
          </a:xfrm>
        </p:spPr>
        <p:txBody>
          <a:bodyPr>
            <a:normAutofit fontScale="90000"/>
          </a:bodyPr>
          <a:lstStyle/>
          <a:p>
            <a:r>
              <a:rPr lang="fr-CA" dirty="0" smtClean="0"/>
              <a:t>  </a:t>
            </a:r>
            <a:endParaRPr lang="fr-CA" dirty="0"/>
          </a:p>
        </p:txBody>
      </p:sp>
      <p:sp>
        <p:nvSpPr>
          <p:cNvPr id="3" name="Espace réservé du texte 2"/>
          <p:cNvSpPr>
            <a:spLocks noGrp="1"/>
          </p:cNvSpPr>
          <p:nvPr>
            <p:ph type="body" idx="1"/>
          </p:nvPr>
        </p:nvSpPr>
        <p:spPr>
          <a:xfrm>
            <a:off x="683568" y="1412776"/>
            <a:ext cx="7632848" cy="3888431"/>
          </a:xfrm>
        </p:spPr>
        <p:txBody>
          <a:bodyPr>
            <a:normAutofit fontScale="92500" lnSpcReduction="20000"/>
          </a:bodyPr>
          <a:lstStyle/>
          <a:p>
            <a:pPr algn="ctr"/>
            <a:endParaRPr lang="fr-CA" dirty="0" smtClean="0"/>
          </a:p>
          <a:p>
            <a:pPr algn="ctr"/>
            <a:endParaRPr lang="fr-CA" dirty="0"/>
          </a:p>
          <a:p>
            <a:pPr algn="ctr"/>
            <a:endParaRPr lang="fr-CA" dirty="0" smtClean="0"/>
          </a:p>
          <a:p>
            <a:pPr algn="ctr"/>
            <a:endParaRPr lang="fr-CA" dirty="0"/>
          </a:p>
          <a:p>
            <a:pPr algn="ctr"/>
            <a:r>
              <a:rPr lang="fr-CA" dirty="0" smtClean="0"/>
              <a:t>1980+</a:t>
            </a:r>
          </a:p>
          <a:p>
            <a:pPr marL="342900" indent="-342900" algn="ctr">
              <a:buFont typeface="Arial" panose="020B0604020202020204" pitchFamily="34" charset="0"/>
              <a:buChar char="•"/>
            </a:pPr>
            <a:r>
              <a:rPr lang="fr-CA" dirty="0" smtClean="0"/>
              <a:t>La B.d. commence à être reconnue </a:t>
            </a:r>
          </a:p>
          <a:p>
            <a:pPr lvl="1" algn="ctr"/>
            <a:r>
              <a:rPr lang="fr-CA" dirty="0" smtClean="0"/>
              <a:t>comme une forme artistique légitime</a:t>
            </a:r>
          </a:p>
          <a:p>
            <a:pPr marL="742950" lvl="1" indent="-285750" algn="ctr">
              <a:buFont typeface="Arial" panose="020B0604020202020204" pitchFamily="34" charset="0"/>
              <a:buChar char="•"/>
            </a:pPr>
            <a:r>
              <a:rPr lang="fr-CA" dirty="0" smtClean="0"/>
              <a:t>Collèges &amp; universités offrent des cours sur la b.d.</a:t>
            </a:r>
          </a:p>
          <a:p>
            <a:pPr marL="742950" lvl="1" indent="-285750" algn="ctr">
              <a:buFont typeface="Arial" panose="020B0604020202020204" pitchFamily="34" charset="0"/>
              <a:buChar char="•"/>
            </a:pPr>
            <a:r>
              <a:rPr lang="fr-CA" dirty="0" smtClean="0"/>
              <a:t>Le Réalisme est à l’ordre du jour</a:t>
            </a:r>
          </a:p>
          <a:p>
            <a:pPr marL="742950" lvl="1" indent="-285750" algn="ctr">
              <a:buFont typeface="Arial" panose="020B0604020202020204" pitchFamily="34" charset="0"/>
              <a:buChar char="•"/>
            </a:pPr>
            <a:r>
              <a:rPr lang="fr-CA" dirty="0" smtClean="0"/>
              <a:t>DC Comics est acheté par Warner </a:t>
            </a:r>
            <a:r>
              <a:rPr lang="fr-CA" dirty="0" err="1" smtClean="0"/>
              <a:t>Brothers</a:t>
            </a:r>
            <a:endParaRPr lang="fr-CA" dirty="0" smtClean="0"/>
          </a:p>
          <a:p>
            <a:pPr marL="742950" lvl="1" indent="-285750" algn="ctr">
              <a:buFont typeface="Arial" panose="020B0604020202020204" pitchFamily="34" charset="0"/>
              <a:buChar char="•"/>
            </a:pPr>
            <a:r>
              <a:rPr lang="fr-CA" dirty="0" smtClean="0"/>
              <a:t>Marvel est acheté par Disney</a:t>
            </a:r>
          </a:p>
          <a:p>
            <a:pPr marL="742950" lvl="1" indent="-285750" algn="ctr">
              <a:buFont typeface="Arial" panose="020B0604020202020204" pitchFamily="34" charset="0"/>
              <a:buChar char="•"/>
            </a:pPr>
            <a:r>
              <a:rPr lang="fr-CA" dirty="0" smtClean="0"/>
              <a:t>Les adaptations cinématographiques et pour la télévision </a:t>
            </a:r>
          </a:p>
          <a:p>
            <a:pPr lvl="1" algn="ctr"/>
            <a:r>
              <a:rPr lang="fr-CA" dirty="0"/>
              <a:t>s</a:t>
            </a:r>
            <a:r>
              <a:rPr lang="fr-CA" dirty="0" smtClean="0"/>
              <a:t>e multiplient</a:t>
            </a:r>
          </a:p>
          <a:p>
            <a:pPr marL="742950" lvl="1" indent="-285750" algn="ctr">
              <a:buFont typeface="Arial" panose="020B0604020202020204" pitchFamily="34" charset="0"/>
              <a:buChar char="•"/>
            </a:pPr>
            <a:endParaRPr lang="fr-CA" dirty="0" smtClean="0"/>
          </a:p>
          <a:p>
            <a:pPr marL="342900" indent="-342900" algn="ctr">
              <a:buFont typeface="Arial" panose="020B0604020202020204" pitchFamily="34" charset="0"/>
              <a:buChar char="•"/>
            </a:pPr>
            <a:endParaRPr lang="fr-CA" dirty="0"/>
          </a:p>
        </p:txBody>
      </p:sp>
    </p:spTree>
    <p:extLst>
      <p:ext uri="{BB962C8B-B14F-4D97-AF65-F5344CB8AC3E}">
        <p14:creationId xmlns:p14="http://schemas.microsoft.com/office/powerpoint/2010/main" val="3694306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smtClean="0"/>
              <a:t>Yellow Kid</a:t>
            </a:r>
            <a:endParaRPr lang="fr-CA" dirty="0"/>
          </a:p>
        </p:txBody>
      </p:sp>
      <p:sp>
        <p:nvSpPr>
          <p:cNvPr id="4" name="Espace réservé du texte 3"/>
          <p:cNvSpPr>
            <a:spLocks noGrp="1"/>
          </p:cNvSpPr>
          <p:nvPr>
            <p:ph type="body" sz="half" idx="2"/>
          </p:nvPr>
        </p:nvSpPr>
        <p:spPr/>
        <p:txBody>
          <a:bodyPr>
            <a:normAutofit fontScale="92500"/>
          </a:bodyPr>
          <a:lstStyle/>
          <a:p>
            <a:r>
              <a:rPr lang="en-US" dirty="0" smtClean="0"/>
              <a:t>Le</a:t>
            </a:r>
            <a:r>
              <a:rPr lang="en-US" b="1" dirty="0" smtClean="0"/>
              <a:t> </a:t>
            </a:r>
            <a:r>
              <a:rPr lang="en-US" b="1" dirty="0"/>
              <a:t>Yellow Kid</a:t>
            </a:r>
            <a:r>
              <a:rPr lang="en-US" dirty="0"/>
              <a:t> </a:t>
            </a:r>
            <a:r>
              <a:rPr lang="en-US" dirty="0" smtClean="0"/>
              <a:t>a </a:t>
            </a:r>
            <a:r>
              <a:rPr lang="en-US" dirty="0" err="1" smtClean="0"/>
              <a:t>été</a:t>
            </a:r>
            <a:r>
              <a:rPr lang="en-US" dirty="0" smtClean="0"/>
              <a:t> </a:t>
            </a:r>
            <a:r>
              <a:rPr lang="en-US" dirty="0" err="1" smtClean="0"/>
              <a:t>créé</a:t>
            </a:r>
            <a:r>
              <a:rPr lang="en-US" dirty="0" smtClean="0"/>
              <a:t> </a:t>
            </a:r>
            <a:r>
              <a:rPr lang="en-US" dirty="0" err="1" smtClean="0"/>
              <a:t>en</a:t>
            </a:r>
            <a:r>
              <a:rPr lang="en-US" dirty="0" smtClean="0"/>
              <a:t> 1996 pour le </a:t>
            </a:r>
            <a:r>
              <a:rPr lang="en-US" i="1" u="sng" dirty="0">
                <a:hlinkClick r:id="rId2" tooltip="New York World"/>
              </a:rPr>
              <a:t>New York </a:t>
            </a:r>
            <a:r>
              <a:rPr lang="en-US" i="1" u="sng" dirty="0" smtClean="0">
                <a:hlinkClick r:id="rId2" tooltip="New York World"/>
              </a:rPr>
              <a:t>World</a:t>
            </a:r>
            <a:r>
              <a:rPr lang="en-US" i="1" u="sng" dirty="0" smtClean="0"/>
              <a:t> de </a:t>
            </a:r>
            <a:r>
              <a:rPr lang="en-US" dirty="0" smtClean="0">
                <a:hlinkClick r:id="rId3" tooltip="Joseph Pulitzer"/>
              </a:rPr>
              <a:t>Joseph Pulitzer</a:t>
            </a:r>
            <a:r>
              <a:rPr lang="en-US" dirty="0"/>
              <a:t> </a:t>
            </a:r>
            <a:r>
              <a:rPr lang="en-US" dirty="0" smtClean="0"/>
              <a:t> </a:t>
            </a:r>
            <a:r>
              <a:rPr lang="en-US" dirty="0" err="1" smtClean="0"/>
              <a:t>jusqu’en</a:t>
            </a:r>
            <a:r>
              <a:rPr lang="en-US" dirty="0" smtClean="0"/>
              <a:t> 1898 </a:t>
            </a:r>
            <a:r>
              <a:rPr lang="en-US" dirty="0" err="1" smtClean="0"/>
              <a:t>puis</a:t>
            </a:r>
            <a:r>
              <a:rPr lang="en-US" dirty="0" smtClean="0"/>
              <a:t>  pour le </a:t>
            </a:r>
            <a:r>
              <a:rPr lang="en-US" i="1" dirty="0" smtClean="0">
                <a:hlinkClick r:id="rId4" tooltip="New York Journal"/>
              </a:rPr>
              <a:t>New </a:t>
            </a:r>
            <a:r>
              <a:rPr lang="en-US" i="1" dirty="0">
                <a:hlinkClick r:id="rId4" tooltip="New York Journal"/>
              </a:rPr>
              <a:t>York </a:t>
            </a:r>
            <a:r>
              <a:rPr lang="en-US" i="1" dirty="0" smtClean="0">
                <a:hlinkClick r:id="rId4" tooltip="New York Journal"/>
              </a:rPr>
              <a:t>Journal</a:t>
            </a:r>
            <a:r>
              <a:rPr lang="en-US" dirty="0" smtClean="0"/>
              <a:t> de </a:t>
            </a:r>
            <a:r>
              <a:rPr lang="en-US" dirty="0" smtClean="0">
                <a:hlinkClick r:id="rId5" tooltip="William Randolph Hearst"/>
              </a:rPr>
              <a:t>William </a:t>
            </a:r>
            <a:r>
              <a:rPr lang="en-US" dirty="0">
                <a:hlinkClick r:id="rId5" tooltip="William Randolph Hearst"/>
              </a:rPr>
              <a:t>Randolph </a:t>
            </a:r>
            <a:r>
              <a:rPr lang="en-US" dirty="0" smtClean="0">
                <a:hlinkClick r:id="rId5" tooltip="William Randolph Hearst"/>
              </a:rPr>
              <a:t>Hearst</a:t>
            </a:r>
            <a:r>
              <a:rPr lang="en-US" dirty="0" smtClean="0"/>
              <a:t>.</a:t>
            </a:r>
          </a:p>
          <a:p>
            <a:r>
              <a:rPr lang="en-US" dirty="0" smtClean="0">
                <a:hlinkClick r:id="rId6" tooltip="Richard F. Outcault"/>
              </a:rPr>
              <a:t>Richard </a:t>
            </a:r>
            <a:r>
              <a:rPr lang="en-US" dirty="0">
                <a:hlinkClick r:id="rId6" tooltip="Richard F. Outcault"/>
              </a:rPr>
              <a:t>F. </a:t>
            </a:r>
            <a:r>
              <a:rPr lang="en-US" dirty="0" err="1">
                <a:hlinkClick r:id="rId6" tooltip="Richard F. Outcault"/>
              </a:rPr>
              <a:t>Outcault</a:t>
            </a:r>
            <a:r>
              <a:rPr lang="en-US" dirty="0"/>
              <a:t> </a:t>
            </a:r>
            <a:r>
              <a:rPr lang="en-US" dirty="0" err="1" smtClean="0"/>
              <a:t>en</a:t>
            </a:r>
            <a:r>
              <a:rPr lang="en-US" dirty="0" smtClean="0"/>
              <a:t> </a:t>
            </a:r>
            <a:r>
              <a:rPr lang="en-US" dirty="0" err="1" smtClean="0"/>
              <a:t>est</a:t>
            </a:r>
            <a:r>
              <a:rPr lang="en-US" dirty="0" smtClean="0"/>
              <a:t> le </a:t>
            </a:r>
            <a:r>
              <a:rPr lang="en-US" dirty="0" err="1" smtClean="0"/>
              <a:t>créateur</a:t>
            </a:r>
            <a:r>
              <a:rPr lang="en-US" dirty="0" smtClean="0"/>
              <a:t>. </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848" y="819431"/>
            <a:ext cx="2513539" cy="347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pour une image  2"/>
          <p:cNvSpPr txBox="1">
            <a:spLocks/>
          </p:cNvSpPr>
          <p:nvPr/>
        </p:nvSpPr>
        <p:spPr>
          <a:xfrm>
            <a:off x="1988096" y="773088"/>
            <a:ext cx="5486400" cy="4114800"/>
          </a:xfrm>
          <a:prstGeom prst="rect">
            <a:avLst/>
          </a:prstGeom>
        </p:spPr>
      </p:sp>
    </p:spTree>
    <p:extLst>
      <p:ext uri="{BB962C8B-B14F-4D97-AF65-F5344CB8AC3E}">
        <p14:creationId xmlns:p14="http://schemas.microsoft.com/office/powerpoint/2010/main" val="35331244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ntractwithg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9036"/>
            <a:ext cx="4124325" cy="636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08104" y="2420888"/>
            <a:ext cx="3131840" cy="2308324"/>
          </a:xfrm>
          <a:prstGeom prst="rect">
            <a:avLst/>
          </a:prstGeom>
        </p:spPr>
        <p:txBody>
          <a:bodyPr wrap="square">
            <a:spAutoFit/>
          </a:bodyPr>
          <a:lstStyle/>
          <a:p>
            <a:r>
              <a:rPr lang="fr-CA" b="1" i="1" dirty="0"/>
              <a:t>A </a:t>
            </a:r>
            <a:r>
              <a:rPr lang="fr-CA" b="1" i="1" dirty="0" err="1"/>
              <a:t>C</a:t>
            </a:r>
            <a:r>
              <a:rPr lang="fr-CA" b="1" i="1" dirty="0" err="1" smtClean="0"/>
              <a:t>ontract</a:t>
            </a:r>
            <a:r>
              <a:rPr lang="fr-CA" b="1" i="1" dirty="0" smtClean="0"/>
              <a:t> </a:t>
            </a:r>
            <a:r>
              <a:rPr lang="fr-CA" b="1" i="1" dirty="0" err="1"/>
              <a:t>with</a:t>
            </a:r>
            <a:r>
              <a:rPr lang="fr-CA" b="1" i="1" dirty="0"/>
              <a:t> </a:t>
            </a:r>
            <a:r>
              <a:rPr lang="fr-CA" b="1" i="1" dirty="0" err="1"/>
              <a:t>God</a:t>
            </a:r>
            <a:r>
              <a:rPr lang="fr-CA" b="1" i="1" dirty="0"/>
              <a:t> </a:t>
            </a:r>
            <a:r>
              <a:rPr lang="fr-CA" b="1" dirty="0"/>
              <a:t>d’Eisner est la première utilisation officielle du terme </a:t>
            </a:r>
            <a:r>
              <a:rPr lang="fr-CA" b="1" dirty="0" err="1"/>
              <a:t>graphic</a:t>
            </a:r>
            <a:r>
              <a:rPr lang="fr-CA" b="1" dirty="0"/>
              <a:t> </a:t>
            </a:r>
            <a:r>
              <a:rPr lang="fr-CA" b="1" dirty="0" err="1"/>
              <a:t>novel</a:t>
            </a:r>
            <a:r>
              <a:rPr lang="fr-CA" b="1" dirty="0"/>
              <a:t> (i.e. une histoire illustrée publiée comme un livre et ce, pour une clientèle </a:t>
            </a:r>
            <a:r>
              <a:rPr lang="fr-CA" b="1" dirty="0" smtClean="0"/>
              <a:t>adulte).</a:t>
            </a:r>
            <a:endParaRPr lang="fr-CA" dirty="0"/>
          </a:p>
          <a:p>
            <a:r>
              <a:rPr lang="fr-CA" b="1" dirty="0"/>
              <a:t>La série </a:t>
            </a:r>
            <a:r>
              <a:rPr lang="fr-CA" b="1" i="1" dirty="0"/>
              <a:t>Paul</a:t>
            </a:r>
            <a:r>
              <a:rPr lang="fr-CA" b="1" dirty="0"/>
              <a:t> de </a:t>
            </a:r>
            <a:r>
              <a:rPr lang="fr-CA" b="1" dirty="0" err="1"/>
              <a:t>Rabagliati</a:t>
            </a:r>
            <a:r>
              <a:rPr lang="fr-CA" b="1" dirty="0"/>
              <a:t> est dans cette veine</a:t>
            </a:r>
            <a:endParaRPr lang="fr-CA" dirty="0"/>
          </a:p>
        </p:txBody>
      </p:sp>
    </p:spTree>
    <p:extLst>
      <p:ext uri="{BB962C8B-B14F-4D97-AF65-F5344CB8AC3E}">
        <p14:creationId xmlns:p14="http://schemas.microsoft.com/office/powerpoint/2010/main" val="23948061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en/thumb/7/77/Dark_knight_returns.jpg/250px-Dark_knight_retur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76672"/>
            <a:ext cx="3888432"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92080" y="2348880"/>
            <a:ext cx="2880320" cy="3139321"/>
          </a:xfrm>
          <a:prstGeom prst="rect">
            <a:avLst/>
          </a:prstGeom>
        </p:spPr>
        <p:txBody>
          <a:bodyPr wrap="square">
            <a:spAutoFit/>
          </a:bodyPr>
          <a:lstStyle/>
          <a:p>
            <a:r>
              <a:rPr lang="fr-CA" b="1" dirty="0"/>
              <a:t>Parfois le </a:t>
            </a:r>
            <a:r>
              <a:rPr lang="fr-CA" b="1" dirty="0" err="1"/>
              <a:t>graphic</a:t>
            </a:r>
            <a:r>
              <a:rPr lang="fr-CA" b="1" dirty="0"/>
              <a:t> </a:t>
            </a:r>
            <a:r>
              <a:rPr lang="fr-CA" b="1" dirty="0" err="1"/>
              <a:t>novel</a:t>
            </a:r>
            <a:r>
              <a:rPr lang="fr-CA" b="1" dirty="0"/>
              <a:t> est une histoire qui s’est étendue sur plusieurs numéros d’un </a:t>
            </a:r>
            <a:r>
              <a:rPr lang="fr-CA" b="1" dirty="0" err="1"/>
              <a:t>comic</a:t>
            </a:r>
            <a:r>
              <a:rPr lang="fr-CA" b="1" dirty="0"/>
              <a:t> book avant d’être réunie dans un seul </a:t>
            </a:r>
            <a:r>
              <a:rPr lang="fr-CA" b="1" dirty="0" smtClean="0"/>
              <a:t>volume</a:t>
            </a:r>
          </a:p>
          <a:p>
            <a:r>
              <a:rPr lang="fr-CA" b="1" dirty="0" smtClean="0"/>
              <a:t>Ce </a:t>
            </a:r>
            <a:r>
              <a:rPr lang="fr-CA" b="1" i="1" dirty="0" smtClean="0"/>
              <a:t>Batman</a:t>
            </a:r>
            <a:r>
              <a:rPr lang="fr-CA" b="1" dirty="0" smtClean="0"/>
              <a:t> est très noir : </a:t>
            </a:r>
            <a:r>
              <a:rPr lang="fr-CA" b="1" i="1" dirty="0" smtClean="0"/>
              <a:t>Batman</a:t>
            </a:r>
            <a:r>
              <a:rPr lang="fr-CA" b="1" dirty="0" smtClean="0"/>
              <a:t> doit non seulement se battre contre les méchants mais aussi contre ses propres démons</a:t>
            </a:r>
            <a:endParaRPr lang="fr-CA" dirty="0"/>
          </a:p>
        </p:txBody>
      </p:sp>
    </p:spTree>
    <p:extLst>
      <p:ext uri="{BB962C8B-B14F-4D97-AF65-F5344CB8AC3E}">
        <p14:creationId xmlns:p14="http://schemas.microsoft.com/office/powerpoint/2010/main" val="32714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ver of the first volume of Ma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548680"/>
            <a:ext cx="238125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43608" y="4077072"/>
            <a:ext cx="7632848" cy="2308324"/>
          </a:xfrm>
          <a:prstGeom prst="rect">
            <a:avLst/>
          </a:prstGeom>
        </p:spPr>
        <p:txBody>
          <a:bodyPr wrap="square">
            <a:spAutoFit/>
          </a:bodyPr>
          <a:lstStyle/>
          <a:p>
            <a:r>
              <a:rPr lang="en-US" b="1" i="1" dirty="0" err="1"/>
              <a:t>Maus</a:t>
            </a:r>
            <a:r>
              <a:rPr lang="en-US" dirty="0"/>
              <a:t> is a </a:t>
            </a:r>
            <a:r>
              <a:rPr lang="en-US" dirty="0">
                <a:hlinkClick r:id="rId3" tooltip="Graphic novel"/>
              </a:rPr>
              <a:t>graphic novel</a:t>
            </a:r>
            <a:r>
              <a:rPr lang="en-US" dirty="0"/>
              <a:t> by American cartoonist </a:t>
            </a:r>
            <a:r>
              <a:rPr lang="en-US" dirty="0">
                <a:hlinkClick r:id="rId4" tooltip="Art Spiegelman"/>
              </a:rPr>
              <a:t>Art Spiegelman</a:t>
            </a:r>
            <a:r>
              <a:rPr lang="en-US" dirty="0"/>
              <a:t>, serialized from 1980 to 1991. It depicts Spiegelman interviewing his father about his experiences as </a:t>
            </a:r>
            <a:r>
              <a:rPr lang="en-US" dirty="0" smtClean="0"/>
              <a:t>a </a:t>
            </a:r>
            <a:r>
              <a:rPr lang="en-US" dirty="0" smtClean="0">
                <a:hlinkClick r:id="rId5" tooltip="History of the Jews in Poland"/>
              </a:rPr>
              <a:t>Polish </a:t>
            </a:r>
            <a:r>
              <a:rPr lang="en-US" dirty="0">
                <a:hlinkClick r:id="rId5" tooltip="History of the Jews in Poland"/>
              </a:rPr>
              <a:t>Jew</a:t>
            </a:r>
            <a:r>
              <a:rPr lang="en-US" dirty="0"/>
              <a:t> and </a:t>
            </a:r>
            <a:r>
              <a:rPr lang="en-US" dirty="0">
                <a:hlinkClick r:id="rId6" tooltip="The Holocaust"/>
              </a:rPr>
              <a:t>Holocaust</a:t>
            </a:r>
            <a:r>
              <a:rPr lang="en-US" dirty="0"/>
              <a:t> survivor. The book uses </a:t>
            </a:r>
            <a:r>
              <a:rPr lang="en-US" dirty="0">
                <a:hlinkClick r:id="rId7" tooltip="Postmodernism"/>
              </a:rPr>
              <a:t>postmodern</a:t>
            </a:r>
            <a:r>
              <a:rPr lang="en-US" dirty="0"/>
              <a:t> techniques—most strikingly in its depiction of </a:t>
            </a:r>
            <a:r>
              <a:rPr lang="en-US" dirty="0">
                <a:hlinkClick r:id="rId8" tooltip="Race (human classification)"/>
              </a:rPr>
              <a:t>races</a:t>
            </a:r>
            <a:r>
              <a:rPr lang="en-US" dirty="0"/>
              <a:t> as different kinds of animals: Jews as mice, Germans as cats, and non-Jewish Poles as pigs. Critics have classified </a:t>
            </a:r>
            <a:r>
              <a:rPr lang="en-US" i="1" dirty="0" err="1"/>
              <a:t>Maus</a:t>
            </a:r>
            <a:r>
              <a:rPr lang="en-US" dirty="0"/>
              <a:t> as memoir, biography, history, fiction, autobiography, or a mix of genres. In 1992 it became the first graphic novel to win a </a:t>
            </a:r>
            <a:r>
              <a:rPr lang="en-US" dirty="0">
                <a:hlinkClick r:id="rId9" tooltip="Pulitzer Prize"/>
              </a:rPr>
              <a:t>Pulitzer Prize</a:t>
            </a:r>
            <a:r>
              <a:rPr lang="en-US" dirty="0"/>
              <a:t>.</a:t>
            </a:r>
            <a:endParaRPr lang="fr-CA" dirty="0"/>
          </a:p>
        </p:txBody>
      </p:sp>
    </p:spTree>
    <p:extLst>
      <p:ext uri="{BB962C8B-B14F-4D97-AF65-F5344CB8AC3E}">
        <p14:creationId xmlns:p14="http://schemas.microsoft.com/office/powerpoint/2010/main" val="1349217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en/b/b7/Roy_Lichtenstein_Wha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700808"/>
            <a:ext cx="7116788"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99792" y="5301207"/>
            <a:ext cx="4212948" cy="646331"/>
          </a:xfrm>
          <a:prstGeom prst="rect">
            <a:avLst/>
          </a:prstGeom>
        </p:spPr>
        <p:txBody>
          <a:bodyPr wrap="none">
            <a:spAutoFit/>
          </a:bodyPr>
          <a:lstStyle/>
          <a:p>
            <a:r>
              <a:rPr lang="fr-CA" b="1" dirty="0"/>
              <a:t>Roy Fox </a:t>
            </a:r>
            <a:r>
              <a:rPr lang="fr-CA" b="1" dirty="0" smtClean="0"/>
              <a:t>Lichtenstein</a:t>
            </a:r>
          </a:p>
          <a:p>
            <a:r>
              <a:rPr lang="fr-CA" b="1" dirty="0" smtClean="0"/>
              <a:t>Le </a:t>
            </a:r>
            <a:r>
              <a:rPr lang="fr-CA" b="1" dirty="0" err="1" smtClean="0"/>
              <a:t>comic</a:t>
            </a:r>
            <a:r>
              <a:rPr lang="fr-CA" b="1" dirty="0" smtClean="0"/>
              <a:t> book envahissant l’art dit sérieux</a:t>
            </a:r>
            <a:endParaRPr lang="fr-CA" dirty="0"/>
          </a:p>
        </p:txBody>
      </p:sp>
    </p:spTree>
    <p:extLst>
      <p:ext uri="{BB962C8B-B14F-4D97-AF65-F5344CB8AC3E}">
        <p14:creationId xmlns:p14="http://schemas.microsoft.com/office/powerpoint/2010/main" val="9348213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tatic.comicvine.com/uploads/original/1/18889/404767-154359-captain-canuc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44492"/>
            <a:ext cx="3789349"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48064" y="2682437"/>
            <a:ext cx="2808312" cy="923330"/>
          </a:xfrm>
          <a:prstGeom prst="rect">
            <a:avLst/>
          </a:prstGeom>
        </p:spPr>
        <p:txBody>
          <a:bodyPr wrap="square">
            <a:spAutoFit/>
          </a:bodyPr>
          <a:lstStyle/>
          <a:p>
            <a:r>
              <a:rPr lang="fr-CA" b="1" dirty="0" err="1"/>
              <a:t>Capitain</a:t>
            </a:r>
            <a:r>
              <a:rPr lang="fr-CA" b="1" dirty="0"/>
              <a:t> </a:t>
            </a:r>
            <a:r>
              <a:rPr lang="fr-CA" b="1" dirty="0" err="1"/>
              <a:t>Canuck</a:t>
            </a:r>
            <a:endParaRPr lang="fr-CA" dirty="0"/>
          </a:p>
          <a:p>
            <a:r>
              <a:rPr lang="fr-CA" b="1" dirty="0"/>
              <a:t>Le héros </a:t>
            </a:r>
            <a:r>
              <a:rPr lang="fr-CA" b="1" dirty="0" smtClean="0"/>
              <a:t>all-</a:t>
            </a:r>
            <a:r>
              <a:rPr lang="fr-CA" b="1" dirty="0" err="1" smtClean="0"/>
              <a:t>canadian</a:t>
            </a:r>
            <a:r>
              <a:rPr lang="fr-CA" b="1" dirty="0" smtClean="0"/>
              <a:t> drapé dans son unifolié </a:t>
            </a:r>
            <a:r>
              <a:rPr lang="fr-CA" b="1" dirty="0"/>
              <a:t>!</a:t>
            </a:r>
            <a:endParaRPr lang="fr-CA" dirty="0"/>
          </a:p>
        </p:txBody>
      </p:sp>
    </p:spTree>
    <p:extLst>
      <p:ext uri="{BB962C8B-B14F-4D97-AF65-F5344CB8AC3E}">
        <p14:creationId xmlns:p14="http://schemas.microsoft.com/office/powerpoint/2010/main" val="34506717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166843"/>
            <a:ext cx="4572000" cy="4524315"/>
          </a:xfrm>
          <a:prstGeom prst="rect">
            <a:avLst/>
          </a:prstGeom>
        </p:spPr>
        <p:txBody>
          <a:bodyPr>
            <a:spAutoFit/>
          </a:bodyPr>
          <a:lstStyle/>
          <a:p>
            <a:pPr algn="ctr"/>
            <a:r>
              <a:rPr lang="fr-CA" b="1" dirty="0"/>
              <a:t>Quel avenir pour le </a:t>
            </a:r>
            <a:r>
              <a:rPr lang="fr-CA" b="1" dirty="0" err="1"/>
              <a:t>comic</a:t>
            </a:r>
            <a:r>
              <a:rPr lang="fr-CA" b="1" dirty="0"/>
              <a:t> book ?</a:t>
            </a:r>
            <a:endParaRPr lang="fr-CA" dirty="0"/>
          </a:p>
          <a:p>
            <a:r>
              <a:rPr lang="fr-CA" dirty="0"/>
              <a:t>Certainement meilleur que pour le </a:t>
            </a:r>
            <a:r>
              <a:rPr lang="fr-CA" dirty="0" err="1" smtClean="0"/>
              <a:t>comic</a:t>
            </a:r>
            <a:r>
              <a:rPr lang="fr-CA" dirty="0" smtClean="0"/>
              <a:t> </a:t>
            </a:r>
            <a:r>
              <a:rPr lang="fr-CA" dirty="0"/>
              <a:t>trip.</a:t>
            </a:r>
          </a:p>
          <a:p>
            <a:r>
              <a:rPr lang="fr-CA" dirty="0"/>
              <a:t>Est-ce que le fait que le cinéma et la télévision font de plus en plus appel à des personnages de </a:t>
            </a:r>
            <a:r>
              <a:rPr lang="fr-CA" dirty="0" err="1"/>
              <a:t>comic</a:t>
            </a:r>
            <a:r>
              <a:rPr lang="fr-CA" dirty="0"/>
              <a:t> books élargira la clientèle ?</a:t>
            </a:r>
          </a:p>
          <a:p>
            <a:r>
              <a:rPr lang="fr-CA" dirty="0"/>
              <a:t>Bien qu’intéressant particulièrement le groupe des 12-25 ans, le </a:t>
            </a:r>
            <a:r>
              <a:rPr lang="fr-CA" dirty="0" err="1"/>
              <a:t>comic</a:t>
            </a:r>
            <a:r>
              <a:rPr lang="fr-CA" dirty="0"/>
              <a:t> book peut compter sur une clientèle fidèle et qui est prête à se faire entendre.</a:t>
            </a:r>
          </a:p>
          <a:p>
            <a:r>
              <a:rPr lang="fr-CA" dirty="0"/>
              <a:t>Va-t-on se diriger plutôt vers le format </a:t>
            </a:r>
            <a:r>
              <a:rPr lang="fr-CA" dirty="0" err="1"/>
              <a:t>graphic</a:t>
            </a:r>
            <a:r>
              <a:rPr lang="fr-CA" dirty="0"/>
              <a:t> </a:t>
            </a:r>
            <a:r>
              <a:rPr lang="fr-CA" dirty="0" err="1"/>
              <a:t>novel</a:t>
            </a:r>
            <a:r>
              <a:rPr lang="fr-CA" dirty="0"/>
              <a:t> (soit des histoires de plus grande amplitude) que de se laisser encadrer dans le format limité du </a:t>
            </a:r>
            <a:r>
              <a:rPr lang="fr-CA" dirty="0" err="1"/>
              <a:t>comic</a:t>
            </a:r>
            <a:r>
              <a:rPr lang="fr-CA" dirty="0"/>
              <a:t> book ? (N.B. ce serait en quelque sorte utiliser le format européen avec des histoires d’une quarantaine de pages).</a:t>
            </a:r>
          </a:p>
        </p:txBody>
      </p:sp>
    </p:spTree>
    <p:extLst>
      <p:ext uri="{BB962C8B-B14F-4D97-AF65-F5344CB8AC3E}">
        <p14:creationId xmlns:p14="http://schemas.microsoft.com/office/powerpoint/2010/main" val="29972130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692696"/>
            <a:ext cx="6696744" cy="4524315"/>
          </a:xfrm>
          <a:prstGeom prst="rect">
            <a:avLst/>
          </a:prstGeom>
        </p:spPr>
        <p:txBody>
          <a:bodyPr wrap="square">
            <a:spAutoFit/>
          </a:bodyPr>
          <a:lstStyle/>
          <a:p>
            <a:pPr algn="ctr"/>
            <a:r>
              <a:rPr lang="en-US" b="1" dirty="0" smtClean="0"/>
              <a:t>The Library of Congress</a:t>
            </a:r>
          </a:p>
          <a:p>
            <a:pPr algn="ctr"/>
            <a:endParaRPr lang="en-US" b="1" dirty="0" smtClean="0"/>
          </a:p>
          <a:p>
            <a:r>
              <a:rPr lang="en-US" b="1" dirty="0" smtClean="0"/>
              <a:t>Comic </a:t>
            </a:r>
            <a:r>
              <a:rPr lang="en-US" b="1" dirty="0"/>
              <a:t>Book Collection</a:t>
            </a:r>
          </a:p>
          <a:p>
            <a:r>
              <a:rPr lang="en-US" dirty="0"/>
              <a:t>The largest publicly available collection of comic books in the United States is housed in the Serial and Government Publications Division. The collection includes U.S. and foreign comic books--over 6,000 titles in all, totaling more than 120,000 issues. Primarily composed of the original print books, the collection includes color microfiche of selected early comic book titles (such as </a:t>
            </a:r>
            <a:r>
              <a:rPr lang="en-US" i="1" dirty="0"/>
              <a:t>Superman</a:t>
            </a:r>
            <a:r>
              <a:rPr lang="en-US" dirty="0"/>
              <a:t>, </a:t>
            </a:r>
            <a:r>
              <a:rPr lang="en-US" i="1" dirty="0"/>
              <a:t>More Fun</a:t>
            </a:r>
            <a:r>
              <a:rPr lang="en-US" dirty="0"/>
              <a:t>, and </a:t>
            </a:r>
            <a:r>
              <a:rPr lang="en-US" i="1" dirty="0"/>
              <a:t>Action Comics</a:t>
            </a:r>
            <a:r>
              <a:rPr lang="en-US" dirty="0"/>
              <a:t>) and special reprints. The collection is most comprehensive from the mid-1940s on, with scattered issues from numerous titles dating back to the 1930s. For many of the earliest modern comic books (those which began publishing in the 1930s) the collection contains holdings beginning with the early 1940s but lacks many first issues.</a:t>
            </a:r>
          </a:p>
          <a:p>
            <a:r>
              <a:rPr lang="en-US" dirty="0" smtClean="0"/>
              <a:t>acquisition </a:t>
            </a:r>
            <a:r>
              <a:rPr lang="en-US" dirty="0"/>
              <a:t>efforts.</a:t>
            </a:r>
          </a:p>
        </p:txBody>
      </p:sp>
    </p:spTree>
    <p:extLst>
      <p:ext uri="{BB962C8B-B14F-4D97-AF65-F5344CB8AC3E}">
        <p14:creationId xmlns:p14="http://schemas.microsoft.com/office/powerpoint/2010/main" val="1923849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1720840"/>
            <a:ext cx="7200800" cy="2585323"/>
          </a:xfrm>
          <a:prstGeom prst="rect">
            <a:avLst/>
          </a:prstGeom>
        </p:spPr>
        <p:txBody>
          <a:bodyPr wrap="square">
            <a:spAutoFit/>
          </a:bodyPr>
          <a:lstStyle/>
          <a:p>
            <a:pPr algn="ctr"/>
            <a:r>
              <a:rPr lang="en-US" dirty="0" smtClean="0"/>
              <a:t>Michigan State University</a:t>
            </a:r>
          </a:p>
          <a:p>
            <a:endParaRPr lang="en-US" dirty="0"/>
          </a:p>
          <a:p>
            <a:r>
              <a:rPr lang="en-US" dirty="0" smtClean="0"/>
              <a:t>The </a:t>
            </a:r>
            <a:r>
              <a:rPr lang="en-US" dirty="0"/>
              <a:t>Comic Art Collection holds over 200,000 items. Most of these items are American comic books, but also included are over 1,000 books of collected newspaper comic strips, nearly 45,000 foreign comic books, and several thousand books and periodicals about comics. Although some archival materials are held, the focus of the collection is on published work, in an effort to present a complete picture of what the American comics readership has seen, especially since the middle of the twentieth century.</a:t>
            </a:r>
            <a:endParaRPr lang="fr-CA" dirty="0"/>
          </a:p>
        </p:txBody>
      </p:sp>
    </p:spTree>
    <p:extLst>
      <p:ext uri="{BB962C8B-B14F-4D97-AF65-F5344CB8AC3E}">
        <p14:creationId xmlns:p14="http://schemas.microsoft.com/office/powerpoint/2010/main" val="34884714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1859340"/>
            <a:ext cx="7128792" cy="2585323"/>
          </a:xfrm>
          <a:prstGeom prst="rect">
            <a:avLst/>
          </a:prstGeom>
        </p:spPr>
        <p:txBody>
          <a:bodyPr wrap="square">
            <a:spAutoFit/>
          </a:bodyPr>
          <a:lstStyle/>
          <a:p>
            <a:pPr algn="ctr"/>
            <a:r>
              <a:rPr lang="fr-CA" u="sng" dirty="0">
                <a:hlinkClick r:id="rId2"/>
              </a:rPr>
              <a:t>Bowling Green State </a:t>
            </a:r>
            <a:r>
              <a:rPr lang="fr-CA" u="sng" dirty="0" err="1">
                <a:hlinkClick r:id="rId2"/>
              </a:rPr>
              <a:t>University</a:t>
            </a:r>
            <a:endParaRPr lang="en-US" dirty="0"/>
          </a:p>
          <a:p>
            <a:endParaRPr lang="en-US" dirty="0" smtClean="0"/>
          </a:p>
          <a:p>
            <a:r>
              <a:rPr lang="en-US" dirty="0" smtClean="0"/>
              <a:t>The </a:t>
            </a:r>
            <a:r>
              <a:rPr lang="en-US" dirty="0"/>
              <a:t>comic book collection in the BPCL, 50,000+ strong and still growing, is divided into two collections - the general and the </a:t>
            </a:r>
            <a:r>
              <a:rPr lang="en-US" dirty="0" err="1"/>
              <a:t>Bravard</a:t>
            </a:r>
            <a:r>
              <a:rPr lang="en-US" dirty="0"/>
              <a:t>.  Each collection includes commercially produced comics, magazine-style comics and independent/underground comics.  The time period ranges from the 1930's to the present.  Some titles are also available on microfiche to supplement missing and/or particular old issues.  All title and issues can be found in the library catalog.</a:t>
            </a:r>
            <a:endParaRPr lang="fr-CA" dirty="0"/>
          </a:p>
        </p:txBody>
      </p:sp>
    </p:spTree>
    <p:extLst>
      <p:ext uri="{BB962C8B-B14F-4D97-AF65-F5344CB8AC3E}">
        <p14:creationId xmlns:p14="http://schemas.microsoft.com/office/powerpoint/2010/main" val="13571855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564904"/>
            <a:ext cx="7772400" cy="2304256"/>
          </a:xfrm>
        </p:spPr>
        <p:txBody>
          <a:bodyPr>
            <a:normAutofit/>
          </a:bodyPr>
          <a:lstStyle/>
          <a:p>
            <a:pPr algn="ctr"/>
            <a:r>
              <a:rPr lang="fr-CA" dirty="0" smtClean="0">
                <a:latin typeface="Garamond" panose="02020404030301010803" pitchFamily="18" charset="0"/>
              </a:rPr>
              <a:t>Partie 2 : </a:t>
            </a:r>
            <a:br>
              <a:rPr lang="fr-CA" dirty="0" smtClean="0">
                <a:latin typeface="Garamond" panose="02020404030301010803" pitchFamily="18" charset="0"/>
              </a:rPr>
            </a:br>
            <a:r>
              <a:rPr lang="fr-CA" dirty="0" smtClean="0">
                <a:latin typeface="Garamond" panose="02020404030301010803" pitchFamily="18" charset="0"/>
              </a:rPr>
              <a:t/>
            </a:r>
            <a:br>
              <a:rPr lang="fr-CA" dirty="0" smtClean="0">
                <a:latin typeface="Garamond" panose="02020404030301010803" pitchFamily="18" charset="0"/>
              </a:rPr>
            </a:br>
            <a:r>
              <a:rPr lang="fr-CA" dirty="0" smtClean="0">
                <a:latin typeface="Garamond" panose="02020404030301010803" pitchFamily="18" charset="0"/>
              </a:rPr>
              <a:t>La B.d. franco-belge</a:t>
            </a:r>
            <a:br>
              <a:rPr lang="fr-CA" dirty="0" smtClean="0">
                <a:latin typeface="Garamond" panose="02020404030301010803" pitchFamily="18" charset="0"/>
              </a:rPr>
            </a:br>
            <a:endParaRPr lang="fr-CA" sz="2000" dirty="0" smtClean="0">
              <a:latin typeface="Garamond" panose="02020404030301010803" pitchFamily="18" charset="0"/>
            </a:endParaRPr>
          </a:p>
        </p:txBody>
      </p:sp>
    </p:spTree>
    <p:extLst>
      <p:ext uri="{BB962C8B-B14F-4D97-AF65-F5344CB8AC3E}">
        <p14:creationId xmlns:p14="http://schemas.microsoft.com/office/powerpoint/2010/main" val="3684805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smtClean="0"/>
              <a:t>Yellow Kid – 31 octobre 1897</a:t>
            </a:r>
            <a:endParaRPr lang="fr-CA" dirty="0"/>
          </a:p>
        </p:txBody>
      </p:sp>
      <p:sp>
        <p:nvSpPr>
          <p:cNvPr id="4" name="Espace réservé du texte 3"/>
          <p:cNvSpPr>
            <a:spLocks noGrp="1"/>
          </p:cNvSpPr>
          <p:nvPr>
            <p:ph type="body" sz="half" idx="2"/>
          </p:nvPr>
        </p:nvSpPr>
        <p:spPr/>
        <p:txBody>
          <a:bodyPr>
            <a:normAutofit/>
          </a:bodyPr>
          <a:lstStyle/>
          <a:p>
            <a:pPr algn="ctr"/>
            <a:r>
              <a:rPr lang="fr-CA" dirty="0" err="1" smtClean="0"/>
              <a:t>Outcaut</a:t>
            </a:r>
            <a:r>
              <a:rPr lang="fr-CA" dirty="0" smtClean="0"/>
              <a:t> définit les premiers codes de la b.d. : une suite d’images (plutôt qu’une seule comme pour la caricature) et l’utilisation du phylactère (ballon) pour la parole</a:t>
            </a:r>
            <a:endParaRPr lang="fr-CA" dirty="0"/>
          </a:p>
        </p:txBody>
      </p:sp>
      <p:pic>
        <p:nvPicPr>
          <p:cNvPr id="1026" name="Picture 2" descr="http://cartoons.osu.edu/digital_albums/yellowkid/1897/thumbs/1897-10-31_sm.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733" r="1733"/>
          <a:stretch>
            <a:fillRect/>
          </a:stretch>
        </p:blipFill>
        <p:spPr bwMode="auto">
          <a:xfrm>
            <a:off x="1907704" y="1196752"/>
            <a:ext cx="4248472" cy="3169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322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H="1" flipV="1">
            <a:off x="1691679" y="4698855"/>
            <a:ext cx="2664296" cy="530345"/>
          </a:xfrm>
        </p:spPr>
        <p:txBody>
          <a:bodyPr>
            <a:normAutofit fontScale="90000"/>
          </a:bodyPr>
          <a:lstStyle/>
          <a:p>
            <a:r>
              <a:rPr lang="fr-CA" dirty="0" smtClean="0"/>
              <a:t>  </a:t>
            </a:r>
            <a:endParaRPr lang="fr-CA" dirty="0"/>
          </a:p>
        </p:txBody>
      </p:sp>
      <p:sp>
        <p:nvSpPr>
          <p:cNvPr id="3" name="Espace réservé du texte 2"/>
          <p:cNvSpPr>
            <a:spLocks noGrp="1"/>
          </p:cNvSpPr>
          <p:nvPr>
            <p:ph type="body" idx="1"/>
          </p:nvPr>
        </p:nvSpPr>
        <p:spPr>
          <a:xfrm>
            <a:off x="611560" y="1340768"/>
            <a:ext cx="7772400" cy="3600401"/>
          </a:xfrm>
        </p:spPr>
        <p:txBody>
          <a:bodyPr/>
          <a:lstStyle/>
          <a:p>
            <a:pPr algn="ctr"/>
            <a:r>
              <a:rPr lang="fr-CA" dirty="0" smtClean="0"/>
              <a:t>1938- : Spirou &amp; Tintin</a:t>
            </a:r>
          </a:p>
          <a:p>
            <a:pPr algn="ctr"/>
            <a:endParaRPr lang="fr-CA" dirty="0" smtClean="0"/>
          </a:p>
          <a:p>
            <a:pPr algn="ctr"/>
            <a:r>
              <a:rPr lang="fr-CA" dirty="0" smtClean="0"/>
              <a:t>1955-1962 : </a:t>
            </a:r>
            <a:r>
              <a:rPr lang="fr-CA" dirty="0" err="1" smtClean="0"/>
              <a:t>Artima</a:t>
            </a:r>
            <a:r>
              <a:rPr lang="fr-CA" dirty="0" smtClean="0"/>
              <a:t>-Tourcoing</a:t>
            </a:r>
          </a:p>
          <a:p>
            <a:pPr algn="ctr"/>
            <a:endParaRPr lang="fr-CA" dirty="0" smtClean="0"/>
          </a:p>
          <a:p>
            <a:pPr algn="ctr"/>
            <a:r>
              <a:rPr lang="fr-CA" dirty="0" smtClean="0"/>
              <a:t>1959-1989 : Pilote</a:t>
            </a:r>
          </a:p>
          <a:p>
            <a:pPr algn="ctr"/>
            <a:endParaRPr lang="fr-CA" dirty="0"/>
          </a:p>
          <a:p>
            <a:pPr algn="ctr"/>
            <a:r>
              <a:rPr lang="fr-CA" dirty="0" smtClean="0"/>
              <a:t>1968- : À Suivre, Cahiers de la bande dessinée, Métal Hurlant, Charlie Mensuel, </a:t>
            </a:r>
            <a:r>
              <a:rPr lang="fr-CA" dirty="0" err="1" smtClean="0"/>
              <a:t>Glénat</a:t>
            </a:r>
            <a:r>
              <a:rPr lang="fr-CA" dirty="0" smtClean="0"/>
              <a:t>, Delcourt, </a:t>
            </a:r>
            <a:r>
              <a:rPr lang="fr-CA" dirty="0"/>
              <a:t>S</a:t>
            </a:r>
            <a:r>
              <a:rPr lang="fr-CA" dirty="0" smtClean="0"/>
              <a:t>oleil, etc.</a:t>
            </a:r>
          </a:p>
          <a:p>
            <a:pPr algn="ctr"/>
            <a:endParaRPr lang="fr-CA" dirty="0"/>
          </a:p>
          <a:p>
            <a:pPr algn="ctr"/>
            <a:endParaRPr lang="fr-CA" dirty="0"/>
          </a:p>
        </p:txBody>
      </p:sp>
    </p:spTree>
    <p:extLst>
      <p:ext uri="{BB962C8B-B14F-4D97-AF65-F5344CB8AC3E}">
        <p14:creationId xmlns:p14="http://schemas.microsoft.com/office/powerpoint/2010/main" val="22887135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edetheque.com/media/Planches/PlancheA_2435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0"/>
            <a:ext cx="4805249" cy="66192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14032" y="1324456"/>
            <a:ext cx="2699792" cy="4247317"/>
          </a:xfrm>
          <a:prstGeom prst="rect">
            <a:avLst/>
          </a:prstGeom>
        </p:spPr>
        <p:txBody>
          <a:bodyPr wrap="square">
            <a:spAutoFit/>
          </a:bodyPr>
          <a:lstStyle/>
          <a:p>
            <a:pPr algn="ctr"/>
            <a:r>
              <a:rPr lang="fr-CA" i="1" dirty="0"/>
              <a:t>Bécassine</a:t>
            </a:r>
          </a:p>
          <a:p>
            <a:r>
              <a:rPr lang="fr-CA" dirty="0"/>
              <a:t>Certains considèrent que la b.d. franco-belge débute avec des séries comme Bécassine (1905</a:t>
            </a:r>
            <a:r>
              <a:rPr lang="fr-CA" dirty="0" smtClean="0"/>
              <a:t>) ou les Pieds nickelés.</a:t>
            </a:r>
            <a:endParaRPr lang="fr-CA" dirty="0"/>
          </a:p>
          <a:p>
            <a:r>
              <a:rPr lang="fr-CA" dirty="0"/>
              <a:t>Ce n’est pas le cas. Bécassine n’est pas une b.d. mais une histoire illustrée.</a:t>
            </a:r>
          </a:p>
          <a:p>
            <a:r>
              <a:rPr lang="fr-CA" dirty="0"/>
              <a:t>L’image ne sert que de support visuel au texte</a:t>
            </a:r>
            <a:r>
              <a:rPr lang="fr-CA" dirty="0" smtClean="0"/>
              <a:t>.</a:t>
            </a:r>
          </a:p>
          <a:p>
            <a:r>
              <a:rPr lang="fr-CA" dirty="0" smtClean="0"/>
              <a:t>C’est Hergé qui est le point de départ de la b.d. franco-belge !</a:t>
            </a:r>
            <a:endParaRPr lang="fr-CA" dirty="0"/>
          </a:p>
        </p:txBody>
      </p:sp>
    </p:spTree>
    <p:extLst>
      <p:ext uri="{BB962C8B-B14F-4D97-AF65-F5344CB8AC3E}">
        <p14:creationId xmlns:p14="http://schemas.microsoft.com/office/powerpoint/2010/main" val="20674967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2492896"/>
            <a:ext cx="6696744" cy="1200329"/>
          </a:xfrm>
          <a:prstGeom prst="rect">
            <a:avLst/>
          </a:prstGeom>
        </p:spPr>
        <p:txBody>
          <a:bodyPr wrap="square">
            <a:spAutoFit/>
          </a:bodyPr>
          <a:lstStyle/>
          <a:p>
            <a:pPr algn="ctr"/>
            <a:r>
              <a:rPr lang="en-US" b="1" i="1" dirty="0" smtClean="0"/>
              <a:t>Journal </a:t>
            </a:r>
            <a:r>
              <a:rPr lang="en-US" b="1" i="1" dirty="0" err="1" smtClean="0"/>
              <a:t>Tintin</a:t>
            </a:r>
            <a:endParaRPr lang="en-US" b="1" i="1" dirty="0" smtClean="0"/>
          </a:p>
          <a:p>
            <a:pPr algn="ctr"/>
            <a:endParaRPr lang="en-US" b="1" dirty="0" smtClean="0"/>
          </a:p>
          <a:p>
            <a:endParaRPr lang="en-US" i="1" dirty="0" smtClean="0"/>
          </a:p>
          <a:p>
            <a:pPr algn="ctr"/>
            <a:r>
              <a:rPr lang="en-US" i="1" dirty="0" smtClean="0"/>
              <a:t>1946-1993</a:t>
            </a:r>
          </a:p>
        </p:txBody>
      </p:sp>
    </p:spTree>
    <p:extLst>
      <p:ext uri="{BB962C8B-B14F-4D97-AF65-F5344CB8AC3E}">
        <p14:creationId xmlns:p14="http://schemas.microsoft.com/office/powerpoint/2010/main" val="40765992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692696"/>
            <a:ext cx="6696744" cy="5632311"/>
          </a:xfrm>
          <a:prstGeom prst="rect">
            <a:avLst/>
          </a:prstGeom>
        </p:spPr>
        <p:txBody>
          <a:bodyPr wrap="square">
            <a:spAutoFit/>
          </a:bodyPr>
          <a:lstStyle/>
          <a:p>
            <a:pPr algn="ctr"/>
            <a:r>
              <a:rPr lang="en-US" b="1" dirty="0" err="1" smtClean="0"/>
              <a:t>Hergé</a:t>
            </a:r>
            <a:endParaRPr lang="en-US" b="1" dirty="0" smtClean="0"/>
          </a:p>
          <a:p>
            <a:pPr algn="ctr"/>
            <a:endParaRPr lang="en-US" b="1" dirty="0" smtClean="0"/>
          </a:p>
          <a:p>
            <a:pPr marL="285750" indent="-285750">
              <a:buFont typeface="Arial" panose="020B0604020202020204" pitchFamily="34" charset="0"/>
              <a:buChar char="•"/>
            </a:pPr>
            <a:r>
              <a:rPr lang="en-US" dirty="0" smtClean="0"/>
              <a:t>Georges Prosper </a:t>
            </a:r>
            <a:r>
              <a:rPr lang="en-US" dirty="0" err="1" smtClean="0"/>
              <a:t>Rémi</a:t>
            </a:r>
            <a:r>
              <a:rPr lang="en-US" dirty="0" smtClean="0"/>
              <a:t> (GR → RG) ; 1907-1983</a:t>
            </a:r>
          </a:p>
          <a:p>
            <a:pPr marL="285750" indent="-285750">
              <a:buFont typeface="Arial" panose="020B0604020202020204" pitchFamily="34" charset="0"/>
              <a:buChar char="•"/>
            </a:pPr>
            <a:r>
              <a:rPr lang="en-US" dirty="0" err="1" smtClean="0"/>
              <a:t>Implante</a:t>
            </a:r>
            <a:r>
              <a:rPr lang="en-US" dirty="0" smtClean="0"/>
              <a:t> la </a:t>
            </a:r>
            <a:r>
              <a:rPr lang="en-US" dirty="0" err="1" smtClean="0"/>
              <a:t>b.d</a:t>
            </a:r>
            <a:r>
              <a:rPr lang="en-US" dirty="0" smtClean="0"/>
              <a:t>. à </a:t>
            </a:r>
            <a:r>
              <a:rPr lang="en-US" dirty="0" err="1" smtClean="0"/>
              <a:t>l’américaine</a:t>
            </a:r>
            <a:r>
              <a:rPr lang="en-US" dirty="0" smtClean="0"/>
              <a:t> </a:t>
            </a:r>
            <a:r>
              <a:rPr lang="en-US" dirty="0" err="1" smtClean="0"/>
              <a:t>en</a:t>
            </a:r>
            <a:r>
              <a:rPr lang="en-US" dirty="0" smtClean="0"/>
              <a:t> </a:t>
            </a:r>
            <a:r>
              <a:rPr lang="en-US" dirty="0" err="1" smtClean="0"/>
              <a:t>Belgique</a:t>
            </a:r>
            <a:r>
              <a:rPr lang="en-US" dirty="0" smtClean="0"/>
              <a:t> (</a:t>
            </a:r>
            <a:r>
              <a:rPr lang="en-US" dirty="0" err="1" smtClean="0"/>
              <a:t>phylactère</a:t>
            </a:r>
            <a:r>
              <a:rPr lang="en-US" dirty="0" smtClean="0"/>
              <a:t>, etc.)</a:t>
            </a:r>
          </a:p>
          <a:p>
            <a:pPr marL="285750" indent="-285750">
              <a:buFont typeface="Arial" panose="020B0604020202020204" pitchFamily="34" charset="0"/>
              <a:buChar char="•"/>
            </a:pPr>
            <a:r>
              <a:rPr lang="en-US" dirty="0" smtClean="0"/>
              <a:t>Les </a:t>
            </a:r>
            <a:r>
              <a:rPr lang="en-US" dirty="0" err="1" smtClean="0"/>
              <a:t>aventures</a:t>
            </a:r>
            <a:r>
              <a:rPr lang="en-US" dirty="0" smtClean="0"/>
              <a:t> de </a:t>
            </a:r>
            <a:r>
              <a:rPr lang="en-US" dirty="0" err="1" smtClean="0"/>
              <a:t>Tintin</a:t>
            </a:r>
            <a:r>
              <a:rPr lang="en-US" dirty="0" smtClean="0"/>
              <a:t> </a:t>
            </a:r>
            <a:r>
              <a:rPr lang="en-US" dirty="0" err="1" smtClean="0"/>
              <a:t>naissent</a:t>
            </a:r>
            <a:r>
              <a:rPr lang="en-US" dirty="0" smtClean="0"/>
              <a:t> </a:t>
            </a:r>
            <a:r>
              <a:rPr lang="en-US" dirty="0" err="1" smtClean="0"/>
              <a:t>en</a:t>
            </a:r>
            <a:r>
              <a:rPr lang="en-US" dirty="0" smtClean="0"/>
              <a:t> 1929 au </a:t>
            </a:r>
            <a:r>
              <a:rPr lang="en-US" i="1" dirty="0" smtClean="0"/>
              <a:t>Petit </a:t>
            </a:r>
            <a:r>
              <a:rPr lang="en-US" i="1" dirty="0" err="1" smtClean="0"/>
              <a:t>XXe</a:t>
            </a:r>
            <a:r>
              <a:rPr lang="en-US" i="1" dirty="0" smtClean="0"/>
              <a:t> siècle</a:t>
            </a:r>
          </a:p>
          <a:p>
            <a:pPr marL="742950" lvl="1" indent="-285750">
              <a:buFont typeface="Arial" panose="020B0604020202020204" pitchFamily="34" charset="0"/>
              <a:buChar char="•"/>
            </a:pPr>
            <a:r>
              <a:rPr lang="en-US" i="1" dirty="0" err="1" smtClean="0"/>
              <a:t>Tintin</a:t>
            </a:r>
            <a:r>
              <a:rPr lang="en-US" i="1" dirty="0" smtClean="0"/>
              <a:t> au pays des Soviets, </a:t>
            </a:r>
            <a:r>
              <a:rPr lang="en-US" i="1" dirty="0" err="1"/>
              <a:t>T</a:t>
            </a:r>
            <a:r>
              <a:rPr lang="en-US" i="1" dirty="0" err="1" smtClean="0"/>
              <a:t>intin</a:t>
            </a:r>
            <a:r>
              <a:rPr lang="en-US" i="1" dirty="0" smtClean="0"/>
              <a:t> au Congo, </a:t>
            </a:r>
            <a:r>
              <a:rPr lang="en-US" i="1" dirty="0" err="1" smtClean="0"/>
              <a:t>Tintin</a:t>
            </a:r>
            <a:r>
              <a:rPr lang="en-US" i="1" dirty="0" smtClean="0"/>
              <a:t> </a:t>
            </a:r>
            <a:r>
              <a:rPr lang="en-US" i="1" dirty="0" err="1" smtClean="0"/>
              <a:t>en</a:t>
            </a:r>
            <a:r>
              <a:rPr lang="en-US" i="1" dirty="0" smtClean="0"/>
              <a:t> </a:t>
            </a:r>
            <a:r>
              <a:rPr lang="en-US" i="1" dirty="0" err="1" smtClean="0"/>
              <a:t>Amérique</a:t>
            </a:r>
            <a:r>
              <a:rPr lang="en-US" i="1" dirty="0" smtClean="0"/>
              <a:t> </a:t>
            </a:r>
          </a:p>
          <a:p>
            <a:pPr marL="285750" indent="-285750">
              <a:buFont typeface="Arial" panose="020B0604020202020204" pitchFamily="34" charset="0"/>
              <a:buChar char="•"/>
            </a:pPr>
            <a:r>
              <a:rPr lang="en-US" dirty="0" smtClean="0"/>
              <a:t>1932-33</a:t>
            </a:r>
            <a:r>
              <a:rPr lang="en-US" i="1" dirty="0" smtClean="0"/>
              <a:t> : </a:t>
            </a:r>
            <a:r>
              <a:rPr lang="en-US" i="1" dirty="0" err="1" smtClean="0"/>
              <a:t>Tintin</a:t>
            </a:r>
            <a:r>
              <a:rPr lang="en-US" i="1" dirty="0" smtClean="0"/>
              <a:t> reporter </a:t>
            </a:r>
            <a:r>
              <a:rPr lang="en-US" i="1" dirty="0" err="1" smtClean="0"/>
              <a:t>en</a:t>
            </a:r>
            <a:r>
              <a:rPr lang="en-US" i="1" dirty="0" smtClean="0"/>
              <a:t> Orient </a:t>
            </a:r>
            <a:r>
              <a:rPr lang="en-US" dirty="0" err="1" smtClean="0"/>
              <a:t>devient</a:t>
            </a:r>
            <a:r>
              <a:rPr lang="en-US" dirty="0" smtClean="0"/>
              <a:t> </a:t>
            </a:r>
            <a:r>
              <a:rPr lang="en-US" i="1" dirty="0" smtClean="0"/>
              <a:t>Les </a:t>
            </a:r>
            <a:r>
              <a:rPr lang="en-US" i="1" dirty="0" err="1" smtClean="0"/>
              <a:t>cigares</a:t>
            </a:r>
            <a:r>
              <a:rPr lang="en-US" i="1" dirty="0" smtClean="0"/>
              <a:t> du </a:t>
            </a:r>
            <a:r>
              <a:rPr lang="en-US" i="1" dirty="0" err="1" smtClean="0"/>
              <a:t>Pharaon</a:t>
            </a:r>
            <a:endParaRPr lang="en-US" i="1" dirty="0" smtClean="0"/>
          </a:p>
          <a:p>
            <a:pPr marL="285750" indent="-285750">
              <a:buFont typeface="Arial" panose="020B0604020202020204" pitchFamily="34" charset="0"/>
              <a:buChar char="•"/>
            </a:pPr>
            <a:r>
              <a:rPr lang="en-US" dirty="0" smtClean="0"/>
              <a:t>1934-35 : Le Lotus bleu (</a:t>
            </a:r>
            <a:r>
              <a:rPr lang="en-US" dirty="0" err="1" smtClean="0"/>
              <a:t>intégration</a:t>
            </a:r>
            <a:r>
              <a:rPr lang="en-US" dirty="0" smtClean="0"/>
              <a:t> du </a:t>
            </a:r>
            <a:r>
              <a:rPr lang="en-US" dirty="0" err="1" smtClean="0"/>
              <a:t>réalisme</a:t>
            </a:r>
            <a:r>
              <a:rPr lang="en-US" dirty="0" smtClean="0"/>
              <a:t>)</a:t>
            </a:r>
          </a:p>
          <a:p>
            <a:pPr marL="285750" indent="-285750">
              <a:buFont typeface="Arial" panose="020B0604020202020204" pitchFamily="34" charset="0"/>
              <a:buChar char="•"/>
            </a:pPr>
            <a:r>
              <a:rPr lang="en-US" dirty="0" smtClean="0"/>
              <a:t>1940-44 : </a:t>
            </a:r>
            <a:r>
              <a:rPr lang="en-US" dirty="0" err="1" smtClean="0"/>
              <a:t>L’occupation</a:t>
            </a:r>
            <a:r>
              <a:rPr lang="en-US" dirty="0" smtClean="0"/>
              <a:t> allemande – Le </a:t>
            </a:r>
            <a:r>
              <a:rPr lang="en-US" i="1" dirty="0" err="1" smtClean="0"/>
              <a:t>XXe</a:t>
            </a:r>
            <a:r>
              <a:rPr lang="en-US" i="1" dirty="0" smtClean="0"/>
              <a:t> siècle </a:t>
            </a:r>
            <a:r>
              <a:rPr lang="en-US" dirty="0" err="1" smtClean="0"/>
              <a:t>est</a:t>
            </a:r>
            <a:r>
              <a:rPr lang="en-US" dirty="0" smtClean="0"/>
              <a:t> </a:t>
            </a:r>
            <a:r>
              <a:rPr lang="en-US" dirty="0" err="1" smtClean="0"/>
              <a:t>fermé</a:t>
            </a:r>
            <a:r>
              <a:rPr lang="en-US" dirty="0"/>
              <a:t> </a:t>
            </a:r>
            <a:r>
              <a:rPr lang="en-US" dirty="0" smtClean="0"/>
              <a:t>; </a:t>
            </a:r>
            <a:r>
              <a:rPr lang="en-US" dirty="0" err="1" smtClean="0"/>
              <a:t>Hergé</a:t>
            </a:r>
            <a:r>
              <a:rPr lang="en-US" dirty="0" smtClean="0"/>
              <a:t> </a:t>
            </a:r>
            <a:r>
              <a:rPr lang="en-US" dirty="0" err="1" smtClean="0"/>
              <a:t>travaille</a:t>
            </a:r>
            <a:r>
              <a:rPr lang="en-US" dirty="0" smtClean="0"/>
              <a:t> pour </a:t>
            </a:r>
            <a:r>
              <a:rPr lang="en-US" i="1" dirty="0" smtClean="0"/>
              <a:t>Le </a:t>
            </a:r>
            <a:r>
              <a:rPr lang="en-US" i="1" dirty="0" err="1" smtClean="0"/>
              <a:t>Soir</a:t>
            </a:r>
            <a:endParaRPr lang="en-US" i="1" dirty="0" smtClean="0"/>
          </a:p>
          <a:p>
            <a:pPr marL="285750" indent="-285750">
              <a:buFont typeface="Arial" panose="020B0604020202020204" pitchFamily="34" charset="0"/>
              <a:buChar char="•"/>
            </a:pPr>
            <a:r>
              <a:rPr lang="en-US" dirty="0" smtClean="0"/>
              <a:t>1942 : Le </a:t>
            </a:r>
            <a:r>
              <a:rPr lang="en-US" dirty="0" err="1" smtClean="0"/>
              <a:t>rationement</a:t>
            </a:r>
            <a:r>
              <a:rPr lang="en-US" dirty="0" smtClean="0"/>
              <a:t> du papier fait </a:t>
            </a:r>
            <a:r>
              <a:rPr lang="en-US" dirty="0" err="1" smtClean="0"/>
              <a:t>qu’on</a:t>
            </a:r>
            <a:r>
              <a:rPr lang="en-US" dirty="0" smtClean="0"/>
              <a:t> </a:t>
            </a:r>
            <a:r>
              <a:rPr lang="en-US" dirty="0" err="1" smtClean="0"/>
              <a:t>demande</a:t>
            </a:r>
            <a:r>
              <a:rPr lang="en-US" dirty="0" smtClean="0"/>
              <a:t> à </a:t>
            </a:r>
            <a:r>
              <a:rPr lang="en-US" dirty="0" err="1" smtClean="0"/>
              <a:t>Hergé</a:t>
            </a:r>
            <a:r>
              <a:rPr lang="en-US" dirty="0" smtClean="0"/>
              <a:t> de limiter </a:t>
            </a:r>
            <a:r>
              <a:rPr lang="en-US" dirty="0" err="1" smtClean="0"/>
              <a:t>ses</a:t>
            </a:r>
            <a:r>
              <a:rPr lang="en-US" dirty="0" smtClean="0"/>
              <a:t> </a:t>
            </a:r>
            <a:r>
              <a:rPr lang="en-US" dirty="0" err="1" smtClean="0"/>
              <a:t>histoires</a:t>
            </a:r>
            <a:r>
              <a:rPr lang="en-US" dirty="0" smtClean="0"/>
              <a:t> à 48 pages (</a:t>
            </a:r>
            <a:r>
              <a:rPr lang="en-US" dirty="0" err="1" smtClean="0"/>
              <a:t>incluant</a:t>
            </a:r>
            <a:r>
              <a:rPr lang="en-US" dirty="0" smtClean="0"/>
              <a:t> la couverture, la page </a:t>
            </a:r>
            <a:r>
              <a:rPr lang="en-US" dirty="0" err="1" smtClean="0"/>
              <a:t>arrière</a:t>
            </a:r>
            <a:r>
              <a:rPr lang="en-US" dirty="0" smtClean="0"/>
              <a:t>, etc.) Ce format </a:t>
            </a:r>
            <a:r>
              <a:rPr lang="en-US" dirty="0" err="1" smtClean="0"/>
              <a:t>deviendra</a:t>
            </a:r>
            <a:r>
              <a:rPr lang="en-US" dirty="0" smtClean="0"/>
              <a:t> le format </a:t>
            </a:r>
            <a:r>
              <a:rPr lang="en-US" dirty="0" err="1" smtClean="0"/>
              <a:t>préféré</a:t>
            </a:r>
            <a:r>
              <a:rPr lang="en-US" dirty="0" smtClean="0"/>
              <a:t> pour les albums </a:t>
            </a:r>
            <a:r>
              <a:rPr lang="en-US" dirty="0" err="1" smtClean="0"/>
              <a:t>franco-belges</a:t>
            </a:r>
            <a:r>
              <a:rPr lang="en-US" dirty="0" smtClean="0"/>
              <a:t>.</a:t>
            </a:r>
          </a:p>
          <a:p>
            <a:pPr marL="285750" indent="-285750">
              <a:buFont typeface="Arial" panose="020B0604020202020204" pitchFamily="34" charset="0"/>
              <a:buChar char="•"/>
            </a:pPr>
            <a:r>
              <a:rPr lang="en-US" dirty="0" smtClean="0"/>
              <a:t>1945 : Questions à propos de son </a:t>
            </a:r>
            <a:r>
              <a:rPr lang="en-US" dirty="0" err="1" smtClean="0"/>
              <a:t>rôle</a:t>
            </a:r>
            <a:r>
              <a:rPr lang="en-US" dirty="0" smtClean="0"/>
              <a:t> </a:t>
            </a:r>
            <a:r>
              <a:rPr lang="en-US" dirty="0" err="1" smtClean="0"/>
              <a:t>durant</a:t>
            </a:r>
            <a:r>
              <a:rPr lang="en-US" dirty="0" smtClean="0"/>
              <a:t> </a:t>
            </a:r>
            <a:r>
              <a:rPr lang="en-US" dirty="0" err="1" smtClean="0"/>
              <a:t>l’occupation</a:t>
            </a:r>
            <a:r>
              <a:rPr lang="en-US" dirty="0" smtClean="0"/>
              <a:t> (</a:t>
            </a:r>
            <a:r>
              <a:rPr lang="en-US" dirty="0" err="1" smtClean="0"/>
              <a:t>collaborateur</a:t>
            </a:r>
            <a:r>
              <a:rPr lang="en-US" dirty="0" smtClean="0"/>
              <a:t> ?) – </a:t>
            </a:r>
            <a:r>
              <a:rPr lang="en-US" dirty="0" err="1" smtClean="0"/>
              <a:t>il</a:t>
            </a:r>
            <a:r>
              <a:rPr lang="en-US" dirty="0" smtClean="0"/>
              <a:t> </a:t>
            </a:r>
            <a:r>
              <a:rPr lang="en-US" dirty="0" err="1" smtClean="0"/>
              <a:t>est</a:t>
            </a:r>
            <a:r>
              <a:rPr lang="en-US" dirty="0" smtClean="0"/>
              <a:t> </a:t>
            </a:r>
            <a:r>
              <a:rPr lang="en-US" dirty="0" err="1" smtClean="0"/>
              <a:t>mis</a:t>
            </a:r>
            <a:r>
              <a:rPr lang="en-US" dirty="0" smtClean="0"/>
              <a:t> au banc de la </a:t>
            </a:r>
            <a:r>
              <a:rPr lang="en-US" dirty="0" err="1" smtClean="0"/>
              <a:t>société</a:t>
            </a:r>
            <a:endParaRPr lang="en-US" dirty="0" smtClean="0"/>
          </a:p>
          <a:p>
            <a:pPr marL="285750" indent="-285750">
              <a:buFont typeface="Arial" panose="020B0604020202020204" pitchFamily="34" charset="0"/>
              <a:buChar char="•"/>
            </a:pPr>
            <a:r>
              <a:rPr lang="en-US" dirty="0" smtClean="0"/>
              <a:t>1946 : Raymond Leblanc, un </a:t>
            </a:r>
            <a:r>
              <a:rPr lang="en-US" dirty="0" err="1" smtClean="0"/>
              <a:t>résistant</a:t>
            </a:r>
            <a:r>
              <a:rPr lang="en-US" dirty="0" smtClean="0"/>
              <a:t> </a:t>
            </a:r>
            <a:r>
              <a:rPr lang="en-US" dirty="0" err="1" smtClean="0"/>
              <a:t>notoire</a:t>
            </a:r>
            <a:r>
              <a:rPr lang="en-US" dirty="0" smtClean="0"/>
              <a:t>, </a:t>
            </a:r>
            <a:r>
              <a:rPr lang="en-US" dirty="0" err="1" smtClean="0"/>
              <a:t>l’invite</a:t>
            </a:r>
            <a:r>
              <a:rPr lang="en-US" dirty="0" smtClean="0"/>
              <a:t> à le </a:t>
            </a:r>
            <a:r>
              <a:rPr lang="en-US" dirty="0" err="1" smtClean="0"/>
              <a:t>rejoindre</a:t>
            </a:r>
            <a:r>
              <a:rPr lang="en-US" dirty="0" smtClean="0"/>
              <a:t> pour </a:t>
            </a:r>
            <a:r>
              <a:rPr lang="en-US" dirty="0" err="1" smtClean="0"/>
              <a:t>créer</a:t>
            </a:r>
            <a:r>
              <a:rPr lang="en-US" dirty="0" smtClean="0"/>
              <a:t> le </a:t>
            </a:r>
            <a:r>
              <a:rPr lang="en-US" i="1" dirty="0" smtClean="0"/>
              <a:t>Journal de </a:t>
            </a:r>
            <a:r>
              <a:rPr lang="en-US" i="1" dirty="0" err="1" smtClean="0"/>
              <a:t>Tintin</a:t>
            </a:r>
            <a:endParaRPr lang="en-US" i="1" dirty="0" smtClean="0"/>
          </a:p>
          <a:p>
            <a:pPr marL="285750" indent="-285750">
              <a:buFont typeface="Arial" panose="020B0604020202020204" pitchFamily="34" charset="0"/>
              <a:buChar char="•"/>
            </a:pPr>
            <a:endParaRPr lang="en-US" i="1" dirty="0" smtClean="0"/>
          </a:p>
        </p:txBody>
      </p:sp>
    </p:spTree>
    <p:extLst>
      <p:ext uri="{BB962C8B-B14F-4D97-AF65-F5344CB8AC3E}">
        <p14:creationId xmlns:p14="http://schemas.microsoft.com/office/powerpoint/2010/main" val="21986595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6.fanpop.com/image/photos/32200000/Tintin-bd-32266562-1920-1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40768"/>
            <a:ext cx="7606879" cy="4278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1921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quizz.biz/uploads/quizz/422326/6_vmo8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692696"/>
            <a:ext cx="3744416" cy="41790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13992" y="5229200"/>
            <a:ext cx="4572000" cy="923330"/>
          </a:xfrm>
          <a:prstGeom prst="rect">
            <a:avLst/>
          </a:prstGeom>
        </p:spPr>
        <p:txBody>
          <a:bodyPr>
            <a:spAutoFit/>
          </a:bodyPr>
          <a:lstStyle/>
          <a:p>
            <a:r>
              <a:rPr lang="fr-CA" b="1" dirty="0" smtClean="0"/>
              <a:t>Dupont </a:t>
            </a:r>
            <a:r>
              <a:rPr lang="fr-CA" b="1" dirty="0"/>
              <a:t>et </a:t>
            </a:r>
            <a:r>
              <a:rPr lang="fr-CA" b="1" dirty="0" smtClean="0"/>
              <a:t>Dupond</a:t>
            </a:r>
            <a:endParaRPr lang="fr-CA" dirty="0"/>
          </a:p>
          <a:p>
            <a:r>
              <a:rPr lang="fr-CA" b="1" dirty="0"/>
              <a:t>Comment les différencier ? </a:t>
            </a:r>
            <a:endParaRPr lang="fr-CA" b="1" dirty="0" smtClean="0"/>
          </a:p>
          <a:p>
            <a:r>
              <a:rPr lang="fr-CA" b="1" dirty="0" smtClean="0"/>
              <a:t>Par </a:t>
            </a:r>
            <a:r>
              <a:rPr lang="fr-CA" b="1" dirty="0"/>
              <a:t>la moustache : un </a:t>
            </a:r>
            <a:r>
              <a:rPr lang="fr-CA" b="1" dirty="0" smtClean="0"/>
              <a:t>T et </a:t>
            </a:r>
            <a:r>
              <a:rPr lang="fr-CA" b="1" dirty="0"/>
              <a:t>un </a:t>
            </a:r>
            <a:r>
              <a:rPr lang="fr-CA" b="1" dirty="0" smtClean="0"/>
              <a:t>D </a:t>
            </a:r>
            <a:r>
              <a:rPr lang="fr-CA" b="1" dirty="0"/>
              <a:t>!</a:t>
            </a:r>
            <a:endParaRPr lang="fr-CA" dirty="0"/>
          </a:p>
        </p:txBody>
      </p:sp>
    </p:spTree>
    <p:extLst>
      <p:ext uri="{BB962C8B-B14F-4D97-AF65-F5344CB8AC3E}">
        <p14:creationId xmlns:p14="http://schemas.microsoft.com/office/powerpoint/2010/main" val="42410152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e encre de Chine réalisée en 1938 par Hergé dans &lt;i&gt;Le Spectre d'Ottokar &lt;/i&gt;a été vendue 380.000 euros hier à Bruxel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2656"/>
            <a:ext cx="7667625" cy="43148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3568" y="5229200"/>
            <a:ext cx="6840760" cy="646331"/>
          </a:xfrm>
          <a:prstGeom prst="rect">
            <a:avLst/>
          </a:prstGeom>
        </p:spPr>
        <p:txBody>
          <a:bodyPr wrap="square">
            <a:spAutoFit/>
          </a:bodyPr>
          <a:lstStyle/>
          <a:p>
            <a:r>
              <a:rPr lang="fr-CA" dirty="0"/>
              <a:t>Un original de Tintin s'arrache 380.000 euros à </a:t>
            </a:r>
            <a:r>
              <a:rPr lang="fr-CA" dirty="0" smtClean="0"/>
              <a:t>Bruxelles </a:t>
            </a:r>
          </a:p>
          <a:p>
            <a:r>
              <a:rPr lang="fr-CA" i="1" dirty="0" smtClean="0"/>
              <a:t>Le Figaro, 29-06-2015</a:t>
            </a:r>
            <a:endParaRPr lang="fr-CA" dirty="0"/>
          </a:p>
        </p:txBody>
      </p:sp>
    </p:spTree>
    <p:extLst>
      <p:ext uri="{BB962C8B-B14F-4D97-AF65-F5344CB8AC3E}">
        <p14:creationId xmlns:p14="http://schemas.microsoft.com/office/powerpoint/2010/main" val="18610410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ri tenu pour la maison Artcurial: l'un des lots mis aux enchères à Hong Kong, une planche originale signée Hergé datant de 1936, a été adjugé à 1,1 million d'euros. Un record pour le créateur du reporter à la houp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399032"/>
            <a:ext cx="6912768" cy="38900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4437113"/>
            <a:ext cx="6840761" cy="1384995"/>
          </a:xfrm>
          <a:prstGeom prst="rect">
            <a:avLst/>
          </a:prstGeom>
        </p:spPr>
        <p:txBody>
          <a:bodyPr wrap="square">
            <a:spAutoFit/>
          </a:bodyPr>
          <a:lstStyle/>
          <a:p>
            <a:pPr fontAlgn="base"/>
            <a:r>
              <a:rPr lang="fr-CA" sz="1400" dirty="0"/>
              <a:t>Un dessin rare de </a:t>
            </a:r>
            <a:r>
              <a:rPr lang="fr-CA" sz="1400" b="1" dirty="0">
                <a:hlinkClick r:id="rId3"/>
              </a:rPr>
              <a:t>Tintin</a:t>
            </a:r>
            <a:r>
              <a:rPr lang="fr-CA" sz="1400" dirty="0"/>
              <a:t> signé par l'auteur de bande dessinée belge Hergé a été adjugé pour plus d'un million d'euros lundi lors d'une vente aux enchères à Hong Kong</a:t>
            </a:r>
            <a:r>
              <a:rPr lang="fr-CA" sz="1400" dirty="0" smtClean="0"/>
              <a:t>. Dessinée </a:t>
            </a:r>
            <a:r>
              <a:rPr lang="fr-CA" sz="1400" dirty="0"/>
              <a:t>en noir et blanc, l'œuvre est un original du </a:t>
            </a:r>
            <a:r>
              <a:rPr lang="fr-CA" sz="1400" dirty="0" smtClean="0"/>
              <a:t>volume </a:t>
            </a:r>
            <a:r>
              <a:rPr lang="fr-CA" sz="1400" i="1" dirty="0" smtClean="0"/>
              <a:t>Le </a:t>
            </a:r>
            <a:r>
              <a:rPr lang="fr-CA" sz="1400" i="1" dirty="0"/>
              <a:t>Lotus Bleu </a:t>
            </a:r>
            <a:r>
              <a:rPr lang="fr-CA" sz="1400" dirty="0"/>
              <a:t>paru en 1936 et montre le héros à houppette transporté en pousse-pousse dans une rue de Shanghai sous l'œil d'un policier</a:t>
            </a:r>
            <a:r>
              <a:rPr lang="fr-CA" sz="1400" dirty="0" smtClean="0"/>
              <a:t>. Elle </a:t>
            </a:r>
            <a:r>
              <a:rPr lang="fr-CA" sz="1400" dirty="0"/>
              <a:t>a été achetée pour 9,6 millions de dollars hongkongais (1,1 million d'euros) par un collectionneur </a:t>
            </a:r>
            <a:r>
              <a:rPr lang="fr-CA" sz="1400" dirty="0" smtClean="0"/>
              <a:t>asiatique. 			</a:t>
            </a:r>
            <a:r>
              <a:rPr lang="fr-CA" sz="1400" i="1" dirty="0" smtClean="0"/>
              <a:t>Le Figaro, </a:t>
            </a:r>
            <a:r>
              <a:rPr lang="fr-CA" sz="1400" dirty="0" smtClean="0"/>
              <a:t>05-10-2015</a:t>
            </a:r>
            <a:endParaRPr lang="fr-CA" sz="1400" dirty="0"/>
          </a:p>
        </p:txBody>
      </p:sp>
    </p:spTree>
    <p:extLst>
      <p:ext uri="{BB962C8B-B14F-4D97-AF65-F5344CB8AC3E}">
        <p14:creationId xmlns:p14="http://schemas.microsoft.com/office/powerpoint/2010/main" val="42329536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digbib.ubka.uni-karlsruhe.de/volltexte/2003/geist-soz/1/bilder-1/3_welt-real/o_09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023" y="672588"/>
            <a:ext cx="6264696" cy="46131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7" y="5445224"/>
            <a:ext cx="6120680" cy="646331"/>
          </a:xfrm>
          <a:prstGeom prst="rect">
            <a:avLst/>
          </a:prstGeom>
        </p:spPr>
        <p:txBody>
          <a:bodyPr wrap="square">
            <a:spAutoFit/>
          </a:bodyPr>
          <a:lstStyle/>
          <a:p>
            <a:r>
              <a:rPr lang="fr-CA" b="1" dirty="0"/>
              <a:t>Blake &amp; Mortimer (Edgar P. Jacobs, 1946-)</a:t>
            </a:r>
            <a:endParaRPr lang="fr-CA" dirty="0"/>
          </a:p>
          <a:p>
            <a:r>
              <a:rPr lang="fr-CA" b="1" dirty="0"/>
              <a:t>Le premier collaborateur d’Hergé au journal </a:t>
            </a:r>
            <a:r>
              <a:rPr lang="fr-CA" b="1" i="1" dirty="0"/>
              <a:t>Tintin</a:t>
            </a:r>
            <a:endParaRPr lang="fr-CA" dirty="0"/>
          </a:p>
        </p:txBody>
      </p:sp>
    </p:spTree>
    <p:extLst>
      <p:ext uri="{BB962C8B-B14F-4D97-AF65-F5344CB8AC3E}">
        <p14:creationId xmlns:p14="http://schemas.microsoft.com/office/powerpoint/2010/main" val="36369028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ick Bill Tome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620688"/>
            <a:ext cx="3438540"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831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1720" y="548680"/>
            <a:ext cx="2448272" cy="566738"/>
          </a:xfrm>
        </p:spPr>
        <p:txBody>
          <a:bodyPr/>
          <a:lstStyle/>
          <a:p>
            <a:pPr algn="ctr"/>
            <a:r>
              <a:rPr lang="fr-CA" dirty="0" smtClean="0"/>
              <a:t>Yellow Kid</a:t>
            </a:r>
            <a:endParaRPr lang="fr-CA" dirty="0"/>
          </a:p>
        </p:txBody>
      </p:sp>
      <p:sp>
        <p:nvSpPr>
          <p:cNvPr id="4" name="Espace réservé du texte 3"/>
          <p:cNvSpPr>
            <a:spLocks noGrp="1"/>
          </p:cNvSpPr>
          <p:nvPr>
            <p:ph type="body" sz="half" idx="2"/>
          </p:nvPr>
        </p:nvSpPr>
        <p:spPr>
          <a:xfrm>
            <a:off x="4067944" y="764704"/>
            <a:ext cx="2430016" cy="576064"/>
          </a:xfrm>
        </p:spPr>
        <p:txBody>
          <a:bodyPr/>
          <a:lstStyle/>
          <a:p>
            <a:pPr algn="ctr"/>
            <a:r>
              <a:rPr lang="fr-CA" dirty="0" smtClean="0"/>
              <a:t>31 octobre 1897</a:t>
            </a:r>
            <a:endParaRPr lang="fr-CA" dirty="0"/>
          </a:p>
        </p:txBody>
      </p:sp>
      <p:pic>
        <p:nvPicPr>
          <p:cNvPr id="1026" name="Picture 2" descr="http://cartoons.osu.edu/digital_albums/yellowkid/1897/thumbs/1897-10-31_sm.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733" r="1733"/>
          <a:stretch>
            <a:fillRect/>
          </a:stretch>
        </p:blipFill>
        <p:spPr bwMode="auto">
          <a:xfrm>
            <a:off x="2123728" y="1628800"/>
            <a:ext cx="3744416" cy="27932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7584" y="4797152"/>
            <a:ext cx="7848872" cy="1477328"/>
          </a:xfrm>
          <a:prstGeom prst="rect">
            <a:avLst/>
          </a:prstGeom>
        </p:spPr>
        <p:txBody>
          <a:bodyPr wrap="square">
            <a:spAutoFit/>
          </a:bodyPr>
          <a:lstStyle/>
          <a:p>
            <a:r>
              <a:rPr lang="en-US" b="1" dirty="0" smtClean="0"/>
              <a:t>Yellow journalism </a:t>
            </a:r>
            <a:r>
              <a:rPr lang="en-US" dirty="0" smtClean="0"/>
              <a:t>: The </a:t>
            </a:r>
            <a:r>
              <a:rPr lang="en-US" dirty="0"/>
              <a:t>term was coined in the mid-1890s to characterize the sensational journalism that used some yellow ink in the circulation war between </a:t>
            </a:r>
            <a:r>
              <a:rPr lang="en-US" dirty="0">
                <a:hlinkClick r:id="rId3" tooltip="Joseph Pulitzer"/>
              </a:rPr>
              <a:t>Joseph Pulitzer</a:t>
            </a:r>
            <a:r>
              <a:rPr lang="en-US" dirty="0"/>
              <a:t>'s </a:t>
            </a:r>
            <a:r>
              <a:rPr lang="en-US" i="1" dirty="0">
                <a:hlinkClick r:id="rId4" tooltip="New York World"/>
              </a:rPr>
              <a:t>New York World</a:t>
            </a:r>
            <a:r>
              <a:rPr lang="en-US" dirty="0"/>
              <a:t> </a:t>
            </a:r>
            <a:r>
              <a:rPr lang="en-US" dirty="0" smtClean="0"/>
              <a:t>and </a:t>
            </a:r>
            <a:r>
              <a:rPr lang="en-US" dirty="0" smtClean="0">
                <a:hlinkClick r:id="rId5" tooltip="William Randolph Hearst"/>
              </a:rPr>
              <a:t>William </a:t>
            </a:r>
            <a:r>
              <a:rPr lang="en-US" dirty="0">
                <a:hlinkClick r:id="rId5" tooltip="William Randolph Hearst"/>
              </a:rPr>
              <a:t>Randolph Hearst</a:t>
            </a:r>
            <a:r>
              <a:rPr lang="en-US" dirty="0"/>
              <a:t>'s </a:t>
            </a:r>
            <a:r>
              <a:rPr lang="en-US" i="1" dirty="0">
                <a:hlinkClick r:id="rId6" tooltip="New York Journal"/>
              </a:rPr>
              <a:t>New York Journal</a:t>
            </a:r>
            <a:r>
              <a:rPr lang="en-US" dirty="0"/>
              <a:t>. The battle peaked from 1895 to about 1898, and historical usage often refers specifically to this period.</a:t>
            </a:r>
            <a:endParaRPr lang="fr-CA" dirty="0"/>
          </a:p>
        </p:txBody>
      </p:sp>
    </p:spTree>
    <p:extLst>
      <p:ext uri="{BB962C8B-B14F-4D97-AF65-F5344CB8AC3E}">
        <p14:creationId xmlns:p14="http://schemas.microsoft.com/office/powerpoint/2010/main" val="42370032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inbd.com/series-bd/chick-bill-les-aventures-de/l-arme-secrete-de-kid-ordinn/images/couverture/20110624080756_t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052736"/>
            <a:ext cx="3528392" cy="46530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24128" y="2967335"/>
            <a:ext cx="1872208" cy="923330"/>
          </a:xfrm>
          <a:prstGeom prst="rect">
            <a:avLst/>
          </a:prstGeom>
        </p:spPr>
        <p:txBody>
          <a:bodyPr wrap="square">
            <a:spAutoFit/>
          </a:bodyPr>
          <a:lstStyle/>
          <a:p>
            <a:r>
              <a:rPr lang="fr-CA" b="1" dirty="0"/>
              <a:t>Kid </a:t>
            </a:r>
            <a:r>
              <a:rPr lang="fr-CA" b="1" dirty="0" err="1"/>
              <a:t>Ordinn</a:t>
            </a:r>
            <a:endParaRPr lang="fr-CA" dirty="0"/>
          </a:p>
          <a:p>
            <a:r>
              <a:rPr lang="fr-CA" b="1" dirty="0"/>
              <a:t>=</a:t>
            </a:r>
            <a:endParaRPr lang="fr-CA" dirty="0"/>
          </a:p>
          <a:p>
            <a:r>
              <a:rPr lang="fr-CA" b="1" dirty="0"/>
              <a:t>Qui dort dîne</a:t>
            </a:r>
            <a:endParaRPr lang="fr-CA" dirty="0"/>
          </a:p>
        </p:txBody>
      </p:sp>
    </p:spTree>
    <p:extLst>
      <p:ext uri="{BB962C8B-B14F-4D97-AF65-F5344CB8AC3E}">
        <p14:creationId xmlns:p14="http://schemas.microsoft.com/office/powerpoint/2010/main" val="25071930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bedetheque.com/media/Planches/oumpahpah01ap_593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52089"/>
            <a:ext cx="4464496" cy="59452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80112" y="1268760"/>
            <a:ext cx="2808312" cy="3693319"/>
          </a:xfrm>
          <a:prstGeom prst="rect">
            <a:avLst/>
          </a:prstGeom>
        </p:spPr>
        <p:txBody>
          <a:bodyPr wrap="square">
            <a:spAutoFit/>
          </a:bodyPr>
          <a:lstStyle/>
          <a:p>
            <a:r>
              <a:rPr lang="fr-CA" b="1" i="1" dirty="0" err="1"/>
              <a:t>Oumpah-pah</a:t>
            </a:r>
            <a:r>
              <a:rPr lang="fr-CA" b="1" i="1" dirty="0"/>
              <a:t> le Peau-Rouge</a:t>
            </a:r>
            <a:r>
              <a:rPr lang="fr-CA" b="1" dirty="0"/>
              <a:t> (avec Hubert de la Pâte-feuilletée)</a:t>
            </a:r>
            <a:endParaRPr lang="fr-CA" dirty="0"/>
          </a:p>
          <a:p>
            <a:r>
              <a:rPr lang="fr-CA" b="1" dirty="0"/>
              <a:t>Goscinny/Uderzo 1958</a:t>
            </a:r>
            <a:endParaRPr lang="fr-CA" dirty="0"/>
          </a:p>
          <a:p>
            <a:r>
              <a:rPr lang="fr-CA" b="1" dirty="0"/>
              <a:t>Goscinny a l’idée d’une histoire d’indien – l’exotisme pour un Français – alors qu’il est à New-York au début des années 50</a:t>
            </a:r>
            <a:endParaRPr lang="fr-CA" dirty="0"/>
          </a:p>
          <a:p>
            <a:r>
              <a:rPr lang="fr-CA" b="1" dirty="0"/>
              <a:t>Ces deux personnages vont servir de modèle lorsque le même duo va créer </a:t>
            </a:r>
            <a:r>
              <a:rPr lang="fr-CA" b="1" dirty="0" err="1"/>
              <a:t>Asterix</a:t>
            </a:r>
            <a:r>
              <a:rPr lang="fr-CA" b="1" dirty="0"/>
              <a:t> et </a:t>
            </a:r>
            <a:r>
              <a:rPr lang="fr-CA" b="1" dirty="0" err="1"/>
              <a:t>Obelix</a:t>
            </a:r>
            <a:endParaRPr lang="fr-CA" dirty="0"/>
          </a:p>
        </p:txBody>
      </p:sp>
    </p:spTree>
    <p:extLst>
      <p:ext uri="{BB962C8B-B14F-4D97-AF65-F5344CB8AC3E}">
        <p14:creationId xmlns:p14="http://schemas.microsoft.com/office/powerpoint/2010/main" val="42223898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2492896"/>
            <a:ext cx="6696744" cy="1200329"/>
          </a:xfrm>
          <a:prstGeom prst="rect">
            <a:avLst/>
          </a:prstGeom>
        </p:spPr>
        <p:txBody>
          <a:bodyPr wrap="square">
            <a:spAutoFit/>
          </a:bodyPr>
          <a:lstStyle/>
          <a:p>
            <a:pPr algn="ctr"/>
            <a:r>
              <a:rPr lang="en-US" b="1" i="1" dirty="0" smtClean="0"/>
              <a:t>Journal Spirou</a:t>
            </a:r>
          </a:p>
          <a:p>
            <a:pPr algn="ctr"/>
            <a:endParaRPr lang="en-US" b="1" dirty="0" smtClean="0"/>
          </a:p>
          <a:p>
            <a:endParaRPr lang="en-US" i="1" dirty="0" smtClean="0"/>
          </a:p>
          <a:p>
            <a:pPr algn="ctr"/>
            <a:r>
              <a:rPr lang="en-US" i="1" dirty="0" smtClean="0"/>
              <a:t>1938-</a:t>
            </a:r>
          </a:p>
        </p:txBody>
      </p:sp>
    </p:spTree>
    <p:extLst>
      <p:ext uri="{BB962C8B-B14F-4D97-AF65-F5344CB8AC3E}">
        <p14:creationId xmlns:p14="http://schemas.microsoft.com/office/powerpoint/2010/main" val="22505082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en/thumb/9/97/Spirou18QRN.jpg/250px-Spirou18Q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92696"/>
            <a:ext cx="3672408" cy="51707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20072" y="1916832"/>
            <a:ext cx="3131840" cy="3416320"/>
          </a:xfrm>
          <a:prstGeom prst="rect">
            <a:avLst/>
          </a:prstGeom>
        </p:spPr>
        <p:txBody>
          <a:bodyPr wrap="square">
            <a:spAutoFit/>
          </a:bodyPr>
          <a:lstStyle/>
          <a:p>
            <a:r>
              <a:rPr lang="fr-CA" b="1" i="1" dirty="0"/>
              <a:t>QRN sur </a:t>
            </a:r>
            <a:r>
              <a:rPr lang="fr-CA" b="1" i="1" dirty="0" err="1"/>
              <a:t>Bretzelburg</a:t>
            </a:r>
            <a:r>
              <a:rPr lang="fr-CA" b="1" i="1" dirty="0"/>
              <a:t> </a:t>
            </a:r>
            <a:r>
              <a:rPr lang="fr-CA" b="1" dirty="0"/>
              <a:t>(Franquin/Greg)</a:t>
            </a:r>
            <a:endParaRPr lang="fr-CA" dirty="0"/>
          </a:p>
          <a:p>
            <a:r>
              <a:rPr lang="fr-CA" b="1" dirty="0"/>
              <a:t>Une histoire qui part tout croche : Franquin </a:t>
            </a:r>
            <a:r>
              <a:rPr lang="fr-CA" b="1" dirty="0" smtClean="0"/>
              <a:t>qui en est responsable fait </a:t>
            </a:r>
            <a:r>
              <a:rPr lang="fr-CA" b="1" dirty="0"/>
              <a:t>un </a:t>
            </a:r>
            <a:r>
              <a:rPr lang="fr-CA" b="1" dirty="0" err="1"/>
              <a:t>burn-out</a:t>
            </a:r>
            <a:r>
              <a:rPr lang="fr-CA" b="1" dirty="0"/>
              <a:t>.</a:t>
            </a:r>
            <a:endParaRPr lang="fr-CA" dirty="0"/>
          </a:p>
          <a:p>
            <a:r>
              <a:rPr lang="fr-CA" b="1" dirty="0"/>
              <a:t>Après un an de repos, il revient et demande à Greg de l’aider parce qu’il est rendu à 8-10 pages et qu’il tourne en rond.</a:t>
            </a:r>
            <a:endParaRPr lang="fr-CA" dirty="0"/>
          </a:p>
          <a:p>
            <a:r>
              <a:rPr lang="fr-CA" b="1" dirty="0"/>
              <a:t>Greg trouve la solution et on se retrouve avec l’un des meilleurs titres de la série !</a:t>
            </a:r>
            <a:endParaRPr lang="fr-CA" dirty="0"/>
          </a:p>
        </p:txBody>
      </p:sp>
    </p:spTree>
    <p:extLst>
      <p:ext uri="{BB962C8B-B14F-4D97-AF65-F5344CB8AC3E}">
        <p14:creationId xmlns:p14="http://schemas.microsoft.com/office/powerpoint/2010/main" val="10410130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franquin.com/images/gaston/perso_gaston/jeanne_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777977"/>
            <a:ext cx="6984776" cy="45706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87824" y="5517232"/>
            <a:ext cx="3263970" cy="369332"/>
          </a:xfrm>
          <a:prstGeom prst="rect">
            <a:avLst/>
          </a:prstGeom>
        </p:spPr>
        <p:txBody>
          <a:bodyPr wrap="none">
            <a:spAutoFit/>
          </a:bodyPr>
          <a:lstStyle/>
          <a:p>
            <a:r>
              <a:rPr lang="fr-CA" b="1" i="1" dirty="0"/>
              <a:t>Gaston </a:t>
            </a:r>
            <a:r>
              <a:rPr lang="fr-CA" b="1" i="1" dirty="0" err="1"/>
              <a:t>Lagaffe</a:t>
            </a:r>
            <a:r>
              <a:rPr lang="fr-CA" b="1" dirty="0"/>
              <a:t> (Franquin, 1958)</a:t>
            </a:r>
            <a:endParaRPr lang="fr-CA" dirty="0"/>
          </a:p>
        </p:txBody>
      </p:sp>
    </p:spTree>
    <p:extLst>
      <p:ext uri="{BB962C8B-B14F-4D97-AF65-F5344CB8AC3E}">
        <p14:creationId xmlns:p14="http://schemas.microsoft.com/office/powerpoint/2010/main" val="14397616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mages-00.delcampe-static.net/img_large/auction/000/242/140/973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76672"/>
            <a:ext cx="4176463" cy="519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9687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en/0/0e/LuckyLuk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980728"/>
            <a:ext cx="3456384" cy="487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837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coinbd.com/series-bd/les-tuniques-bleues/bull-run/images/planche/20050221185821_t2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20688"/>
            <a:ext cx="4176464" cy="55686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40152" y="3035665"/>
            <a:ext cx="2696230" cy="646331"/>
          </a:xfrm>
          <a:prstGeom prst="rect">
            <a:avLst/>
          </a:prstGeom>
        </p:spPr>
        <p:txBody>
          <a:bodyPr wrap="square">
            <a:spAutoFit/>
          </a:bodyPr>
          <a:lstStyle/>
          <a:p>
            <a:r>
              <a:rPr lang="fr-CA" b="1" i="1" dirty="0"/>
              <a:t>Les Tuniques bleues </a:t>
            </a:r>
            <a:r>
              <a:rPr lang="fr-CA" b="1" dirty="0"/>
              <a:t>(Cauvin/Willy, 1970)</a:t>
            </a:r>
            <a:endParaRPr lang="fr-CA" dirty="0"/>
          </a:p>
        </p:txBody>
      </p:sp>
    </p:spTree>
    <p:extLst>
      <p:ext uri="{BB962C8B-B14F-4D97-AF65-F5344CB8AC3E}">
        <p14:creationId xmlns:p14="http://schemas.microsoft.com/office/powerpoint/2010/main" val="25505953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268761"/>
            <a:ext cx="7200800" cy="5078313"/>
          </a:xfrm>
          <a:prstGeom prst="rect">
            <a:avLst/>
          </a:prstGeom>
        </p:spPr>
        <p:txBody>
          <a:bodyPr wrap="square">
            <a:spAutoFit/>
          </a:bodyPr>
          <a:lstStyle/>
          <a:p>
            <a:pPr algn="ctr"/>
            <a:r>
              <a:rPr lang="en-US" b="1" i="1" dirty="0" err="1" smtClean="0"/>
              <a:t>Artima</a:t>
            </a:r>
            <a:r>
              <a:rPr lang="en-US" b="1" i="1" dirty="0" smtClean="0"/>
              <a:t> Tourcoing</a:t>
            </a:r>
          </a:p>
          <a:p>
            <a:pPr algn="ctr"/>
            <a:endParaRPr lang="en-US" b="1" dirty="0" smtClean="0"/>
          </a:p>
          <a:p>
            <a:pPr algn="ctr"/>
            <a:r>
              <a:rPr lang="en-US" dirty="0" smtClean="0"/>
              <a:t>1952-1962 </a:t>
            </a:r>
          </a:p>
          <a:p>
            <a:pPr algn="ctr"/>
            <a:endParaRPr lang="en-US" dirty="0" smtClean="0"/>
          </a:p>
          <a:p>
            <a:r>
              <a:rPr lang="fr-CA" b="1" dirty="0"/>
              <a:t>Dans les années 50 (XXe siècle), les kiosques à journaux de la Francophonie furent envahis </a:t>
            </a:r>
            <a:r>
              <a:rPr lang="fr-CA" b="1" dirty="0" smtClean="0"/>
              <a:t>de </a:t>
            </a:r>
            <a:r>
              <a:rPr lang="fr-CA" b="1" i="1" dirty="0" smtClean="0"/>
              <a:t>comics </a:t>
            </a:r>
            <a:r>
              <a:rPr lang="fr-CA" b="1" dirty="0" smtClean="0"/>
              <a:t>en </a:t>
            </a:r>
            <a:r>
              <a:rPr lang="fr-CA" b="1" dirty="0"/>
              <a:t>français et en noir et blanc. Le principal responsable</a:t>
            </a:r>
            <a:r>
              <a:rPr lang="fr-CA" b="1" dirty="0" smtClean="0"/>
              <a:t>: ARTIMA</a:t>
            </a:r>
            <a:r>
              <a:rPr lang="fr-CA" b="1" dirty="0"/>
              <a:t>, une maison d'édition sise à Tourcoing et née sous l'occupation</a:t>
            </a:r>
            <a:r>
              <a:rPr lang="fr-CA" b="1" dirty="0" smtClean="0"/>
              <a:t>. ARTIMA signifie </a:t>
            </a:r>
            <a:r>
              <a:rPr lang="fr-CA" b="1" i="1" dirty="0" err="1" smtClean="0"/>
              <a:t>ARTisans</a:t>
            </a:r>
            <a:r>
              <a:rPr lang="fr-CA" b="1" i="1" dirty="0" smtClean="0"/>
              <a:t> </a:t>
            </a:r>
            <a:r>
              <a:rPr lang="fr-CA" b="1" i="1" dirty="0"/>
              <a:t>en </a:t>
            </a:r>
            <a:r>
              <a:rPr lang="fr-CA" b="1" i="1" dirty="0" err="1" smtClean="0"/>
              <a:t>IMAgerie</a:t>
            </a:r>
            <a:r>
              <a:rPr lang="fr-CA" b="1" i="1" dirty="0" smtClean="0"/>
              <a:t> </a:t>
            </a:r>
            <a:r>
              <a:rPr lang="fr-CA" b="1" dirty="0" smtClean="0"/>
              <a:t>(</a:t>
            </a:r>
            <a:r>
              <a:rPr lang="fr-CA" b="1" dirty="0"/>
              <a:t>sigle choisi parce que les Allemands ne permettaient de fonder d'entreprises autres qu'artisanales</a:t>
            </a:r>
            <a:r>
              <a:rPr lang="fr-CA" b="1" dirty="0" smtClean="0"/>
              <a:t>). Aux </a:t>
            </a:r>
            <a:r>
              <a:rPr lang="fr-CA" b="1" dirty="0"/>
              <a:t>côtés de TINTIN et SPIROU que lisaient les </a:t>
            </a:r>
            <a:r>
              <a:rPr lang="fr-CA" b="1" dirty="0" smtClean="0"/>
              <a:t>enfants </a:t>
            </a:r>
            <a:r>
              <a:rPr lang="fr-CA" b="1" i="1" dirty="0" smtClean="0"/>
              <a:t>sages</a:t>
            </a:r>
            <a:r>
              <a:rPr lang="fr-CA" b="1" dirty="0"/>
              <a:t>, les </a:t>
            </a:r>
            <a:r>
              <a:rPr lang="fr-CA" b="1" dirty="0" smtClean="0"/>
              <a:t>périodiques ARTIMA proposaient </a:t>
            </a:r>
            <a:r>
              <a:rPr lang="fr-CA" b="1" dirty="0"/>
              <a:t>une </a:t>
            </a:r>
            <a:r>
              <a:rPr lang="fr-CA" b="1" dirty="0" smtClean="0"/>
              <a:t>BD </a:t>
            </a:r>
            <a:r>
              <a:rPr lang="fr-CA" b="1" i="1" dirty="0" smtClean="0"/>
              <a:t>à </a:t>
            </a:r>
            <a:r>
              <a:rPr lang="fr-CA" b="1" i="1" dirty="0"/>
              <a:t>la carte</a:t>
            </a:r>
            <a:r>
              <a:rPr lang="fr-CA" b="1" dirty="0"/>
              <a:t>: western, espionnage, guerre, sport, piraterie, jungle ou science-fiction. </a:t>
            </a:r>
            <a:r>
              <a:rPr lang="fr-CA" b="1" dirty="0" smtClean="0"/>
              <a:t> </a:t>
            </a:r>
            <a:endParaRPr lang="fr-CA" dirty="0"/>
          </a:p>
          <a:p>
            <a:r>
              <a:rPr lang="fr-CA" b="1" dirty="0"/>
              <a:t>L'idée de génie fut d'abandonner en 1952 le format à l'italienne (</a:t>
            </a:r>
            <a:r>
              <a:rPr lang="fr-CA" b="1" dirty="0" smtClean="0"/>
              <a:t>mode </a:t>
            </a:r>
            <a:r>
              <a:rPr lang="fr-CA" b="1" i="1" dirty="0" smtClean="0"/>
              <a:t>paysage</a:t>
            </a:r>
            <a:r>
              <a:rPr lang="fr-CA" b="1" dirty="0"/>
              <a:t>) pour un nouveau format, vite </a:t>
            </a:r>
            <a:r>
              <a:rPr lang="fr-CA" b="1" dirty="0" smtClean="0"/>
              <a:t>étiqueté </a:t>
            </a:r>
            <a:r>
              <a:rPr lang="fr-CA" b="1" i="1" dirty="0" smtClean="0"/>
              <a:t>à </a:t>
            </a:r>
            <a:r>
              <a:rPr lang="fr-CA" b="1" i="1" dirty="0"/>
              <a:t>la </a:t>
            </a:r>
            <a:r>
              <a:rPr lang="fr-CA" b="1" i="1" dirty="0" smtClean="0"/>
              <a:t>française </a:t>
            </a:r>
            <a:r>
              <a:rPr lang="fr-CA" b="1" dirty="0" smtClean="0"/>
              <a:t>(mode </a:t>
            </a:r>
            <a:r>
              <a:rPr lang="fr-CA" b="1" i="1" dirty="0" smtClean="0"/>
              <a:t>portrait</a:t>
            </a:r>
            <a:r>
              <a:rPr lang="fr-CA" b="1" dirty="0"/>
              <a:t>) mais aussi connu comme </a:t>
            </a:r>
            <a:r>
              <a:rPr lang="fr-CA" b="1" dirty="0" smtClean="0"/>
              <a:t>le </a:t>
            </a:r>
            <a:r>
              <a:rPr lang="fr-CA" b="1" i="1" dirty="0" smtClean="0"/>
              <a:t>format </a:t>
            </a:r>
            <a:r>
              <a:rPr lang="fr-CA" b="1" i="1" dirty="0" err="1"/>
              <a:t>Artima</a:t>
            </a:r>
            <a:r>
              <a:rPr lang="fr-CA" b="1" dirty="0"/>
              <a:t>, ni trop grand ni trop petit: 17,5 par 23 cm.</a:t>
            </a:r>
            <a:endParaRPr lang="fr-CA" dirty="0"/>
          </a:p>
          <a:p>
            <a:r>
              <a:rPr lang="fr-CA" dirty="0"/>
              <a:t/>
            </a:r>
            <a:br>
              <a:rPr lang="fr-CA" dirty="0"/>
            </a:br>
            <a:endParaRPr lang="en-US" i="1" dirty="0" smtClean="0"/>
          </a:p>
        </p:txBody>
      </p:sp>
    </p:spTree>
    <p:extLst>
      <p:ext uri="{BB962C8B-B14F-4D97-AF65-F5344CB8AC3E}">
        <p14:creationId xmlns:p14="http://schemas.microsoft.com/office/powerpoint/2010/main" val="26496981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étéo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692696"/>
            <a:ext cx="2505075" cy="3467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9592" y="4437112"/>
            <a:ext cx="7416824" cy="646331"/>
          </a:xfrm>
          <a:prstGeom prst="rect">
            <a:avLst/>
          </a:prstGeom>
        </p:spPr>
        <p:txBody>
          <a:bodyPr wrap="square">
            <a:spAutoFit/>
          </a:bodyPr>
          <a:lstStyle/>
          <a:p>
            <a:r>
              <a:rPr lang="fr-CA" dirty="0"/>
              <a:t>Les fascicules de </a:t>
            </a:r>
            <a:r>
              <a:rPr lang="fr-CA" i="1" dirty="0" err="1"/>
              <a:t>Meteor</a:t>
            </a:r>
            <a:r>
              <a:rPr lang="fr-CA" dirty="0"/>
              <a:t> sont très recherchés des amateurs, particulièrement ceux en </a:t>
            </a:r>
            <a:r>
              <a:rPr lang="fr-CA" dirty="0">
                <a:hlinkClick r:id="rId3" tooltip="Petit format"/>
              </a:rPr>
              <a:t>petit format</a:t>
            </a:r>
            <a:r>
              <a:rPr lang="fr-CA" dirty="0"/>
              <a:t> plus difficiles à trouver</a:t>
            </a:r>
          </a:p>
        </p:txBody>
      </p:sp>
    </p:spTree>
    <p:extLst>
      <p:ext uri="{BB962C8B-B14F-4D97-AF65-F5344CB8AC3E}">
        <p14:creationId xmlns:p14="http://schemas.microsoft.com/office/powerpoint/2010/main" val="363183359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958</TotalTime>
  <Words>3419</Words>
  <Application>Microsoft Office PowerPoint</Application>
  <PresentationFormat>Affichage à l'écran (4:3)</PresentationFormat>
  <Paragraphs>361</Paragraphs>
  <Slides>137</Slides>
  <Notes>4</Notes>
  <HiddenSlides>0</HiddenSlides>
  <MMClips>0</MMClips>
  <ScaleCrop>false</ScaleCrop>
  <HeadingPairs>
    <vt:vector size="4" baseType="variant">
      <vt:variant>
        <vt:lpstr>Thème</vt:lpstr>
      </vt:variant>
      <vt:variant>
        <vt:i4>1</vt:i4>
      </vt:variant>
      <vt:variant>
        <vt:lpstr>Titres des diapositives</vt:lpstr>
      </vt:variant>
      <vt:variant>
        <vt:i4>137</vt:i4>
      </vt:variant>
    </vt:vector>
  </HeadingPairs>
  <TitlesOfParts>
    <vt:vector size="138" baseType="lpstr">
      <vt:lpstr>Thème Office</vt:lpstr>
      <vt:lpstr>La B.d.</vt:lpstr>
      <vt:lpstr>Partie 1 :  La B.d. américaine  (comic strips/Sunday pages &amp; Comic Books)</vt:lpstr>
      <vt:lpstr>Partie 1.1    comic strips/Sunday pages</vt:lpstr>
      <vt:lpstr>Comic strips Suite horizontale de 2 à 4 cases  racontant une histoire et publié dans les journaux</vt:lpstr>
      <vt:lpstr>Sunday pages Encart tout en couleur paraissant dans le numéro dominical d’un journal</vt:lpstr>
      <vt:lpstr>  </vt:lpstr>
      <vt:lpstr>Yellow Kid</vt:lpstr>
      <vt:lpstr>Yellow Kid – 31 octobre 1897</vt:lpstr>
      <vt:lpstr>Yellow Kid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2.1    comic Books</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2 :   La B.d. franco-belge </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3 :   Autres pays (Survol) </vt:lpstr>
      <vt:lpstr>Italie  </vt:lpstr>
      <vt:lpstr>Présentation PowerPoint</vt:lpstr>
      <vt:lpstr>Présentation PowerPoint</vt:lpstr>
      <vt:lpstr>Présentation PowerPoint</vt:lpstr>
      <vt:lpstr>Présentation PowerPoint</vt:lpstr>
      <vt:lpstr>Présentation PowerPoint</vt:lpstr>
      <vt:lpstr>Présentation PowerPoint</vt:lpstr>
      <vt:lpstr>Angleterre</vt:lpstr>
      <vt:lpstr>Présentation PowerPoint</vt:lpstr>
      <vt:lpstr>Argentine</vt:lpstr>
      <vt:lpstr>   </vt:lpstr>
      <vt:lpstr>Présentation PowerPoint</vt:lpstr>
      <vt:lpstr>Don de Alain Bourque à la BUL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B.d.</dc:title>
  <dc:creator>Utilisateur</dc:creator>
  <cp:lastModifiedBy>Utilisateur</cp:lastModifiedBy>
  <cp:revision>130</cp:revision>
  <cp:lastPrinted>2015-10-09T23:29:33Z</cp:lastPrinted>
  <dcterms:created xsi:type="dcterms:W3CDTF">2015-08-25T17:52:14Z</dcterms:created>
  <dcterms:modified xsi:type="dcterms:W3CDTF">2015-10-16T15:04:15Z</dcterms:modified>
</cp:coreProperties>
</file>