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4.xml" ContentType="application/vnd.openxmlformats-officedocument.presentationml.notesSlide+xml"/>
  <Override PartName="/ppt/tags/tag73.xml" ContentType="application/vnd.openxmlformats-officedocument.presentationml.tags+xml"/>
  <Override PartName="/ppt/notesSlides/notesSlide2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64" r:id="rId3"/>
    <p:sldId id="257" r:id="rId4"/>
    <p:sldId id="267" r:id="rId5"/>
    <p:sldId id="258" r:id="rId6"/>
    <p:sldId id="266" r:id="rId7"/>
    <p:sldId id="268" r:id="rId8"/>
    <p:sldId id="269" r:id="rId9"/>
    <p:sldId id="270" r:id="rId10"/>
    <p:sldId id="271" r:id="rId11"/>
    <p:sldId id="275" r:id="rId12"/>
    <p:sldId id="276" r:id="rId13"/>
    <p:sldId id="273" r:id="rId14"/>
    <p:sldId id="272" r:id="rId15"/>
    <p:sldId id="277" r:id="rId16"/>
    <p:sldId id="274" r:id="rId17"/>
    <p:sldId id="278" r:id="rId18"/>
    <p:sldId id="279" r:id="rId19"/>
    <p:sldId id="280" r:id="rId20"/>
    <p:sldId id="281" r:id="rId21"/>
    <p:sldId id="282" r:id="rId22"/>
    <p:sldId id="260" r:id="rId23"/>
    <p:sldId id="261" r:id="rId24"/>
    <p:sldId id="262" r:id="rId25"/>
    <p:sldId id="283" r:id="rId26"/>
    <p:sldId id="263"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390" autoAdjust="0"/>
  </p:normalViewPr>
  <p:slideViewPr>
    <p:cSldViewPr snapToGrid="0">
      <p:cViewPr varScale="1">
        <p:scale>
          <a:sx n="92" d="100"/>
          <a:sy n="92" d="100"/>
        </p:scale>
        <p:origin x="13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Feuil1!$B$1</c:f>
              <c:strCache>
                <c:ptCount val="1"/>
                <c:pt idx="0">
                  <c:v>Citations</c:v>
                </c:pt>
              </c:strCache>
            </c:strRef>
          </c:tx>
          <c:invertIfNegative val="0"/>
          <c:cat>
            <c:strRef>
              <c:f>Feuil1!$A$2:$A$5</c:f>
              <c:strCache>
                <c:ptCount val="4"/>
                <c:pt idx="0">
                  <c:v>Article 1</c:v>
                </c:pt>
                <c:pt idx="1">
                  <c:v>Article 2</c:v>
                </c:pt>
                <c:pt idx="2">
                  <c:v>Article 3</c:v>
                </c:pt>
                <c:pt idx="3">
                  <c:v>Article 4</c:v>
                </c:pt>
              </c:strCache>
            </c:strRef>
          </c:cat>
          <c:val>
            <c:numRef>
              <c:f>Feuil1!$B$2:$B$5</c:f>
              <c:numCache>
                <c:formatCode>General</c:formatCode>
                <c:ptCount val="4"/>
                <c:pt idx="0">
                  <c:v>4</c:v>
                </c:pt>
                <c:pt idx="1">
                  <c:v>2</c:v>
                </c:pt>
                <c:pt idx="2">
                  <c:v>3</c:v>
                </c:pt>
                <c:pt idx="3">
                  <c:v>0</c:v>
                </c:pt>
              </c:numCache>
            </c:numRef>
          </c:val>
        </c:ser>
        <c:dLbls>
          <c:showLegendKey val="0"/>
          <c:showVal val="0"/>
          <c:showCatName val="0"/>
          <c:showSerName val="0"/>
          <c:showPercent val="0"/>
          <c:showBubbleSize val="0"/>
        </c:dLbls>
        <c:gapWidth val="150"/>
        <c:axId val="185266128"/>
        <c:axId val="185266520"/>
      </c:barChart>
      <c:catAx>
        <c:axId val="185266128"/>
        <c:scaling>
          <c:orientation val="minMax"/>
        </c:scaling>
        <c:delete val="0"/>
        <c:axPos val="b"/>
        <c:numFmt formatCode="General" sourceLinked="0"/>
        <c:majorTickMark val="out"/>
        <c:minorTickMark val="none"/>
        <c:tickLblPos val="nextTo"/>
        <c:crossAx val="185266520"/>
        <c:crosses val="autoZero"/>
        <c:auto val="1"/>
        <c:lblAlgn val="ctr"/>
        <c:lblOffset val="100"/>
        <c:noMultiLvlLbl val="0"/>
      </c:catAx>
      <c:valAx>
        <c:axId val="185266520"/>
        <c:scaling>
          <c:orientation val="minMax"/>
        </c:scaling>
        <c:delete val="0"/>
        <c:axPos val="l"/>
        <c:majorGridlines/>
        <c:numFmt formatCode="General" sourceLinked="1"/>
        <c:majorTickMark val="out"/>
        <c:minorTickMark val="none"/>
        <c:tickLblPos val="nextTo"/>
        <c:crossAx val="185266128"/>
        <c:crosses val="autoZero"/>
        <c:crossBetween val="between"/>
      </c:valAx>
    </c:plotArea>
    <c:legend>
      <c:legendPos val="r"/>
      <c:layout/>
      <c:overlay val="0"/>
    </c:legend>
    <c:plotVisOnly val="1"/>
    <c:dispBlanksAs val="gap"/>
    <c:showDLblsOverMax val="0"/>
  </c:chart>
  <c:spPr>
    <a:ln>
      <a:solidFill>
        <a:schemeClr val="accent1"/>
      </a:solidFill>
    </a:ln>
  </c:spPr>
  <c:txPr>
    <a:bodyPr/>
    <a:lstStyle/>
    <a:p>
      <a:pPr>
        <a:defRPr sz="2000">
          <a:latin typeface="Calibri Light" panose="020F0302020204030204" pitchFamily="34" charset="0"/>
        </a:defRPr>
      </a:pPr>
      <a:endParaRPr lang="fr-FR"/>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66DFAA-ADE1-4449-9C5C-C632859416D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fr-CA"/>
        </a:p>
      </dgm:t>
    </dgm:pt>
    <dgm:pt modelId="{DB3D3EE6-2E55-465E-AB32-5F2DFC8838FD}">
      <dgm:prSet phldrT="[Texte]" custT="1"/>
      <dgm:spPr/>
      <dgm:t>
        <a:bodyPr/>
        <a:lstStyle/>
        <a:p>
          <a:r>
            <a:rPr lang="fr-CA" sz="3600" b="1" dirty="0" smtClean="0">
              <a:latin typeface="Calibri Light" panose="020F0302020204030204" pitchFamily="34" charset="0"/>
            </a:rPr>
            <a:t>Impact de la recherche</a:t>
          </a:r>
          <a:endParaRPr lang="fr-CA" sz="3600" b="1" dirty="0">
            <a:latin typeface="Calibri Light" panose="020F0302020204030204" pitchFamily="34" charset="0"/>
          </a:endParaRPr>
        </a:p>
      </dgm:t>
    </dgm:pt>
    <dgm:pt modelId="{12681AE9-7A7E-4BC4-BB90-DAB18DCBB3E2}" type="parTrans" cxnId="{DFC0D316-18F8-4834-AFE9-3BF483172958}">
      <dgm:prSet/>
      <dgm:spPr/>
      <dgm:t>
        <a:bodyPr/>
        <a:lstStyle/>
        <a:p>
          <a:endParaRPr lang="fr-CA">
            <a:latin typeface="Calibri Light" panose="020F0302020204030204" pitchFamily="34" charset="0"/>
          </a:endParaRPr>
        </a:p>
      </dgm:t>
    </dgm:pt>
    <dgm:pt modelId="{B4E1A677-0B34-4588-AF1D-998430DF3903}" type="sibTrans" cxnId="{DFC0D316-18F8-4834-AFE9-3BF483172958}">
      <dgm:prSet/>
      <dgm:spPr/>
      <dgm:t>
        <a:bodyPr/>
        <a:lstStyle/>
        <a:p>
          <a:endParaRPr lang="fr-CA">
            <a:latin typeface="Calibri Light" panose="020F0302020204030204" pitchFamily="34" charset="0"/>
          </a:endParaRPr>
        </a:p>
      </dgm:t>
    </dgm:pt>
    <dgm:pt modelId="{3CCE149B-6D6E-4239-AACC-4060010B4439}">
      <dgm:prSet phldrT="[Texte]"/>
      <dgm:spPr/>
      <dgm:t>
        <a:bodyPr/>
        <a:lstStyle/>
        <a:p>
          <a:r>
            <a:rPr lang="fr-CA" b="1" dirty="0" smtClean="0">
              <a:latin typeface="Calibri Light" panose="020F0302020204030204" pitchFamily="34" charset="0"/>
            </a:rPr>
            <a:t>Apport social</a:t>
          </a:r>
          <a:endParaRPr lang="fr-CA" b="1" dirty="0">
            <a:latin typeface="Calibri Light" panose="020F0302020204030204" pitchFamily="34" charset="0"/>
          </a:endParaRPr>
        </a:p>
      </dgm:t>
    </dgm:pt>
    <dgm:pt modelId="{743D9A8C-C5A5-4CEC-A15A-47719BED6965}" type="parTrans" cxnId="{AF5CD0B8-F408-4271-88C1-95F72059CAFE}">
      <dgm:prSet/>
      <dgm:spPr/>
      <dgm:t>
        <a:bodyPr/>
        <a:lstStyle/>
        <a:p>
          <a:endParaRPr lang="fr-CA">
            <a:latin typeface="Calibri Light" panose="020F0302020204030204" pitchFamily="34" charset="0"/>
          </a:endParaRPr>
        </a:p>
      </dgm:t>
    </dgm:pt>
    <dgm:pt modelId="{71E9C28E-E55C-474D-ACDD-51F6449A5040}" type="sibTrans" cxnId="{AF5CD0B8-F408-4271-88C1-95F72059CAFE}">
      <dgm:prSet/>
      <dgm:spPr/>
      <dgm:t>
        <a:bodyPr/>
        <a:lstStyle/>
        <a:p>
          <a:endParaRPr lang="fr-CA">
            <a:latin typeface="Calibri Light" panose="020F0302020204030204" pitchFamily="34" charset="0"/>
          </a:endParaRPr>
        </a:p>
      </dgm:t>
    </dgm:pt>
    <dgm:pt modelId="{66314242-4C42-401F-BFDD-B5150912DFE6}">
      <dgm:prSet phldrT="[Texte]" custT="1"/>
      <dgm:spPr/>
      <dgm:t>
        <a:bodyPr lIns="0" tIns="0" rIns="0" bIns="0"/>
        <a:lstStyle/>
        <a:p>
          <a:r>
            <a:rPr lang="fr-CA" sz="1500" b="1" dirty="0" smtClean="0">
              <a:latin typeface="Calibri Light" panose="020F0302020204030204" pitchFamily="34" charset="0"/>
            </a:rPr>
            <a:t>Apport économique</a:t>
          </a:r>
          <a:endParaRPr lang="fr-CA" sz="1500" b="1" dirty="0">
            <a:latin typeface="Calibri Light" panose="020F0302020204030204" pitchFamily="34" charset="0"/>
          </a:endParaRPr>
        </a:p>
      </dgm:t>
    </dgm:pt>
    <dgm:pt modelId="{579916F8-5ADA-4DAD-AADD-E366A68DEA24}" type="parTrans" cxnId="{A8600859-E613-489C-BE62-75C957B5442A}">
      <dgm:prSet/>
      <dgm:spPr/>
      <dgm:t>
        <a:bodyPr/>
        <a:lstStyle/>
        <a:p>
          <a:endParaRPr lang="fr-CA">
            <a:latin typeface="Calibri Light" panose="020F0302020204030204" pitchFamily="34" charset="0"/>
          </a:endParaRPr>
        </a:p>
      </dgm:t>
    </dgm:pt>
    <dgm:pt modelId="{40397832-1F0B-4ADB-95FB-B3386A027EEB}" type="sibTrans" cxnId="{A8600859-E613-489C-BE62-75C957B5442A}">
      <dgm:prSet/>
      <dgm:spPr/>
      <dgm:t>
        <a:bodyPr/>
        <a:lstStyle/>
        <a:p>
          <a:endParaRPr lang="fr-CA">
            <a:latin typeface="Calibri Light" panose="020F0302020204030204" pitchFamily="34" charset="0"/>
          </a:endParaRPr>
        </a:p>
      </dgm:t>
    </dgm:pt>
    <dgm:pt modelId="{0B83C40F-C727-4C63-A657-1D81B4268561}">
      <dgm:prSet phldrT="[Texte]" custT="1"/>
      <dgm:spPr/>
      <dgm:t>
        <a:bodyPr/>
        <a:lstStyle/>
        <a:p>
          <a:r>
            <a:rPr lang="fr-CA" sz="1800" b="1" dirty="0" smtClean="0">
              <a:latin typeface="Calibri Light" panose="020F0302020204030204" pitchFamily="34" charset="0"/>
            </a:rPr>
            <a:t>Apport culturel</a:t>
          </a:r>
          <a:endParaRPr lang="fr-CA" sz="1800" b="1" dirty="0">
            <a:latin typeface="Calibri Light" panose="020F0302020204030204" pitchFamily="34" charset="0"/>
          </a:endParaRPr>
        </a:p>
      </dgm:t>
    </dgm:pt>
    <dgm:pt modelId="{22DE6086-3847-41A6-B31A-071E12A3D036}" type="parTrans" cxnId="{BD15BF38-CA49-41E1-AF38-3E54D153B5E1}">
      <dgm:prSet/>
      <dgm:spPr/>
      <dgm:t>
        <a:bodyPr/>
        <a:lstStyle/>
        <a:p>
          <a:endParaRPr lang="fr-CA">
            <a:latin typeface="Calibri Light" panose="020F0302020204030204" pitchFamily="34" charset="0"/>
          </a:endParaRPr>
        </a:p>
      </dgm:t>
    </dgm:pt>
    <dgm:pt modelId="{D6F15DEB-910B-457B-AFA2-C6A85EA69F75}" type="sibTrans" cxnId="{BD15BF38-CA49-41E1-AF38-3E54D153B5E1}">
      <dgm:prSet/>
      <dgm:spPr/>
      <dgm:t>
        <a:bodyPr/>
        <a:lstStyle/>
        <a:p>
          <a:endParaRPr lang="fr-CA">
            <a:latin typeface="Calibri Light" panose="020F0302020204030204" pitchFamily="34" charset="0"/>
          </a:endParaRPr>
        </a:p>
      </dgm:t>
    </dgm:pt>
    <dgm:pt modelId="{730346C9-D585-4DD5-8766-A4FB61E72E25}">
      <dgm:prSet phldrT="[Texte]"/>
      <dgm:spPr/>
      <dgm:t>
        <a:bodyPr/>
        <a:lstStyle/>
        <a:p>
          <a:r>
            <a:rPr lang="fr-CA" b="1" dirty="0" smtClean="0">
              <a:latin typeface="Calibri Light" panose="020F0302020204030204" pitchFamily="34" charset="0"/>
            </a:rPr>
            <a:t>Apport pour la recherche</a:t>
          </a:r>
          <a:endParaRPr lang="fr-CA" b="1" dirty="0">
            <a:latin typeface="Calibri Light" panose="020F0302020204030204" pitchFamily="34" charset="0"/>
          </a:endParaRPr>
        </a:p>
      </dgm:t>
    </dgm:pt>
    <dgm:pt modelId="{B38C6B8B-C4D7-4BE4-BFBD-E9999B7EBD51}" type="parTrans" cxnId="{E6DC1ED9-1EF9-4D99-AADD-CA2E9F2E463D}">
      <dgm:prSet/>
      <dgm:spPr/>
      <dgm:t>
        <a:bodyPr/>
        <a:lstStyle/>
        <a:p>
          <a:endParaRPr lang="fr-CA">
            <a:latin typeface="Calibri Light" panose="020F0302020204030204" pitchFamily="34" charset="0"/>
          </a:endParaRPr>
        </a:p>
      </dgm:t>
    </dgm:pt>
    <dgm:pt modelId="{8BC63201-A9C5-44DD-996F-4203850683BB}" type="sibTrans" cxnId="{E6DC1ED9-1EF9-4D99-AADD-CA2E9F2E463D}">
      <dgm:prSet/>
      <dgm:spPr/>
      <dgm:t>
        <a:bodyPr/>
        <a:lstStyle/>
        <a:p>
          <a:endParaRPr lang="fr-CA">
            <a:latin typeface="Calibri Light" panose="020F0302020204030204" pitchFamily="34" charset="0"/>
          </a:endParaRPr>
        </a:p>
      </dgm:t>
    </dgm:pt>
    <dgm:pt modelId="{BFA3278D-18A6-47F5-9466-F0D67590A653}" type="pres">
      <dgm:prSet presAssocID="{6F66DFAA-ADE1-4449-9C5C-C632859416D7}" presName="composite" presStyleCnt="0">
        <dgm:presLayoutVars>
          <dgm:chMax val="1"/>
          <dgm:dir/>
          <dgm:resizeHandles val="exact"/>
        </dgm:presLayoutVars>
      </dgm:prSet>
      <dgm:spPr/>
      <dgm:t>
        <a:bodyPr/>
        <a:lstStyle/>
        <a:p>
          <a:endParaRPr lang="fr-CA"/>
        </a:p>
      </dgm:t>
    </dgm:pt>
    <dgm:pt modelId="{EFDE0C58-EC70-46BE-BA59-D70CC21DFC3D}" type="pres">
      <dgm:prSet presAssocID="{6F66DFAA-ADE1-4449-9C5C-C632859416D7}" presName="radial" presStyleCnt="0">
        <dgm:presLayoutVars>
          <dgm:animLvl val="ctr"/>
        </dgm:presLayoutVars>
      </dgm:prSet>
      <dgm:spPr/>
    </dgm:pt>
    <dgm:pt modelId="{C2589920-12EC-4A2D-A661-266944232C46}" type="pres">
      <dgm:prSet presAssocID="{DB3D3EE6-2E55-465E-AB32-5F2DFC8838FD}" presName="centerShape" presStyleLbl="vennNode1" presStyleIdx="0" presStyleCnt="5"/>
      <dgm:spPr/>
      <dgm:t>
        <a:bodyPr/>
        <a:lstStyle/>
        <a:p>
          <a:endParaRPr lang="fr-CA"/>
        </a:p>
      </dgm:t>
    </dgm:pt>
    <dgm:pt modelId="{6D5A622F-D821-48CA-AA31-6D866956FA1F}" type="pres">
      <dgm:prSet presAssocID="{3CCE149B-6D6E-4239-AACC-4060010B4439}" presName="node" presStyleLbl="vennNode1" presStyleIdx="1" presStyleCnt="5">
        <dgm:presLayoutVars>
          <dgm:bulletEnabled val="1"/>
        </dgm:presLayoutVars>
      </dgm:prSet>
      <dgm:spPr/>
      <dgm:t>
        <a:bodyPr/>
        <a:lstStyle/>
        <a:p>
          <a:endParaRPr lang="fr-CA"/>
        </a:p>
      </dgm:t>
    </dgm:pt>
    <dgm:pt modelId="{2DCFAD66-B000-4FF6-8A5F-05DF97CE0742}" type="pres">
      <dgm:prSet presAssocID="{0B83C40F-C727-4C63-A657-1D81B4268561}" presName="node" presStyleLbl="vennNode1" presStyleIdx="2" presStyleCnt="5">
        <dgm:presLayoutVars>
          <dgm:bulletEnabled val="1"/>
        </dgm:presLayoutVars>
      </dgm:prSet>
      <dgm:spPr/>
      <dgm:t>
        <a:bodyPr/>
        <a:lstStyle/>
        <a:p>
          <a:endParaRPr lang="fr-CA"/>
        </a:p>
      </dgm:t>
    </dgm:pt>
    <dgm:pt modelId="{A23975A2-9A28-4743-B18F-4403AE223F24}" type="pres">
      <dgm:prSet presAssocID="{730346C9-D585-4DD5-8766-A4FB61E72E25}" presName="node" presStyleLbl="vennNode1" presStyleIdx="3" presStyleCnt="5">
        <dgm:presLayoutVars>
          <dgm:bulletEnabled val="1"/>
        </dgm:presLayoutVars>
      </dgm:prSet>
      <dgm:spPr/>
      <dgm:t>
        <a:bodyPr/>
        <a:lstStyle/>
        <a:p>
          <a:endParaRPr lang="fr-CA"/>
        </a:p>
      </dgm:t>
    </dgm:pt>
    <dgm:pt modelId="{D26A6F66-325E-48DB-91B8-344D26636786}" type="pres">
      <dgm:prSet presAssocID="{66314242-4C42-401F-BFDD-B5150912DFE6}" presName="node" presStyleLbl="vennNode1" presStyleIdx="4" presStyleCnt="5">
        <dgm:presLayoutVars>
          <dgm:bulletEnabled val="1"/>
        </dgm:presLayoutVars>
      </dgm:prSet>
      <dgm:spPr/>
      <dgm:t>
        <a:bodyPr/>
        <a:lstStyle/>
        <a:p>
          <a:endParaRPr lang="fr-CA"/>
        </a:p>
      </dgm:t>
    </dgm:pt>
  </dgm:ptLst>
  <dgm:cxnLst>
    <dgm:cxn modelId="{E7CBE2FF-364F-44AD-B749-3B94E1BF0A6A}" type="presOf" srcId="{730346C9-D585-4DD5-8766-A4FB61E72E25}" destId="{A23975A2-9A28-4743-B18F-4403AE223F24}" srcOrd="0" destOrd="0" presId="urn:microsoft.com/office/officeart/2005/8/layout/radial3"/>
    <dgm:cxn modelId="{31E08816-4E7E-45A2-A6AE-994874E6044C}" type="presOf" srcId="{DB3D3EE6-2E55-465E-AB32-5F2DFC8838FD}" destId="{C2589920-12EC-4A2D-A661-266944232C46}" srcOrd="0" destOrd="0" presId="urn:microsoft.com/office/officeart/2005/8/layout/radial3"/>
    <dgm:cxn modelId="{83593064-E136-425D-B990-6E5F69E74FEF}" type="presOf" srcId="{6F66DFAA-ADE1-4449-9C5C-C632859416D7}" destId="{BFA3278D-18A6-47F5-9466-F0D67590A653}" srcOrd="0" destOrd="0" presId="urn:microsoft.com/office/officeart/2005/8/layout/radial3"/>
    <dgm:cxn modelId="{A8600859-E613-489C-BE62-75C957B5442A}" srcId="{DB3D3EE6-2E55-465E-AB32-5F2DFC8838FD}" destId="{66314242-4C42-401F-BFDD-B5150912DFE6}" srcOrd="3" destOrd="0" parTransId="{579916F8-5ADA-4DAD-AADD-E366A68DEA24}" sibTransId="{40397832-1F0B-4ADB-95FB-B3386A027EEB}"/>
    <dgm:cxn modelId="{BD15BF38-CA49-41E1-AF38-3E54D153B5E1}" srcId="{DB3D3EE6-2E55-465E-AB32-5F2DFC8838FD}" destId="{0B83C40F-C727-4C63-A657-1D81B4268561}" srcOrd="1" destOrd="0" parTransId="{22DE6086-3847-41A6-B31A-071E12A3D036}" sibTransId="{D6F15DEB-910B-457B-AFA2-C6A85EA69F75}"/>
    <dgm:cxn modelId="{DEB94F82-9445-434E-A29C-392AF6630A8D}" type="presOf" srcId="{3CCE149B-6D6E-4239-AACC-4060010B4439}" destId="{6D5A622F-D821-48CA-AA31-6D866956FA1F}" srcOrd="0" destOrd="0" presId="urn:microsoft.com/office/officeart/2005/8/layout/radial3"/>
    <dgm:cxn modelId="{AF5CD0B8-F408-4271-88C1-95F72059CAFE}" srcId="{DB3D3EE6-2E55-465E-AB32-5F2DFC8838FD}" destId="{3CCE149B-6D6E-4239-AACC-4060010B4439}" srcOrd="0" destOrd="0" parTransId="{743D9A8C-C5A5-4CEC-A15A-47719BED6965}" sibTransId="{71E9C28E-E55C-474D-ACDD-51F6449A5040}"/>
    <dgm:cxn modelId="{C54B5D75-B4CA-42B8-9585-2C79DF8822AA}" type="presOf" srcId="{0B83C40F-C727-4C63-A657-1D81B4268561}" destId="{2DCFAD66-B000-4FF6-8A5F-05DF97CE0742}" srcOrd="0" destOrd="0" presId="urn:microsoft.com/office/officeart/2005/8/layout/radial3"/>
    <dgm:cxn modelId="{E6DC1ED9-1EF9-4D99-AADD-CA2E9F2E463D}" srcId="{DB3D3EE6-2E55-465E-AB32-5F2DFC8838FD}" destId="{730346C9-D585-4DD5-8766-A4FB61E72E25}" srcOrd="2" destOrd="0" parTransId="{B38C6B8B-C4D7-4BE4-BFBD-E9999B7EBD51}" sibTransId="{8BC63201-A9C5-44DD-996F-4203850683BB}"/>
    <dgm:cxn modelId="{DFC0D316-18F8-4834-AFE9-3BF483172958}" srcId="{6F66DFAA-ADE1-4449-9C5C-C632859416D7}" destId="{DB3D3EE6-2E55-465E-AB32-5F2DFC8838FD}" srcOrd="0" destOrd="0" parTransId="{12681AE9-7A7E-4BC4-BB90-DAB18DCBB3E2}" sibTransId="{B4E1A677-0B34-4588-AF1D-998430DF3903}"/>
    <dgm:cxn modelId="{C540D878-14EC-4B43-B95C-B9D0C19E4C2B}" type="presOf" srcId="{66314242-4C42-401F-BFDD-B5150912DFE6}" destId="{D26A6F66-325E-48DB-91B8-344D26636786}" srcOrd="0" destOrd="0" presId="urn:microsoft.com/office/officeart/2005/8/layout/radial3"/>
    <dgm:cxn modelId="{EDFEC906-5A62-4932-B63A-318119EE1EA1}" type="presParOf" srcId="{BFA3278D-18A6-47F5-9466-F0D67590A653}" destId="{EFDE0C58-EC70-46BE-BA59-D70CC21DFC3D}" srcOrd="0" destOrd="0" presId="urn:microsoft.com/office/officeart/2005/8/layout/radial3"/>
    <dgm:cxn modelId="{5DCC088E-2D3C-4ED2-B7B1-EB4FE536340F}" type="presParOf" srcId="{EFDE0C58-EC70-46BE-BA59-D70CC21DFC3D}" destId="{C2589920-12EC-4A2D-A661-266944232C46}" srcOrd="0" destOrd="0" presId="urn:microsoft.com/office/officeart/2005/8/layout/radial3"/>
    <dgm:cxn modelId="{1C28D5C2-4D2E-4FE2-98A9-B6DF435B2292}" type="presParOf" srcId="{EFDE0C58-EC70-46BE-BA59-D70CC21DFC3D}" destId="{6D5A622F-D821-48CA-AA31-6D866956FA1F}" srcOrd="1" destOrd="0" presId="urn:microsoft.com/office/officeart/2005/8/layout/radial3"/>
    <dgm:cxn modelId="{E6790C39-9E36-4305-8436-310012EF3B5C}" type="presParOf" srcId="{EFDE0C58-EC70-46BE-BA59-D70CC21DFC3D}" destId="{2DCFAD66-B000-4FF6-8A5F-05DF97CE0742}" srcOrd="2" destOrd="0" presId="urn:microsoft.com/office/officeart/2005/8/layout/radial3"/>
    <dgm:cxn modelId="{4F855DFB-06D4-4E93-B405-146BB5CAB811}" type="presParOf" srcId="{EFDE0C58-EC70-46BE-BA59-D70CC21DFC3D}" destId="{A23975A2-9A28-4743-B18F-4403AE223F24}" srcOrd="3" destOrd="0" presId="urn:microsoft.com/office/officeart/2005/8/layout/radial3"/>
    <dgm:cxn modelId="{F952D715-1C38-4119-B156-F9B87704BB03}" type="presParOf" srcId="{EFDE0C58-EC70-46BE-BA59-D70CC21DFC3D}" destId="{D26A6F66-325E-48DB-91B8-344D26636786}"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8E632-C37B-466F-9908-64467DD50A7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5444EC57-7C5F-4826-A4A9-95C926D5CF13}">
      <dgm:prSet phldrT="[Texte]"/>
      <dgm:spPr/>
      <dgm:t>
        <a:bodyPr/>
        <a:lstStyle/>
        <a:p>
          <a:r>
            <a:rPr lang="fr-CA" b="1" dirty="0" err="1" smtClean="0">
              <a:latin typeface="Calibri Light" panose="020F0302020204030204" pitchFamily="34" charset="0"/>
            </a:rPr>
            <a:t>Biblos</a:t>
          </a:r>
          <a:endParaRPr lang="fr-CA" b="1" dirty="0">
            <a:latin typeface="Calibri Light" panose="020F0302020204030204" pitchFamily="34" charset="0"/>
          </a:endParaRPr>
        </a:p>
      </dgm:t>
    </dgm:pt>
    <dgm:pt modelId="{FBDA4598-FBC3-4286-9240-6EFECAB2E399}" type="parTrans" cxnId="{E5445B1F-E658-4194-89EE-69E8336E2465}">
      <dgm:prSet/>
      <dgm:spPr/>
      <dgm:t>
        <a:bodyPr/>
        <a:lstStyle/>
        <a:p>
          <a:endParaRPr lang="fr-CA">
            <a:latin typeface="Calibri Light" panose="020F0302020204030204" pitchFamily="34" charset="0"/>
          </a:endParaRPr>
        </a:p>
      </dgm:t>
    </dgm:pt>
    <dgm:pt modelId="{CF235CCB-C731-4796-84FC-D9950FF90D17}" type="sibTrans" cxnId="{E5445B1F-E658-4194-89EE-69E8336E2465}">
      <dgm:prSet/>
      <dgm:spPr/>
      <dgm:t>
        <a:bodyPr/>
        <a:lstStyle/>
        <a:p>
          <a:endParaRPr lang="fr-CA">
            <a:latin typeface="Calibri Light" panose="020F0302020204030204" pitchFamily="34" charset="0"/>
          </a:endParaRPr>
        </a:p>
      </dgm:t>
    </dgm:pt>
    <dgm:pt modelId="{1956E8AE-F49F-47E0-A262-8AD4394A116C}">
      <dgm:prSet phldrT="[Texte]"/>
      <dgm:spPr/>
      <dgm:t>
        <a:bodyPr/>
        <a:lstStyle/>
        <a:p>
          <a:r>
            <a:rPr lang="fr-CA" b="1" dirty="0" err="1" smtClean="0">
              <a:latin typeface="Calibri Light" panose="020F0302020204030204" pitchFamily="34" charset="0"/>
            </a:rPr>
            <a:t>Metron</a:t>
          </a:r>
          <a:endParaRPr lang="fr-CA" b="1" dirty="0">
            <a:latin typeface="Calibri Light" panose="020F0302020204030204" pitchFamily="34" charset="0"/>
          </a:endParaRPr>
        </a:p>
      </dgm:t>
    </dgm:pt>
    <dgm:pt modelId="{352488E4-EA66-4D5F-87DE-B0802BB29006}" type="parTrans" cxnId="{13DF1B85-915B-42C8-85C2-932DA0E7C4BA}">
      <dgm:prSet/>
      <dgm:spPr/>
      <dgm:t>
        <a:bodyPr/>
        <a:lstStyle/>
        <a:p>
          <a:endParaRPr lang="fr-CA">
            <a:latin typeface="Calibri Light" panose="020F0302020204030204" pitchFamily="34" charset="0"/>
          </a:endParaRPr>
        </a:p>
      </dgm:t>
    </dgm:pt>
    <dgm:pt modelId="{F1CD73D7-601A-40AE-8BD0-73280E026BE7}" type="sibTrans" cxnId="{13DF1B85-915B-42C8-85C2-932DA0E7C4BA}">
      <dgm:prSet/>
      <dgm:spPr/>
      <dgm:t>
        <a:bodyPr/>
        <a:lstStyle/>
        <a:p>
          <a:endParaRPr lang="fr-CA">
            <a:latin typeface="Calibri Light" panose="020F0302020204030204" pitchFamily="34" charset="0"/>
          </a:endParaRPr>
        </a:p>
      </dgm:t>
    </dgm:pt>
    <dgm:pt modelId="{0FFA1516-CCAE-4147-B73B-8B6FAD02D1DA}">
      <dgm:prSet phldrT="[Texte]"/>
      <dgm:spPr/>
      <dgm:t>
        <a:bodyPr/>
        <a:lstStyle/>
        <a:p>
          <a:r>
            <a:rPr lang="fr-CA" dirty="0" smtClean="0">
              <a:solidFill>
                <a:schemeClr val="tx2">
                  <a:lumMod val="25000"/>
                </a:schemeClr>
              </a:solidFill>
              <a:latin typeface="Calibri Light" panose="020F0302020204030204" pitchFamily="34" charset="0"/>
            </a:rPr>
            <a:t>« </a:t>
          </a:r>
          <a:r>
            <a:rPr lang="fr-CA" b="1" dirty="0" smtClean="0">
              <a:solidFill>
                <a:schemeClr val="tx2">
                  <a:lumMod val="25000"/>
                </a:schemeClr>
              </a:solidFill>
              <a:latin typeface="Calibri Light" panose="020F0302020204030204" pitchFamily="34" charset="0"/>
            </a:rPr>
            <a:t>livre</a:t>
          </a:r>
          <a:r>
            <a:rPr lang="fr-CA" dirty="0" smtClean="0">
              <a:solidFill>
                <a:schemeClr val="tx2">
                  <a:lumMod val="25000"/>
                </a:schemeClr>
              </a:solidFill>
              <a:latin typeface="Calibri Light" panose="020F0302020204030204" pitchFamily="34" charset="0"/>
            </a:rPr>
            <a:t> »</a:t>
          </a:r>
          <a:endParaRPr lang="fr-CA" dirty="0">
            <a:solidFill>
              <a:schemeClr val="tx2">
                <a:lumMod val="25000"/>
              </a:schemeClr>
            </a:solidFill>
            <a:latin typeface="Calibri Light" panose="020F0302020204030204" pitchFamily="34" charset="0"/>
          </a:endParaRPr>
        </a:p>
      </dgm:t>
    </dgm:pt>
    <dgm:pt modelId="{C2956640-6BC0-4187-A202-FCFA4C19FA64}" type="parTrans" cxnId="{CF3FEE10-F8EE-4992-85D5-729E0C541E24}">
      <dgm:prSet/>
      <dgm:spPr/>
      <dgm:t>
        <a:bodyPr/>
        <a:lstStyle/>
        <a:p>
          <a:endParaRPr lang="fr-CA">
            <a:latin typeface="Calibri Light" panose="020F0302020204030204" pitchFamily="34" charset="0"/>
          </a:endParaRPr>
        </a:p>
      </dgm:t>
    </dgm:pt>
    <dgm:pt modelId="{4F800544-D1A9-4460-84C8-FBF7F26BA9B9}" type="sibTrans" cxnId="{CF3FEE10-F8EE-4992-85D5-729E0C541E24}">
      <dgm:prSet/>
      <dgm:spPr/>
      <dgm:t>
        <a:bodyPr/>
        <a:lstStyle/>
        <a:p>
          <a:endParaRPr lang="fr-CA">
            <a:latin typeface="Calibri Light" panose="020F0302020204030204" pitchFamily="34" charset="0"/>
          </a:endParaRPr>
        </a:p>
      </dgm:t>
    </dgm:pt>
    <dgm:pt modelId="{8EA30E10-F297-47AC-B889-D50732F024A7}">
      <dgm:prSet phldrT="[Texte]"/>
      <dgm:spPr/>
      <dgm:t>
        <a:bodyPr/>
        <a:lstStyle/>
        <a:p>
          <a:r>
            <a:rPr lang="fr-CA" dirty="0" smtClean="0">
              <a:solidFill>
                <a:schemeClr val="tx2">
                  <a:lumMod val="25000"/>
                </a:schemeClr>
              </a:solidFill>
              <a:latin typeface="Calibri Light" panose="020F0302020204030204" pitchFamily="34" charset="0"/>
            </a:rPr>
            <a:t>« </a:t>
          </a:r>
          <a:r>
            <a:rPr lang="fr-CA" b="1" dirty="0" smtClean="0">
              <a:solidFill>
                <a:schemeClr val="tx2">
                  <a:lumMod val="25000"/>
                </a:schemeClr>
              </a:solidFill>
              <a:latin typeface="Calibri Light" panose="020F0302020204030204" pitchFamily="34" charset="0"/>
            </a:rPr>
            <a:t>mesure</a:t>
          </a:r>
          <a:r>
            <a:rPr lang="fr-CA" dirty="0" smtClean="0">
              <a:solidFill>
                <a:schemeClr val="tx2">
                  <a:lumMod val="25000"/>
                </a:schemeClr>
              </a:solidFill>
              <a:latin typeface="Calibri Light" panose="020F0302020204030204" pitchFamily="34" charset="0"/>
            </a:rPr>
            <a:t> »</a:t>
          </a:r>
          <a:endParaRPr lang="fr-CA" dirty="0">
            <a:solidFill>
              <a:schemeClr val="tx2">
                <a:lumMod val="25000"/>
              </a:schemeClr>
            </a:solidFill>
            <a:latin typeface="Calibri Light" panose="020F0302020204030204" pitchFamily="34" charset="0"/>
          </a:endParaRPr>
        </a:p>
      </dgm:t>
    </dgm:pt>
    <dgm:pt modelId="{661B1B57-E6D3-4B3A-AE4B-F5702862AF5D}" type="parTrans" cxnId="{B6D06DD6-28D7-4DDD-81B9-CB607493FDA3}">
      <dgm:prSet/>
      <dgm:spPr/>
      <dgm:t>
        <a:bodyPr/>
        <a:lstStyle/>
        <a:p>
          <a:endParaRPr lang="fr-CA">
            <a:latin typeface="Calibri Light" panose="020F0302020204030204" pitchFamily="34" charset="0"/>
          </a:endParaRPr>
        </a:p>
      </dgm:t>
    </dgm:pt>
    <dgm:pt modelId="{BA1F3F11-6D26-46AE-8B07-EF6F9B96DB96}" type="sibTrans" cxnId="{B6D06DD6-28D7-4DDD-81B9-CB607493FDA3}">
      <dgm:prSet/>
      <dgm:spPr/>
      <dgm:t>
        <a:bodyPr/>
        <a:lstStyle/>
        <a:p>
          <a:endParaRPr lang="fr-CA">
            <a:latin typeface="Calibri Light" panose="020F0302020204030204" pitchFamily="34" charset="0"/>
          </a:endParaRPr>
        </a:p>
      </dgm:t>
    </dgm:pt>
    <dgm:pt modelId="{490E188E-548C-470F-9FB7-8FF819374B03}">
      <dgm:prSet phldrT="[Texte]"/>
      <dgm:spPr/>
      <dgm:t>
        <a:bodyPr/>
        <a:lstStyle/>
        <a:p>
          <a:r>
            <a:rPr lang="fr-CA" b="1" dirty="0" smtClean="0">
              <a:latin typeface="Calibri Light" panose="020F0302020204030204" pitchFamily="34" charset="0"/>
            </a:rPr>
            <a:t>Bibliométrie</a:t>
          </a:r>
          <a:endParaRPr lang="fr-CA" b="1" dirty="0">
            <a:latin typeface="Calibri Light" panose="020F0302020204030204" pitchFamily="34" charset="0"/>
          </a:endParaRPr>
        </a:p>
      </dgm:t>
    </dgm:pt>
    <dgm:pt modelId="{02780402-AE66-4562-AC5F-8D6B344123D2}" type="parTrans" cxnId="{9FB69564-018E-45AA-8162-EC50E8D73ED6}">
      <dgm:prSet/>
      <dgm:spPr/>
      <dgm:t>
        <a:bodyPr/>
        <a:lstStyle/>
        <a:p>
          <a:endParaRPr lang="fr-CA">
            <a:latin typeface="Calibri Light" panose="020F0302020204030204" pitchFamily="34" charset="0"/>
          </a:endParaRPr>
        </a:p>
      </dgm:t>
    </dgm:pt>
    <dgm:pt modelId="{5BBD48DE-DF85-4B89-AA3E-71C5D6229E3A}" type="sibTrans" cxnId="{9FB69564-018E-45AA-8162-EC50E8D73ED6}">
      <dgm:prSet/>
      <dgm:spPr/>
      <dgm:t>
        <a:bodyPr/>
        <a:lstStyle/>
        <a:p>
          <a:endParaRPr lang="fr-CA">
            <a:latin typeface="Calibri Light" panose="020F0302020204030204" pitchFamily="34" charset="0"/>
          </a:endParaRPr>
        </a:p>
      </dgm:t>
    </dgm:pt>
    <dgm:pt modelId="{6C51F7D8-031C-453A-83A2-18DD93F584BE}" type="pres">
      <dgm:prSet presAssocID="{FE88E632-C37B-466F-9908-64467DD50A7E}" presName="diagram" presStyleCnt="0">
        <dgm:presLayoutVars>
          <dgm:dir/>
          <dgm:resizeHandles val="exact"/>
        </dgm:presLayoutVars>
      </dgm:prSet>
      <dgm:spPr/>
      <dgm:t>
        <a:bodyPr/>
        <a:lstStyle/>
        <a:p>
          <a:endParaRPr lang="fr-CA"/>
        </a:p>
      </dgm:t>
    </dgm:pt>
    <dgm:pt modelId="{1BE9E9C6-8F4F-4643-A5D1-470630955314}" type="pres">
      <dgm:prSet presAssocID="{5444EC57-7C5F-4826-A4A9-95C926D5CF13}" presName="node" presStyleLbl="node1" presStyleIdx="0" presStyleCnt="5" custLinFactNeighborX="0" custLinFactNeighborY="-213">
        <dgm:presLayoutVars>
          <dgm:bulletEnabled val="1"/>
        </dgm:presLayoutVars>
      </dgm:prSet>
      <dgm:spPr/>
      <dgm:t>
        <a:bodyPr/>
        <a:lstStyle/>
        <a:p>
          <a:endParaRPr lang="fr-CA"/>
        </a:p>
      </dgm:t>
    </dgm:pt>
    <dgm:pt modelId="{330C2F14-E5E2-4548-859C-57D4A057C582}" type="pres">
      <dgm:prSet presAssocID="{CF235CCB-C731-4796-84FC-D9950FF90D17}" presName="sibTrans" presStyleCnt="0"/>
      <dgm:spPr/>
    </dgm:pt>
    <dgm:pt modelId="{B58DBE3B-95B4-42E9-8EF6-3534159D2940}" type="pres">
      <dgm:prSet presAssocID="{1956E8AE-F49F-47E0-A262-8AD4394A116C}" presName="node" presStyleLbl="node1" presStyleIdx="1" presStyleCnt="5">
        <dgm:presLayoutVars>
          <dgm:bulletEnabled val="1"/>
        </dgm:presLayoutVars>
      </dgm:prSet>
      <dgm:spPr/>
      <dgm:t>
        <a:bodyPr/>
        <a:lstStyle/>
        <a:p>
          <a:endParaRPr lang="fr-CA"/>
        </a:p>
      </dgm:t>
    </dgm:pt>
    <dgm:pt modelId="{C1AB5FDD-4678-4F54-816F-27E2A275802C}" type="pres">
      <dgm:prSet presAssocID="{F1CD73D7-601A-40AE-8BD0-73280E026BE7}" presName="sibTrans" presStyleCnt="0"/>
      <dgm:spPr/>
    </dgm:pt>
    <dgm:pt modelId="{961559C8-A3D3-4DB0-A69D-CD32999484BC}" type="pres">
      <dgm:prSet presAssocID="{0FFA1516-CCAE-4147-B73B-8B6FAD02D1DA}" presName="node" presStyleLbl="node1" presStyleIdx="2" presStyleCnt="5" custLinFactNeighborX="-91407" custLinFactNeighborY="1881">
        <dgm:presLayoutVars>
          <dgm:bulletEnabled val="1"/>
        </dgm:presLayoutVars>
      </dgm:prSet>
      <dgm:spPr/>
      <dgm:t>
        <a:bodyPr/>
        <a:lstStyle/>
        <a:p>
          <a:endParaRPr lang="fr-CA"/>
        </a:p>
      </dgm:t>
    </dgm:pt>
    <dgm:pt modelId="{BFE091AF-004D-44D6-820C-97505BE62518}" type="pres">
      <dgm:prSet presAssocID="{4F800544-D1A9-4460-84C8-FBF7F26BA9B9}" presName="sibTrans" presStyleCnt="0"/>
      <dgm:spPr/>
    </dgm:pt>
    <dgm:pt modelId="{CFD2DFB6-70B0-475B-A1CA-6B93B37FE1E3}" type="pres">
      <dgm:prSet presAssocID="{8EA30E10-F297-47AC-B889-D50732F024A7}" presName="node" presStyleLbl="node1" presStyleIdx="3" presStyleCnt="5" custLinFactNeighborX="75608">
        <dgm:presLayoutVars>
          <dgm:bulletEnabled val="1"/>
        </dgm:presLayoutVars>
      </dgm:prSet>
      <dgm:spPr/>
      <dgm:t>
        <a:bodyPr/>
        <a:lstStyle/>
        <a:p>
          <a:endParaRPr lang="fr-CA"/>
        </a:p>
      </dgm:t>
    </dgm:pt>
    <dgm:pt modelId="{63AA91A8-ADAE-4882-98D1-B146FD4900C2}" type="pres">
      <dgm:prSet presAssocID="{BA1F3F11-6D26-46AE-8B07-EF6F9B96DB96}" presName="sibTrans" presStyleCnt="0"/>
      <dgm:spPr/>
    </dgm:pt>
    <dgm:pt modelId="{3D840BB0-CEFC-48B4-BD5A-C5426EB05CC1}" type="pres">
      <dgm:prSet presAssocID="{490E188E-548C-470F-9FB7-8FF819374B03}" presName="node" presStyleLbl="node1" presStyleIdx="4" presStyleCnt="5" custLinFactNeighborY="-52662">
        <dgm:presLayoutVars>
          <dgm:bulletEnabled val="1"/>
        </dgm:presLayoutVars>
      </dgm:prSet>
      <dgm:spPr/>
      <dgm:t>
        <a:bodyPr/>
        <a:lstStyle/>
        <a:p>
          <a:endParaRPr lang="fr-CA"/>
        </a:p>
      </dgm:t>
    </dgm:pt>
  </dgm:ptLst>
  <dgm:cxnLst>
    <dgm:cxn modelId="{7AE3A8BE-C246-44D6-A3BA-F92500B7DA27}" type="presOf" srcId="{8EA30E10-F297-47AC-B889-D50732F024A7}" destId="{CFD2DFB6-70B0-475B-A1CA-6B93B37FE1E3}" srcOrd="0" destOrd="0" presId="urn:microsoft.com/office/officeart/2005/8/layout/default"/>
    <dgm:cxn modelId="{51A2A778-DF70-4566-A5B0-CA88F2AD782B}" type="presOf" srcId="{1956E8AE-F49F-47E0-A262-8AD4394A116C}" destId="{B58DBE3B-95B4-42E9-8EF6-3534159D2940}" srcOrd="0" destOrd="0" presId="urn:microsoft.com/office/officeart/2005/8/layout/default"/>
    <dgm:cxn modelId="{13DF1B85-915B-42C8-85C2-932DA0E7C4BA}" srcId="{FE88E632-C37B-466F-9908-64467DD50A7E}" destId="{1956E8AE-F49F-47E0-A262-8AD4394A116C}" srcOrd="1" destOrd="0" parTransId="{352488E4-EA66-4D5F-87DE-B0802BB29006}" sibTransId="{F1CD73D7-601A-40AE-8BD0-73280E026BE7}"/>
    <dgm:cxn modelId="{336551AD-3CA6-4445-8AF0-6CCCB3ABCFA0}" type="presOf" srcId="{490E188E-548C-470F-9FB7-8FF819374B03}" destId="{3D840BB0-CEFC-48B4-BD5A-C5426EB05CC1}" srcOrd="0" destOrd="0" presId="urn:microsoft.com/office/officeart/2005/8/layout/default"/>
    <dgm:cxn modelId="{59A44198-2B19-45D7-B700-C1481C04854D}" type="presOf" srcId="{FE88E632-C37B-466F-9908-64467DD50A7E}" destId="{6C51F7D8-031C-453A-83A2-18DD93F584BE}" srcOrd="0" destOrd="0" presId="urn:microsoft.com/office/officeart/2005/8/layout/default"/>
    <dgm:cxn modelId="{E5445B1F-E658-4194-89EE-69E8336E2465}" srcId="{FE88E632-C37B-466F-9908-64467DD50A7E}" destId="{5444EC57-7C5F-4826-A4A9-95C926D5CF13}" srcOrd="0" destOrd="0" parTransId="{FBDA4598-FBC3-4286-9240-6EFECAB2E399}" sibTransId="{CF235CCB-C731-4796-84FC-D9950FF90D17}"/>
    <dgm:cxn modelId="{B6D06DD6-28D7-4DDD-81B9-CB607493FDA3}" srcId="{FE88E632-C37B-466F-9908-64467DD50A7E}" destId="{8EA30E10-F297-47AC-B889-D50732F024A7}" srcOrd="3" destOrd="0" parTransId="{661B1B57-E6D3-4B3A-AE4B-F5702862AF5D}" sibTransId="{BA1F3F11-6D26-46AE-8B07-EF6F9B96DB96}"/>
    <dgm:cxn modelId="{1E9130A0-CA57-49AA-9FDA-96886956B816}" type="presOf" srcId="{5444EC57-7C5F-4826-A4A9-95C926D5CF13}" destId="{1BE9E9C6-8F4F-4643-A5D1-470630955314}" srcOrd="0" destOrd="0" presId="urn:microsoft.com/office/officeart/2005/8/layout/default"/>
    <dgm:cxn modelId="{CF3FEE10-F8EE-4992-85D5-729E0C541E24}" srcId="{FE88E632-C37B-466F-9908-64467DD50A7E}" destId="{0FFA1516-CCAE-4147-B73B-8B6FAD02D1DA}" srcOrd="2" destOrd="0" parTransId="{C2956640-6BC0-4187-A202-FCFA4C19FA64}" sibTransId="{4F800544-D1A9-4460-84C8-FBF7F26BA9B9}"/>
    <dgm:cxn modelId="{9FB69564-018E-45AA-8162-EC50E8D73ED6}" srcId="{FE88E632-C37B-466F-9908-64467DD50A7E}" destId="{490E188E-548C-470F-9FB7-8FF819374B03}" srcOrd="4" destOrd="0" parTransId="{02780402-AE66-4562-AC5F-8D6B344123D2}" sibTransId="{5BBD48DE-DF85-4B89-AA3E-71C5D6229E3A}"/>
    <dgm:cxn modelId="{CEE4A168-1609-4D1E-89DA-E3B71237E8E6}" type="presOf" srcId="{0FFA1516-CCAE-4147-B73B-8B6FAD02D1DA}" destId="{961559C8-A3D3-4DB0-A69D-CD32999484BC}" srcOrd="0" destOrd="0" presId="urn:microsoft.com/office/officeart/2005/8/layout/default"/>
    <dgm:cxn modelId="{806612F9-A205-4244-8F64-8F13EF6FA8D7}" type="presParOf" srcId="{6C51F7D8-031C-453A-83A2-18DD93F584BE}" destId="{1BE9E9C6-8F4F-4643-A5D1-470630955314}" srcOrd="0" destOrd="0" presId="urn:microsoft.com/office/officeart/2005/8/layout/default"/>
    <dgm:cxn modelId="{BC0CE987-A660-4F31-95DF-34782A3E68BA}" type="presParOf" srcId="{6C51F7D8-031C-453A-83A2-18DD93F584BE}" destId="{330C2F14-E5E2-4548-859C-57D4A057C582}" srcOrd="1" destOrd="0" presId="urn:microsoft.com/office/officeart/2005/8/layout/default"/>
    <dgm:cxn modelId="{0EA94D86-6CE2-4C7F-A250-A29E2AA5B281}" type="presParOf" srcId="{6C51F7D8-031C-453A-83A2-18DD93F584BE}" destId="{B58DBE3B-95B4-42E9-8EF6-3534159D2940}" srcOrd="2" destOrd="0" presId="urn:microsoft.com/office/officeart/2005/8/layout/default"/>
    <dgm:cxn modelId="{6E191D43-D0AF-4042-B7E6-7306D1667187}" type="presParOf" srcId="{6C51F7D8-031C-453A-83A2-18DD93F584BE}" destId="{C1AB5FDD-4678-4F54-816F-27E2A275802C}" srcOrd="3" destOrd="0" presId="urn:microsoft.com/office/officeart/2005/8/layout/default"/>
    <dgm:cxn modelId="{A182F01C-99A5-4A9B-A774-037DD12D47CA}" type="presParOf" srcId="{6C51F7D8-031C-453A-83A2-18DD93F584BE}" destId="{961559C8-A3D3-4DB0-A69D-CD32999484BC}" srcOrd="4" destOrd="0" presId="urn:microsoft.com/office/officeart/2005/8/layout/default"/>
    <dgm:cxn modelId="{7F6BA432-2DFF-485A-8573-5DBA76B6E6E8}" type="presParOf" srcId="{6C51F7D8-031C-453A-83A2-18DD93F584BE}" destId="{BFE091AF-004D-44D6-820C-97505BE62518}" srcOrd="5" destOrd="0" presId="urn:microsoft.com/office/officeart/2005/8/layout/default"/>
    <dgm:cxn modelId="{A8C4F393-0DEC-4255-A82D-A0AF758DB014}" type="presParOf" srcId="{6C51F7D8-031C-453A-83A2-18DD93F584BE}" destId="{CFD2DFB6-70B0-475B-A1CA-6B93B37FE1E3}" srcOrd="6" destOrd="0" presId="urn:microsoft.com/office/officeart/2005/8/layout/default"/>
    <dgm:cxn modelId="{1BBD41B6-1BEE-4877-A16B-9F89AFD0AF7B}" type="presParOf" srcId="{6C51F7D8-031C-453A-83A2-18DD93F584BE}" destId="{63AA91A8-ADAE-4882-98D1-B146FD4900C2}" srcOrd="7" destOrd="0" presId="urn:microsoft.com/office/officeart/2005/8/layout/default"/>
    <dgm:cxn modelId="{C4D47719-4060-4D82-9DCC-13F49FCC4FFA}" type="presParOf" srcId="{6C51F7D8-031C-453A-83A2-18DD93F584BE}" destId="{3D840BB0-CEFC-48B4-BD5A-C5426EB05CC1}"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2D662B-E827-4B7A-B93E-C301C1BC3DF9}" type="doc">
      <dgm:prSet loTypeId="urn:microsoft.com/office/officeart/2008/layout/VerticalCircleList" loCatId="list" qsTypeId="urn:microsoft.com/office/officeart/2005/8/quickstyle/3d1" qsCatId="3D" csTypeId="urn:microsoft.com/office/officeart/2005/8/colors/accent1_2" csCatId="accent1" phldr="1"/>
      <dgm:spPr/>
      <dgm:t>
        <a:bodyPr/>
        <a:lstStyle/>
        <a:p>
          <a:endParaRPr lang="fr-CA"/>
        </a:p>
      </dgm:t>
    </dgm:pt>
    <dgm:pt modelId="{A56E5810-7872-4B93-BC97-D67B8C085203}">
      <dgm:prSet phldrT="[Texte]" custT="1"/>
      <dgm:spPr/>
      <dgm:t>
        <a:bodyPr/>
        <a:lstStyle/>
        <a:p>
          <a:r>
            <a:rPr lang="fr-CA" sz="2800" b="1" dirty="0" err="1" smtClean="0">
              <a:latin typeface="Calibri Light" panose="020F0302020204030204" pitchFamily="34" charset="0"/>
            </a:rPr>
            <a:t>Informetrics</a:t>
          </a:r>
          <a:endParaRPr lang="fr-CA" sz="2800" b="1" dirty="0">
            <a:latin typeface="Calibri Light" panose="020F0302020204030204" pitchFamily="34" charset="0"/>
          </a:endParaRPr>
        </a:p>
      </dgm:t>
    </dgm:pt>
    <dgm:pt modelId="{6B046579-B4EB-4E86-92DD-231AB1EB8289}" type="parTrans" cxnId="{FCA91903-AD7D-4DA5-B27F-4D4C26F3B0E1}">
      <dgm:prSet/>
      <dgm:spPr/>
      <dgm:t>
        <a:bodyPr/>
        <a:lstStyle/>
        <a:p>
          <a:endParaRPr lang="fr-CA">
            <a:latin typeface="Calibri Light" panose="020F0302020204030204" pitchFamily="34" charset="0"/>
          </a:endParaRPr>
        </a:p>
      </dgm:t>
    </dgm:pt>
    <dgm:pt modelId="{C24E37AB-E3E3-49BE-9BBE-755E5085ED5A}" type="sibTrans" cxnId="{FCA91903-AD7D-4DA5-B27F-4D4C26F3B0E1}">
      <dgm:prSet/>
      <dgm:spPr/>
      <dgm:t>
        <a:bodyPr/>
        <a:lstStyle/>
        <a:p>
          <a:endParaRPr lang="fr-CA">
            <a:latin typeface="Calibri Light" panose="020F0302020204030204" pitchFamily="34" charset="0"/>
          </a:endParaRPr>
        </a:p>
      </dgm:t>
    </dgm:pt>
    <dgm:pt modelId="{E6FBB073-FAA3-4522-A1E3-C96A0D18AC39}">
      <dgm:prSet phldrT="[Texte]"/>
      <dgm:spPr/>
      <dgm:t>
        <a:bodyPr/>
        <a:lstStyle/>
        <a:p>
          <a:r>
            <a:rPr lang="fr-CA" dirty="0" smtClean="0">
              <a:latin typeface="Calibri Light" panose="020F0302020204030204" pitchFamily="34" charset="0"/>
            </a:rPr>
            <a:t>Étude quantitative de toutes formes d’information</a:t>
          </a:r>
          <a:endParaRPr lang="fr-CA" dirty="0">
            <a:latin typeface="Calibri Light" panose="020F0302020204030204" pitchFamily="34" charset="0"/>
          </a:endParaRPr>
        </a:p>
      </dgm:t>
    </dgm:pt>
    <dgm:pt modelId="{88A4F034-3072-4957-9F05-3912E3908C05}" type="parTrans" cxnId="{A1FF5B9D-0543-439F-89F0-5330AC9EA64D}">
      <dgm:prSet/>
      <dgm:spPr/>
      <dgm:t>
        <a:bodyPr/>
        <a:lstStyle/>
        <a:p>
          <a:endParaRPr lang="fr-CA">
            <a:latin typeface="Calibri Light" panose="020F0302020204030204" pitchFamily="34" charset="0"/>
          </a:endParaRPr>
        </a:p>
      </dgm:t>
    </dgm:pt>
    <dgm:pt modelId="{68510DB9-635A-48B7-B03C-997F3D3FFD72}" type="sibTrans" cxnId="{A1FF5B9D-0543-439F-89F0-5330AC9EA64D}">
      <dgm:prSet/>
      <dgm:spPr/>
      <dgm:t>
        <a:bodyPr/>
        <a:lstStyle/>
        <a:p>
          <a:endParaRPr lang="fr-CA">
            <a:latin typeface="Calibri Light" panose="020F0302020204030204" pitchFamily="34" charset="0"/>
          </a:endParaRPr>
        </a:p>
      </dgm:t>
    </dgm:pt>
    <dgm:pt modelId="{FB1314C4-A384-4F04-B150-B1D54B9FFD41}">
      <dgm:prSet phldrT="[Texte]" custT="1"/>
      <dgm:spPr/>
      <dgm:t>
        <a:bodyPr/>
        <a:lstStyle/>
        <a:p>
          <a:r>
            <a:rPr lang="fr-CA" sz="2800" b="1" dirty="0" err="1" smtClean="0">
              <a:latin typeface="Calibri Light" panose="020F0302020204030204" pitchFamily="34" charset="0"/>
            </a:rPr>
            <a:t>Scientometrics</a:t>
          </a:r>
          <a:endParaRPr lang="fr-CA" sz="2800" b="1" dirty="0">
            <a:latin typeface="Calibri Light" panose="020F0302020204030204" pitchFamily="34" charset="0"/>
          </a:endParaRPr>
        </a:p>
      </dgm:t>
    </dgm:pt>
    <dgm:pt modelId="{079C5DBF-39C8-4E4B-9181-B0C31A9DFCC7}" type="parTrans" cxnId="{73045933-4B33-4542-BC2E-6501821E1649}">
      <dgm:prSet/>
      <dgm:spPr/>
      <dgm:t>
        <a:bodyPr/>
        <a:lstStyle/>
        <a:p>
          <a:endParaRPr lang="fr-CA">
            <a:latin typeface="Calibri Light" panose="020F0302020204030204" pitchFamily="34" charset="0"/>
          </a:endParaRPr>
        </a:p>
      </dgm:t>
    </dgm:pt>
    <dgm:pt modelId="{85D6EFAE-E86F-40C6-A74E-92FB665E1BC9}" type="sibTrans" cxnId="{73045933-4B33-4542-BC2E-6501821E1649}">
      <dgm:prSet/>
      <dgm:spPr/>
      <dgm:t>
        <a:bodyPr/>
        <a:lstStyle/>
        <a:p>
          <a:endParaRPr lang="fr-CA">
            <a:latin typeface="Calibri Light" panose="020F0302020204030204" pitchFamily="34" charset="0"/>
          </a:endParaRPr>
        </a:p>
      </dgm:t>
    </dgm:pt>
    <dgm:pt modelId="{FD80E526-3271-4B8F-A313-A9201B412C82}">
      <dgm:prSet phldrT="[Texte]"/>
      <dgm:spPr/>
      <dgm:t>
        <a:bodyPr/>
        <a:lstStyle/>
        <a:p>
          <a:r>
            <a:rPr lang="fr-CA" dirty="0" smtClean="0">
              <a:latin typeface="Calibri Light" panose="020F0302020204030204" pitchFamily="34" charset="0"/>
            </a:rPr>
            <a:t>Étude qui mesure et analyse la science, la technologie et l’innovation</a:t>
          </a:r>
          <a:endParaRPr lang="fr-CA" dirty="0">
            <a:latin typeface="Calibri Light" panose="020F0302020204030204" pitchFamily="34" charset="0"/>
          </a:endParaRPr>
        </a:p>
      </dgm:t>
    </dgm:pt>
    <dgm:pt modelId="{A88A16AD-CAEB-4475-AA50-82648BB8DE84}" type="parTrans" cxnId="{0AC40D81-10C7-401A-9B27-F8BF6CB7995B}">
      <dgm:prSet/>
      <dgm:spPr/>
      <dgm:t>
        <a:bodyPr/>
        <a:lstStyle/>
        <a:p>
          <a:endParaRPr lang="fr-CA">
            <a:latin typeface="Calibri Light" panose="020F0302020204030204" pitchFamily="34" charset="0"/>
          </a:endParaRPr>
        </a:p>
      </dgm:t>
    </dgm:pt>
    <dgm:pt modelId="{52961441-014D-415E-A915-8228713AF612}" type="sibTrans" cxnId="{0AC40D81-10C7-401A-9B27-F8BF6CB7995B}">
      <dgm:prSet/>
      <dgm:spPr/>
      <dgm:t>
        <a:bodyPr/>
        <a:lstStyle/>
        <a:p>
          <a:endParaRPr lang="fr-CA">
            <a:latin typeface="Calibri Light" panose="020F0302020204030204" pitchFamily="34" charset="0"/>
          </a:endParaRPr>
        </a:p>
      </dgm:t>
    </dgm:pt>
    <dgm:pt modelId="{9325E63B-10DD-49E8-AF67-8FA94E5FBF70}">
      <dgm:prSet phldrT="[Texte]" custT="1"/>
      <dgm:spPr/>
      <dgm:t>
        <a:bodyPr/>
        <a:lstStyle/>
        <a:p>
          <a:r>
            <a:rPr lang="fr-CA" sz="2800" b="1" dirty="0" err="1" smtClean="0">
              <a:latin typeface="Calibri Light" panose="020F0302020204030204" pitchFamily="34" charset="0"/>
            </a:rPr>
            <a:t>Webometrics</a:t>
          </a:r>
          <a:endParaRPr lang="fr-CA" sz="2800" b="1" dirty="0">
            <a:latin typeface="Calibri Light" panose="020F0302020204030204" pitchFamily="34" charset="0"/>
          </a:endParaRPr>
        </a:p>
      </dgm:t>
    </dgm:pt>
    <dgm:pt modelId="{6767AE2C-0D16-4943-8AB6-848D6B378DF6}" type="parTrans" cxnId="{32B06EFC-74CA-4F5B-B6FE-57D11B5681BA}">
      <dgm:prSet/>
      <dgm:spPr/>
      <dgm:t>
        <a:bodyPr/>
        <a:lstStyle/>
        <a:p>
          <a:endParaRPr lang="fr-CA">
            <a:latin typeface="Calibri Light" panose="020F0302020204030204" pitchFamily="34" charset="0"/>
          </a:endParaRPr>
        </a:p>
      </dgm:t>
    </dgm:pt>
    <dgm:pt modelId="{13013113-9E1C-4874-BC2B-9E00430E8E3E}" type="sibTrans" cxnId="{32B06EFC-74CA-4F5B-B6FE-57D11B5681BA}">
      <dgm:prSet/>
      <dgm:spPr/>
      <dgm:t>
        <a:bodyPr/>
        <a:lstStyle/>
        <a:p>
          <a:endParaRPr lang="fr-CA">
            <a:latin typeface="Calibri Light" panose="020F0302020204030204" pitchFamily="34" charset="0"/>
          </a:endParaRPr>
        </a:p>
      </dgm:t>
    </dgm:pt>
    <dgm:pt modelId="{64466E29-1F9E-45EA-BF21-69FE29D2BFD5}" type="pres">
      <dgm:prSet presAssocID="{C52D662B-E827-4B7A-B93E-C301C1BC3DF9}" presName="Name0" presStyleCnt="0">
        <dgm:presLayoutVars>
          <dgm:dir/>
        </dgm:presLayoutVars>
      </dgm:prSet>
      <dgm:spPr/>
      <dgm:t>
        <a:bodyPr/>
        <a:lstStyle/>
        <a:p>
          <a:endParaRPr lang="fr-CA"/>
        </a:p>
      </dgm:t>
    </dgm:pt>
    <dgm:pt modelId="{DA5D563B-B4BD-4948-817F-9894993C26C7}" type="pres">
      <dgm:prSet presAssocID="{A56E5810-7872-4B93-BC97-D67B8C085203}" presName="withChildren" presStyleCnt="0"/>
      <dgm:spPr/>
    </dgm:pt>
    <dgm:pt modelId="{7DD80449-98A4-405F-9952-455E45AA16BC}" type="pres">
      <dgm:prSet presAssocID="{A56E5810-7872-4B93-BC97-D67B8C085203}" presName="bigCircle" presStyleLbl="vennNode1" presStyleIdx="0" presStyleCnt="5" custLinFactNeighborX="-90900" custLinFactNeighborY="-1004"/>
      <dgm:spPr/>
    </dgm:pt>
    <dgm:pt modelId="{2322A85D-1ACC-407C-BA96-58400EE77A31}" type="pres">
      <dgm:prSet presAssocID="{A56E5810-7872-4B93-BC97-D67B8C085203}" presName="medCircle" presStyleLbl="vennNode1" presStyleIdx="1" presStyleCnt="5"/>
      <dgm:spPr/>
    </dgm:pt>
    <dgm:pt modelId="{C96A390F-D4F8-4E97-8148-2098B35D3721}" type="pres">
      <dgm:prSet presAssocID="{A56E5810-7872-4B93-BC97-D67B8C085203}" presName="txLvl1" presStyleLbl="revTx" presStyleIdx="0" presStyleCnt="5" custLinFactNeighborX="-96786" custLinFactNeighborY="81349"/>
      <dgm:spPr/>
      <dgm:t>
        <a:bodyPr/>
        <a:lstStyle/>
        <a:p>
          <a:endParaRPr lang="fr-CA"/>
        </a:p>
      </dgm:t>
    </dgm:pt>
    <dgm:pt modelId="{3A15587F-BA8E-4B13-9298-198C790518E3}" type="pres">
      <dgm:prSet presAssocID="{A56E5810-7872-4B93-BC97-D67B8C085203}" presName="lin" presStyleCnt="0"/>
      <dgm:spPr/>
    </dgm:pt>
    <dgm:pt modelId="{0380E5CF-86AA-4F62-B21D-C1F3ACA37DC4}" type="pres">
      <dgm:prSet presAssocID="{E6FBB073-FAA3-4522-A1E3-C96A0D18AC39}" presName="txLvl2" presStyleLbl="revTx" presStyleIdx="1" presStyleCnt="5" custLinFactNeighborX="-97555" custLinFactNeighborY="50762"/>
      <dgm:spPr/>
      <dgm:t>
        <a:bodyPr/>
        <a:lstStyle/>
        <a:p>
          <a:endParaRPr lang="fr-CA"/>
        </a:p>
      </dgm:t>
    </dgm:pt>
    <dgm:pt modelId="{F588AF49-DC43-4A63-B9A1-9FF5C693ABF6}" type="pres">
      <dgm:prSet presAssocID="{A56E5810-7872-4B93-BC97-D67B8C085203}" presName="overlap" presStyleCnt="0"/>
      <dgm:spPr/>
    </dgm:pt>
    <dgm:pt modelId="{67D13971-FB15-4F30-B3BA-9FF23D9A1B90}" type="pres">
      <dgm:prSet presAssocID="{FB1314C4-A384-4F04-B150-B1D54B9FFD41}" presName="withChildren" presStyleCnt="0"/>
      <dgm:spPr/>
    </dgm:pt>
    <dgm:pt modelId="{594EB3E0-B9D6-474E-A148-13335A6BCC1C}" type="pres">
      <dgm:prSet presAssocID="{FB1314C4-A384-4F04-B150-B1D54B9FFD41}" presName="bigCircle" presStyleLbl="vennNode1" presStyleIdx="2" presStyleCnt="5" custLinFactNeighborY="-1388"/>
      <dgm:spPr/>
    </dgm:pt>
    <dgm:pt modelId="{C60B7ADB-7B4C-4990-A34A-336DB676315E}" type="pres">
      <dgm:prSet presAssocID="{FB1314C4-A384-4F04-B150-B1D54B9FFD41}" presName="medCircle" presStyleLbl="vennNode1" presStyleIdx="3" presStyleCnt="5"/>
      <dgm:spPr/>
    </dgm:pt>
    <dgm:pt modelId="{CB54C850-D0B5-431C-BFB4-35EDE17DFEB9}" type="pres">
      <dgm:prSet presAssocID="{FB1314C4-A384-4F04-B150-B1D54B9FFD41}" presName="txLvl1" presStyleLbl="revTx" presStyleIdx="2" presStyleCnt="5" custLinFactNeighborX="-4626" custLinFactNeighborY="87153"/>
      <dgm:spPr/>
      <dgm:t>
        <a:bodyPr/>
        <a:lstStyle/>
        <a:p>
          <a:endParaRPr lang="fr-CA"/>
        </a:p>
      </dgm:t>
    </dgm:pt>
    <dgm:pt modelId="{8C5D8A52-4B96-4874-B239-4D2A8E7A1007}" type="pres">
      <dgm:prSet presAssocID="{FB1314C4-A384-4F04-B150-B1D54B9FFD41}" presName="lin" presStyleCnt="0"/>
      <dgm:spPr/>
    </dgm:pt>
    <dgm:pt modelId="{3426FBEB-5AD1-40B4-A990-711819B79C1E}" type="pres">
      <dgm:prSet presAssocID="{FD80E526-3271-4B8F-A313-A9201B412C82}" presName="txLvl2" presStyleLbl="revTx" presStyleIdx="3" presStyleCnt="5" custLinFactNeighborX="-5216" custLinFactNeighborY="45343"/>
      <dgm:spPr/>
      <dgm:t>
        <a:bodyPr/>
        <a:lstStyle/>
        <a:p>
          <a:endParaRPr lang="fr-CA"/>
        </a:p>
      </dgm:t>
    </dgm:pt>
    <dgm:pt modelId="{8A557230-5D6E-41FB-808B-5AE984628874}" type="pres">
      <dgm:prSet presAssocID="{9325E63B-10DD-49E8-AF67-8FA94E5FBF70}" presName="noChildren" presStyleCnt="0"/>
      <dgm:spPr/>
    </dgm:pt>
    <dgm:pt modelId="{6C372C47-115C-4EC8-B18A-A7F93BBEAEEF}" type="pres">
      <dgm:prSet presAssocID="{9325E63B-10DD-49E8-AF67-8FA94E5FBF70}" presName="gap" presStyleCnt="0"/>
      <dgm:spPr/>
    </dgm:pt>
    <dgm:pt modelId="{5E83F6C3-4C66-48FC-9F72-F2CF835E7C45}" type="pres">
      <dgm:prSet presAssocID="{9325E63B-10DD-49E8-AF67-8FA94E5FBF70}" presName="medCircle2" presStyleLbl="vennNode1" presStyleIdx="4" presStyleCnt="5" custLinFactX="200000" custLinFactNeighborX="228673" custLinFactNeighborY="-27836"/>
      <dgm:spPr/>
    </dgm:pt>
    <dgm:pt modelId="{6622E933-A4C3-47C6-95C9-D73951C97480}" type="pres">
      <dgm:prSet presAssocID="{9325E63B-10DD-49E8-AF67-8FA94E5FBF70}" presName="txLvlOnly1" presStyleLbl="revTx" presStyleIdx="4" presStyleCnt="5" custLinFactNeighborX="86606" custLinFactNeighborY="-72373"/>
      <dgm:spPr/>
      <dgm:t>
        <a:bodyPr/>
        <a:lstStyle/>
        <a:p>
          <a:endParaRPr lang="fr-CA"/>
        </a:p>
      </dgm:t>
    </dgm:pt>
  </dgm:ptLst>
  <dgm:cxnLst>
    <dgm:cxn modelId="{73045933-4B33-4542-BC2E-6501821E1649}" srcId="{C52D662B-E827-4B7A-B93E-C301C1BC3DF9}" destId="{FB1314C4-A384-4F04-B150-B1D54B9FFD41}" srcOrd="1" destOrd="0" parTransId="{079C5DBF-39C8-4E4B-9181-B0C31A9DFCC7}" sibTransId="{85D6EFAE-E86F-40C6-A74E-92FB665E1BC9}"/>
    <dgm:cxn modelId="{A1FF5B9D-0543-439F-89F0-5330AC9EA64D}" srcId="{A56E5810-7872-4B93-BC97-D67B8C085203}" destId="{E6FBB073-FAA3-4522-A1E3-C96A0D18AC39}" srcOrd="0" destOrd="0" parTransId="{88A4F034-3072-4957-9F05-3912E3908C05}" sibTransId="{68510DB9-635A-48B7-B03C-997F3D3FFD72}"/>
    <dgm:cxn modelId="{94A9190F-09A3-49BA-A32B-1EE777CAE0BC}" type="presOf" srcId="{E6FBB073-FAA3-4522-A1E3-C96A0D18AC39}" destId="{0380E5CF-86AA-4F62-B21D-C1F3ACA37DC4}" srcOrd="0" destOrd="0" presId="urn:microsoft.com/office/officeart/2008/layout/VerticalCircleList"/>
    <dgm:cxn modelId="{AFC3AC7A-53E3-4B63-BF74-EB8063556A3E}" type="presOf" srcId="{C52D662B-E827-4B7A-B93E-C301C1BC3DF9}" destId="{64466E29-1F9E-45EA-BF21-69FE29D2BFD5}" srcOrd="0" destOrd="0" presId="urn:microsoft.com/office/officeart/2008/layout/VerticalCircleList"/>
    <dgm:cxn modelId="{39F90CED-D9FD-42F7-A419-8D6BAAD2BE5A}" type="presOf" srcId="{9325E63B-10DD-49E8-AF67-8FA94E5FBF70}" destId="{6622E933-A4C3-47C6-95C9-D73951C97480}" srcOrd="0" destOrd="0" presId="urn:microsoft.com/office/officeart/2008/layout/VerticalCircleList"/>
    <dgm:cxn modelId="{78D00E06-318E-421B-BF04-BE159F6A7977}" type="presOf" srcId="{A56E5810-7872-4B93-BC97-D67B8C085203}" destId="{C96A390F-D4F8-4E97-8148-2098B35D3721}" srcOrd="0" destOrd="0" presId="urn:microsoft.com/office/officeart/2008/layout/VerticalCircleList"/>
    <dgm:cxn modelId="{FCA91903-AD7D-4DA5-B27F-4D4C26F3B0E1}" srcId="{C52D662B-E827-4B7A-B93E-C301C1BC3DF9}" destId="{A56E5810-7872-4B93-BC97-D67B8C085203}" srcOrd="0" destOrd="0" parTransId="{6B046579-B4EB-4E86-92DD-231AB1EB8289}" sibTransId="{C24E37AB-E3E3-49BE-9BBE-755E5085ED5A}"/>
    <dgm:cxn modelId="{0AC40D81-10C7-401A-9B27-F8BF6CB7995B}" srcId="{FB1314C4-A384-4F04-B150-B1D54B9FFD41}" destId="{FD80E526-3271-4B8F-A313-A9201B412C82}" srcOrd="0" destOrd="0" parTransId="{A88A16AD-CAEB-4475-AA50-82648BB8DE84}" sibTransId="{52961441-014D-415E-A915-8228713AF612}"/>
    <dgm:cxn modelId="{32B06EFC-74CA-4F5B-B6FE-57D11B5681BA}" srcId="{C52D662B-E827-4B7A-B93E-C301C1BC3DF9}" destId="{9325E63B-10DD-49E8-AF67-8FA94E5FBF70}" srcOrd="2" destOrd="0" parTransId="{6767AE2C-0D16-4943-8AB6-848D6B378DF6}" sibTransId="{13013113-9E1C-4874-BC2B-9E00430E8E3E}"/>
    <dgm:cxn modelId="{BD9E8F2A-94C6-48E5-8135-FA030C30843C}" type="presOf" srcId="{FD80E526-3271-4B8F-A313-A9201B412C82}" destId="{3426FBEB-5AD1-40B4-A990-711819B79C1E}" srcOrd="0" destOrd="0" presId="urn:microsoft.com/office/officeart/2008/layout/VerticalCircleList"/>
    <dgm:cxn modelId="{6822D7DD-304E-470B-994E-6FFEF794E79F}" type="presOf" srcId="{FB1314C4-A384-4F04-B150-B1D54B9FFD41}" destId="{CB54C850-D0B5-431C-BFB4-35EDE17DFEB9}" srcOrd="0" destOrd="0" presId="urn:microsoft.com/office/officeart/2008/layout/VerticalCircleList"/>
    <dgm:cxn modelId="{AB398F63-A93A-4DBE-82DA-F07D37D13909}" type="presParOf" srcId="{64466E29-1F9E-45EA-BF21-69FE29D2BFD5}" destId="{DA5D563B-B4BD-4948-817F-9894993C26C7}" srcOrd="0" destOrd="0" presId="urn:microsoft.com/office/officeart/2008/layout/VerticalCircleList"/>
    <dgm:cxn modelId="{B115BF88-2944-437E-9EFC-635BC550007B}" type="presParOf" srcId="{DA5D563B-B4BD-4948-817F-9894993C26C7}" destId="{7DD80449-98A4-405F-9952-455E45AA16BC}" srcOrd="0" destOrd="0" presId="urn:microsoft.com/office/officeart/2008/layout/VerticalCircleList"/>
    <dgm:cxn modelId="{90822535-FDF4-4A03-81A3-E3DF3018C475}" type="presParOf" srcId="{DA5D563B-B4BD-4948-817F-9894993C26C7}" destId="{2322A85D-1ACC-407C-BA96-58400EE77A31}" srcOrd="1" destOrd="0" presId="urn:microsoft.com/office/officeart/2008/layout/VerticalCircleList"/>
    <dgm:cxn modelId="{0328C5D2-9464-40E2-B5D4-E6B164E96D55}" type="presParOf" srcId="{DA5D563B-B4BD-4948-817F-9894993C26C7}" destId="{C96A390F-D4F8-4E97-8148-2098B35D3721}" srcOrd="2" destOrd="0" presId="urn:microsoft.com/office/officeart/2008/layout/VerticalCircleList"/>
    <dgm:cxn modelId="{8EB46FCB-3A23-4ED1-B283-97B21A85719E}" type="presParOf" srcId="{DA5D563B-B4BD-4948-817F-9894993C26C7}" destId="{3A15587F-BA8E-4B13-9298-198C790518E3}" srcOrd="3" destOrd="0" presId="urn:microsoft.com/office/officeart/2008/layout/VerticalCircleList"/>
    <dgm:cxn modelId="{BB796E1D-FA71-48AC-969B-453ABF209EA4}" type="presParOf" srcId="{3A15587F-BA8E-4B13-9298-198C790518E3}" destId="{0380E5CF-86AA-4F62-B21D-C1F3ACA37DC4}" srcOrd="0" destOrd="0" presId="urn:microsoft.com/office/officeart/2008/layout/VerticalCircleList"/>
    <dgm:cxn modelId="{A080BD5B-6949-4D9D-8FAC-BB2490ACB012}" type="presParOf" srcId="{64466E29-1F9E-45EA-BF21-69FE29D2BFD5}" destId="{F588AF49-DC43-4A63-B9A1-9FF5C693ABF6}" srcOrd="1" destOrd="0" presId="urn:microsoft.com/office/officeart/2008/layout/VerticalCircleList"/>
    <dgm:cxn modelId="{FA3C0504-FA14-414A-AB70-A22C4796DBCF}" type="presParOf" srcId="{64466E29-1F9E-45EA-BF21-69FE29D2BFD5}" destId="{67D13971-FB15-4F30-B3BA-9FF23D9A1B90}" srcOrd="2" destOrd="0" presId="urn:microsoft.com/office/officeart/2008/layout/VerticalCircleList"/>
    <dgm:cxn modelId="{FC546E22-4E54-4859-9E3B-1B791DC1BAC6}" type="presParOf" srcId="{67D13971-FB15-4F30-B3BA-9FF23D9A1B90}" destId="{594EB3E0-B9D6-474E-A148-13335A6BCC1C}" srcOrd="0" destOrd="0" presId="urn:microsoft.com/office/officeart/2008/layout/VerticalCircleList"/>
    <dgm:cxn modelId="{43FD38A0-7AF1-49D4-9BF3-1067A09B29A0}" type="presParOf" srcId="{67D13971-FB15-4F30-B3BA-9FF23D9A1B90}" destId="{C60B7ADB-7B4C-4990-A34A-336DB676315E}" srcOrd="1" destOrd="0" presId="urn:microsoft.com/office/officeart/2008/layout/VerticalCircleList"/>
    <dgm:cxn modelId="{A56A3866-47D2-472C-B33D-0705C87992AB}" type="presParOf" srcId="{67D13971-FB15-4F30-B3BA-9FF23D9A1B90}" destId="{CB54C850-D0B5-431C-BFB4-35EDE17DFEB9}" srcOrd="2" destOrd="0" presId="urn:microsoft.com/office/officeart/2008/layout/VerticalCircleList"/>
    <dgm:cxn modelId="{1EBCFF32-CD8B-4543-B73D-35A0283FD3B8}" type="presParOf" srcId="{67D13971-FB15-4F30-B3BA-9FF23D9A1B90}" destId="{8C5D8A52-4B96-4874-B239-4D2A8E7A1007}" srcOrd="3" destOrd="0" presId="urn:microsoft.com/office/officeart/2008/layout/VerticalCircleList"/>
    <dgm:cxn modelId="{71E733D4-BEA1-45C3-B692-D3501CEBE598}" type="presParOf" srcId="{8C5D8A52-4B96-4874-B239-4D2A8E7A1007}" destId="{3426FBEB-5AD1-40B4-A990-711819B79C1E}" srcOrd="0" destOrd="0" presId="urn:microsoft.com/office/officeart/2008/layout/VerticalCircleList"/>
    <dgm:cxn modelId="{6EAB06FF-12E5-4751-A85A-F20036695D30}" type="presParOf" srcId="{64466E29-1F9E-45EA-BF21-69FE29D2BFD5}" destId="{8A557230-5D6E-41FB-808B-5AE984628874}" srcOrd="3" destOrd="0" presId="urn:microsoft.com/office/officeart/2008/layout/VerticalCircleList"/>
    <dgm:cxn modelId="{A9C237C8-74D1-45DE-8965-E5A13728B60B}" type="presParOf" srcId="{8A557230-5D6E-41FB-808B-5AE984628874}" destId="{6C372C47-115C-4EC8-B18A-A7F93BBEAEEF}" srcOrd="0" destOrd="0" presId="urn:microsoft.com/office/officeart/2008/layout/VerticalCircleList"/>
    <dgm:cxn modelId="{71D63780-25C9-4509-B806-7F893E63D6DE}" type="presParOf" srcId="{8A557230-5D6E-41FB-808B-5AE984628874}" destId="{5E83F6C3-4C66-48FC-9F72-F2CF835E7C45}" srcOrd="1" destOrd="0" presId="urn:microsoft.com/office/officeart/2008/layout/VerticalCircleList"/>
    <dgm:cxn modelId="{90AF4CEB-825F-4331-8301-A75693A1D87E}" type="presParOf" srcId="{8A557230-5D6E-41FB-808B-5AE984628874}" destId="{6622E933-A4C3-47C6-95C9-D73951C97480}" srcOrd="2" destOrd="0" presId="urn:microsoft.com/office/officeart/2008/layout/Vertical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CA8778-469F-4B0A-83C9-A1298CB5F120}" type="doc">
      <dgm:prSet loTypeId="urn:microsoft.com/office/officeart/2005/8/layout/hList7" loCatId="process" qsTypeId="urn:microsoft.com/office/officeart/2005/8/quickstyle/simple1" qsCatId="simple" csTypeId="urn:microsoft.com/office/officeart/2005/8/colors/accent1_2" csCatId="accent1" phldr="1"/>
      <dgm:spPr/>
    </dgm:pt>
    <dgm:pt modelId="{258814FE-2F0A-4820-9C2A-58E64AC04893}">
      <dgm:prSet phldrT="[Texte]"/>
      <dgm:spPr/>
      <dgm:t>
        <a:bodyPr/>
        <a:lstStyle/>
        <a:p>
          <a:r>
            <a:rPr lang="fr-CA" b="1" dirty="0" smtClean="0">
              <a:latin typeface="Calibri Light" panose="020F0302020204030204" pitchFamily="34" charset="0"/>
            </a:rPr>
            <a:t>Auteur</a:t>
          </a:r>
          <a:endParaRPr lang="fr-CA" b="1" dirty="0">
            <a:latin typeface="Calibri Light" panose="020F0302020204030204" pitchFamily="34" charset="0"/>
          </a:endParaRPr>
        </a:p>
      </dgm:t>
    </dgm:pt>
    <dgm:pt modelId="{30F2E28F-006F-4A83-8D2D-2099FB4658A6}" type="parTrans" cxnId="{58AACE37-0D8A-4FE1-B58F-DF0325E068F0}">
      <dgm:prSet/>
      <dgm:spPr/>
      <dgm:t>
        <a:bodyPr/>
        <a:lstStyle/>
        <a:p>
          <a:endParaRPr lang="fr-CA" b="1">
            <a:latin typeface="Calibri Light" panose="020F0302020204030204" pitchFamily="34" charset="0"/>
          </a:endParaRPr>
        </a:p>
      </dgm:t>
    </dgm:pt>
    <dgm:pt modelId="{B5263F33-0F0F-4A71-BD5F-A051F65A579F}" type="sibTrans" cxnId="{58AACE37-0D8A-4FE1-B58F-DF0325E068F0}">
      <dgm:prSet/>
      <dgm:spPr/>
      <dgm:t>
        <a:bodyPr/>
        <a:lstStyle/>
        <a:p>
          <a:endParaRPr lang="fr-CA" b="1">
            <a:latin typeface="Calibri Light" panose="020F0302020204030204" pitchFamily="34" charset="0"/>
          </a:endParaRPr>
        </a:p>
      </dgm:t>
    </dgm:pt>
    <dgm:pt modelId="{0D0314A4-94C4-4E98-9C88-DC0829D101D7}">
      <dgm:prSet phldrT="[Texte]"/>
      <dgm:spPr/>
      <dgm:t>
        <a:bodyPr/>
        <a:lstStyle/>
        <a:p>
          <a:r>
            <a:rPr lang="fr-CA" b="1" dirty="0" smtClean="0">
              <a:latin typeface="Calibri Light" panose="020F0302020204030204" pitchFamily="34" charset="0"/>
            </a:rPr>
            <a:t>Revue</a:t>
          </a:r>
          <a:endParaRPr lang="fr-CA" b="1" dirty="0">
            <a:latin typeface="Calibri Light" panose="020F0302020204030204" pitchFamily="34" charset="0"/>
          </a:endParaRPr>
        </a:p>
      </dgm:t>
    </dgm:pt>
    <dgm:pt modelId="{6A3220C0-2413-41AE-BB66-7CA402901BBB}" type="parTrans" cxnId="{8B64DF65-BA53-4301-84E7-BFB5BE8027C2}">
      <dgm:prSet/>
      <dgm:spPr/>
      <dgm:t>
        <a:bodyPr/>
        <a:lstStyle/>
        <a:p>
          <a:endParaRPr lang="fr-CA" b="1">
            <a:latin typeface="Calibri Light" panose="020F0302020204030204" pitchFamily="34" charset="0"/>
          </a:endParaRPr>
        </a:p>
      </dgm:t>
    </dgm:pt>
    <dgm:pt modelId="{CEB63DC3-D00C-4B99-9378-F07CF9837B22}" type="sibTrans" cxnId="{8B64DF65-BA53-4301-84E7-BFB5BE8027C2}">
      <dgm:prSet/>
      <dgm:spPr/>
      <dgm:t>
        <a:bodyPr/>
        <a:lstStyle/>
        <a:p>
          <a:endParaRPr lang="fr-CA" b="1">
            <a:latin typeface="Calibri Light" panose="020F0302020204030204" pitchFamily="34" charset="0"/>
          </a:endParaRPr>
        </a:p>
      </dgm:t>
    </dgm:pt>
    <dgm:pt modelId="{6509B6C6-2F52-43D1-A0F5-4078732EC0DA}">
      <dgm:prSet phldrT="[Texte]"/>
      <dgm:spPr/>
      <dgm:t>
        <a:bodyPr/>
        <a:lstStyle/>
        <a:p>
          <a:r>
            <a:rPr lang="fr-CA" b="1" dirty="0" smtClean="0">
              <a:latin typeface="Calibri Light" panose="020F0302020204030204" pitchFamily="34" charset="0"/>
            </a:rPr>
            <a:t>Article</a:t>
          </a:r>
          <a:endParaRPr lang="fr-CA" b="1" dirty="0">
            <a:latin typeface="Calibri Light" panose="020F0302020204030204" pitchFamily="34" charset="0"/>
          </a:endParaRPr>
        </a:p>
      </dgm:t>
    </dgm:pt>
    <dgm:pt modelId="{5E5E6BA2-8AB5-4487-BC80-A19D05C0E222}" type="parTrans" cxnId="{E9E02CA2-6128-424E-B4BD-B40ADEA56CFC}">
      <dgm:prSet/>
      <dgm:spPr/>
      <dgm:t>
        <a:bodyPr/>
        <a:lstStyle/>
        <a:p>
          <a:endParaRPr lang="fr-CA" b="1">
            <a:latin typeface="Calibri Light" panose="020F0302020204030204" pitchFamily="34" charset="0"/>
          </a:endParaRPr>
        </a:p>
      </dgm:t>
    </dgm:pt>
    <dgm:pt modelId="{044D8297-FCB9-49C4-8482-C49C1996465B}" type="sibTrans" cxnId="{E9E02CA2-6128-424E-B4BD-B40ADEA56CFC}">
      <dgm:prSet/>
      <dgm:spPr/>
      <dgm:t>
        <a:bodyPr/>
        <a:lstStyle/>
        <a:p>
          <a:endParaRPr lang="fr-CA" b="1">
            <a:latin typeface="Calibri Light" panose="020F0302020204030204" pitchFamily="34" charset="0"/>
          </a:endParaRPr>
        </a:p>
      </dgm:t>
    </dgm:pt>
    <dgm:pt modelId="{CE40C179-F10B-4BAB-BE77-F90EDFCA470F}" type="pres">
      <dgm:prSet presAssocID="{AACA8778-469F-4B0A-83C9-A1298CB5F120}" presName="Name0" presStyleCnt="0">
        <dgm:presLayoutVars>
          <dgm:dir/>
          <dgm:resizeHandles val="exact"/>
        </dgm:presLayoutVars>
      </dgm:prSet>
      <dgm:spPr/>
    </dgm:pt>
    <dgm:pt modelId="{8281A650-D591-4617-A59B-8EBA61AE9221}" type="pres">
      <dgm:prSet presAssocID="{AACA8778-469F-4B0A-83C9-A1298CB5F120}" presName="fgShape" presStyleLbl="fgShp" presStyleIdx="0" presStyleCnt="1"/>
      <dgm:spPr/>
    </dgm:pt>
    <dgm:pt modelId="{62F40AEF-CE57-473D-80EE-00C8B3B82463}" type="pres">
      <dgm:prSet presAssocID="{AACA8778-469F-4B0A-83C9-A1298CB5F120}" presName="linComp" presStyleCnt="0"/>
      <dgm:spPr/>
    </dgm:pt>
    <dgm:pt modelId="{59054136-78DB-4980-9782-FAF30480C9B6}" type="pres">
      <dgm:prSet presAssocID="{258814FE-2F0A-4820-9C2A-58E64AC04893}" presName="compNode" presStyleCnt="0"/>
      <dgm:spPr/>
    </dgm:pt>
    <dgm:pt modelId="{0A0BC222-5EC8-4D82-929E-989937013FD8}" type="pres">
      <dgm:prSet presAssocID="{258814FE-2F0A-4820-9C2A-58E64AC04893}" presName="bkgdShape" presStyleLbl="node1" presStyleIdx="0" presStyleCnt="3"/>
      <dgm:spPr/>
      <dgm:t>
        <a:bodyPr/>
        <a:lstStyle/>
        <a:p>
          <a:endParaRPr lang="fr-CA"/>
        </a:p>
      </dgm:t>
    </dgm:pt>
    <dgm:pt modelId="{0CC699B1-3AD6-4B07-A2C8-EABA4F781BB7}" type="pres">
      <dgm:prSet presAssocID="{258814FE-2F0A-4820-9C2A-58E64AC04893}" presName="nodeTx" presStyleLbl="node1" presStyleIdx="0" presStyleCnt="3">
        <dgm:presLayoutVars>
          <dgm:bulletEnabled val="1"/>
        </dgm:presLayoutVars>
      </dgm:prSet>
      <dgm:spPr/>
      <dgm:t>
        <a:bodyPr/>
        <a:lstStyle/>
        <a:p>
          <a:endParaRPr lang="fr-CA"/>
        </a:p>
      </dgm:t>
    </dgm:pt>
    <dgm:pt modelId="{AECE001A-6F8B-4D35-87B1-A4C87E31F491}" type="pres">
      <dgm:prSet presAssocID="{258814FE-2F0A-4820-9C2A-58E64AC04893}" presName="invisiNode" presStyleLbl="node1" presStyleIdx="0" presStyleCnt="3"/>
      <dgm:spPr/>
    </dgm:pt>
    <dgm:pt modelId="{42A2C09B-54B9-4D42-87B6-F48B7BA9E6E3}" type="pres">
      <dgm:prSet presAssocID="{258814FE-2F0A-4820-9C2A-58E64AC0489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C68EBBFA-1D95-46FA-9C46-CE1322C37390}" type="pres">
      <dgm:prSet presAssocID="{B5263F33-0F0F-4A71-BD5F-A051F65A579F}" presName="sibTrans" presStyleLbl="sibTrans2D1" presStyleIdx="0" presStyleCnt="0"/>
      <dgm:spPr/>
      <dgm:t>
        <a:bodyPr/>
        <a:lstStyle/>
        <a:p>
          <a:endParaRPr lang="fr-CA"/>
        </a:p>
      </dgm:t>
    </dgm:pt>
    <dgm:pt modelId="{8AB1C394-5B8F-4FFB-A739-130F4AEAD681}" type="pres">
      <dgm:prSet presAssocID="{0D0314A4-94C4-4E98-9C88-DC0829D101D7}" presName="compNode" presStyleCnt="0"/>
      <dgm:spPr/>
    </dgm:pt>
    <dgm:pt modelId="{6FBE956A-AD63-445A-8A2A-723287AE8983}" type="pres">
      <dgm:prSet presAssocID="{0D0314A4-94C4-4E98-9C88-DC0829D101D7}" presName="bkgdShape" presStyleLbl="node1" presStyleIdx="1" presStyleCnt="3"/>
      <dgm:spPr/>
      <dgm:t>
        <a:bodyPr/>
        <a:lstStyle/>
        <a:p>
          <a:endParaRPr lang="fr-CA"/>
        </a:p>
      </dgm:t>
    </dgm:pt>
    <dgm:pt modelId="{8B1A282F-3AF2-4082-A910-7AA9CDDC4A9A}" type="pres">
      <dgm:prSet presAssocID="{0D0314A4-94C4-4E98-9C88-DC0829D101D7}" presName="nodeTx" presStyleLbl="node1" presStyleIdx="1" presStyleCnt="3">
        <dgm:presLayoutVars>
          <dgm:bulletEnabled val="1"/>
        </dgm:presLayoutVars>
      </dgm:prSet>
      <dgm:spPr/>
      <dgm:t>
        <a:bodyPr/>
        <a:lstStyle/>
        <a:p>
          <a:endParaRPr lang="fr-CA"/>
        </a:p>
      </dgm:t>
    </dgm:pt>
    <dgm:pt modelId="{C1999183-27FC-4809-9D2A-52B38B0913C3}" type="pres">
      <dgm:prSet presAssocID="{0D0314A4-94C4-4E98-9C88-DC0829D101D7}" presName="invisiNode" presStyleLbl="node1" presStyleIdx="1" presStyleCnt="3"/>
      <dgm:spPr/>
    </dgm:pt>
    <dgm:pt modelId="{ECB8CC1D-CDEA-4946-9DE8-027D63D9127E}" type="pres">
      <dgm:prSet presAssocID="{0D0314A4-94C4-4E98-9C88-DC0829D101D7}" presName="imagNode" presStyleLbl="fgImgPlace1" presStyleIdx="1" presStyleCnt="3" custLinFactNeighborX="-2081"/>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3BB8E09C-3919-49EA-B988-64BCE16AC950}" type="pres">
      <dgm:prSet presAssocID="{CEB63DC3-D00C-4B99-9378-F07CF9837B22}" presName="sibTrans" presStyleLbl="sibTrans2D1" presStyleIdx="0" presStyleCnt="0"/>
      <dgm:spPr/>
      <dgm:t>
        <a:bodyPr/>
        <a:lstStyle/>
        <a:p>
          <a:endParaRPr lang="fr-CA"/>
        </a:p>
      </dgm:t>
    </dgm:pt>
    <dgm:pt modelId="{F98C76A9-F84E-41B9-9F2C-D93248DB57B8}" type="pres">
      <dgm:prSet presAssocID="{6509B6C6-2F52-43D1-A0F5-4078732EC0DA}" presName="compNode" presStyleCnt="0"/>
      <dgm:spPr/>
    </dgm:pt>
    <dgm:pt modelId="{1D4CC069-B721-492A-8DAD-312939D8CACF}" type="pres">
      <dgm:prSet presAssocID="{6509B6C6-2F52-43D1-A0F5-4078732EC0DA}" presName="bkgdShape" presStyleLbl="node1" presStyleIdx="2" presStyleCnt="3"/>
      <dgm:spPr/>
      <dgm:t>
        <a:bodyPr/>
        <a:lstStyle/>
        <a:p>
          <a:endParaRPr lang="fr-CA"/>
        </a:p>
      </dgm:t>
    </dgm:pt>
    <dgm:pt modelId="{DBFFD2F7-6599-4E0C-928B-A200CB571808}" type="pres">
      <dgm:prSet presAssocID="{6509B6C6-2F52-43D1-A0F5-4078732EC0DA}" presName="nodeTx" presStyleLbl="node1" presStyleIdx="2" presStyleCnt="3">
        <dgm:presLayoutVars>
          <dgm:bulletEnabled val="1"/>
        </dgm:presLayoutVars>
      </dgm:prSet>
      <dgm:spPr/>
      <dgm:t>
        <a:bodyPr/>
        <a:lstStyle/>
        <a:p>
          <a:endParaRPr lang="fr-CA"/>
        </a:p>
      </dgm:t>
    </dgm:pt>
    <dgm:pt modelId="{189FE963-E4D8-4C9C-93E3-751ACBFF55C5}" type="pres">
      <dgm:prSet presAssocID="{6509B6C6-2F52-43D1-A0F5-4078732EC0DA}" presName="invisiNode" presStyleLbl="node1" presStyleIdx="2" presStyleCnt="3"/>
      <dgm:spPr/>
    </dgm:pt>
    <dgm:pt modelId="{B2BCB57E-20C6-49DD-85F4-7EEDE6844D47}" type="pres">
      <dgm:prSet presAssocID="{6509B6C6-2F52-43D1-A0F5-4078732EC0D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Lst>
  <dgm:cxnLst>
    <dgm:cxn modelId="{B3AF5BB7-1037-4FF5-B559-23C8E81F1E36}" type="presOf" srcId="{CEB63DC3-D00C-4B99-9378-F07CF9837B22}" destId="{3BB8E09C-3919-49EA-B988-64BCE16AC950}" srcOrd="0" destOrd="0" presId="urn:microsoft.com/office/officeart/2005/8/layout/hList7"/>
    <dgm:cxn modelId="{58AACE37-0D8A-4FE1-B58F-DF0325E068F0}" srcId="{AACA8778-469F-4B0A-83C9-A1298CB5F120}" destId="{258814FE-2F0A-4820-9C2A-58E64AC04893}" srcOrd="0" destOrd="0" parTransId="{30F2E28F-006F-4A83-8D2D-2099FB4658A6}" sibTransId="{B5263F33-0F0F-4A71-BD5F-A051F65A579F}"/>
    <dgm:cxn modelId="{E9E02CA2-6128-424E-B4BD-B40ADEA56CFC}" srcId="{AACA8778-469F-4B0A-83C9-A1298CB5F120}" destId="{6509B6C6-2F52-43D1-A0F5-4078732EC0DA}" srcOrd="2" destOrd="0" parTransId="{5E5E6BA2-8AB5-4487-BC80-A19D05C0E222}" sibTransId="{044D8297-FCB9-49C4-8482-C49C1996465B}"/>
    <dgm:cxn modelId="{EA89CC18-87DE-4874-BCC1-F9222DD4B504}" type="presOf" srcId="{258814FE-2F0A-4820-9C2A-58E64AC04893}" destId="{0CC699B1-3AD6-4B07-A2C8-EABA4F781BB7}" srcOrd="1" destOrd="0" presId="urn:microsoft.com/office/officeart/2005/8/layout/hList7"/>
    <dgm:cxn modelId="{60B66655-6866-490D-B9C8-2C806B9171D3}" type="presOf" srcId="{6509B6C6-2F52-43D1-A0F5-4078732EC0DA}" destId="{1D4CC069-B721-492A-8DAD-312939D8CACF}" srcOrd="0" destOrd="0" presId="urn:microsoft.com/office/officeart/2005/8/layout/hList7"/>
    <dgm:cxn modelId="{95DFE830-50A0-4085-9E1C-7FD522303CEA}" type="presOf" srcId="{6509B6C6-2F52-43D1-A0F5-4078732EC0DA}" destId="{DBFFD2F7-6599-4E0C-928B-A200CB571808}" srcOrd="1" destOrd="0" presId="urn:microsoft.com/office/officeart/2005/8/layout/hList7"/>
    <dgm:cxn modelId="{8B64DF65-BA53-4301-84E7-BFB5BE8027C2}" srcId="{AACA8778-469F-4B0A-83C9-A1298CB5F120}" destId="{0D0314A4-94C4-4E98-9C88-DC0829D101D7}" srcOrd="1" destOrd="0" parTransId="{6A3220C0-2413-41AE-BB66-7CA402901BBB}" sibTransId="{CEB63DC3-D00C-4B99-9378-F07CF9837B22}"/>
    <dgm:cxn modelId="{DB63ABD9-B8CC-4F14-9B6E-6F701B6D01DC}" type="presOf" srcId="{0D0314A4-94C4-4E98-9C88-DC0829D101D7}" destId="{8B1A282F-3AF2-4082-A910-7AA9CDDC4A9A}" srcOrd="1" destOrd="0" presId="urn:microsoft.com/office/officeart/2005/8/layout/hList7"/>
    <dgm:cxn modelId="{B8DF20A4-A54A-4EE8-AE90-BAF5435EBA8A}" type="presOf" srcId="{258814FE-2F0A-4820-9C2A-58E64AC04893}" destId="{0A0BC222-5EC8-4D82-929E-989937013FD8}" srcOrd="0" destOrd="0" presId="urn:microsoft.com/office/officeart/2005/8/layout/hList7"/>
    <dgm:cxn modelId="{0A2231D0-552D-4C59-B23F-170E22468A60}" type="presOf" srcId="{AACA8778-469F-4B0A-83C9-A1298CB5F120}" destId="{CE40C179-F10B-4BAB-BE77-F90EDFCA470F}" srcOrd="0" destOrd="0" presId="urn:microsoft.com/office/officeart/2005/8/layout/hList7"/>
    <dgm:cxn modelId="{A7E90417-3A3E-48C3-9076-93A150229D39}" type="presOf" srcId="{B5263F33-0F0F-4A71-BD5F-A051F65A579F}" destId="{C68EBBFA-1D95-46FA-9C46-CE1322C37390}" srcOrd="0" destOrd="0" presId="urn:microsoft.com/office/officeart/2005/8/layout/hList7"/>
    <dgm:cxn modelId="{7637E798-B8FF-43CA-99D5-45931E89747A}" type="presOf" srcId="{0D0314A4-94C4-4E98-9C88-DC0829D101D7}" destId="{6FBE956A-AD63-445A-8A2A-723287AE8983}" srcOrd="0" destOrd="0" presId="urn:microsoft.com/office/officeart/2005/8/layout/hList7"/>
    <dgm:cxn modelId="{F3D7B937-B79A-42E4-9CF1-26C74F90D8DA}" type="presParOf" srcId="{CE40C179-F10B-4BAB-BE77-F90EDFCA470F}" destId="{8281A650-D591-4617-A59B-8EBA61AE9221}" srcOrd="0" destOrd="0" presId="urn:microsoft.com/office/officeart/2005/8/layout/hList7"/>
    <dgm:cxn modelId="{3B3F87CD-6233-49D0-AB14-B4402974A97B}" type="presParOf" srcId="{CE40C179-F10B-4BAB-BE77-F90EDFCA470F}" destId="{62F40AEF-CE57-473D-80EE-00C8B3B82463}" srcOrd="1" destOrd="0" presId="urn:microsoft.com/office/officeart/2005/8/layout/hList7"/>
    <dgm:cxn modelId="{51B1F891-BE1F-49B1-BC3A-FD52437E7112}" type="presParOf" srcId="{62F40AEF-CE57-473D-80EE-00C8B3B82463}" destId="{59054136-78DB-4980-9782-FAF30480C9B6}" srcOrd="0" destOrd="0" presId="urn:microsoft.com/office/officeart/2005/8/layout/hList7"/>
    <dgm:cxn modelId="{DBD292B6-9D76-458E-BD59-11914F533C8F}" type="presParOf" srcId="{59054136-78DB-4980-9782-FAF30480C9B6}" destId="{0A0BC222-5EC8-4D82-929E-989937013FD8}" srcOrd="0" destOrd="0" presId="urn:microsoft.com/office/officeart/2005/8/layout/hList7"/>
    <dgm:cxn modelId="{9EFA64F2-BBA3-4F03-837F-6819686FC5D3}" type="presParOf" srcId="{59054136-78DB-4980-9782-FAF30480C9B6}" destId="{0CC699B1-3AD6-4B07-A2C8-EABA4F781BB7}" srcOrd="1" destOrd="0" presId="urn:microsoft.com/office/officeart/2005/8/layout/hList7"/>
    <dgm:cxn modelId="{FDA03163-D66C-43A7-8C3B-A81D98E3422D}" type="presParOf" srcId="{59054136-78DB-4980-9782-FAF30480C9B6}" destId="{AECE001A-6F8B-4D35-87B1-A4C87E31F491}" srcOrd="2" destOrd="0" presId="urn:microsoft.com/office/officeart/2005/8/layout/hList7"/>
    <dgm:cxn modelId="{4FA56ECC-43B0-4FAD-B865-4366E93829FB}" type="presParOf" srcId="{59054136-78DB-4980-9782-FAF30480C9B6}" destId="{42A2C09B-54B9-4D42-87B6-F48B7BA9E6E3}" srcOrd="3" destOrd="0" presId="urn:microsoft.com/office/officeart/2005/8/layout/hList7"/>
    <dgm:cxn modelId="{48B51F55-6161-492E-98C0-6FB2006EF95C}" type="presParOf" srcId="{62F40AEF-CE57-473D-80EE-00C8B3B82463}" destId="{C68EBBFA-1D95-46FA-9C46-CE1322C37390}" srcOrd="1" destOrd="0" presId="urn:microsoft.com/office/officeart/2005/8/layout/hList7"/>
    <dgm:cxn modelId="{7D2A5004-1A1F-4E1F-8E28-5D3CC45D0092}" type="presParOf" srcId="{62F40AEF-CE57-473D-80EE-00C8B3B82463}" destId="{8AB1C394-5B8F-4FFB-A739-130F4AEAD681}" srcOrd="2" destOrd="0" presId="urn:microsoft.com/office/officeart/2005/8/layout/hList7"/>
    <dgm:cxn modelId="{8ABB4D0D-0A17-452B-A1C0-E52CD0D46D0D}" type="presParOf" srcId="{8AB1C394-5B8F-4FFB-A739-130F4AEAD681}" destId="{6FBE956A-AD63-445A-8A2A-723287AE8983}" srcOrd="0" destOrd="0" presId="urn:microsoft.com/office/officeart/2005/8/layout/hList7"/>
    <dgm:cxn modelId="{E2BD9C85-4648-4A74-8FD3-2C7C7965CFC8}" type="presParOf" srcId="{8AB1C394-5B8F-4FFB-A739-130F4AEAD681}" destId="{8B1A282F-3AF2-4082-A910-7AA9CDDC4A9A}" srcOrd="1" destOrd="0" presId="urn:microsoft.com/office/officeart/2005/8/layout/hList7"/>
    <dgm:cxn modelId="{A80F645A-6207-49A5-BE9A-1F0014BCC496}" type="presParOf" srcId="{8AB1C394-5B8F-4FFB-A739-130F4AEAD681}" destId="{C1999183-27FC-4809-9D2A-52B38B0913C3}" srcOrd="2" destOrd="0" presId="urn:microsoft.com/office/officeart/2005/8/layout/hList7"/>
    <dgm:cxn modelId="{C0F958B1-6B70-49ED-856D-2E1780954DCD}" type="presParOf" srcId="{8AB1C394-5B8F-4FFB-A739-130F4AEAD681}" destId="{ECB8CC1D-CDEA-4946-9DE8-027D63D9127E}" srcOrd="3" destOrd="0" presId="urn:microsoft.com/office/officeart/2005/8/layout/hList7"/>
    <dgm:cxn modelId="{AC324C55-3B5A-4CAA-9EE5-F2C7A6764A96}" type="presParOf" srcId="{62F40AEF-CE57-473D-80EE-00C8B3B82463}" destId="{3BB8E09C-3919-49EA-B988-64BCE16AC950}" srcOrd="3" destOrd="0" presId="urn:microsoft.com/office/officeart/2005/8/layout/hList7"/>
    <dgm:cxn modelId="{681FF9FE-C15F-4D2E-8703-1AB34A856567}" type="presParOf" srcId="{62F40AEF-CE57-473D-80EE-00C8B3B82463}" destId="{F98C76A9-F84E-41B9-9F2C-D93248DB57B8}" srcOrd="4" destOrd="0" presId="urn:microsoft.com/office/officeart/2005/8/layout/hList7"/>
    <dgm:cxn modelId="{3BA8FBC6-C251-4966-9C61-BB9772D3F082}" type="presParOf" srcId="{F98C76A9-F84E-41B9-9F2C-D93248DB57B8}" destId="{1D4CC069-B721-492A-8DAD-312939D8CACF}" srcOrd="0" destOrd="0" presId="urn:microsoft.com/office/officeart/2005/8/layout/hList7"/>
    <dgm:cxn modelId="{6D3E6616-DCB2-4EA6-89DD-CD5AA5708842}" type="presParOf" srcId="{F98C76A9-F84E-41B9-9F2C-D93248DB57B8}" destId="{DBFFD2F7-6599-4E0C-928B-A200CB571808}" srcOrd="1" destOrd="0" presId="urn:microsoft.com/office/officeart/2005/8/layout/hList7"/>
    <dgm:cxn modelId="{DB87FC06-2492-4B9C-8B6E-6FD553813E46}" type="presParOf" srcId="{F98C76A9-F84E-41B9-9F2C-D93248DB57B8}" destId="{189FE963-E4D8-4C9C-93E3-751ACBFF55C5}" srcOrd="2" destOrd="0" presId="urn:microsoft.com/office/officeart/2005/8/layout/hList7"/>
    <dgm:cxn modelId="{86BC9368-FC82-44E2-9F21-E68D9A4E28DE}" type="presParOf" srcId="{F98C76A9-F84E-41B9-9F2C-D93248DB57B8}" destId="{B2BCB57E-20C6-49DD-85F4-7EEDE6844D47}"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BD6150-A7ED-406D-A69D-036434D6A72B}" type="datetimeFigureOut">
              <a:rPr lang="fr-CA" smtClean="0"/>
              <a:t>2015-04-20</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commentair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F7C6CC-8100-423A-934C-FC8071B2F9CB}" type="slidenum">
              <a:rPr lang="fr-CA" smtClean="0"/>
              <a:t>‹N°›</a:t>
            </a:fld>
            <a:endParaRPr lang="fr-CA"/>
          </a:p>
        </p:txBody>
      </p:sp>
    </p:spTree>
    <p:extLst>
      <p:ext uri="{BB962C8B-B14F-4D97-AF65-F5344CB8AC3E}">
        <p14:creationId xmlns:p14="http://schemas.microsoft.com/office/powerpoint/2010/main" val="37820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riane.ulaval.ca/cgi-bin/recherche.cgi?qu=a222004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World_Wide_Web"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Informetrics#cite_note-1" TargetMode="External"/><Relationship Id="rId5" Type="http://schemas.openxmlformats.org/officeDocument/2006/relationships/hyperlink" Target="http://en.wikipedia.org/wiki/Science" TargetMode="External"/><Relationship Id="rId4" Type="http://schemas.openxmlformats.org/officeDocument/2006/relationships/hyperlink" Target="http://en.wikipedia.org/wiki/Hyperlin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a:t>
            </a:fld>
            <a:endParaRPr lang="fr-CA"/>
          </a:p>
        </p:txBody>
      </p:sp>
    </p:spTree>
    <p:extLst>
      <p:ext uri="{BB962C8B-B14F-4D97-AF65-F5344CB8AC3E}">
        <p14:creationId xmlns:p14="http://schemas.microsoft.com/office/powerpoint/2010/main" val="304249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10</a:t>
            </a:fld>
            <a:endParaRPr lang="fr-CA"/>
          </a:p>
        </p:txBody>
      </p:sp>
    </p:spTree>
    <p:extLst>
      <p:ext uri="{BB962C8B-B14F-4D97-AF65-F5344CB8AC3E}">
        <p14:creationId xmlns:p14="http://schemas.microsoft.com/office/powerpoint/2010/main" val="158231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11</a:t>
            </a:fld>
            <a:endParaRPr lang="fr-CA"/>
          </a:p>
        </p:txBody>
      </p:sp>
    </p:spTree>
    <p:extLst>
      <p:ext uri="{BB962C8B-B14F-4D97-AF65-F5344CB8AC3E}">
        <p14:creationId xmlns:p14="http://schemas.microsoft.com/office/powerpoint/2010/main" val="107680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12</a:t>
            </a:fld>
            <a:endParaRPr lang="fr-CA"/>
          </a:p>
        </p:txBody>
      </p:sp>
    </p:spTree>
    <p:extLst>
      <p:ext uri="{BB962C8B-B14F-4D97-AF65-F5344CB8AC3E}">
        <p14:creationId xmlns:p14="http://schemas.microsoft.com/office/powerpoint/2010/main" val="418722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13</a:t>
            </a:fld>
            <a:endParaRPr lang="fr-CA"/>
          </a:p>
        </p:txBody>
      </p:sp>
    </p:spTree>
    <p:extLst>
      <p:ext uri="{BB962C8B-B14F-4D97-AF65-F5344CB8AC3E}">
        <p14:creationId xmlns:p14="http://schemas.microsoft.com/office/powerpoint/2010/main" val="19545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14</a:t>
            </a:fld>
            <a:endParaRPr lang="fr-CA"/>
          </a:p>
        </p:txBody>
      </p:sp>
    </p:spTree>
    <p:extLst>
      <p:ext uri="{BB962C8B-B14F-4D97-AF65-F5344CB8AC3E}">
        <p14:creationId xmlns:p14="http://schemas.microsoft.com/office/powerpoint/2010/main" val="1961149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15</a:t>
            </a:fld>
            <a:endParaRPr lang="fr-CA"/>
          </a:p>
        </p:txBody>
      </p:sp>
    </p:spTree>
    <p:extLst>
      <p:ext uri="{BB962C8B-B14F-4D97-AF65-F5344CB8AC3E}">
        <p14:creationId xmlns:p14="http://schemas.microsoft.com/office/powerpoint/2010/main" val="211549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16</a:t>
            </a:fld>
            <a:endParaRPr lang="fr-CA"/>
          </a:p>
        </p:txBody>
      </p:sp>
    </p:spTree>
    <p:extLst>
      <p:ext uri="{BB962C8B-B14F-4D97-AF65-F5344CB8AC3E}">
        <p14:creationId xmlns:p14="http://schemas.microsoft.com/office/powerpoint/2010/main" val="3994349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a:t>
            </a:r>
            <a:r>
              <a:rPr lang="fr-CA" baseline="0" dirty="0" smtClean="0"/>
              <a:t> </a:t>
            </a:r>
            <a:r>
              <a:rPr lang="fr-CA" baseline="0" dirty="0" err="1" smtClean="0"/>
              <a:t>altméerics</a:t>
            </a:r>
            <a:r>
              <a:rPr lang="fr-CA" baseline="0" dirty="0" smtClean="0"/>
              <a:t> sont considérés comme des mesures COMPLÉMENTAIRES aux mesures traditionnelles puisqu’elles mesurent différemment l’impact. Ce ne sont pas des mesures « alternatives » proprement dites. </a:t>
            </a:r>
          </a:p>
          <a:p>
            <a:endParaRPr lang="fr-CA" baseline="0" dirty="0" smtClean="0"/>
          </a:p>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17</a:t>
            </a:fld>
            <a:endParaRPr lang="fr-CA"/>
          </a:p>
        </p:txBody>
      </p:sp>
    </p:spTree>
    <p:extLst>
      <p:ext uri="{BB962C8B-B14F-4D97-AF65-F5344CB8AC3E}">
        <p14:creationId xmlns:p14="http://schemas.microsoft.com/office/powerpoint/2010/main" val="511377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18</a:t>
            </a:fld>
            <a:endParaRPr lang="fr-CA"/>
          </a:p>
        </p:txBody>
      </p:sp>
    </p:spTree>
    <p:extLst>
      <p:ext uri="{BB962C8B-B14F-4D97-AF65-F5344CB8AC3E}">
        <p14:creationId xmlns:p14="http://schemas.microsoft.com/office/powerpoint/2010/main" val="772836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19</a:t>
            </a:fld>
            <a:endParaRPr lang="fr-CA"/>
          </a:p>
        </p:txBody>
      </p:sp>
    </p:spTree>
    <p:extLst>
      <p:ext uri="{BB962C8B-B14F-4D97-AF65-F5344CB8AC3E}">
        <p14:creationId xmlns:p14="http://schemas.microsoft.com/office/powerpoint/2010/main" val="166664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a:t>
            </a:fld>
            <a:endParaRPr lang="fr-CA"/>
          </a:p>
        </p:txBody>
      </p:sp>
    </p:spTree>
    <p:extLst>
      <p:ext uri="{BB962C8B-B14F-4D97-AF65-F5344CB8AC3E}">
        <p14:creationId xmlns:p14="http://schemas.microsoft.com/office/powerpoint/2010/main" val="4158737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Altmetric.com : </a:t>
            </a:r>
            <a:r>
              <a:rPr lang="fr-CA" dirty="0"/>
              <a:t>La  fameuse "pastille" multicolore permet d’analyser l'influence d'un article selon différentes sources web: 8000 blogues, </a:t>
            </a:r>
            <a:r>
              <a:rPr lang="fr-CA" dirty="0" err="1"/>
              <a:t>CiteUlike</a:t>
            </a:r>
            <a:r>
              <a:rPr lang="fr-CA" dirty="0"/>
              <a:t>, quotidiens et plusieurs autres (dont les références dans Wikipédia). La pastille est disponible gratuitement sur de nombreux sites web d'éditeurs tels que </a:t>
            </a:r>
            <a:r>
              <a:rPr lang="fr-CA" dirty="0" err="1"/>
              <a:t>SpringerLink</a:t>
            </a:r>
            <a:r>
              <a:rPr lang="fr-CA" dirty="0"/>
              <a:t>, </a:t>
            </a:r>
            <a:r>
              <a:rPr lang="fr-CA" dirty="0" err="1"/>
              <a:t>WileyOnline</a:t>
            </a:r>
            <a:r>
              <a:rPr lang="fr-CA" dirty="0"/>
              <a:t>, Science Direct ainsi que sur la base de données </a:t>
            </a:r>
            <a:r>
              <a:rPr lang="fr-CA" dirty="0" err="1"/>
              <a:t>Scopus</a:t>
            </a:r>
            <a:r>
              <a:rPr lang="fr-CA" dirty="0"/>
              <a:t>. </a:t>
            </a:r>
          </a:p>
          <a:p>
            <a:endParaRPr lang="fr-CA" dirty="0"/>
          </a:p>
          <a:p>
            <a:r>
              <a:rPr lang="fr-CA" dirty="0"/>
              <a:t>ATTENTION : altmetric.com ≠ altmetrics.org</a:t>
            </a:r>
          </a:p>
          <a:p>
            <a:endParaRPr lang="fr-CA" dirty="0"/>
          </a:p>
          <a:p>
            <a:r>
              <a:rPr lang="fr-CA" dirty="0"/>
              <a:t>Altmetric.com produit également un top 100 des articles ayant reçu le plus d’attention sur le web en 2014 : http://www.altmetric.com/top100/2014/ </a:t>
            </a:r>
          </a:p>
          <a:p>
            <a:endParaRPr lang="fr-CA" dirty="0"/>
          </a:p>
          <a:p>
            <a:r>
              <a:rPr lang="fr-CA" dirty="0"/>
              <a:t>Une application gratuite produite par Altmetric.com est également disponible. Elle permet d’obtenir une pastille pour un article repéré directement sur le web. Ne fonctionne que pour les articles ayant un DOI lisible par l’application. (voir exemple acétate suivante) </a:t>
            </a:r>
          </a:p>
          <a:p>
            <a:endParaRPr lang="fr-CA" dirty="0"/>
          </a:p>
          <a:p>
            <a:r>
              <a:rPr lang="fr-CA" b="1" dirty="0" err="1"/>
              <a:t>Mendeley</a:t>
            </a:r>
            <a:r>
              <a:rPr lang="fr-CA" b="1" dirty="0"/>
              <a:t> : </a:t>
            </a:r>
            <a:r>
              <a:rPr lang="fr-CA" dirty="0"/>
              <a:t>Outil gratuit de gestion de références bibliographiques et réseau social universitaire axé sur le partage de références et sur la discussion de groupe. Permet de connaître le nombre de fois qu'un article est sauvegardé dans une bibliothèque virtuelle d'un utilisateur </a:t>
            </a:r>
            <a:r>
              <a:rPr lang="fr-CA" dirty="0" err="1"/>
              <a:t>mendeley</a:t>
            </a:r>
            <a:r>
              <a:rPr lang="fr-CA" dirty="0"/>
              <a:t>. Ces utilisateurs sont classés par statut académique et par domaine de recherche. </a:t>
            </a:r>
            <a:r>
              <a:rPr lang="fr-CA" dirty="0" err="1"/>
              <a:t>Mendeley</a:t>
            </a:r>
            <a:r>
              <a:rPr lang="fr-CA" dirty="0"/>
              <a:t> est l'outil qui obtient le plus de corrélation entre la sauvegarde d'articles et les mesures de citations traditionnelles. </a:t>
            </a:r>
          </a:p>
          <a:p>
            <a:endParaRPr lang="fr-CA" dirty="0"/>
          </a:p>
          <a:p>
            <a:r>
              <a:rPr lang="fr-CA" b="1" dirty="0" err="1"/>
              <a:t>ResearchGate</a:t>
            </a:r>
            <a:r>
              <a:rPr lang="fr-CA" b="1" dirty="0"/>
              <a:t> </a:t>
            </a:r>
            <a:r>
              <a:rPr lang="fr-CA" dirty="0"/>
              <a:t>: Réseau social professionnel permettant au chercheur de créer un profil et de diffuser ses publications. Le nombre de consultations, téléchargements et citations sont disponibles pour chacun des articles. Ces indicateurs sont représentatifs du trafic interne de l'outil, sans être exhaustifs. </a:t>
            </a:r>
          </a:p>
          <a:p>
            <a:endParaRPr lang="fr-CA" dirty="0"/>
          </a:p>
          <a:p>
            <a:r>
              <a:rPr lang="fr-CA" b="1" dirty="0"/>
              <a:t>PLOS : </a:t>
            </a:r>
            <a:r>
              <a:rPr lang="fr-CA" dirty="0"/>
              <a:t>Les articles publiés présentent une compilations de données </a:t>
            </a:r>
            <a:r>
              <a:rPr lang="fr-CA" dirty="0" err="1"/>
              <a:t>altmetrics</a:t>
            </a:r>
            <a:r>
              <a:rPr lang="fr-CA" dirty="0"/>
              <a:t> provenant de sources diversifiées ainsi que des données traditionnelles : </a:t>
            </a:r>
            <a:r>
              <a:rPr lang="fr-CA" dirty="0" err="1"/>
              <a:t>Scopus</a:t>
            </a:r>
            <a:r>
              <a:rPr lang="fr-CA" dirty="0"/>
              <a:t>, ISI Web of Science. </a:t>
            </a:r>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20</a:t>
            </a:fld>
            <a:endParaRPr lang="fr-CA"/>
          </a:p>
        </p:txBody>
      </p:sp>
    </p:spTree>
    <p:extLst>
      <p:ext uri="{BB962C8B-B14F-4D97-AF65-F5344CB8AC3E}">
        <p14:creationId xmlns:p14="http://schemas.microsoft.com/office/powerpoint/2010/main" val="332703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Pour l’article de </a:t>
            </a:r>
            <a:r>
              <a:rPr lang="fr-CA" dirty="0" err="1" smtClean="0"/>
              <a:t>Scopus</a:t>
            </a:r>
            <a:r>
              <a:rPr lang="fr-CA" dirty="0" smtClean="0"/>
              <a:t>,</a:t>
            </a:r>
            <a:r>
              <a:rPr lang="fr-CA" baseline="0" dirty="0" smtClean="0"/>
              <a:t> effectuez une recherche avec </a:t>
            </a:r>
            <a:r>
              <a:rPr lang="fr-CA" baseline="0" dirty="0" err="1" smtClean="0"/>
              <a:t>Thiffault</a:t>
            </a:r>
            <a:r>
              <a:rPr lang="fr-CA" baseline="0" dirty="0" smtClean="0"/>
              <a:t>, Evelyne (voir numéro 4). </a:t>
            </a:r>
          </a:p>
          <a:p>
            <a:endParaRPr lang="fr-CA" baseline="0" dirty="0" smtClean="0"/>
          </a:p>
          <a:p>
            <a:pPr marL="640594" lvl="1" indent="-174708">
              <a:buFont typeface="Arial" panose="020B0604020202020204" pitchFamily="34" charset="0"/>
              <a:buChar char="•"/>
            </a:pPr>
            <a:r>
              <a:rPr lang="fr-CA" baseline="0" dirty="0" smtClean="0"/>
              <a:t>Pastille sommaire + information supplémentaire via le lien « Open report in new tab » . </a:t>
            </a:r>
          </a:p>
          <a:p>
            <a:pPr marL="640594" lvl="1" indent="-174708">
              <a:buFont typeface="Arial" panose="020B0604020202020204" pitchFamily="34" charset="0"/>
              <a:buChar char="•"/>
            </a:pPr>
            <a:r>
              <a:rPr lang="fr-CA" baseline="0" dirty="0" smtClean="0"/>
              <a:t>Information sur </a:t>
            </a:r>
            <a:r>
              <a:rPr lang="fr-CA" baseline="0" dirty="0" err="1" smtClean="0"/>
              <a:t>Mendeley</a:t>
            </a:r>
            <a:r>
              <a:rPr lang="fr-CA" baseline="0" dirty="0" smtClean="0"/>
              <a:t> </a:t>
            </a:r>
          </a:p>
          <a:p>
            <a:pPr marL="640594" lvl="1" indent="-174708">
              <a:buFont typeface="Arial" panose="020B0604020202020204" pitchFamily="34" charset="0"/>
              <a:buChar char="•"/>
            </a:pPr>
            <a:endParaRPr lang="fr-CA" baseline="0" dirty="0" smtClean="0"/>
          </a:p>
          <a:p>
            <a:pPr marL="640594" lvl="1" indent="-174708">
              <a:buFont typeface="Arial" panose="020B0604020202020204" pitchFamily="34" charset="0"/>
              <a:buChar char="•"/>
            </a:pPr>
            <a:r>
              <a:rPr lang="en-US" b="1" dirty="0"/>
              <a:t>Note : </a:t>
            </a:r>
            <a:r>
              <a:rPr lang="en-US" dirty="0"/>
              <a:t>You may see different </a:t>
            </a:r>
            <a:r>
              <a:rPr lang="en-US" dirty="0" err="1"/>
              <a:t>Mendeley</a:t>
            </a:r>
            <a:r>
              <a:rPr lang="en-US" dirty="0"/>
              <a:t> readership counts in </a:t>
            </a:r>
            <a:r>
              <a:rPr lang="en-US" i="1" dirty="0" err="1"/>
              <a:t>Altmetric</a:t>
            </a:r>
            <a:r>
              <a:rPr lang="en-US" i="1" dirty="0"/>
              <a:t> for Scopus</a:t>
            </a:r>
            <a:r>
              <a:rPr lang="en-US" dirty="0"/>
              <a:t> because that data isn't refreshed as frequently as the </a:t>
            </a:r>
            <a:r>
              <a:rPr lang="en-US" dirty="0" err="1"/>
              <a:t>Mendeley</a:t>
            </a:r>
            <a:r>
              <a:rPr lang="en-US" dirty="0"/>
              <a:t> readership statistics. The </a:t>
            </a:r>
            <a:r>
              <a:rPr lang="en-US" dirty="0" err="1"/>
              <a:t>Mendeley</a:t>
            </a:r>
            <a:r>
              <a:rPr lang="en-US" dirty="0"/>
              <a:t> readership statistics display current readership.</a:t>
            </a:r>
            <a:endParaRPr lang="fr-CA" baseline="0" dirty="0" smtClean="0"/>
          </a:p>
          <a:p>
            <a:endParaRPr lang="fr-CA" dirty="0" smtClean="0"/>
          </a:p>
          <a:p>
            <a:endParaRPr lang="fr-CA" dirty="0" smtClean="0"/>
          </a:p>
          <a:p>
            <a:r>
              <a:rPr lang="fr-CA" dirty="0" smtClean="0"/>
              <a:t>Pour l’article de Springer, il peut arriver</a:t>
            </a:r>
            <a:r>
              <a:rPr lang="fr-CA" baseline="0" dirty="0" smtClean="0"/>
              <a:t> que les données ne soient pas facilement repérables (comme c’est le cas ici). Si aucuns </a:t>
            </a:r>
            <a:r>
              <a:rPr lang="fr-CA" baseline="0" dirty="0" err="1" smtClean="0"/>
              <a:t>altmetrics</a:t>
            </a:r>
            <a:r>
              <a:rPr lang="fr-CA" baseline="0" dirty="0" smtClean="0"/>
              <a:t> ne sont disponibles pour un article donné, il n’y aura aucune information à ce sujet. </a:t>
            </a:r>
            <a:endParaRPr lang="fr-CA" dirty="0" smtClean="0"/>
          </a:p>
          <a:p>
            <a:endParaRPr lang="fr-CA" dirty="0" smtClean="0"/>
          </a:p>
          <a:p>
            <a:r>
              <a:rPr lang="fr-CA" dirty="0" smtClean="0"/>
              <a:t>Pour</a:t>
            </a:r>
            <a:r>
              <a:rPr lang="fr-CA" baseline="0" dirty="0" smtClean="0"/>
              <a:t> l’article de PLOS, utilisez le </a:t>
            </a:r>
            <a:r>
              <a:rPr lang="fr-CA" baseline="0" dirty="0" err="1" smtClean="0"/>
              <a:t>bookmarklet</a:t>
            </a:r>
            <a:r>
              <a:rPr lang="fr-CA" baseline="0" dirty="0" smtClean="0"/>
              <a:t> « </a:t>
            </a:r>
            <a:r>
              <a:rPr lang="fr-CA" baseline="0" dirty="0" err="1" smtClean="0"/>
              <a:t>Altmetric</a:t>
            </a:r>
            <a:r>
              <a:rPr lang="fr-CA" baseline="0" dirty="0" smtClean="0"/>
              <a:t> </a:t>
            </a:r>
            <a:r>
              <a:rPr lang="fr-CA" baseline="0" dirty="0" err="1" smtClean="0"/>
              <a:t>it!</a:t>
            </a:r>
            <a:r>
              <a:rPr lang="fr-CA" baseline="0" dirty="0" smtClean="0"/>
              <a:t> » : http://www.altmetric.com/bookmarklet.php</a:t>
            </a:r>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21</a:t>
            </a:fld>
            <a:endParaRPr lang="fr-CA"/>
          </a:p>
        </p:txBody>
      </p:sp>
    </p:spTree>
    <p:extLst>
      <p:ext uri="{BB962C8B-B14F-4D97-AF65-F5344CB8AC3E}">
        <p14:creationId xmlns:p14="http://schemas.microsoft.com/office/powerpoint/2010/main" val="336546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latin typeface="+mj-lt"/>
              </a:rPr>
              <a:t>Concrètement,</a:t>
            </a:r>
            <a:r>
              <a:rPr lang="fr-CA" b="1" baseline="0" dirty="0" smtClean="0">
                <a:latin typeface="+mj-lt"/>
              </a:rPr>
              <a:t> à quoi ça sert la bibliométrie ? </a:t>
            </a:r>
          </a:p>
          <a:p>
            <a:endParaRPr lang="fr-CA" b="1" baseline="0" dirty="0" smtClean="0">
              <a:latin typeface="+mj-lt"/>
            </a:endParaRPr>
          </a:p>
          <a:p>
            <a:pPr marL="174708" indent="-174708">
              <a:buFontTx/>
              <a:buChar char="-"/>
            </a:pPr>
            <a:r>
              <a:rPr lang="fr-CA" b="0" baseline="0" dirty="0" smtClean="0">
                <a:latin typeface="+mj-lt"/>
              </a:rPr>
              <a:t>Permet de mesurer l’impact scientifique à travers les publications : </a:t>
            </a:r>
          </a:p>
          <a:p>
            <a:pPr marL="640594" lvl="1" indent="-174708">
              <a:buFontTx/>
              <a:buChar char="-"/>
            </a:pPr>
            <a:r>
              <a:rPr lang="fr-CA" b="0" baseline="0" dirty="0" smtClean="0">
                <a:latin typeface="+mj-lt"/>
              </a:rPr>
              <a:t>Rapport sur </a:t>
            </a:r>
            <a:r>
              <a:rPr lang="fr-CA" b="0" i="0" baseline="0" dirty="0" smtClean="0">
                <a:latin typeface="+mj-lt"/>
              </a:rPr>
              <a:t>l’Internationalisation de la recherche scientifique québécoise </a:t>
            </a:r>
          </a:p>
          <a:p>
            <a:pPr marL="465887" lvl="1"/>
            <a:r>
              <a:rPr lang="fr-CA" b="0" i="0" baseline="0" dirty="0" smtClean="0">
                <a:latin typeface="+mj-lt"/>
              </a:rPr>
              <a:t>     http://www.stat.gouv.qc.ca/docs-hmi/statistiques/science-technologie-innovation/compendium-2007.pdf#page=63</a:t>
            </a:r>
            <a:r>
              <a:rPr lang="fr-CA" b="0" i="1" baseline="0" dirty="0" smtClean="0">
                <a:latin typeface="+mj-lt"/>
              </a:rPr>
              <a:t> </a:t>
            </a:r>
          </a:p>
          <a:p>
            <a:pPr marL="640594" lvl="1" indent="-174708">
              <a:buFontTx/>
              <a:buChar char="-"/>
            </a:pPr>
            <a:endParaRPr lang="fr-CA" b="0" i="1" baseline="0" dirty="0" smtClean="0">
              <a:latin typeface="+mj-lt"/>
            </a:endParaRPr>
          </a:p>
          <a:p>
            <a:pPr marL="640594" lvl="1" indent="-174708" defTabSz="931774">
              <a:buFontTx/>
              <a:buChar char="-"/>
              <a:defRPr/>
            </a:pPr>
            <a:r>
              <a:rPr lang="fr-CA" dirty="0"/>
              <a:t>Article qui dresse une comparaison de la couverture des revues incluses dans Web of Science et </a:t>
            </a:r>
            <a:r>
              <a:rPr lang="fr-CA" dirty="0" err="1"/>
              <a:t>Scopus</a:t>
            </a:r>
            <a:r>
              <a:rPr lang="fr-CA" dirty="0"/>
              <a:t> </a:t>
            </a:r>
          </a:p>
          <a:p>
            <a:pPr marL="640594" lvl="1" indent="-174708">
              <a:buFontTx/>
              <a:buChar char="-"/>
            </a:pPr>
            <a:endParaRPr lang="fr-CA" b="0" i="0" baseline="0" dirty="0" smtClean="0">
              <a:latin typeface="+mj-lt"/>
            </a:endParaRPr>
          </a:p>
          <a:p>
            <a:pPr marL="640594" lvl="1" indent="-174708">
              <a:buFontTx/>
              <a:buChar char="-"/>
            </a:pPr>
            <a:r>
              <a:rPr lang="fr-CA" dirty="0"/>
              <a:t>Article qui analyse l’impact scientifique des revues en accès libre et celles avec abonnement </a:t>
            </a:r>
          </a:p>
          <a:p>
            <a:pPr marL="465887" lvl="1"/>
            <a:r>
              <a:rPr lang="fr-CA" dirty="0"/>
              <a:t>    http://www.biomedcentral.com/content/pdf/1741-7015-10-73.pdf</a:t>
            </a:r>
          </a:p>
          <a:p>
            <a:pPr marL="465887" lvl="1"/>
            <a:endParaRPr lang="fr-CA" b="0" i="0" baseline="0" dirty="0" smtClean="0">
              <a:latin typeface="+mj-lt"/>
            </a:endParaRPr>
          </a:p>
          <a:p>
            <a:pPr marL="640594" lvl="1" indent="-174708">
              <a:buFontTx/>
              <a:buChar char="-"/>
            </a:pPr>
            <a:r>
              <a:rPr lang="fr-CA" b="0" i="0" baseline="0" dirty="0" smtClean="0">
                <a:latin typeface="+mj-lt"/>
              </a:rPr>
              <a:t>Article qui dresse le portrait des habitudes de publications selon le genre et le pays http://spp.oxfordjournals.org/content/early/2015/03/16/scipol.scv007.full.pdf+html </a:t>
            </a:r>
          </a:p>
          <a:p>
            <a:pPr marL="640594" lvl="1" indent="-174708">
              <a:buFontTx/>
              <a:buChar char="-"/>
            </a:pPr>
            <a:endParaRPr lang="fr-CA" b="0" i="0" baseline="0" dirty="0" smtClean="0">
              <a:latin typeface="+mj-lt"/>
            </a:endParaRPr>
          </a:p>
          <a:p>
            <a:pPr marL="640594" lvl="1" indent="-174708">
              <a:buFontTx/>
              <a:buChar char="-"/>
            </a:pPr>
            <a:r>
              <a:rPr lang="fr-CA" b="0" i="0" baseline="0" dirty="0" smtClean="0">
                <a:latin typeface="+mj-lt"/>
              </a:rPr>
              <a:t>Article qui dresse le Top 100 des articles les plus cités (de tous les temps) </a:t>
            </a:r>
          </a:p>
          <a:p>
            <a:pPr marL="465887" lvl="1"/>
            <a:endParaRPr lang="fr-CA" b="0" i="0" baseline="0" dirty="0" smtClean="0">
              <a:latin typeface="+mj-lt"/>
            </a:endParaRPr>
          </a:p>
          <a:p>
            <a:pPr marL="640594" lvl="1" indent="-174708">
              <a:buFontTx/>
              <a:buChar char="-"/>
            </a:pPr>
            <a:endParaRPr lang="fr-CA" b="0" i="0" baseline="0" dirty="0" smtClean="0">
              <a:latin typeface="+mj-lt"/>
            </a:endParaRPr>
          </a:p>
          <a:p>
            <a:pPr marL="640594" lvl="1" indent="-174708">
              <a:buFontTx/>
              <a:buChar char="-"/>
            </a:pPr>
            <a:endParaRPr lang="fr-CA" b="0" baseline="0" dirty="0" smtClean="0">
              <a:latin typeface="+mj-lt"/>
            </a:endParaRPr>
          </a:p>
          <a:p>
            <a:endParaRPr lang="fr-CA" b="1" dirty="0">
              <a:latin typeface="+mj-lt"/>
            </a:endParaRPr>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22</a:t>
            </a:fld>
            <a:endParaRPr lang="fr-CA"/>
          </a:p>
        </p:txBody>
      </p:sp>
    </p:spTree>
    <p:extLst>
      <p:ext uri="{BB962C8B-B14F-4D97-AF65-F5344CB8AC3E}">
        <p14:creationId xmlns:p14="http://schemas.microsoft.com/office/powerpoint/2010/main" val="374815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23</a:t>
            </a:fld>
            <a:endParaRPr lang="fr-CA"/>
          </a:p>
        </p:txBody>
      </p:sp>
    </p:spTree>
    <p:extLst>
      <p:ext uri="{BB962C8B-B14F-4D97-AF65-F5344CB8AC3E}">
        <p14:creationId xmlns:p14="http://schemas.microsoft.com/office/powerpoint/2010/main" val="3154242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31774">
              <a:defRPr/>
            </a:pPr>
            <a:r>
              <a:rPr lang="fr-CA" dirty="0">
                <a:latin typeface="Calibri Light" panose="020F0302020204030204" pitchFamily="34" charset="0"/>
              </a:rPr>
              <a:t>La bibliométrie : tendance ou dossier majeur ? </a:t>
            </a:r>
          </a:p>
          <a:p>
            <a:pPr defTabSz="931774">
              <a:defRPr/>
            </a:pPr>
            <a:endParaRPr lang="fr-CA" dirty="0">
              <a:latin typeface="Calibri Light" panose="020F0302020204030204" pitchFamily="34" charset="0"/>
            </a:endParaRPr>
          </a:p>
          <a:p>
            <a:pPr marL="174708" indent="-174708" defTabSz="931774">
              <a:buFontTx/>
              <a:buChar char="-"/>
              <a:defRPr/>
            </a:pPr>
            <a:r>
              <a:rPr lang="fr-CA" dirty="0">
                <a:latin typeface="Calibri Light" panose="020F0302020204030204" pitchFamily="34" charset="0"/>
              </a:rPr>
              <a:t>La bibliométrie existe depuis plus de 50 ans et a su s’imposer auprès des bibliothèques nord-américaine depuis une quinzaine d’années</a:t>
            </a:r>
          </a:p>
          <a:p>
            <a:pPr marL="174708" indent="-174708" defTabSz="931774">
              <a:buFontTx/>
              <a:buChar char="-"/>
              <a:defRPr/>
            </a:pPr>
            <a:endParaRPr lang="fr-CA" dirty="0">
              <a:latin typeface="Calibri Light" panose="020F0302020204030204" pitchFamily="34" charset="0"/>
            </a:endParaRPr>
          </a:p>
          <a:p>
            <a:pPr marL="174708" indent="-174708" defTabSz="931774">
              <a:buFontTx/>
              <a:buChar char="-"/>
              <a:defRPr/>
            </a:pPr>
            <a:r>
              <a:rPr lang="fr-CA" dirty="0">
                <a:latin typeface="Calibri Light" panose="020F0302020204030204" pitchFamily="34" charset="0"/>
              </a:rPr>
              <a:t>Cette discipline est désormais enseignée à l’EBSI </a:t>
            </a:r>
          </a:p>
          <a:p>
            <a:pPr marL="174708" indent="-174708" defTabSz="931774">
              <a:buFontTx/>
              <a:buChar char="-"/>
              <a:defRPr/>
            </a:pPr>
            <a:endParaRPr lang="fr-CA" dirty="0">
              <a:latin typeface="Calibri Light" panose="020F0302020204030204" pitchFamily="34" charset="0"/>
            </a:endParaRPr>
          </a:p>
          <a:p>
            <a:pPr marL="174708" indent="-174708" defTabSz="931774">
              <a:buFontTx/>
              <a:buChar char="-"/>
              <a:defRPr/>
            </a:pPr>
            <a:r>
              <a:rPr lang="fr-CA" dirty="0">
                <a:latin typeface="Calibri Light" panose="020F0302020204030204" pitchFamily="34" charset="0"/>
              </a:rPr>
              <a:t>Plusieurs professeurs et doctorants doivent désormais fournir des données bibliométriques lors de demandes de subventions, de titularisation, promotion, etc. C’est pourquoi la BUL reçoit de plus en plus de demandes à cet effet </a:t>
            </a:r>
          </a:p>
          <a:p>
            <a:pPr marL="174708" indent="-174708" defTabSz="931774">
              <a:buFontTx/>
              <a:buChar char="-"/>
              <a:defRPr/>
            </a:pPr>
            <a:endParaRPr lang="fr-CA" dirty="0">
              <a:latin typeface="Calibri Light" panose="020F0302020204030204" pitchFamily="34" charset="0"/>
            </a:endParaRPr>
          </a:p>
          <a:p>
            <a:pPr marL="174708" indent="-174708" defTabSz="931774">
              <a:buFontTx/>
              <a:buChar char="-"/>
              <a:defRPr/>
            </a:pPr>
            <a:r>
              <a:rPr lang="fr-CA" dirty="0">
                <a:latin typeface="Calibri Light" panose="020F0302020204030204" pitchFamily="34" charset="0"/>
              </a:rPr>
              <a:t>Les prochaines étapes du NC : </a:t>
            </a:r>
          </a:p>
          <a:p>
            <a:pPr marL="640594" lvl="1" indent="-174708" defTabSz="931774">
              <a:buFontTx/>
              <a:buChar char="-"/>
              <a:defRPr/>
            </a:pPr>
            <a:r>
              <a:rPr lang="fr-CA" dirty="0">
                <a:latin typeface="Calibri Light" panose="020F0302020204030204" pitchFamily="34" charset="0"/>
              </a:rPr>
              <a:t>maintenir une cellule de la veille sur les nouvelles tendances et publications. </a:t>
            </a:r>
          </a:p>
          <a:p>
            <a:pPr marL="640594" lvl="1" indent="-174708">
              <a:buFontTx/>
              <a:buChar char="-"/>
            </a:pPr>
            <a:r>
              <a:rPr lang="fr-CA" dirty="0" smtClean="0"/>
              <a:t>pages web</a:t>
            </a:r>
            <a:r>
              <a:rPr lang="fr-CA" baseline="0" dirty="0" smtClean="0"/>
              <a:t> sur la bibliométrie et les mesures d’impact</a:t>
            </a:r>
          </a:p>
          <a:p>
            <a:pPr marL="640594" lvl="1" indent="-174708">
              <a:buFontTx/>
              <a:buChar char="-"/>
            </a:pPr>
            <a:r>
              <a:rPr lang="fr-CA" baseline="0" dirty="0" smtClean="0"/>
              <a:t>offre de service éventuelle lorsque la restructuration sera complétée</a:t>
            </a:r>
          </a:p>
          <a:p>
            <a:pPr marL="174708" indent="-174708">
              <a:buFontTx/>
              <a:buChar char="-"/>
            </a:pPr>
            <a:endParaRPr lang="fr-CA" baseline="0" dirty="0" smtClean="0"/>
          </a:p>
          <a:p>
            <a:pPr marL="174708" indent="-174708">
              <a:buFontTx/>
              <a:buChar char="-"/>
            </a:pPr>
            <a:r>
              <a:rPr lang="fr-CA" baseline="0" dirty="0" smtClean="0"/>
              <a:t>Personnes-ressources : </a:t>
            </a:r>
          </a:p>
          <a:p>
            <a:pPr marL="640594" lvl="1" indent="-174708">
              <a:buFontTx/>
              <a:buChar char="-"/>
            </a:pPr>
            <a:r>
              <a:rPr lang="fr-CA" baseline="0" dirty="0" smtClean="0"/>
              <a:t>Philippe Boisvert</a:t>
            </a:r>
          </a:p>
          <a:p>
            <a:pPr marL="640594" lvl="1" indent="-174708">
              <a:buFontTx/>
              <a:buChar char="-"/>
            </a:pPr>
            <a:r>
              <a:rPr lang="fr-CA" baseline="0" dirty="0" smtClean="0"/>
              <a:t>Josée Dessureault </a:t>
            </a:r>
          </a:p>
          <a:p>
            <a:pPr marL="640594" lvl="1" indent="-174708">
              <a:buFontTx/>
              <a:buChar char="-"/>
            </a:pPr>
            <a:r>
              <a:rPr lang="fr-CA" baseline="0" dirty="0" smtClean="0"/>
              <a:t>Karine Langevin</a:t>
            </a:r>
          </a:p>
          <a:p>
            <a:pPr marL="640594" lvl="1" indent="-174708">
              <a:buFontTx/>
              <a:buChar char="-"/>
            </a:pPr>
            <a:r>
              <a:rPr lang="fr-CA" baseline="0" dirty="0" smtClean="0"/>
              <a:t>Marie-Claude Mailhot</a:t>
            </a:r>
          </a:p>
          <a:p>
            <a:pPr marL="640594" lvl="1" indent="-174708">
              <a:buFontTx/>
              <a:buChar char="-"/>
            </a:pPr>
            <a:r>
              <a:rPr lang="fr-CA" baseline="0" dirty="0" smtClean="0"/>
              <a:t>Eve Richard </a:t>
            </a:r>
          </a:p>
          <a:p>
            <a:pPr marL="640594" lvl="1" indent="-174708">
              <a:buFontTx/>
              <a:buChar char="-"/>
            </a:pPr>
            <a:endParaRPr lang="fr-CA" baseline="0" dirty="0" smtClean="0"/>
          </a:p>
          <a:p>
            <a:pPr marL="174708" indent="-174708">
              <a:buFontTx/>
              <a:buChar char="-"/>
            </a:pPr>
            <a:endParaRPr lang="fr-CA" dirty="0" smtClean="0"/>
          </a:p>
          <a:p>
            <a:pPr marL="174708" indent="-174708">
              <a:buFontTx/>
              <a:buChar char="-"/>
            </a:pPr>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24</a:t>
            </a:fld>
            <a:endParaRPr lang="fr-CA"/>
          </a:p>
        </p:txBody>
      </p:sp>
    </p:spTree>
    <p:extLst>
      <p:ext uri="{BB962C8B-B14F-4D97-AF65-F5344CB8AC3E}">
        <p14:creationId xmlns:p14="http://schemas.microsoft.com/office/powerpoint/2010/main" val="790271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4708" indent="-174708">
              <a:buFontTx/>
              <a:buChar char="-"/>
            </a:pPr>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25</a:t>
            </a:fld>
            <a:endParaRPr lang="fr-CA"/>
          </a:p>
        </p:txBody>
      </p:sp>
    </p:spTree>
    <p:extLst>
      <p:ext uri="{BB962C8B-B14F-4D97-AF65-F5344CB8AC3E}">
        <p14:creationId xmlns:p14="http://schemas.microsoft.com/office/powerpoint/2010/main" val="4135840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26</a:t>
            </a:fld>
            <a:endParaRPr lang="fr-CA"/>
          </a:p>
        </p:txBody>
      </p:sp>
    </p:spTree>
    <p:extLst>
      <p:ext uri="{BB962C8B-B14F-4D97-AF65-F5344CB8AC3E}">
        <p14:creationId xmlns:p14="http://schemas.microsoft.com/office/powerpoint/2010/main" val="187510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latin typeface="Calibri Light" panose="020F0302020204030204" pitchFamily="34" charset="0"/>
              </a:rPr>
              <a:t>2012</a:t>
            </a:r>
            <a:r>
              <a:rPr lang="fr-CA" dirty="0" smtClean="0">
                <a:latin typeface="Calibri Light" panose="020F0302020204030204" pitchFamily="34" charset="0"/>
              </a:rPr>
              <a:t> </a:t>
            </a:r>
          </a:p>
          <a:p>
            <a:pPr marL="174708" indent="-174708">
              <a:buFontTx/>
              <a:buChar char="-"/>
            </a:pPr>
            <a:r>
              <a:rPr lang="fr-CA" dirty="0">
                <a:latin typeface="Calibri Light" panose="020F0302020204030204" pitchFamily="34" charset="0"/>
              </a:rPr>
              <a:t>Accès à l’outil </a:t>
            </a:r>
            <a:r>
              <a:rPr lang="fr-CA" dirty="0" err="1">
                <a:latin typeface="Calibri Light" panose="020F0302020204030204" pitchFamily="34" charset="0"/>
              </a:rPr>
              <a:t>InCites</a:t>
            </a:r>
            <a:r>
              <a:rPr lang="fr-CA" dirty="0">
                <a:latin typeface="Calibri Light" panose="020F0302020204030204" pitchFamily="34" charset="0"/>
              </a:rPr>
              <a:t> (Eve) </a:t>
            </a:r>
          </a:p>
          <a:p>
            <a:pPr marL="174708" indent="-174708" defTabSz="931774">
              <a:buFontTx/>
              <a:buChar char="-"/>
              <a:defRPr/>
            </a:pPr>
            <a:r>
              <a:rPr lang="fr-CA" dirty="0">
                <a:latin typeface="Calibri Light" panose="020F0302020204030204" pitchFamily="34" charset="0"/>
              </a:rPr>
              <a:t>Participation au congrès ISSI (Montréal) (Eve)  </a:t>
            </a:r>
          </a:p>
          <a:p>
            <a:pPr marL="174708" indent="-174708">
              <a:buFontTx/>
              <a:buChar char="-"/>
            </a:pPr>
            <a:r>
              <a:rPr lang="fr-CA" dirty="0">
                <a:latin typeface="Calibri Light" panose="020F0302020204030204" pitchFamily="34" charset="0"/>
              </a:rPr>
              <a:t>Formation « Introduction à la bibliométrie » de Vincent </a:t>
            </a:r>
            <a:r>
              <a:rPr lang="fr-CA" dirty="0" err="1">
                <a:latin typeface="Calibri Light" panose="020F0302020204030204" pitchFamily="34" charset="0"/>
              </a:rPr>
              <a:t>Larivière</a:t>
            </a:r>
            <a:r>
              <a:rPr lang="fr-CA" dirty="0">
                <a:latin typeface="Calibri Light" panose="020F0302020204030204" pitchFamily="34" charset="0"/>
              </a:rPr>
              <a:t> offerte à l’ensemble des bibliothécaires </a:t>
            </a:r>
          </a:p>
          <a:p>
            <a:endParaRPr lang="fr-CA" b="1" dirty="0">
              <a:latin typeface="Calibri Light" panose="020F0302020204030204" pitchFamily="34" charset="0"/>
            </a:endParaRPr>
          </a:p>
          <a:p>
            <a:r>
              <a:rPr lang="fr-CA" b="1" dirty="0">
                <a:latin typeface="Calibri Light" panose="020F0302020204030204" pitchFamily="34" charset="0"/>
              </a:rPr>
              <a:t>2013</a:t>
            </a:r>
            <a:r>
              <a:rPr lang="fr-CA" dirty="0">
                <a:latin typeface="Calibri Light" panose="020F0302020204030204" pitchFamily="34" charset="0"/>
              </a:rPr>
              <a:t> </a:t>
            </a:r>
          </a:p>
          <a:p>
            <a:pPr marL="174708" indent="-174708">
              <a:buFontTx/>
              <a:buChar char="-"/>
            </a:pPr>
            <a:r>
              <a:rPr lang="fr-CA" dirty="0">
                <a:latin typeface="Calibri Light" panose="020F0302020204030204" pitchFamily="34" charset="0"/>
              </a:rPr>
              <a:t>Abonnement à la base de données </a:t>
            </a:r>
            <a:r>
              <a:rPr lang="fr-CA" dirty="0" err="1">
                <a:latin typeface="Calibri Light" panose="020F0302020204030204" pitchFamily="34" charset="0"/>
                <a:hlinkClick r:id="rId3"/>
              </a:rPr>
              <a:t>Scopus</a:t>
            </a:r>
            <a:endParaRPr lang="fr-CA" dirty="0">
              <a:latin typeface="Calibri Light" panose="020F0302020204030204" pitchFamily="34" charset="0"/>
            </a:endParaRPr>
          </a:p>
          <a:p>
            <a:pPr marL="174708" indent="-174708" defTabSz="931774">
              <a:buFontTx/>
              <a:buChar char="-"/>
              <a:defRPr/>
            </a:pPr>
            <a:r>
              <a:rPr lang="fr-CA" dirty="0">
                <a:latin typeface="Calibri Light" panose="020F0302020204030204" pitchFamily="34" charset="0"/>
              </a:rPr>
              <a:t>Demandes ponctuelles : professeur faculté de Droit, demande d’indice H, subvention de revue, évaluation de revue</a:t>
            </a:r>
          </a:p>
          <a:p>
            <a:pPr marL="174708" indent="-174708" defTabSz="931774">
              <a:buFontTx/>
              <a:buChar char="-"/>
              <a:defRPr/>
            </a:pPr>
            <a:r>
              <a:rPr lang="fr-CA" dirty="0">
                <a:latin typeface="Calibri Light" panose="020F0302020204030204" pitchFamily="34" charset="0"/>
              </a:rPr>
              <a:t>Eve et M-C mandatées pour suivre de près ce dossier, donc participation à plusieurs webinaires : </a:t>
            </a:r>
            <a:r>
              <a:rPr lang="fr-CA" dirty="0" err="1">
                <a:latin typeface="Calibri Light" panose="020F0302020204030204" pitchFamily="34" charset="0"/>
              </a:rPr>
              <a:t>SciVal</a:t>
            </a:r>
            <a:r>
              <a:rPr lang="fr-CA" dirty="0">
                <a:latin typeface="Calibri Light" panose="020F0302020204030204" pitchFamily="34" charset="0"/>
              </a:rPr>
              <a:t> (2014), </a:t>
            </a:r>
            <a:r>
              <a:rPr lang="fr-CA" dirty="0" err="1">
                <a:latin typeface="Calibri Light" panose="020F0302020204030204" pitchFamily="34" charset="0"/>
              </a:rPr>
              <a:t>PlumX</a:t>
            </a:r>
            <a:r>
              <a:rPr lang="fr-CA" dirty="0">
                <a:latin typeface="Calibri Light" panose="020F0302020204030204" pitchFamily="34" charset="0"/>
              </a:rPr>
              <a:t> (2014), </a:t>
            </a:r>
            <a:r>
              <a:rPr lang="en-US" dirty="0" err="1">
                <a:latin typeface="Calibri Light" panose="020F0302020204030204" pitchFamily="34" charset="0"/>
              </a:rPr>
              <a:t>Altmetrics</a:t>
            </a:r>
            <a:r>
              <a:rPr lang="en-US" dirty="0">
                <a:latin typeface="Calibri Light" panose="020F0302020204030204" pitchFamily="34" charset="0"/>
              </a:rPr>
              <a:t>: Tools, tips and use cases (2014)</a:t>
            </a:r>
            <a:endParaRPr lang="fr-CA" dirty="0">
              <a:latin typeface="Calibri Light" panose="020F0302020204030204" pitchFamily="34" charset="0"/>
            </a:endParaRPr>
          </a:p>
          <a:p>
            <a:pPr marL="174708" indent="-174708" defTabSz="931774">
              <a:buFontTx/>
              <a:buChar char="-"/>
              <a:defRPr/>
            </a:pPr>
            <a:r>
              <a:rPr lang="fr-CA" dirty="0">
                <a:latin typeface="Calibri Light" panose="020F0302020204030204" pitchFamily="34" charset="0"/>
              </a:rPr>
              <a:t>Participation à l’atelier </a:t>
            </a:r>
            <a:r>
              <a:rPr lang="fr-CA" i="1" dirty="0" err="1">
                <a:latin typeface="Calibri Light" panose="020F0302020204030204" pitchFamily="34" charset="0"/>
              </a:rPr>
              <a:t>Research</a:t>
            </a:r>
            <a:r>
              <a:rPr lang="fr-CA" i="1" dirty="0">
                <a:latin typeface="Calibri Light" panose="020F0302020204030204" pitchFamily="34" charset="0"/>
              </a:rPr>
              <a:t> Impact </a:t>
            </a:r>
            <a:r>
              <a:rPr lang="fr-CA" i="1" dirty="0" err="1">
                <a:latin typeface="Calibri Light" panose="020F0302020204030204" pitchFamily="34" charset="0"/>
              </a:rPr>
              <a:t>Metrics</a:t>
            </a:r>
            <a:r>
              <a:rPr lang="fr-CA" i="1" dirty="0">
                <a:latin typeface="Calibri Light" panose="020F0302020204030204" pitchFamily="34" charset="0"/>
              </a:rPr>
              <a:t> </a:t>
            </a:r>
            <a:r>
              <a:rPr lang="fr-CA" dirty="0">
                <a:latin typeface="Calibri Light" panose="020F0302020204030204" pitchFamily="34" charset="0"/>
              </a:rPr>
              <a:t>(Carleton </a:t>
            </a:r>
            <a:r>
              <a:rPr lang="fr-CA" dirty="0" err="1">
                <a:latin typeface="Calibri Light" panose="020F0302020204030204" pitchFamily="34" charset="0"/>
              </a:rPr>
              <a:t>University</a:t>
            </a:r>
            <a:r>
              <a:rPr lang="fr-CA" dirty="0">
                <a:latin typeface="Calibri Light" panose="020F0302020204030204" pitchFamily="34" charset="0"/>
              </a:rPr>
              <a:t>) </a:t>
            </a:r>
          </a:p>
          <a:p>
            <a:pPr marL="174708" indent="-174708" defTabSz="931774">
              <a:buFontTx/>
              <a:buChar char="-"/>
              <a:defRPr/>
            </a:pPr>
            <a:r>
              <a:rPr lang="fr-CA" dirty="0">
                <a:latin typeface="Calibri Light" panose="020F0302020204030204" pitchFamily="34" charset="0"/>
              </a:rPr>
              <a:t>Organisation d’une série de conférences sur l’impact de la recherche (avec Pierre Lasou) </a:t>
            </a:r>
          </a:p>
          <a:p>
            <a:endParaRPr lang="fr-CA" dirty="0">
              <a:latin typeface="Calibri Light" panose="020F0302020204030204" pitchFamily="34" charset="0"/>
            </a:endParaRPr>
          </a:p>
          <a:p>
            <a:r>
              <a:rPr lang="fr-CA" b="1" dirty="0">
                <a:latin typeface="Calibri Light" panose="020F0302020204030204" pitchFamily="34" charset="0"/>
              </a:rPr>
              <a:t>2014</a:t>
            </a:r>
          </a:p>
          <a:p>
            <a:pPr marL="174708" indent="-174708">
              <a:buFontTx/>
              <a:buChar char="-"/>
            </a:pPr>
            <a:r>
              <a:rPr lang="fr-CA" dirty="0">
                <a:latin typeface="Calibri Light" panose="020F0302020204030204" pitchFamily="34" charset="0"/>
              </a:rPr>
              <a:t>Participation à la formation </a:t>
            </a:r>
            <a:r>
              <a:rPr lang="fr-CA" i="1" dirty="0" err="1"/>
              <a:t>Scholarly</a:t>
            </a:r>
            <a:r>
              <a:rPr lang="fr-CA" i="1" dirty="0"/>
              <a:t> </a:t>
            </a:r>
            <a:r>
              <a:rPr lang="fr-CA" i="1" dirty="0" err="1"/>
              <a:t>Metrics</a:t>
            </a:r>
            <a:r>
              <a:rPr lang="fr-CA" i="1" dirty="0"/>
              <a:t> </a:t>
            </a:r>
            <a:r>
              <a:rPr lang="fr-CA" i="1" dirty="0" err="1"/>
              <a:t>Bootcamp</a:t>
            </a:r>
            <a:r>
              <a:rPr lang="fr-CA" i="1" dirty="0"/>
              <a:t> </a:t>
            </a:r>
            <a:r>
              <a:rPr lang="fr-CA" dirty="0"/>
              <a:t>(Vermont </a:t>
            </a:r>
            <a:r>
              <a:rPr lang="fr-CA" dirty="0" err="1"/>
              <a:t>University</a:t>
            </a:r>
            <a:r>
              <a:rPr lang="fr-CA" dirty="0"/>
              <a:t>)</a:t>
            </a:r>
          </a:p>
          <a:p>
            <a:pPr marL="174708" indent="-174708">
              <a:buFontTx/>
              <a:buChar char="-"/>
            </a:pPr>
            <a:r>
              <a:rPr lang="fr-CA" dirty="0"/>
              <a:t>Participation au congrès ISI (</a:t>
            </a:r>
            <a:r>
              <a:rPr lang="fr-CA" dirty="0" err="1"/>
              <a:t>Leiden</a:t>
            </a:r>
            <a:r>
              <a:rPr lang="fr-CA" dirty="0"/>
              <a:t>, PB) </a:t>
            </a:r>
          </a:p>
          <a:p>
            <a:pPr marL="174708" indent="-174708">
              <a:buFontTx/>
              <a:buChar char="-"/>
            </a:pPr>
            <a:r>
              <a:rPr lang="fr-CA" dirty="0">
                <a:latin typeface="Calibri Light" panose="020F0302020204030204" pitchFamily="34" charset="0"/>
              </a:rPr>
              <a:t>Mise en place d’un noyaux de compétence officiel qui comprend 2 techniciennes et 3 bibliothécaires. Les objectifs du NC sont la création de pages web, veille et éventuellement une offre de service…</a:t>
            </a:r>
          </a:p>
          <a:p>
            <a:pPr defTabSz="931774">
              <a:defRPr/>
            </a:pPr>
            <a:endParaRPr lang="fr-CA" dirty="0">
              <a:latin typeface="Calibri Light" panose="020F0302020204030204" pitchFamily="34" charset="0"/>
            </a:endParaRPr>
          </a:p>
          <a:p>
            <a:pPr defTabSz="931774">
              <a:defRPr/>
            </a:pPr>
            <a:endParaRPr lang="fr-CA" dirty="0">
              <a:latin typeface="Calibri Light" panose="020F0302020204030204" pitchFamily="34" charset="0"/>
            </a:endParaRPr>
          </a:p>
          <a:p>
            <a:pPr defTabSz="931774">
              <a:defRPr/>
            </a:pPr>
            <a:endParaRPr lang="fr-CA" dirty="0">
              <a:latin typeface="Calibri Light" panose="020F0302020204030204" pitchFamily="34" charset="0"/>
            </a:endParaRPr>
          </a:p>
          <a:p>
            <a:pPr defTabSz="931774">
              <a:defRPr/>
            </a:pPr>
            <a:endParaRPr lang="fr-CA" dirty="0">
              <a:latin typeface="Calibri Light" panose="020F0302020204030204" pitchFamily="34" charset="0"/>
            </a:endParaRPr>
          </a:p>
          <a:p>
            <a:pPr defTabSz="931774">
              <a:defRPr/>
            </a:pPr>
            <a:endParaRPr lang="fr-CA" dirty="0">
              <a:latin typeface="Calibri Light" panose="020F0302020204030204" pitchFamily="34" charset="0"/>
            </a:endParaRPr>
          </a:p>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3</a:t>
            </a:fld>
            <a:endParaRPr lang="fr-CA"/>
          </a:p>
        </p:txBody>
      </p:sp>
    </p:spTree>
    <p:extLst>
      <p:ext uri="{BB962C8B-B14F-4D97-AF65-F5344CB8AC3E}">
        <p14:creationId xmlns:p14="http://schemas.microsoft.com/office/powerpoint/2010/main" val="370841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4</a:t>
            </a:fld>
            <a:endParaRPr lang="fr-CA"/>
          </a:p>
        </p:txBody>
      </p:sp>
    </p:spTree>
    <p:extLst>
      <p:ext uri="{BB962C8B-B14F-4D97-AF65-F5344CB8AC3E}">
        <p14:creationId xmlns:p14="http://schemas.microsoft.com/office/powerpoint/2010/main" val="309379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5</a:t>
            </a:fld>
            <a:endParaRPr lang="fr-CA"/>
          </a:p>
        </p:txBody>
      </p:sp>
    </p:spTree>
    <p:extLst>
      <p:ext uri="{BB962C8B-B14F-4D97-AF65-F5344CB8AC3E}">
        <p14:creationId xmlns:p14="http://schemas.microsoft.com/office/powerpoint/2010/main" val="44581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science of </a:t>
            </a:r>
            <a:r>
              <a:rPr lang="en-US" b="1" dirty="0"/>
              <a:t>webometrics</a:t>
            </a:r>
            <a:r>
              <a:rPr lang="en-US" dirty="0"/>
              <a:t> (also </a:t>
            </a:r>
            <a:r>
              <a:rPr lang="en-US" b="1" dirty="0" err="1"/>
              <a:t>cybermetrics</a:t>
            </a:r>
            <a:r>
              <a:rPr lang="en-US" dirty="0"/>
              <a:t>) tries to measure the </a:t>
            </a:r>
            <a:r>
              <a:rPr lang="en-US" dirty="0">
                <a:hlinkClick r:id="rId3" tooltip="World Wide Web"/>
              </a:rPr>
              <a:t>World Wide Web</a:t>
            </a:r>
            <a:r>
              <a:rPr lang="en-US" dirty="0"/>
              <a:t> to get knowledge about the number and types of </a:t>
            </a:r>
            <a:r>
              <a:rPr lang="en-US" dirty="0">
                <a:hlinkClick r:id="rId4" tooltip="Hyperlink"/>
              </a:rPr>
              <a:t>hyperlinks</a:t>
            </a:r>
            <a:r>
              <a:rPr lang="en-US" dirty="0"/>
              <a:t>, structure of the World Wide Web and usage patterns</a:t>
            </a:r>
          </a:p>
          <a:p>
            <a:r>
              <a:rPr lang="en-US" b="1" dirty="0" err="1"/>
              <a:t>Scientometrics</a:t>
            </a:r>
            <a:r>
              <a:rPr lang="en-US" dirty="0"/>
              <a:t> is the study of measuring and </a:t>
            </a:r>
            <a:r>
              <a:rPr lang="en-US" dirty="0" err="1"/>
              <a:t>analysing</a:t>
            </a:r>
            <a:r>
              <a:rPr lang="en-US" dirty="0"/>
              <a:t> </a:t>
            </a:r>
            <a:r>
              <a:rPr lang="en-US" dirty="0">
                <a:hlinkClick r:id="rId5" tooltip="Science"/>
              </a:rPr>
              <a:t>science</a:t>
            </a:r>
            <a:r>
              <a:rPr lang="en-US" dirty="0"/>
              <a:t>, technology and innovation.</a:t>
            </a:r>
          </a:p>
          <a:p>
            <a:r>
              <a:rPr lang="en-US" b="1" dirty="0" err="1"/>
              <a:t>Informetrics</a:t>
            </a:r>
            <a:r>
              <a:rPr lang="en-US" dirty="0"/>
              <a:t> is the study of quantitative aspects of information.</a:t>
            </a:r>
            <a:r>
              <a:rPr lang="en-US" baseline="30000" dirty="0">
                <a:hlinkClick r:id="rId6"/>
              </a:rPr>
              <a:t>[1]</a:t>
            </a:r>
            <a:r>
              <a:rPr lang="en-US" dirty="0"/>
              <a:t> This includes the production, dissemination, and use of all forms of information, regardless of its form or origin. </a:t>
            </a:r>
            <a:r>
              <a:rPr lang="en-US" dirty="0" err="1"/>
              <a:t>Informetrics</a:t>
            </a:r>
            <a:r>
              <a:rPr lang="en-US" dirty="0"/>
              <a:t> encompasses the following fields</a:t>
            </a:r>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6</a:t>
            </a:fld>
            <a:endParaRPr lang="fr-CA"/>
          </a:p>
        </p:txBody>
      </p:sp>
    </p:spTree>
    <p:extLst>
      <p:ext uri="{BB962C8B-B14F-4D97-AF65-F5344CB8AC3E}">
        <p14:creationId xmlns:p14="http://schemas.microsoft.com/office/powerpoint/2010/main" val="1499502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Les auteurs</a:t>
            </a:r>
            <a:r>
              <a:rPr lang="fr-CA" baseline="0" dirty="0" smtClean="0"/>
              <a:t> peuvent être remplacés par des universités, départements, groupes de recherche, etc.</a:t>
            </a:r>
          </a:p>
          <a:p>
            <a:r>
              <a:rPr lang="fr-CA" baseline="0" dirty="0" smtClean="0"/>
              <a:t>On parle beaucoup d’articles et de revues en bibliométrie parce que les outils pour trouver des données bibliométriques ont souvent uniquement compris des articles de revues scientifiques. Maintenant les choses évoluent grâce à l’engouement pour les </a:t>
            </a:r>
            <a:r>
              <a:rPr lang="fr-CA" baseline="0" dirty="0" err="1" smtClean="0"/>
              <a:t>metrics</a:t>
            </a:r>
            <a:r>
              <a:rPr lang="fr-CA" baseline="0" dirty="0" smtClean="0"/>
              <a:t> et </a:t>
            </a:r>
            <a:r>
              <a:rPr lang="fr-CA" baseline="0" dirty="0" err="1" smtClean="0"/>
              <a:t>google</a:t>
            </a:r>
            <a:r>
              <a:rPr lang="fr-CA" baseline="0" dirty="0" smtClean="0"/>
              <a:t> </a:t>
            </a:r>
            <a:r>
              <a:rPr lang="fr-CA" baseline="0" dirty="0" err="1" smtClean="0"/>
              <a:t>scholar</a:t>
            </a:r>
            <a:r>
              <a:rPr lang="fr-CA" baseline="0" dirty="0" smtClean="0"/>
              <a:t>. </a:t>
            </a:r>
          </a:p>
          <a:p>
            <a:r>
              <a:rPr lang="fr-CA" baseline="0" dirty="0" smtClean="0"/>
              <a:t>Toutefois, nous ne parlerons que de ces 3 niveaux aujourd’hui.</a:t>
            </a:r>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7</a:t>
            </a:fld>
            <a:endParaRPr lang="fr-CA"/>
          </a:p>
        </p:txBody>
      </p:sp>
    </p:spTree>
    <p:extLst>
      <p:ext uri="{BB962C8B-B14F-4D97-AF65-F5344CB8AC3E}">
        <p14:creationId xmlns:p14="http://schemas.microsoft.com/office/powerpoint/2010/main" val="269809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8</a:t>
            </a:fld>
            <a:endParaRPr lang="fr-CA"/>
          </a:p>
        </p:txBody>
      </p:sp>
    </p:spTree>
    <p:extLst>
      <p:ext uri="{BB962C8B-B14F-4D97-AF65-F5344CB8AC3E}">
        <p14:creationId xmlns:p14="http://schemas.microsoft.com/office/powerpoint/2010/main" val="3825163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L’indice H fait</a:t>
            </a:r>
            <a:r>
              <a:rPr lang="fr-CA" baseline="0" dirty="0" smtClean="0"/>
              <a:t> coïncider le nombre de publications avec le nombre de citations. Il a été penser pour éliminer les articles à fort taux de citations afin de permettre une meilleure comparaison entre chercheurs. </a:t>
            </a:r>
            <a:endParaRPr lang="fr-CA" dirty="0"/>
          </a:p>
        </p:txBody>
      </p:sp>
      <p:sp>
        <p:nvSpPr>
          <p:cNvPr id="4" name="Espace réservé du numéro de diapositive 3"/>
          <p:cNvSpPr>
            <a:spLocks noGrp="1"/>
          </p:cNvSpPr>
          <p:nvPr>
            <p:ph type="sldNum" sz="quarter" idx="10"/>
          </p:nvPr>
        </p:nvSpPr>
        <p:spPr/>
        <p:txBody>
          <a:bodyPr/>
          <a:lstStyle/>
          <a:p>
            <a:fld id="{EBF7C6CC-8100-423A-934C-FC8071B2F9CB}" type="slidenum">
              <a:rPr lang="fr-CA" smtClean="0"/>
              <a:t>9</a:t>
            </a:fld>
            <a:endParaRPr lang="fr-CA"/>
          </a:p>
        </p:txBody>
      </p:sp>
    </p:spTree>
    <p:extLst>
      <p:ext uri="{BB962C8B-B14F-4D97-AF65-F5344CB8AC3E}">
        <p14:creationId xmlns:p14="http://schemas.microsoft.com/office/powerpoint/2010/main" val="328435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31.xml"/><Relationship Id="rId7" Type="http://schemas.openxmlformats.org/officeDocument/2006/relationships/image" Target="../media/image5.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hyperlink" Target="http://scholar.google.fr/citations?user=6lwe0IYAAAAJ&amp;hl=fr" TargetMode="External"/><Relationship Id="rId3" Type="http://schemas.openxmlformats.org/officeDocument/2006/relationships/tags" Target="../tags/tag35.xml"/><Relationship Id="rId7" Type="http://schemas.openxmlformats.org/officeDocument/2006/relationships/hyperlink" Target="https://acces.bibl.ulaval.ca/login?url=http://www.scopus.com" TargetMode="Externa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s://acces.bibl.ulaval.ca/login?url=http://webofknowledge.com/WOS" TargetMode="External"/><Relationship Id="rId5" Type="http://schemas.openxmlformats.org/officeDocument/2006/relationships/notesSlide" Target="../notesSlides/notesSlide12.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hyperlink" Target="http://link.springer.com/search?dc.creator=evelyne+thiffault&amp;date-facet-mode=between&amp;showAll=true" TargetMode="External"/><Relationship Id="rId3" Type="http://schemas.openxmlformats.org/officeDocument/2006/relationships/tags" Target="../tags/tag38.xml"/><Relationship Id="rId7" Type="http://schemas.openxmlformats.org/officeDocument/2006/relationships/hyperlink" Target="http://www.crossref.org/citedby/index.html"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3.xml"/><Relationship Id="rId11" Type="http://schemas.openxmlformats.org/officeDocument/2006/relationships/image" Target="../media/image7.png"/><Relationship Id="rId5" Type="http://schemas.openxmlformats.org/officeDocument/2006/relationships/slideLayout" Target="../slideLayouts/slideLayout2.xml"/><Relationship Id="rId10" Type="http://schemas.openxmlformats.org/officeDocument/2006/relationships/hyperlink" Target="https://docs.google.com/file/d/1y59Oh5Twdqt9R2FyOAG_e-tCEYKlvLSczs0GsXrr-BU/view" TargetMode="External"/><Relationship Id="rId4" Type="http://schemas.openxmlformats.org/officeDocument/2006/relationships/tags" Target="../tags/tag39.xml"/><Relationship Id="rId9" Type="http://schemas.openxmlformats.org/officeDocument/2006/relationships/hyperlink" Target="http://www.sciencedirect.com/science/article/pii/S0961953413000512"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4.xml"/><Relationship Id="rId7" Type="http://schemas.openxmlformats.org/officeDocument/2006/relationships/hyperlink" Target="https://sites.google.com/site/impactbul/revue/Water%20Research%20(16).png"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5.xml"/><Relationship Id="rId5" Type="http://schemas.openxmlformats.org/officeDocument/2006/relationships/slideLayout" Target="../slideLayouts/slideLayout2.xml"/><Relationship Id="rId10" Type="http://schemas.openxmlformats.org/officeDocument/2006/relationships/image" Target="../media/image9.png"/><Relationship Id="rId4" Type="http://schemas.openxmlformats.org/officeDocument/2006/relationships/tags" Target="../tags/tag45.xml"/><Relationship Id="rId9" Type="http://schemas.openxmlformats.org/officeDocument/2006/relationships/hyperlink" Target="https://acces.bibl.ulaval.ca/login?url=http://webofknowledge.com/JCR"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13.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2.png"/><Relationship Id="rId5" Type="http://schemas.openxmlformats.org/officeDocument/2006/relationships/tags" Target="../tags/tag58.xml"/><Relationship Id="rId10" Type="http://schemas.openxmlformats.org/officeDocument/2006/relationships/image" Target="../media/image11.png"/><Relationship Id="rId4" Type="http://schemas.openxmlformats.org/officeDocument/2006/relationships/tags" Target="../tags/tag57.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acces.bibl.ulaval.ca/login?url=http://link.springer.com/article/10.1186/s12992-015-0098-8"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hyperlink" Target="http://journals.plos.org/plosone/article?id=10.1371/journal.pone.0064841" TargetMode="External"/><Relationship Id="rId5" Type="http://schemas.openxmlformats.org/officeDocument/2006/relationships/hyperlink" Target="https://acces.bibl.ulaval.ca/login?url=http://www.scopus.com"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7.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6.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15.png"/><Relationship Id="rId5" Type="http://schemas.openxmlformats.org/officeDocument/2006/relationships/tags" Target="../tags/tag66.xml"/><Relationship Id="rId10" Type="http://schemas.openxmlformats.org/officeDocument/2006/relationships/image" Target="../media/image14.png"/><Relationship Id="rId4" Type="http://schemas.openxmlformats.org/officeDocument/2006/relationships/tags" Target="../tags/tag65.xml"/><Relationship Id="rId9" Type="http://schemas.openxmlformats.org/officeDocument/2006/relationships/notesSlide" Target="../notesSlides/notesSlide22.xml"/><Relationship Id="rId1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hyperlink" Target="https://acces.bibl.ulaval.ca/login?url=http://webofknowledge.com/WOS" TargetMode="External"/><Relationship Id="rId5" Type="http://schemas.openxmlformats.org/officeDocument/2006/relationships/hyperlink" Target="http://www.eigenfactor.org/costeffectiveness.php" TargetMode="Externa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hyperlink" Target="http://ariane.ulaval.ca/cgi-bin/recherche.cgi?qu=a2220045"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9.xml"/><Relationship Id="rId7" Type="http://schemas.openxmlformats.org/officeDocument/2006/relationships/notesSlide" Target="../notesSlides/notesSlide4.xml"/><Relationship Id="rId12" Type="http://schemas.microsoft.com/office/2007/relationships/diagramDrawing" Target="../diagrams/drawing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11.xml"/><Relationship Id="rId10" Type="http://schemas.openxmlformats.org/officeDocument/2006/relationships/diagramQuickStyle" Target="../diagrams/quickStyle1.xml"/><Relationship Id="rId4" Type="http://schemas.openxmlformats.org/officeDocument/2006/relationships/tags" Target="../tags/tag10.xml"/><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14.xml"/><Relationship Id="rId7" Type="http://schemas.openxmlformats.org/officeDocument/2006/relationships/notesSlide" Target="../notesSlides/notesSlide5.xml"/><Relationship Id="rId12" Type="http://schemas.microsoft.com/office/2007/relationships/diagramDrawing" Target="../diagrams/drawing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11" Type="http://schemas.openxmlformats.org/officeDocument/2006/relationships/diagramColors" Target="../diagrams/colors2.xml"/><Relationship Id="rId5" Type="http://schemas.openxmlformats.org/officeDocument/2006/relationships/tags" Target="../tags/tag16.xml"/><Relationship Id="rId10" Type="http://schemas.openxmlformats.org/officeDocument/2006/relationships/diagramQuickStyle" Target="../diagrams/quickStyle2.xml"/><Relationship Id="rId4" Type="http://schemas.openxmlformats.org/officeDocument/2006/relationships/tags" Target="../tags/tag15.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4.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CA" sz="4800" dirty="0" smtClean="0">
                <a:latin typeface="Arial Black" panose="020B0A04020102020204" pitchFamily="34" charset="0"/>
                <a:cs typeface="Aharoni" panose="02010803020104030203" pitchFamily="2" charset="-79"/>
              </a:rPr>
              <a:t>Évaluation de l’impact de la recherche en 60 minutes</a:t>
            </a:r>
            <a:endParaRPr lang="fr-CA" sz="4800" dirty="0">
              <a:latin typeface="Arial Black" panose="020B0A04020102020204" pitchFamily="34" charset="0"/>
              <a:cs typeface="Aharoni" panose="02010803020104030203" pitchFamily="2" charset="-79"/>
            </a:endParaRPr>
          </a:p>
        </p:txBody>
      </p:sp>
      <p:sp>
        <p:nvSpPr>
          <p:cNvPr id="3" name="Sous-titre 2"/>
          <p:cNvSpPr>
            <a:spLocks noGrp="1"/>
          </p:cNvSpPr>
          <p:nvPr>
            <p:ph type="subTitle" idx="1"/>
            <p:custDataLst>
              <p:tags r:id="rId2"/>
            </p:custDataLst>
          </p:nvPr>
        </p:nvSpPr>
        <p:spPr>
          <a:xfrm>
            <a:off x="1507067" y="4223657"/>
            <a:ext cx="7766936" cy="1436914"/>
          </a:xfrm>
        </p:spPr>
        <p:txBody>
          <a:bodyPr>
            <a:normAutofit lnSpcReduction="10000"/>
          </a:bodyPr>
          <a:lstStyle/>
          <a:p>
            <a:pPr>
              <a:spcBef>
                <a:spcPts val="600"/>
              </a:spcBef>
            </a:pPr>
            <a:r>
              <a:rPr lang="fr-CA" sz="2000" dirty="0" smtClean="0">
                <a:latin typeface="Calibri Light" panose="020F0302020204030204" pitchFamily="34" charset="0"/>
              </a:rPr>
              <a:t>Marie-Claude Mailhot</a:t>
            </a:r>
          </a:p>
          <a:p>
            <a:pPr>
              <a:spcBef>
                <a:spcPts val="0"/>
              </a:spcBef>
            </a:pPr>
            <a:r>
              <a:rPr lang="fr-CA" sz="2000" dirty="0" smtClean="0">
                <a:latin typeface="Calibri Light" panose="020F0302020204030204" pitchFamily="34" charset="0"/>
              </a:rPr>
              <a:t>Eve Richard </a:t>
            </a:r>
          </a:p>
          <a:p>
            <a:endParaRPr lang="fr-CA" dirty="0">
              <a:latin typeface="Calibri Light" panose="020F0302020204030204" pitchFamily="34" charset="0"/>
            </a:endParaRPr>
          </a:p>
          <a:p>
            <a:r>
              <a:rPr lang="fr-CA" sz="1600" dirty="0" smtClean="0">
                <a:latin typeface="Calibri Light" panose="020F0302020204030204" pitchFamily="34" charset="0"/>
              </a:rPr>
              <a:t>Avril 2015</a:t>
            </a:r>
            <a:endParaRPr lang="fr-CA" sz="1600" dirty="0">
              <a:latin typeface="Calibri Light" panose="020F0302020204030204" pitchFamily="34" charset="0"/>
            </a:endParaRPr>
          </a:p>
        </p:txBody>
      </p:sp>
    </p:spTree>
    <p:extLst>
      <p:ext uri="{BB962C8B-B14F-4D97-AF65-F5344CB8AC3E}">
        <p14:creationId xmlns:p14="http://schemas.microsoft.com/office/powerpoint/2010/main" val="165922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Black" panose="020B0A04020102020204" pitchFamily="34" charset="0"/>
              </a:rPr>
              <a:t>L’indice H : un indicateur vedette</a:t>
            </a:r>
            <a:endParaRPr lang="fr-CA" dirty="0">
              <a:latin typeface="Arial Black" panose="020B0A04020102020204" pitchFamily="34" charset="0"/>
            </a:endParaRPr>
          </a:p>
        </p:txBody>
      </p:sp>
      <p:sp>
        <p:nvSpPr>
          <p:cNvPr id="3" name="Espace réservé du contenu 2"/>
          <p:cNvSpPr>
            <a:spLocks noGrp="1"/>
          </p:cNvSpPr>
          <p:nvPr>
            <p:ph idx="1"/>
            <p:custDataLst>
              <p:tags r:id="rId2"/>
            </p:custDataLst>
          </p:nvPr>
        </p:nvSpPr>
        <p:spPr>
          <a:xfrm>
            <a:off x="677334" y="1732547"/>
            <a:ext cx="7407887" cy="4800600"/>
          </a:xfrm>
        </p:spPr>
        <p:txBody>
          <a:bodyPr>
            <a:noAutofit/>
          </a:bodyPr>
          <a:lstStyle/>
          <a:p>
            <a:pPr marL="0" indent="0">
              <a:buNone/>
            </a:pPr>
            <a:r>
              <a:rPr lang="fr-CA" sz="2800" b="1" dirty="0" smtClean="0">
                <a:latin typeface="Calibri Light" panose="020F0302020204030204" pitchFamily="34" charset="0"/>
              </a:rPr>
              <a:t>Comment le calculer :</a:t>
            </a:r>
            <a:endParaRPr lang="fr-CA" sz="2000" dirty="0" smtClean="0">
              <a:latin typeface="Calibri Light" panose="020F0302020204030204" pitchFamily="34" charset="0"/>
            </a:endParaRPr>
          </a:p>
          <a:p>
            <a:pPr>
              <a:spcBef>
                <a:spcPts val="3000"/>
              </a:spcBef>
              <a:buFont typeface="+mj-lt"/>
              <a:buAutoNum type="arabicPeriod"/>
            </a:pPr>
            <a:r>
              <a:rPr lang="fr-CA" sz="2000" dirty="0" smtClean="0">
                <a:latin typeface="Calibri Light" panose="020F0302020204030204" pitchFamily="34" charset="0"/>
              </a:rPr>
              <a:t>Établir la liste des publications</a:t>
            </a:r>
          </a:p>
          <a:p>
            <a:pPr>
              <a:spcBef>
                <a:spcPts val="2400"/>
              </a:spcBef>
              <a:buFont typeface="+mj-lt"/>
              <a:buAutoNum type="arabicPeriod"/>
            </a:pPr>
            <a:r>
              <a:rPr lang="fr-CA" sz="2000" dirty="0" smtClean="0">
                <a:latin typeface="Calibri Light" panose="020F0302020204030204" pitchFamily="34" charset="0"/>
              </a:rPr>
              <a:t>Établir le nombre de citations pour chacune des publications</a:t>
            </a:r>
          </a:p>
          <a:p>
            <a:pPr>
              <a:spcBef>
                <a:spcPts val="2400"/>
              </a:spcBef>
              <a:buFont typeface="+mj-lt"/>
              <a:buAutoNum type="arabicPeriod"/>
            </a:pPr>
            <a:r>
              <a:rPr lang="fr-CA" sz="2000" dirty="0" smtClean="0">
                <a:latin typeface="Calibri Light" panose="020F0302020204030204" pitchFamily="34" charset="0"/>
              </a:rPr>
              <a:t>Placer les publications en ordre décroissant de citation</a:t>
            </a:r>
          </a:p>
          <a:p>
            <a:pPr>
              <a:spcBef>
                <a:spcPts val="2400"/>
              </a:spcBef>
              <a:buFont typeface="+mj-lt"/>
              <a:buAutoNum type="arabicPeriod"/>
            </a:pPr>
            <a:r>
              <a:rPr lang="fr-CA" sz="2000" dirty="0" smtClean="0">
                <a:latin typeface="Calibri Light" panose="020F0302020204030204" pitchFamily="34" charset="0"/>
              </a:rPr>
              <a:t>Trouver le premier rang qui est plus grand que le nombre de citations lui correspondant. Dans notre exemple, il s'agit du rang 4</a:t>
            </a:r>
          </a:p>
          <a:p>
            <a:pPr>
              <a:spcBef>
                <a:spcPts val="2400"/>
              </a:spcBef>
              <a:buFont typeface="+mj-lt"/>
              <a:buAutoNum type="arabicPeriod"/>
            </a:pPr>
            <a:r>
              <a:rPr lang="fr-CA" sz="2000" dirty="0" smtClean="0">
                <a:latin typeface="Calibri Light" panose="020F0302020204030204" pitchFamily="34" charset="0"/>
              </a:rPr>
              <a:t>On obtient l'indice h en soustrayant 1 au rang trouvé à l'étape précédente. Dans notre exemple, l'indice h est de 3.</a:t>
            </a:r>
          </a:p>
          <a:p>
            <a:pPr>
              <a:buFont typeface="+mj-lt"/>
              <a:buAutoNum type="arabicPeriod"/>
            </a:pPr>
            <a:endParaRPr lang="fr-CA" sz="2000" dirty="0" smtClean="0">
              <a:latin typeface="Calibri Light" panose="020F0302020204030204" pitchFamily="34" charset="0"/>
            </a:endParaRPr>
          </a:p>
          <a:p>
            <a:pPr>
              <a:buFont typeface="+mj-lt"/>
              <a:buAutoNum type="arabicPeriod"/>
            </a:pPr>
            <a:endParaRPr lang="fr-CA" sz="2000" dirty="0">
              <a:latin typeface="Calibri Light" panose="020F0302020204030204" pitchFamily="34" charset="0"/>
            </a:endParaRP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923287809"/>
              </p:ext>
            </p:extLst>
          </p:nvPr>
        </p:nvGraphicFramePr>
        <p:xfrm>
          <a:off x="8332865" y="2530642"/>
          <a:ext cx="2796674" cy="2549670"/>
        </p:xfrm>
        <a:graphic>
          <a:graphicData uri="http://schemas.openxmlformats.org/drawingml/2006/table">
            <a:tbl>
              <a:tblPr firstRow="1" bandRow="1">
                <a:tableStyleId>{5C22544A-7EE6-4342-B048-85BDC9FD1C3A}</a:tableStyleId>
              </a:tblPr>
              <a:tblGrid>
                <a:gridCol w="1398337"/>
                <a:gridCol w="1398337"/>
              </a:tblGrid>
              <a:tr h="369726">
                <a:tc>
                  <a:txBody>
                    <a:bodyPr/>
                    <a:lstStyle/>
                    <a:p>
                      <a:pPr algn="ctr"/>
                      <a:r>
                        <a:rPr lang="en-CA" sz="2000" dirty="0" smtClean="0">
                          <a:latin typeface="Calibri Light" panose="020F0302020204030204" pitchFamily="34" charset="0"/>
                        </a:rPr>
                        <a:t>Rang</a:t>
                      </a:r>
                      <a:endParaRPr lang="fr-CA" sz="2000" dirty="0">
                        <a:latin typeface="Calibri Light" panose="020F0302020204030204" pitchFamily="34" charset="0"/>
                      </a:endParaRPr>
                    </a:p>
                  </a:txBody>
                  <a:tcPr/>
                </a:tc>
                <a:tc>
                  <a:txBody>
                    <a:bodyPr/>
                    <a:lstStyle/>
                    <a:p>
                      <a:pPr algn="ctr"/>
                      <a:r>
                        <a:rPr lang="en-CA" sz="2000" dirty="0" err="1" smtClean="0">
                          <a:latin typeface="Calibri Light" panose="020F0302020204030204" pitchFamily="34" charset="0"/>
                        </a:rPr>
                        <a:t>Nb</a:t>
                      </a:r>
                      <a:r>
                        <a:rPr lang="en-CA" sz="2000" dirty="0" smtClean="0">
                          <a:latin typeface="Calibri Light" panose="020F0302020204030204" pitchFamily="34" charset="0"/>
                        </a:rPr>
                        <a:t> de citations</a:t>
                      </a:r>
                      <a:endParaRPr lang="fr-CA" sz="2000" dirty="0">
                        <a:latin typeface="Calibri Light" panose="020F0302020204030204" pitchFamily="34" charset="0"/>
                      </a:endParaRPr>
                    </a:p>
                  </a:txBody>
                  <a:tcPr/>
                </a:tc>
              </a:tr>
              <a:tr h="369726">
                <a:tc>
                  <a:txBody>
                    <a:bodyPr/>
                    <a:lstStyle/>
                    <a:p>
                      <a:pPr algn="ctr"/>
                      <a:r>
                        <a:rPr lang="en-CA" dirty="0" smtClean="0">
                          <a:latin typeface="Calibri Light" panose="020F0302020204030204" pitchFamily="34" charset="0"/>
                        </a:rPr>
                        <a:t>1</a:t>
                      </a:r>
                      <a:endParaRPr lang="fr-CA" dirty="0">
                        <a:latin typeface="Calibri Light" panose="020F0302020204030204" pitchFamily="34" charset="0"/>
                      </a:endParaRPr>
                    </a:p>
                  </a:txBody>
                  <a:tcPr/>
                </a:tc>
                <a:tc>
                  <a:txBody>
                    <a:bodyPr/>
                    <a:lstStyle/>
                    <a:p>
                      <a:pPr algn="ctr"/>
                      <a:r>
                        <a:rPr lang="en-CA" dirty="0" smtClean="0">
                          <a:latin typeface="Calibri Light" panose="020F0302020204030204" pitchFamily="34" charset="0"/>
                        </a:rPr>
                        <a:t>132</a:t>
                      </a:r>
                      <a:endParaRPr lang="fr-CA" dirty="0">
                        <a:latin typeface="Calibri Light" panose="020F0302020204030204" pitchFamily="34" charset="0"/>
                      </a:endParaRPr>
                    </a:p>
                  </a:txBody>
                  <a:tcPr/>
                </a:tc>
              </a:tr>
              <a:tr h="369726">
                <a:tc>
                  <a:txBody>
                    <a:bodyPr/>
                    <a:lstStyle/>
                    <a:p>
                      <a:pPr algn="ctr"/>
                      <a:r>
                        <a:rPr lang="en-CA" dirty="0" smtClean="0">
                          <a:latin typeface="Calibri Light" panose="020F0302020204030204" pitchFamily="34" charset="0"/>
                        </a:rPr>
                        <a:t>2</a:t>
                      </a:r>
                      <a:endParaRPr lang="fr-CA" dirty="0">
                        <a:latin typeface="Calibri Light" panose="020F0302020204030204" pitchFamily="34" charset="0"/>
                      </a:endParaRPr>
                    </a:p>
                  </a:txBody>
                  <a:tcPr/>
                </a:tc>
                <a:tc>
                  <a:txBody>
                    <a:bodyPr/>
                    <a:lstStyle/>
                    <a:p>
                      <a:pPr algn="ctr"/>
                      <a:r>
                        <a:rPr lang="en-CA" dirty="0" smtClean="0">
                          <a:latin typeface="Calibri Light" panose="020F0302020204030204" pitchFamily="34" charset="0"/>
                        </a:rPr>
                        <a:t>25</a:t>
                      </a:r>
                      <a:endParaRPr lang="fr-CA" dirty="0">
                        <a:latin typeface="Calibri Light" panose="020F0302020204030204" pitchFamily="34" charset="0"/>
                      </a:endParaRPr>
                    </a:p>
                  </a:txBody>
                  <a:tcPr/>
                </a:tc>
              </a:tr>
              <a:tr h="369726">
                <a:tc>
                  <a:txBody>
                    <a:bodyPr/>
                    <a:lstStyle/>
                    <a:p>
                      <a:pPr algn="ctr"/>
                      <a:r>
                        <a:rPr lang="en-CA" dirty="0" smtClean="0">
                          <a:latin typeface="Calibri Light" panose="020F0302020204030204" pitchFamily="34" charset="0"/>
                        </a:rPr>
                        <a:t>3</a:t>
                      </a:r>
                      <a:endParaRPr lang="fr-CA" dirty="0">
                        <a:latin typeface="Calibri Light" panose="020F0302020204030204" pitchFamily="34" charset="0"/>
                      </a:endParaRPr>
                    </a:p>
                  </a:txBody>
                  <a:tcPr/>
                </a:tc>
                <a:tc>
                  <a:txBody>
                    <a:bodyPr/>
                    <a:lstStyle/>
                    <a:p>
                      <a:pPr algn="ctr"/>
                      <a:r>
                        <a:rPr lang="en-CA" dirty="0" smtClean="0">
                          <a:latin typeface="Calibri Light" panose="020F0302020204030204" pitchFamily="34" charset="0"/>
                        </a:rPr>
                        <a:t>13</a:t>
                      </a:r>
                      <a:endParaRPr lang="fr-CA" dirty="0">
                        <a:latin typeface="Calibri Light" panose="020F0302020204030204" pitchFamily="34" charset="0"/>
                      </a:endParaRPr>
                    </a:p>
                  </a:txBody>
                  <a:tcPr/>
                </a:tc>
              </a:tr>
              <a:tr h="369726">
                <a:tc>
                  <a:txBody>
                    <a:bodyPr/>
                    <a:lstStyle/>
                    <a:p>
                      <a:pPr algn="ctr"/>
                      <a:r>
                        <a:rPr lang="en-CA" dirty="0" smtClean="0">
                          <a:latin typeface="Calibri Light" panose="020F0302020204030204" pitchFamily="34" charset="0"/>
                        </a:rPr>
                        <a:t>4</a:t>
                      </a:r>
                      <a:endParaRPr lang="fr-CA" dirty="0">
                        <a:latin typeface="Calibri Light" panose="020F0302020204030204" pitchFamily="34" charset="0"/>
                      </a:endParaRPr>
                    </a:p>
                  </a:txBody>
                  <a:tcPr/>
                </a:tc>
                <a:tc>
                  <a:txBody>
                    <a:bodyPr/>
                    <a:lstStyle/>
                    <a:p>
                      <a:pPr algn="ctr"/>
                      <a:r>
                        <a:rPr lang="en-CA" dirty="0" smtClean="0">
                          <a:latin typeface="Calibri Light" panose="020F0302020204030204" pitchFamily="34" charset="0"/>
                        </a:rPr>
                        <a:t>2</a:t>
                      </a:r>
                      <a:endParaRPr lang="fr-CA" dirty="0">
                        <a:latin typeface="Calibri Light" panose="020F0302020204030204" pitchFamily="34" charset="0"/>
                      </a:endParaRPr>
                    </a:p>
                  </a:txBody>
                  <a:tcPr/>
                </a:tc>
              </a:tr>
              <a:tr h="369726">
                <a:tc>
                  <a:txBody>
                    <a:bodyPr/>
                    <a:lstStyle/>
                    <a:p>
                      <a:pPr algn="ctr"/>
                      <a:r>
                        <a:rPr lang="en-CA" dirty="0" smtClean="0">
                          <a:latin typeface="Calibri Light" panose="020F0302020204030204" pitchFamily="34" charset="0"/>
                        </a:rPr>
                        <a:t>5</a:t>
                      </a:r>
                      <a:endParaRPr lang="fr-CA" dirty="0">
                        <a:latin typeface="Calibri Light" panose="020F0302020204030204" pitchFamily="34" charset="0"/>
                      </a:endParaRPr>
                    </a:p>
                  </a:txBody>
                  <a:tcPr/>
                </a:tc>
                <a:tc>
                  <a:txBody>
                    <a:bodyPr/>
                    <a:lstStyle/>
                    <a:p>
                      <a:pPr algn="ctr"/>
                      <a:r>
                        <a:rPr lang="en-CA" dirty="0" smtClean="0">
                          <a:latin typeface="Calibri Light" panose="020F0302020204030204" pitchFamily="34" charset="0"/>
                        </a:rPr>
                        <a:t>0</a:t>
                      </a:r>
                      <a:endParaRPr lang="fr-CA" dirty="0">
                        <a:latin typeface="Calibri Light" panose="020F0302020204030204" pitchFamily="34" charset="0"/>
                      </a:endParaRPr>
                    </a:p>
                  </a:txBody>
                  <a:tcPr/>
                </a:tc>
              </a:tr>
            </a:tbl>
          </a:graphicData>
        </a:graphic>
      </p:graphicFrame>
    </p:spTree>
    <p:extLst>
      <p:ext uri="{BB962C8B-B14F-4D97-AF65-F5344CB8AC3E}">
        <p14:creationId xmlns:p14="http://schemas.microsoft.com/office/powerpoint/2010/main" val="56161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648326"/>
            <a:ext cx="8596668" cy="4393037"/>
          </a:xfrm>
        </p:spPr>
        <p:txBody>
          <a:bodyPr>
            <a:normAutofit/>
          </a:bodyPr>
          <a:lstStyle/>
          <a:p>
            <a:pPr marL="0" indent="0">
              <a:buNone/>
            </a:pPr>
            <a:r>
              <a:rPr lang="fr-CA" sz="2800" b="1" dirty="0" smtClean="0">
                <a:solidFill>
                  <a:schemeClr val="tx1"/>
                </a:solidFill>
                <a:latin typeface="Calibri Light" panose="020F0302020204030204" pitchFamily="34" charset="0"/>
              </a:rPr>
              <a:t>Exemple</a:t>
            </a:r>
            <a:r>
              <a:rPr lang="fr-CA" sz="2800" dirty="0" smtClean="0">
                <a:solidFill>
                  <a:schemeClr val="tx1"/>
                </a:solidFill>
                <a:latin typeface="Calibri Light" panose="020F0302020204030204" pitchFamily="34" charset="0"/>
              </a:rPr>
              <a:t> : </a:t>
            </a:r>
          </a:p>
          <a:p>
            <a:pPr marL="0" indent="0">
              <a:buNone/>
            </a:pPr>
            <a:r>
              <a:rPr lang="fr-CA" sz="2000" dirty="0">
                <a:solidFill>
                  <a:schemeClr val="tx1"/>
                </a:solidFill>
                <a:latin typeface="Calibri Light" panose="020F0302020204030204" pitchFamily="34" charset="0"/>
              </a:rPr>
              <a:t>C</a:t>
            </a:r>
            <a:r>
              <a:rPr lang="fr-CA" sz="2000" dirty="0" smtClean="0">
                <a:solidFill>
                  <a:schemeClr val="tx1"/>
                </a:solidFill>
                <a:latin typeface="Calibri Light" panose="020F0302020204030204" pitchFamily="34" charset="0"/>
              </a:rPr>
              <a:t>e chercheur </a:t>
            </a:r>
            <a:r>
              <a:rPr lang="fr-CA" sz="2000" dirty="0">
                <a:solidFill>
                  <a:schemeClr val="tx1"/>
                </a:solidFill>
                <a:latin typeface="Calibri Light" panose="020F0302020204030204" pitchFamily="34" charset="0"/>
              </a:rPr>
              <a:t>a 2 articles cités chacun au moins 2 fois</a:t>
            </a:r>
            <a:r>
              <a:rPr lang="fr-CA" sz="2000" dirty="0" smtClean="0">
                <a:solidFill>
                  <a:schemeClr val="tx1"/>
                </a:solidFill>
                <a:latin typeface="Calibri Light" panose="020F0302020204030204" pitchFamily="34" charset="0"/>
              </a:rPr>
              <a:t>. </a:t>
            </a:r>
            <a:r>
              <a:rPr lang="fr-CA" sz="2000" dirty="0">
                <a:solidFill>
                  <a:schemeClr val="tx1"/>
                </a:solidFill>
                <a:latin typeface="Calibri Light" panose="020F0302020204030204" pitchFamily="34" charset="0"/>
              </a:rPr>
              <a:t>H-index de 2.</a:t>
            </a:r>
          </a:p>
        </p:txBody>
      </p:sp>
      <p:pic>
        <p:nvPicPr>
          <p:cNvPr id="4" name="Picture 2" descr="C:\Users\evric8\AppData\Local\Microsoft\Windows\Temporary Internet Files\Content.IE5\30K1A84K\MP900387484[1].jp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75227" y="3124200"/>
            <a:ext cx="1863694" cy="26118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aphique 5"/>
          <p:cNvGraphicFramePr/>
          <p:nvPr>
            <p:custDataLst>
              <p:tags r:id="rId3"/>
            </p:custDataLst>
            <p:extLst>
              <p:ext uri="{D42A27DB-BD31-4B8C-83A1-F6EECF244321}">
                <p14:modId xmlns:p14="http://schemas.microsoft.com/office/powerpoint/2010/main" val="4128074377"/>
              </p:ext>
            </p:extLst>
          </p:nvPr>
        </p:nvGraphicFramePr>
        <p:xfrm>
          <a:off x="4211158" y="2926296"/>
          <a:ext cx="5062844" cy="3295539"/>
        </p:xfrm>
        <a:graphic>
          <a:graphicData uri="http://schemas.openxmlformats.org/drawingml/2006/chart">
            <c:chart xmlns:c="http://schemas.openxmlformats.org/drawingml/2006/chart" xmlns:r="http://schemas.openxmlformats.org/officeDocument/2006/relationships" r:id="rId8"/>
          </a:graphicData>
        </a:graphic>
      </p:graphicFrame>
      <p:sp>
        <p:nvSpPr>
          <p:cNvPr id="7" name="Titre 1"/>
          <p:cNvSpPr>
            <a:spLocks noGrp="1"/>
          </p:cNvSpPr>
          <p:nvPr>
            <p:ph type="title"/>
            <p:custDataLst>
              <p:tags r:id="rId4"/>
            </p:custDataLst>
          </p:nvPr>
        </p:nvSpPr>
        <p:spPr>
          <a:xfrm>
            <a:off x="677334" y="609600"/>
            <a:ext cx="8596668" cy="1320800"/>
          </a:xfrm>
        </p:spPr>
        <p:txBody>
          <a:bodyPr/>
          <a:lstStyle/>
          <a:p>
            <a:r>
              <a:rPr lang="fr-CA" dirty="0" smtClean="0">
                <a:latin typeface="Arial Black" panose="020B0A04020102020204" pitchFamily="34" charset="0"/>
              </a:rPr>
              <a:t>L’indice H : un indicateur vedette</a:t>
            </a:r>
            <a:endParaRPr lang="fr-CA" dirty="0">
              <a:latin typeface="Arial Black" panose="020B0A04020102020204" pitchFamily="34" charset="0"/>
            </a:endParaRPr>
          </a:p>
        </p:txBody>
      </p:sp>
    </p:spTree>
    <p:extLst>
      <p:ext uri="{BB962C8B-B14F-4D97-AF65-F5344CB8AC3E}">
        <p14:creationId xmlns:p14="http://schemas.microsoft.com/office/powerpoint/2010/main" val="191097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438568"/>
            <a:ext cx="8596668" cy="983664"/>
          </a:xfrm>
        </p:spPr>
        <p:txBody>
          <a:bodyPr>
            <a:normAutofit/>
          </a:bodyPr>
          <a:lstStyle/>
          <a:p>
            <a:r>
              <a:rPr lang="fr-CA" sz="2000" dirty="0" smtClean="0">
                <a:latin typeface="Calibri Light" panose="020F0302020204030204" pitchFamily="34" charset="0"/>
              </a:rPr>
              <a:t>Voici un exemple de données bibliométriques avec les trois outils principaux: </a:t>
            </a:r>
            <a:r>
              <a:rPr lang="fr-CA" sz="2000" dirty="0" smtClean="0">
                <a:latin typeface="Calibri Light" panose="020F0302020204030204" pitchFamily="34" charset="0"/>
                <a:hlinkClick r:id="rId6"/>
              </a:rPr>
              <a:t>Web of science</a:t>
            </a:r>
            <a:r>
              <a:rPr lang="fr-CA" sz="2000" dirty="0" smtClean="0">
                <a:latin typeface="Calibri Light" panose="020F0302020204030204" pitchFamily="34" charset="0"/>
              </a:rPr>
              <a:t>, </a:t>
            </a:r>
            <a:r>
              <a:rPr lang="fr-CA" sz="2000" dirty="0" err="1" smtClean="0">
                <a:latin typeface="Calibri Light" panose="020F0302020204030204" pitchFamily="34" charset="0"/>
                <a:hlinkClick r:id="rId7"/>
              </a:rPr>
              <a:t>Scopus</a:t>
            </a:r>
            <a:r>
              <a:rPr lang="fr-CA" sz="2000" dirty="0" smtClean="0">
                <a:latin typeface="Calibri Light" panose="020F0302020204030204" pitchFamily="34" charset="0"/>
              </a:rPr>
              <a:t> et Google </a:t>
            </a:r>
            <a:r>
              <a:rPr lang="fr-CA" sz="2000" dirty="0" err="1" smtClean="0">
                <a:latin typeface="Calibri Light" panose="020F0302020204030204" pitchFamily="34" charset="0"/>
              </a:rPr>
              <a:t>Scholar</a:t>
            </a:r>
            <a:r>
              <a:rPr lang="fr-CA" sz="2000" dirty="0" smtClean="0">
                <a:latin typeface="Calibri Light" panose="020F0302020204030204" pitchFamily="34" charset="0"/>
              </a:rPr>
              <a:t> via le logiciel gratuit </a:t>
            </a:r>
            <a:r>
              <a:rPr lang="fr-CA" sz="2000" i="1" dirty="0" err="1" smtClean="0">
                <a:latin typeface="Calibri Light" panose="020F0302020204030204" pitchFamily="34" charset="0"/>
              </a:rPr>
              <a:t>Publish</a:t>
            </a:r>
            <a:r>
              <a:rPr lang="fr-CA" sz="2000" i="1" dirty="0" smtClean="0">
                <a:latin typeface="Calibri Light" panose="020F0302020204030204" pitchFamily="34" charset="0"/>
              </a:rPr>
              <a:t> or </a:t>
            </a:r>
            <a:r>
              <a:rPr lang="fr-CA" sz="2000" i="1" dirty="0" err="1" smtClean="0">
                <a:latin typeface="Calibri Light" panose="020F0302020204030204" pitchFamily="34" charset="0"/>
              </a:rPr>
              <a:t>Perish</a:t>
            </a:r>
            <a:r>
              <a:rPr lang="fr-CA" sz="2000" i="1" dirty="0" smtClean="0">
                <a:latin typeface="Calibri Light" panose="020F0302020204030204" pitchFamily="34" charset="0"/>
              </a:rPr>
              <a:t> </a:t>
            </a:r>
            <a:endParaRPr lang="fr-CA" sz="2000" i="1" dirty="0">
              <a:latin typeface="Calibri Light" panose="020F0302020204030204" pitchFamily="34" charset="0"/>
            </a:endParaRPr>
          </a:p>
        </p:txBody>
      </p:sp>
      <p:pic>
        <p:nvPicPr>
          <p:cNvPr id="4" name="Image 3">
            <a:hlinkClick r:id="rId8"/>
          </p:cNvPr>
          <p:cNvPicPr>
            <a:picLocks noChangeAspect="1"/>
          </p:cNvPicPr>
          <p:nvPr>
            <p:custDataLst>
              <p:tags r:id="rId2"/>
            </p:custDataLst>
          </p:nvPr>
        </p:nvPicPr>
        <p:blipFill>
          <a:blip r:embed="rId9"/>
          <a:stretch>
            <a:fillRect/>
          </a:stretch>
        </p:blipFill>
        <p:spPr>
          <a:xfrm>
            <a:off x="951215" y="2550696"/>
            <a:ext cx="8738218" cy="4119262"/>
          </a:xfrm>
          <a:prstGeom prst="rect">
            <a:avLst/>
          </a:prstGeom>
        </p:spPr>
      </p:pic>
      <p:sp>
        <p:nvSpPr>
          <p:cNvPr id="6" name="Titre 1"/>
          <p:cNvSpPr>
            <a:spLocks noGrp="1"/>
          </p:cNvSpPr>
          <p:nvPr>
            <p:ph type="title"/>
            <p:custDataLst>
              <p:tags r:id="rId3"/>
            </p:custDataLst>
          </p:nvPr>
        </p:nvSpPr>
        <p:spPr>
          <a:xfrm>
            <a:off x="677334" y="609600"/>
            <a:ext cx="9609666" cy="1320800"/>
          </a:xfrm>
        </p:spPr>
        <p:txBody>
          <a:bodyPr/>
          <a:lstStyle/>
          <a:p>
            <a:r>
              <a:rPr lang="fr-CA" dirty="0">
                <a:latin typeface="Arial Black" panose="020B0A04020102020204" pitchFamily="34" charset="0"/>
              </a:rPr>
              <a:t>I</a:t>
            </a:r>
            <a:r>
              <a:rPr lang="fr-CA" dirty="0" smtClean="0">
                <a:latin typeface="Arial Black" panose="020B0A04020102020204" pitchFamily="34" charset="0"/>
              </a:rPr>
              <a:t>ndicateurs d’impact par auteur</a:t>
            </a:r>
            <a:endParaRPr lang="fr-CA" dirty="0">
              <a:latin typeface="Arial Black" panose="020B0A04020102020204" pitchFamily="34" charset="0"/>
            </a:endParaRPr>
          </a:p>
        </p:txBody>
      </p:sp>
    </p:spTree>
    <p:extLst>
      <p:ext uri="{BB962C8B-B14F-4D97-AF65-F5344CB8AC3E}">
        <p14:creationId xmlns:p14="http://schemas.microsoft.com/office/powerpoint/2010/main" val="273167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Black" panose="020B0A04020102020204" pitchFamily="34" charset="0"/>
              </a:rPr>
              <a:t>Indicateurs d’impact par article</a:t>
            </a:r>
            <a:endParaRPr lang="fr-CA" dirty="0">
              <a:latin typeface="Arial Black" panose="020B0A04020102020204" pitchFamily="34" charset="0"/>
            </a:endParaRPr>
          </a:p>
        </p:txBody>
      </p:sp>
      <p:sp>
        <p:nvSpPr>
          <p:cNvPr id="3" name="Espace réservé du contenu 2"/>
          <p:cNvSpPr>
            <a:spLocks noGrp="1"/>
          </p:cNvSpPr>
          <p:nvPr>
            <p:ph idx="1"/>
            <p:custDataLst>
              <p:tags r:id="rId2"/>
            </p:custDataLst>
          </p:nvPr>
        </p:nvSpPr>
        <p:spPr>
          <a:xfrm>
            <a:off x="677334" y="1930401"/>
            <a:ext cx="4377992" cy="4574902"/>
          </a:xfrm>
        </p:spPr>
        <p:txBody>
          <a:bodyPr>
            <a:noAutofit/>
          </a:bodyPr>
          <a:lstStyle/>
          <a:p>
            <a:pPr>
              <a:spcBef>
                <a:spcPts val="3000"/>
              </a:spcBef>
            </a:pPr>
            <a:r>
              <a:rPr lang="fr-CA" sz="2200" dirty="0" smtClean="0">
                <a:latin typeface="Calibri Light" panose="020F0302020204030204" pitchFamily="34" charset="0"/>
              </a:rPr>
              <a:t>Nombre de citations</a:t>
            </a:r>
          </a:p>
          <a:p>
            <a:pPr>
              <a:spcBef>
                <a:spcPts val="3000"/>
              </a:spcBef>
            </a:pPr>
            <a:r>
              <a:rPr lang="fr-CA" sz="2200" dirty="0">
                <a:latin typeface="Calibri Light" panose="020F0302020204030204" pitchFamily="34" charset="0"/>
              </a:rPr>
              <a:t>T</a:t>
            </a:r>
            <a:r>
              <a:rPr lang="fr-CA" sz="2200" dirty="0" smtClean="0">
                <a:latin typeface="Calibri Light" panose="020F0302020204030204" pitchFamily="34" charset="0"/>
              </a:rPr>
              <a:t>ableau récapitulatif des 3 outils principaux</a:t>
            </a:r>
          </a:p>
          <a:p>
            <a:pPr>
              <a:spcBef>
                <a:spcPts val="3000"/>
              </a:spcBef>
            </a:pPr>
            <a:r>
              <a:rPr lang="fr-CA" sz="2200" dirty="0" smtClean="0">
                <a:latin typeface="Calibri Light" panose="020F0302020204030204" pitchFamily="34" charset="0"/>
              </a:rPr>
              <a:t>Les outils complémentaires :</a:t>
            </a:r>
          </a:p>
          <a:p>
            <a:pPr lvl="1"/>
            <a:r>
              <a:rPr lang="fr-CA" sz="2000" dirty="0" smtClean="0">
                <a:latin typeface="Calibri Light" panose="020F0302020204030204" pitchFamily="34" charset="0"/>
              </a:rPr>
              <a:t>Données de citation via </a:t>
            </a:r>
            <a:r>
              <a:rPr lang="fr-CA" sz="2000" dirty="0" err="1" smtClean="0">
                <a:latin typeface="Calibri Light" panose="020F0302020204030204" pitchFamily="34" charset="0"/>
                <a:hlinkClick r:id="rId7"/>
              </a:rPr>
              <a:t>Crossref</a:t>
            </a:r>
            <a:r>
              <a:rPr lang="fr-CA" sz="2000" dirty="0" smtClean="0">
                <a:latin typeface="Calibri Light" panose="020F0302020204030204" pitchFamily="34" charset="0"/>
              </a:rPr>
              <a:t>. Exemple :</a:t>
            </a:r>
            <a:r>
              <a:rPr lang="fr-CA" sz="2000" dirty="0" smtClean="0">
                <a:latin typeface="Calibri Light" panose="020F0302020204030204" pitchFamily="34" charset="0"/>
                <a:hlinkClick r:id="rId8"/>
              </a:rPr>
              <a:t>Springer Link</a:t>
            </a:r>
            <a:endParaRPr lang="fr-CA" sz="2000" dirty="0" smtClean="0">
              <a:latin typeface="Calibri Light" panose="020F0302020204030204" pitchFamily="34" charset="0"/>
            </a:endParaRPr>
          </a:p>
          <a:p>
            <a:pPr lvl="1"/>
            <a:r>
              <a:rPr lang="fr-CA" sz="2000" dirty="0" smtClean="0">
                <a:latin typeface="Calibri Light" panose="020F0302020204030204" pitchFamily="34" charset="0"/>
              </a:rPr>
              <a:t>Science Direct présente des résultats qui viennent de </a:t>
            </a:r>
            <a:r>
              <a:rPr lang="fr-CA" sz="2000" dirty="0" err="1" smtClean="0">
                <a:latin typeface="Calibri Light" panose="020F0302020204030204" pitchFamily="34" charset="0"/>
              </a:rPr>
              <a:t>Scopus</a:t>
            </a:r>
            <a:r>
              <a:rPr lang="fr-CA" sz="2000" dirty="0" smtClean="0">
                <a:latin typeface="Calibri Light" panose="020F0302020204030204" pitchFamily="34" charset="0"/>
              </a:rPr>
              <a:t>. </a:t>
            </a:r>
            <a:r>
              <a:rPr lang="fr-CA" sz="2000" dirty="0" smtClean="0">
                <a:latin typeface="Calibri Light" panose="020F0302020204030204" pitchFamily="34" charset="0"/>
                <a:hlinkClick r:id="rId9"/>
              </a:rPr>
              <a:t>Exemple</a:t>
            </a:r>
            <a:endParaRPr lang="fr-CA" sz="2000" dirty="0" smtClean="0">
              <a:latin typeface="Calibri Light" panose="020F0302020204030204" pitchFamily="34" charset="0"/>
            </a:endParaRPr>
          </a:p>
        </p:txBody>
      </p:sp>
      <p:pic>
        <p:nvPicPr>
          <p:cNvPr id="4" name="Image 3">
            <a:hlinkClick r:id="rId10"/>
          </p:cNvPr>
          <p:cNvPicPr>
            <a:picLocks noChangeAspect="1"/>
          </p:cNvPicPr>
          <p:nvPr>
            <p:custDataLst>
              <p:tags r:id="rId3"/>
            </p:custDataLst>
          </p:nvPr>
        </p:nvPicPr>
        <p:blipFill>
          <a:blip r:embed="rId11"/>
          <a:stretch>
            <a:fillRect/>
          </a:stretch>
        </p:blipFill>
        <p:spPr>
          <a:xfrm>
            <a:off x="5295105" y="1423851"/>
            <a:ext cx="6506202" cy="5257715"/>
          </a:xfrm>
          <a:prstGeom prst="rect">
            <a:avLst/>
          </a:prstGeom>
        </p:spPr>
      </p:pic>
      <p:sp>
        <p:nvSpPr>
          <p:cNvPr id="5" name="Flèche droite 4"/>
          <p:cNvSpPr/>
          <p:nvPr>
            <p:custDataLst>
              <p:tags r:id="rId4"/>
            </p:custDataLst>
          </p:nvPr>
        </p:nvSpPr>
        <p:spPr>
          <a:xfrm>
            <a:off x="2491568" y="3143680"/>
            <a:ext cx="2168434" cy="140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41305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930401"/>
            <a:ext cx="8596668" cy="4482432"/>
          </a:xfrm>
        </p:spPr>
        <p:txBody>
          <a:bodyPr>
            <a:normAutofit/>
          </a:bodyPr>
          <a:lstStyle/>
          <a:p>
            <a:pPr marL="0" indent="0">
              <a:buNone/>
            </a:pPr>
            <a:r>
              <a:rPr lang="fr-CA" sz="2800" b="1" dirty="0" smtClean="0">
                <a:latin typeface="Calibri Light" panose="020F0302020204030204" pitchFamily="34" charset="0"/>
              </a:rPr>
              <a:t>Pourquoi mesurer l’influence d’une revue ?</a:t>
            </a:r>
            <a:endParaRPr lang="fr-CA" sz="2000" dirty="0" smtClean="0">
              <a:latin typeface="Calibri Light" panose="020F0302020204030204" pitchFamily="34" charset="0"/>
            </a:endParaRPr>
          </a:p>
          <a:p>
            <a:pPr lvl="1">
              <a:spcBef>
                <a:spcPts val="3000"/>
              </a:spcBef>
            </a:pPr>
            <a:r>
              <a:rPr lang="fr-CA" sz="2000" dirty="0">
                <a:latin typeface="Calibri Light" panose="020F0302020204030204" pitchFamily="34" charset="0"/>
              </a:rPr>
              <a:t>Identifier les revues influentes, les plus citées et les incontournables d'un domaine</a:t>
            </a:r>
            <a:r>
              <a:rPr lang="fr-CA" sz="2000" dirty="0" smtClean="0">
                <a:latin typeface="Calibri Light" panose="020F0302020204030204" pitchFamily="34" charset="0"/>
              </a:rPr>
              <a:t>.</a:t>
            </a:r>
            <a:endParaRPr lang="fr-CA" sz="2000" dirty="0">
              <a:latin typeface="Calibri Light" panose="020F0302020204030204" pitchFamily="34" charset="0"/>
            </a:endParaRPr>
          </a:p>
          <a:p>
            <a:pPr lvl="1">
              <a:spcBef>
                <a:spcPts val="3000"/>
              </a:spcBef>
            </a:pPr>
            <a:r>
              <a:rPr lang="fr-CA" sz="2000" dirty="0" smtClean="0">
                <a:latin typeface="Calibri Light" panose="020F0302020204030204" pitchFamily="34" charset="0"/>
              </a:rPr>
              <a:t>Prendre </a:t>
            </a:r>
            <a:r>
              <a:rPr lang="fr-CA" sz="2000" dirty="0">
                <a:latin typeface="Calibri Light" panose="020F0302020204030204" pitchFamily="34" charset="0"/>
              </a:rPr>
              <a:t>une décision mieux éclairée concernant le choix d'une revue où </a:t>
            </a:r>
            <a:r>
              <a:rPr lang="fr-CA" sz="2000" dirty="0" smtClean="0">
                <a:latin typeface="Calibri Light" panose="020F0302020204030204" pitchFamily="34" charset="0"/>
              </a:rPr>
              <a:t>publier.</a:t>
            </a:r>
            <a:endParaRPr lang="fr-CA" sz="2000" dirty="0">
              <a:latin typeface="Calibri Light" panose="020F0302020204030204" pitchFamily="34" charset="0"/>
            </a:endParaRPr>
          </a:p>
          <a:p>
            <a:pPr lvl="1">
              <a:spcBef>
                <a:spcPts val="3000"/>
              </a:spcBef>
            </a:pPr>
            <a:r>
              <a:rPr lang="fr-CA" sz="2000" dirty="0" smtClean="0">
                <a:latin typeface="Calibri Light" panose="020F0302020204030204" pitchFamily="34" charset="0"/>
              </a:rPr>
              <a:t>Faire </a:t>
            </a:r>
            <a:r>
              <a:rPr lang="fr-CA" sz="2000" dirty="0">
                <a:latin typeface="Calibri Light" panose="020F0302020204030204" pitchFamily="34" charset="0"/>
              </a:rPr>
              <a:t>une meilleure gestion des abonnements et des collections de revues dans une institution d'enseignement et de recherche.</a:t>
            </a:r>
          </a:p>
          <a:p>
            <a:endParaRPr lang="fr-CA" dirty="0" smtClean="0"/>
          </a:p>
        </p:txBody>
      </p:sp>
      <p:sp>
        <p:nvSpPr>
          <p:cNvPr id="5" name="Titre 1"/>
          <p:cNvSpPr>
            <a:spLocks noGrp="1"/>
          </p:cNvSpPr>
          <p:nvPr>
            <p:ph type="title"/>
            <p:custDataLst>
              <p:tags r:id="rId2"/>
            </p:custDataLst>
          </p:nvPr>
        </p:nvSpPr>
        <p:spPr>
          <a:xfrm>
            <a:off x="677334" y="609600"/>
            <a:ext cx="8596668" cy="1320800"/>
          </a:xfrm>
        </p:spPr>
        <p:txBody>
          <a:bodyPr/>
          <a:lstStyle/>
          <a:p>
            <a:r>
              <a:rPr lang="fr-CA" dirty="0" smtClean="0">
                <a:latin typeface="Arial Black" panose="020B0A04020102020204" pitchFamily="34" charset="0"/>
              </a:rPr>
              <a:t>Indicateurs d’impact par revue</a:t>
            </a:r>
            <a:endParaRPr lang="fr-CA" dirty="0">
              <a:latin typeface="Arial Black" panose="020B0A04020102020204" pitchFamily="34" charset="0"/>
            </a:endParaRPr>
          </a:p>
        </p:txBody>
      </p:sp>
    </p:spTree>
    <p:extLst>
      <p:ext uri="{BB962C8B-B14F-4D97-AF65-F5344CB8AC3E}">
        <p14:creationId xmlns:p14="http://schemas.microsoft.com/office/powerpoint/2010/main" val="2216633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29139" y="217714"/>
            <a:ext cx="8596668" cy="1320800"/>
          </a:xfrm>
        </p:spPr>
        <p:txBody>
          <a:bodyPr/>
          <a:lstStyle/>
          <a:p>
            <a:r>
              <a:rPr lang="fr-CA" dirty="0">
                <a:latin typeface="Arial Black" panose="020B0A04020102020204" pitchFamily="34" charset="0"/>
              </a:rPr>
              <a:t>Indicateurs d’impact </a:t>
            </a:r>
            <a:r>
              <a:rPr lang="fr-CA" dirty="0" smtClean="0">
                <a:latin typeface="Arial Black" panose="020B0A04020102020204" pitchFamily="34" charset="0"/>
              </a:rPr>
              <a:t>par </a:t>
            </a:r>
            <a:r>
              <a:rPr lang="fr-CA" dirty="0">
                <a:latin typeface="Arial Black" panose="020B0A04020102020204" pitchFamily="34" charset="0"/>
              </a:rPr>
              <a:t>revue</a:t>
            </a:r>
          </a:p>
        </p:txBody>
      </p:sp>
      <p:sp>
        <p:nvSpPr>
          <p:cNvPr id="3" name="Espace réservé du contenu 2"/>
          <p:cNvSpPr>
            <a:spLocks noGrp="1"/>
          </p:cNvSpPr>
          <p:nvPr>
            <p:ph idx="1"/>
            <p:custDataLst>
              <p:tags r:id="rId2"/>
            </p:custDataLst>
          </p:nvPr>
        </p:nvSpPr>
        <p:spPr>
          <a:xfrm>
            <a:off x="3670662" y="2160589"/>
            <a:ext cx="5603339" cy="2999240"/>
          </a:xfrm>
        </p:spPr>
        <p:txBody>
          <a:bodyPr>
            <a:normAutofit/>
          </a:bodyPr>
          <a:lstStyle/>
          <a:p>
            <a:r>
              <a:rPr lang="fr-CA" sz="2200" dirty="0">
                <a:latin typeface="Calibri Light" panose="020F0302020204030204" pitchFamily="34" charset="0"/>
              </a:rPr>
              <a:t>Exemple avec Journal citation </a:t>
            </a:r>
            <a:r>
              <a:rPr lang="fr-CA" sz="2200" dirty="0" smtClean="0">
                <a:latin typeface="Calibri Light" panose="020F0302020204030204" pitchFamily="34" charset="0"/>
              </a:rPr>
              <a:t>report</a:t>
            </a:r>
          </a:p>
          <a:p>
            <a:endParaRPr lang="fr-CA" sz="2200" dirty="0">
              <a:latin typeface="Calibri Light" panose="020F0302020204030204" pitchFamily="34" charset="0"/>
            </a:endParaRPr>
          </a:p>
          <a:p>
            <a:endParaRPr lang="fr-CA" sz="2200" dirty="0" smtClean="0">
              <a:latin typeface="Calibri Light" panose="020F0302020204030204" pitchFamily="34" charset="0"/>
            </a:endParaRPr>
          </a:p>
          <a:p>
            <a:endParaRPr lang="fr-CA" sz="2200" dirty="0">
              <a:latin typeface="Calibri Light" panose="020F0302020204030204" pitchFamily="34" charset="0"/>
            </a:endParaRPr>
          </a:p>
          <a:p>
            <a:r>
              <a:rPr lang="fr-CA" sz="2200" dirty="0">
                <a:latin typeface="Calibri Light" panose="020F0302020204030204" pitchFamily="34" charset="0"/>
              </a:rPr>
              <a:t>Comparer </a:t>
            </a:r>
            <a:r>
              <a:rPr lang="fr-CA" sz="2200" dirty="0" smtClean="0">
                <a:latin typeface="Calibri Light" panose="020F0302020204030204" pitchFamily="34" charset="0"/>
              </a:rPr>
              <a:t>quelques indicateurs de revue</a:t>
            </a:r>
            <a:endParaRPr lang="fr-CA" sz="2200" dirty="0">
              <a:latin typeface="Calibri Light" panose="020F0302020204030204" pitchFamily="34" charset="0"/>
            </a:endParaRPr>
          </a:p>
        </p:txBody>
      </p:sp>
      <p:pic>
        <p:nvPicPr>
          <p:cNvPr id="4" name="Image 3">
            <a:hlinkClick r:id="rId7"/>
          </p:cNvPr>
          <p:cNvPicPr>
            <a:picLocks noChangeAspect="1"/>
          </p:cNvPicPr>
          <p:nvPr>
            <p:custDataLst>
              <p:tags r:id="rId3"/>
            </p:custDataLst>
          </p:nvPr>
        </p:nvPicPr>
        <p:blipFill>
          <a:blip r:embed="rId8"/>
          <a:stretch>
            <a:fillRect/>
          </a:stretch>
        </p:blipFill>
        <p:spPr>
          <a:xfrm>
            <a:off x="572830" y="1045029"/>
            <a:ext cx="2603305" cy="5652681"/>
          </a:xfrm>
          <a:prstGeom prst="rect">
            <a:avLst/>
          </a:prstGeom>
        </p:spPr>
      </p:pic>
      <p:pic>
        <p:nvPicPr>
          <p:cNvPr id="5" name="Image 4">
            <a:hlinkClick r:id="rId9"/>
          </p:cNvPr>
          <p:cNvPicPr>
            <a:picLocks noChangeAspect="1"/>
          </p:cNvPicPr>
          <p:nvPr>
            <p:custDataLst>
              <p:tags r:id="rId4"/>
            </p:custDataLst>
          </p:nvPr>
        </p:nvPicPr>
        <p:blipFill>
          <a:blip r:embed="rId10"/>
          <a:stretch>
            <a:fillRect/>
          </a:stretch>
        </p:blipFill>
        <p:spPr>
          <a:xfrm>
            <a:off x="4151233" y="2591940"/>
            <a:ext cx="2666667" cy="761905"/>
          </a:xfrm>
          <a:prstGeom prst="rect">
            <a:avLst/>
          </a:prstGeom>
        </p:spPr>
      </p:pic>
    </p:spTree>
    <p:extLst>
      <p:ext uri="{BB962C8B-B14F-4D97-AF65-F5344CB8AC3E}">
        <p14:creationId xmlns:p14="http://schemas.microsoft.com/office/powerpoint/2010/main" val="40798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sz="4000" dirty="0">
                <a:latin typeface="Arial Black" panose="020B0A04020102020204" pitchFamily="34" charset="0"/>
              </a:rPr>
              <a:t>Les limites des indicateurs basés sur les citations</a:t>
            </a:r>
            <a:r>
              <a:rPr lang="fr-CA" dirty="0">
                <a:latin typeface="Arial Black" panose="020B0A04020102020204" pitchFamily="34" charset="0"/>
              </a:rPr>
              <a:t/>
            </a:r>
            <a:br>
              <a:rPr lang="fr-CA" dirty="0">
                <a:latin typeface="Arial Black" panose="020B0A04020102020204" pitchFamily="34" charset="0"/>
              </a:rPr>
            </a:br>
            <a:endParaRPr lang="fr-CA" dirty="0">
              <a:latin typeface="Arial Black" panose="020B0A04020102020204" pitchFamily="34" charset="0"/>
            </a:endParaRPr>
          </a:p>
        </p:txBody>
      </p:sp>
      <p:sp>
        <p:nvSpPr>
          <p:cNvPr id="3" name="Espace réservé du contenu 2"/>
          <p:cNvSpPr>
            <a:spLocks noGrp="1"/>
          </p:cNvSpPr>
          <p:nvPr>
            <p:ph idx="1"/>
            <p:custDataLst>
              <p:tags r:id="rId2"/>
            </p:custDataLst>
          </p:nvPr>
        </p:nvSpPr>
        <p:spPr/>
        <p:txBody>
          <a:bodyPr>
            <a:normAutofit/>
          </a:bodyPr>
          <a:lstStyle/>
          <a:p>
            <a:pPr marL="0" indent="0">
              <a:buNone/>
            </a:pPr>
            <a:r>
              <a:rPr lang="fr-CA" sz="2800" b="1" dirty="0" smtClean="0">
                <a:latin typeface="Calibri Light" panose="020F0302020204030204" pitchFamily="34" charset="0"/>
              </a:rPr>
              <a:t>On cite parce que :</a:t>
            </a:r>
          </a:p>
          <a:p>
            <a:pPr lvl="1"/>
            <a:r>
              <a:rPr lang="fr-CA" sz="2000" dirty="0" smtClean="0">
                <a:latin typeface="Calibri Light" panose="020F0302020204030204" pitchFamily="34" charset="0"/>
              </a:rPr>
              <a:t>C’est un article incontournable du domaine</a:t>
            </a:r>
          </a:p>
          <a:p>
            <a:pPr lvl="1"/>
            <a:r>
              <a:rPr lang="fr-CA" sz="2000" dirty="0" smtClean="0">
                <a:latin typeface="Calibri Light" panose="020F0302020204030204" pitchFamily="34" charset="0"/>
              </a:rPr>
              <a:t>Un contre-exemple</a:t>
            </a:r>
          </a:p>
          <a:p>
            <a:pPr lvl="1"/>
            <a:r>
              <a:rPr lang="fr-CA" sz="2000" dirty="0" smtClean="0">
                <a:latin typeface="Calibri Light" panose="020F0302020204030204" pitchFamily="34" charset="0"/>
              </a:rPr>
              <a:t>Copinage entre chercheurs</a:t>
            </a:r>
          </a:p>
          <a:p>
            <a:pPr lvl="1"/>
            <a:r>
              <a:rPr lang="fr-CA" sz="2000" dirty="0" smtClean="0">
                <a:latin typeface="Calibri Light" panose="020F0302020204030204" pitchFamily="34" charset="0"/>
              </a:rPr>
              <a:t>Etc.</a:t>
            </a:r>
          </a:p>
          <a:p>
            <a:pPr lvl="1"/>
            <a:endParaRPr lang="fr-CA" sz="2000" dirty="0">
              <a:latin typeface="Calibri Light" panose="020F0302020204030204" pitchFamily="34" charset="0"/>
            </a:endParaRPr>
          </a:p>
        </p:txBody>
      </p:sp>
    </p:spTree>
    <p:extLst>
      <p:ext uri="{BB962C8B-B14F-4D97-AF65-F5344CB8AC3E}">
        <p14:creationId xmlns:p14="http://schemas.microsoft.com/office/powerpoint/2010/main" val="3370742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Black" panose="020B0A04020102020204" pitchFamily="34" charset="0"/>
              </a:rPr>
              <a:t>Mesures alternatives : </a:t>
            </a:r>
            <a:r>
              <a:rPr lang="fr-CA" dirty="0" err="1" smtClean="0">
                <a:latin typeface="Arial Black" panose="020B0A04020102020204" pitchFamily="34" charset="0"/>
              </a:rPr>
              <a:t>altmetrics</a:t>
            </a:r>
            <a:r>
              <a:rPr lang="fr-CA" dirty="0"/>
              <a:t/>
            </a:r>
            <a:br>
              <a:rPr lang="fr-CA" dirty="0"/>
            </a:br>
            <a:endParaRPr lang="fr-CA" dirty="0"/>
          </a:p>
        </p:txBody>
      </p:sp>
      <p:sp>
        <p:nvSpPr>
          <p:cNvPr id="3" name="Espace réservé du contenu 2"/>
          <p:cNvSpPr>
            <a:spLocks noGrp="1"/>
          </p:cNvSpPr>
          <p:nvPr>
            <p:ph idx="1"/>
            <p:custDataLst>
              <p:tags r:id="rId2"/>
            </p:custDataLst>
          </p:nvPr>
        </p:nvSpPr>
        <p:spPr>
          <a:xfrm>
            <a:off x="677334" y="1696453"/>
            <a:ext cx="8596668" cy="5161547"/>
          </a:xfrm>
        </p:spPr>
        <p:txBody>
          <a:bodyPr>
            <a:normAutofit/>
          </a:bodyPr>
          <a:lstStyle/>
          <a:p>
            <a:pPr marL="0" indent="0">
              <a:buNone/>
            </a:pPr>
            <a:r>
              <a:rPr lang="fr-CA" sz="2800" b="1" dirty="0" smtClean="0">
                <a:latin typeface="Calibri Light" panose="020F0302020204030204" pitchFamily="34" charset="0"/>
              </a:rPr>
              <a:t>Une définition : </a:t>
            </a:r>
          </a:p>
          <a:p>
            <a:pPr marL="0" indent="0">
              <a:buNone/>
            </a:pPr>
            <a:r>
              <a:rPr lang="fr-CA" sz="2000" dirty="0">
                <a:latin typeface="Calibri Light" panose="020F0302020204030204" pitchFamily="34" charset="0"/>
              </a:rPr>
              <a:t>Les mesures alternatives de l’impact de la recherche, appelées « </a:t>
            </a:r>
            <a:r>
              <a:rPr lang="fr-CA" sz="2000" dirty="0" err="1">
                <a:latin typeface="Calibri Light" panose="020F0302020204030204" pitchFamily="34" charset="0"/>
              </a:rPr>
              <a:t>altmetrics</a:t>
            </a:r>
            <a:r>
              <a:rPr lang="fr-CA" sz="2000" dirty="0">
                <a:latin typeface="Calibri Light" panose="020F0302020204030204" pitchFamily="34" charset="0"/>
              </a:rPr>
              <a:t> », se distinguent des mesures traditionnelles en utilisant les données du web afin de quantifier l’influence des chercheurs ou des publications. </a:t>
            </a:r>
            <a:endParaRPr lang="fr-CA" sz="2000" dirty="0" smtClean="0">
              <a:latin typeface="Calibri Light" panose="020F0302020204030204" pitchFamily="34" charset="0"/>
            </a:endParaRPr>
          </a:p>
          <a:p>
            <a:pPr marL="0" indent="0">
              <a:spcBef>
                <a:spcPts val="1800"/>
              </a:spcBef>
              <a:buNone/>
            </a:pPr>
            <a:r>
              <a:rPr lang="fr-CA" sz="2000" dirty="0">
                <a:latin typeface="Calibri Light" panose="020F0302020204030204" pitchFamily="34" charset="0"/>
              </a:rPr>
              <a:t>Les indicateurs permettant de compiler les mesures alternatives sont catégorisés comme </a:t>
            </a:r>
            <a:r>
              <a:rPr lang="fr-CA" sz="2000" dirty="0" smtClean="0">
                <a:latin typeface="Calibri Light" panose="020F0302020204030204" pitchFamily="34" charset="0"/>
              </a:rPr>
              <a:t>suit : </a:t>
            </a:r>
          </a:p>
          <a:p>
            <a:pPr lvl="2">
              <a:spcBef>
                <a:spcPts val="1800"/>
              </a:spcBef>
            </a:pPr>
            <a:r>
              <a:rPr lang="fr-CA" sz="2000" dirty="0" smtClean="0">
                <a:latin typeface="Calibri Light" panose="020F0302020204030204" pitchFamily="34" charset="0"/>
              </a:rPr>
              <a:t>Les mentions (blogue, Wikipédia)</a:t>
            </a:r>
          </a:p>
          <a:p>
            <a:pPr lvl="2"/>
            <a:r>
              <a:rPr lang="fr-CA" sz="2000" dirty="0" smtClean="0">
                <a:latin typeface="Calibri Light" panose="020F0302020204030204" pitchFamily="34" charset="0"/>
              </a:rPr>
              <a:t>Les téléchargements (</a:t>
            </a:r>
            <a:r>
              <a:rPr lang="fr-CA" sz="2000" dirty="0" err="1" smtClean="0">
                <a:latin typeface="Calibri Light" panose="020F0302020204030204" pitchFamily="34" charset="0"/>
              </a:rPr>
              <a:t>Mendeley</a:t>
            </a:r>
            <a:r>
              <a:rPr lang="fr-CA" sz="2000" dirty="0" smtClean="0">
                <a:latin typeface="Calibri Light" panose="020F0302020204030204" pitchFamily="34" charset="0"/>
              </a:rPr>
              <a:t>, </a:t>
            </a:r>
            <a:r>
              <a:rPr lang="fr-CA" sz="2000" dirty="0" err="1" smtClean="0">
                <a:latin typeface="Calibri Light" panose="020F0302020204030204" pitchFamily="34" charset="0"/>
              </a:rPr>
              <a:t>CiteULike</a:t>
            </a:r>
            <a:r>
              <a:rPr lang="fr-CA" sz="2000" dirty="0" smtClean="0">
                <a:latin typeface="Calibri Light" panose="020F0302020204030204" pitchFamily="34" charset="0"/>
              </a:rPr>
              <a:t>)</a:t>
            </a:r>
          </a:p>
          <a:p>
            <a:pPr lvl="2"/>
            <a:r>
              <a:rPr lang="fr-CA" sz="2000" dirty="0" smtClean="0">
                <a:latin typeface="Calibri Light" panose="020F0302020204030204" pitchFamily="34" charset="0"/>
              </a:rPr>
              <a:t>Les médias sociaux (Facebook, Twitter) </a:t>
            </a:r>
          </a:p>
          <a:p>
            <a:pPr lvl="2"/>
            <a:r>
              <a:rPr lang="fr-CA" sz="2000" dirty="0" smtClean="0">
                <a:latin typeface="Calibri Light" panose="020F0302020204030204" pitchFamily="34" charset="0"/>
              </a:rPr>
              <a:t>Les signets sociaux (</a:t>
            </a:r>
            <a:r>
              <a:rPr lang="fr-CA" sz="2000" dirty="0" err="1" smtClean="0">
                <a:latin typeface="Calibri Light" panose="020F0302020204030204" pitchFamily="34" charset="0"/>
              </a:rPr>
              <a:t>Diigo</a:t>
            </a:r>
            <a:r>
              <a:rPr lang="fr-CA" sz="2000" dirty="0" smtClean="0">
                <a:latin typeface="Calibri Light" panose="020F0302020204030204" pitchFamily="34" charset="0"/>
              </a:rPr>
              <a:t>, </a:t>
            </a:r>
            <a:r>
              <a:rPr lang="fr-CA" sz="2000" dirty="0" err="1" smtClean="0">
                <a:latin typeface="Calibri Light" panose="020F0302020204030204" pitchFamily="34" charset="0"/>
              </a:rPr>
              <a:t>Delicious</a:t>
            </a:r>
            <a:r>
              <a:rPr lang="fr-CA" sz="2000" dirty="0" smtClean="0">
                <a:latin typeface="Calibri Light" panose="020F0302020204030204" pitchFamily="34" charset="0"/>
              </a:rPr>
              <a:t>) </a:t>
            </a:r>
          </a:p>
          <a:p>
            <a:pPr marL="0" indent="0">
              <a:buNone/>
            </a:pPr>
            <a:endParaRPr lang="fr-CA" sz="2000" dirty="0" smtClean="0">
              <a:latin typeface="Calibri Light" panose="020F0302020204030204" pitchFamily="34" charset="0"/>
            </a:endParaRPr>
          </a:p>
        </p:txBody>
      </p:sp>
    </p:spTree>
    <p:extLst>
      <p:ext uri="{BB962C8B-B14F-4D97-AF65-F5344CB8AC3E}">
        <p14:creationId xmlns:p14="http://schemas.microsoft.com/office/powerpoint/2010/main" val="28992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696453"/>
            <a:ext cx="8596668" cy="4740442"/>
          </a:xfrm>
        </p:spPr>
        <p:txBody>
          <a:bodyPr>
            <a:normAutofit/>
          </a:bodyPr>
          <a:lstStyle/>
          <a:p>
            <a:pPr marL="0" indent="0">
              <a:buNone/>
            </a:pPr>
            <a:r>
              <a:rPr lang="fr-CA" sz="2800" b="1" dirty="0" smtClean="0">
                <a:latin typeface="Calibri Light" panose="020F0302020204030204" pitchFamily="34" charset="0"/>
              </a:rPr>
              <a:t>Les avantages </a:t>
            </a:r>
          </a:p>
          <a:p>
            <a:pPr>
              <a:spcBef>
                <a:spcPts val="1800"/>
              </a:spcBef>
            </a:pPr>
            <a:r>
              <a:rPr lang="fr-CA" dirty="0">
                <a:latin typeface="Calibri Light" panose="020F0302020204030204" pitchFamily="34" charset="0"/>
              </a:rPr>
              <a:t>Rapidité de la mesure d'impact;</a:t>
            </a:r>
          </a:p>
          <a:p>
            <a:pPr>
              <a:spcBef>
                <a:spcPts val="1800"/>
              </a:spcBef>
            </a:pPr>
            <a:r>
              <a:rPr lang="fr-CA" dirty="0">
                <a:latin typeface="Calibri Light" panose="020F0302020204030204" pitchFamily="34" charset="0"/>
              </a:rPr>
              <a:t>Généralement accessible gratuitement;</a:t>
            </a:r>
          </a:p>
          <a:p>
            <a:pPr>
              <a:spcBef>
                <a:spcPts val="1800"/>
              </a:spcBef>
            </a:pPr>
            <a:r>
              <a:rPr lang="fr-CA" dirty="0">
                <a:latin typeface="Calibri Light" panose="020F0302020204030204" pitchFamily="34" charset="0"/>
              </a:rPr>
              <a:t>Diversité du format des publications évaluées;</a:t>
            </a:r>
          </a:p>
          <a:p>
            <a:pPr>
              <a:spcBef>
                <a:spcPts val="1800"/>
              </a:spcBef>
            </a:pPr>
            <a:r>
              <a:rPr lang="fr-CA" dirty="0">
                <a:latin typeface="Calibri Light" panose="020F0302020204030204" pitchFamily="34" charset="0"/>
              </a:rPr>
              <a:t>Mesure la popularité d'un article scientifique auprès du grand public et de groupes professionnels;</a:t>
            </a:r>
          </a:p>
          <a:p>
            <a:pPr>
              <a:spcBef>
                <a:spcPts val="1800"/>
              </a:spcBef>
            </a:pPr>
            <a:r>
              <a:rPr lang="fr-CA" dirty="0">
                <a:latin typeface="Calibri Light" panose="020F0302020204030204" pitchFamily="34" charset="0"/>
              </a:rPr>
              <a:t>Permet d'identifier dans les réseaux sociaux les recherches qui bénéficient d'un buzz;</a:t>
            </a:r>
          </a:p>
          <a:p>
            <a:pPr>
              <a:spcBef>
                <a:spcPts val="1800"/>
              </a:spcBef>
            </a:pPr>
            <a:r>
              <a:rPr lang="fr-CA" dirty="0">
                <a:latin typeface="Calibri Light" panose="020F0302020204030204" pitchFamily="34" charset="0"/>
              </a:rPr>
              <a:t>Peut permettre d'identifier dans les réseaux </a:t>
            </a:r>
            <a:r>
              <a:rPr lang="fr-CA" dirty="0" smtClean="0">
                <a:latin typeface="Calibri Light" panose="020F0302020204030204" pitchFamily="34" charset="0"/>
              </a:rPr>
              <a:t>professionnels </a:t>
            </a:r>
            <a:r>
              <a:rPr lang="fr-CA" dirty="0">
                <a:latin typeface="Calibri Light" panose="020F0302020204030204" pitchFamily="34" charset="0"/>
              </a:rPr>
              <a:t>des recherches novatrices.</a:t>
            </a:r>
          </a:p>
        </p:txBody>
      </p:sp>
      <p:sp>
        <p:nvSpPr>
          <p:cNvPr id="5" name="Titre 1"/>
          <p:cNvSpPr>
            <a:spLocks noGrp="1"/>
          </p:cNvSpPr>
          <p:nvPr>
            <p:ph type="title"/>
            <p:custDataLst>
              <p:tags r:id="rId2"/>
            </p:custDataLst>
          </p:nvPr>
        </p:nvSpPr>
        <p:spPr>
          <a:xfrm>
            <a:off x="677334" y="609600"/>
            <a:ext cx="8596668" cy="1320800"/>
          </a:xfrm>
        </p:spPr>
        <p:txBody>
          <a:bodyPr/>
          <a:lstStyle/>
          <a:p>
            <a:r>
              <a:rPr lang="fr-CA" dirty="0" smtClean="0">
                <a:latin typeface="Arial Black" panose="020B0A04020102020204" pitchFamily="34" charset="0"/>
              </a:rPr>
              <a:t>Mesures alternatives : </a:t>
            </a:r>
            <a:r>
              <a:rPr lang="fr-CA" dirty="0" err="1" smtClean="0">
                <a:latin typeface="Arial Black" panose="020B0A04020102020204" pitchFamily="34" charset="0"/>
              </a:rPr>
              <a:t>altmetrics</a:t>
            </a:r>
            <a:r>
              <a:rPr lang="fr-CA" dirty="0"/>
              <a:t/>
            </a:r>
            <a:br>
              <a:rPr lang="fr-CA" dirty="0"/>
            </a:br>
            <a:endParaRPr lang="fr-CA" dirty="0"/>
          </a:p>
        </p:txBody>
      </p:sp>
    </p:spTree>
    <p:extLst>
      <p:ext uri="{BB962C8B-B14F-4D97-AF65-F5344CB8AC3E}">
        <p14:creationId xmlns:p14="http://schemas.microsoft.com/office/powerpoint/2010/main" val="2863278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696453"/>
            <a:ext cx="8596668" cy="4740442"/>
          </a:xfrm>
        </p:spPr>
        <p:txBody>
          <a:bodyPr>
            <a:normAutofit/>
          </a:bodyPr>
          <a:lstStyle/>
          <a:p>
            <a:pPr marL="0" indent="0">
              <a:buNone/>
            </a:pPr>
            <a:r>
              <a:rPr lang="fr-CA" sz="2800" b="1" dirty="0" smtClean="0">
                <a:latin typeface="Calibri Light" panose="020F0302020204030204" pitchFamily="34" charset="0"/>
              </a:rPr>
              <a:t>Les désavantages</a:t>
            </a:r>
          </a:p>
          <a:p>
            <a:pPr>
              <a:spcBef>
                <a:spcPts val="1800"/>
              </a:spcBef>
            </a:pPr>
            <a:r>
              <a:rPr lang="fr-CA" dirty="0">
                <a:latin typeface="Calibri Light" panose="020F0302020204030204" pitchFamily="34" charset="0"/>
              </a:rPr>
              <a:t>Incertitude sur la nature de l'impact mesuré. On mesure quoi? </a:t>
            </a:r>
          </a:p>
          <a:p>
            <a:pPr>
              <a:spcBef>
                <a:spcPts val="1800"/>
              </a:spcBef>
            </a:pPr>
            <a:r>
              <a:rPr lang="fr-CA" dirty="0">
                <a:latin typeface="Calibri Light" panose="020F0302020204030204" pitchFamily="34" charset="0"/>
              </a:rPr>
              <a:t>Incertitude quant à la validité de certaines mesures alternatives;</a:t>
            </a:r>
          </a:p>
          <a:p>
            <a:pPr>
              <a:spcBef>
                <a:spcPts val="1800"/>
              </a:spcBef>
            </a:pPr>
            <a:r>
              <a:rPr lang="fr-CA" dirty="0">
                <a:latin typeface="Calibri Light" panose="020F0302020204030204" pitchFamily="34" charset="0"/>
              </a:rPr>
              <a:t>Mesure la popularité plutôt que la qualité d'une recherche;</a:t>
            </a:r>
          </a:p>
          <a:p>
            <a:pPr>
              <a:spcBef>
                <a:spcPts val="1800"/>
              </a:spcBef>
            </a:pPr>
            <a:r>
              <a:rPr lang="fr-CA" dirty="0">
                <a:latin typeface="Calibri Light" panose="020F0302020204030204" pitchFamily="34" charset="0"/>
              </a:rPr>
              <a:t>Les outils qui mesurent les </a:t>
            </a:r>
            <a:r>
              <a:rPr lang="fr-CA" dirty="0" err="1">
                <a:latin typeface="Calibri Light" panose="020F0302020204030204" pitchFamily="34" charset="0"/>
              </a:rPr>
              <a:t>altmetrics</a:t>
            </a:r>
            <a:r>
              <a:rPr lang="fr-CA" dirty="0">
                <a:latin typeface="Calibri Light" panose="020F0302020204030204" pitchFamily="34" charset="0"/>
              </a:rPr>
              <a:t> sont parfois éphémères;</a:t>
            </a:r>
          </a:p>
          <a:p>
            <a:pPr>
              <a:spcBef>
                <a:spcPts val="1800"/>
              </a:spcBef>
            </a:pPr>
            <a:r>
              <a:rPr lang="fr-CA" dirty="0">
                <a:latin typeface="Calibri Light" panose="020F0302020204030204" pitchFamily="34" charset="0"/>
              </a:rPr>
              <a:t>Obsolescence des mentions, téléchargements ou saisies;</a:t>
            </a:r>
          </a:p>
          <a:p>
            <a:pPr>
              <a:spcBef>
                <a:spcPts val="1800"/>
              </a:spcBef>
            </a:pPr>
            <a:r>
              <a:rPr lang="fr-CA" dirty="0">
                <a:latin typeface="Calibri Light" panose="020F0302020204030204" pitchFamily="34" charset="0"/>
              </a:rPr>
              <a:t>Aucune uniformité quant aux mesures effectuées dans les outils.</a:t>
            </a:r>
          </a:p>
        </p:txBody>
      </p:sp>
      <p:sp>
        <p:nvSpPr>
          <p:cNvPr id="5" name="Titre 1"/>
          <p:cNvSpPr>
            <a:spLocks noGrp="1"/>
          </p:cNvSpPr>
          <p:nvPr>
            <p:ph type="title"/>
            <p:custDataLst>
              <p:tags r:id="rId2"/>
            </p:custDataLst>
          </p:nvPr>
        </p:nvSpPr>
        <p:spPr>
          <a:xfrm>
            <a:off x="677334" y="609600"/>
            <a:ext cx="8596668" cy="1320800"/>
          </a:xfrm>
        </p:spPr>
        <p:txBody>
          <a:bodyPr/>
          <a:lstStyle/>
          <a:p>
            <a:r>
              <a:rPr lang="fr-CA" dirty="0" smtClean="0">
                <a:latin typeface="Arial Black" panose="020B0A04020102020204" pitchFamily="34" charset="0"/>
              </a:rPr>
              <a:t>Mesures alternatives : </a:t>
            </a:r>
            <a:r>
              <a:rPr lang="fr-CA" dirty="0" err="1" smtClean="0">
                <a:latin typeface="Arial Black" panose="020B0A04020102020204" pitchFamily="34" charset="0"/>
              </a:rPr>
              <a:t>altmetrics</a:t>
            </a:r>
            <a:r>
              <a:rPr lang="fr-CA" dirty="0"/>
              <a:t/>
            </a:r>
            <a:br>
              <a:rPr lang="fr-CA" dirty="0"/>
            </a:br>
            <a:endParaRPr lang="fr-CA" dirty="0"/>
          </a:p>
        </p:txBody>
      </p:sp>
    </p:spTree>
    <p:extLst>
      <p:ext uri="{BB962C8B-B14F-4D97-AF65-F5344CB8AC3E}">
        <p14:creationId xmlns:p14="http://schemas.microsoft.com/office/powerpoint/2010/main" val="183516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77333" y="609600"/>
            <a:ext cx="9119809" cy="1320800"/>
          </a:xfrm>
        </p:spPr>
        <p:txBody>
          <a:bodyPr>
            <a:normAutofit/>
          </a:bodyPr>
          <a:lstStyle/>
          <a:p>
            <a:r>
              <a:rPr lang="fr-CA" dirty="0" smtClean="0">
                <a:latin typeface="Arial Black" panose="020B0A04020102020204" pitchFamily="34" charset="0"/>
              </a:rPr>
              <a:t>Plan de la présentation </a:t>
            </a:r>
            <a:r>
              <a:rPr lang="fr-CA" dirty="0"/>
              <a:t/>
            </a:r>
            <a:br>
              <a:rPr lang="fr-CA" dirty="0"/>
            </a:br>
            <a:endParaRPr lang="fr-CA" dirty="0"/>
          </a:p>
        </p:txBody>
      </p:sp>
      <p:sp>
        <p:nvSpPr>
          <p:cNvPr id="3" name="Espace réservé du contenu 2"/>
          <p:cNvSpPr>
            <a:spLocks noGrp="1"/>
          </p:cNvSpPr>
          <p:nvPr>
            <p:ph idx="1"/>
            <p:custDataLst>
              <p:tags r:id="rId2"/>
            </p:custDataLst>
          </p:nvPr>
        </p:nvSpPr>
        <p:spPr>
          <a:xfrm>
            <a:off x="677334" y="1709057"/>
            <a:ext cx="8596668" cy="4974772"/>
          </a:xfrm>
        </p:spPr>
        <p:txBody>
          <a:bodyPr>
            <a:normAutofit/>
          </a:bodyPr>
          <a:lstStyle/>
          <a:p>
            <a:r>
              <a:rPr lang="fr-CA" sz="3600" dirty="0" smtClean="0">
                <a:latin typeface="Calibri Light" panose="020F0302020204030204" pitchFamily="34" charset="0"/>
              </a:rPr>
              <a:t>Historique à la BUL</a:t>
            </a:r>
          </a:p>
          <a:p>
            <a:r>
              <a:rPr lang="fr-CA" sz="3600" dirty="0" smtClean="0">
                <a:latin typeface="Calibri Light" panose="020F0302020204030204" pitchFamily="34" charset="0"/>
              </a:rPr>
              <a:t>Principes de base de la bibliométrie</a:t>
            </a:r>
          </a:p>
          <a:p>
            <a:r>
              <a:rPr lang="fr-CA" sz="3600" dirty="0" smtClean="0">
                <a:latin typeface="Calibri Light" panose="020F0302020204030204" pitchFamily="34" charset="0"/>
              </a:rPr>
              <a:t>Les </a:t>
            </a:r>
            <a:r>
              <a:rPr lang="fr-CA" sz="3600" dirty="0" err="1" smtClean="0">
                <a:latin typeface="Calibri Light" panose="020F0302020204030204" pitchFamily="34" charset="0"/>
              </a:rPr>
              <a:t>altmetrics</a:t>
            </a:r>
            <a:endParaRPr lang="fr-CA" sz="3600" dirty="0" smtClean="0">
              <a:latin typeface="Calibri Light" panose="020F0302020204030204" pitchFamily="34" charset="0"/>
            </a:endParaRPr>
          </a:p>
          <a:p>
            <a:r>
              <a:rPr lang="fr-CA" sz="3600" dirty="0" smtClean="0">
                <a:latin typeface="Calibri Light" panose="020F0302020204030204" pitchFamily="34" charset="0"/>
              </a:rPr>
              <a:t>La recherche en bibliométrie</a:t>
            </a:r>
          </a:p>
          <a:p>
            <a:r>
              <a:rPr lang="fr-CA" sz="3600" dirty="0" smtClean="0">
                <a:latin typeface="Calibri Light" panose="020F0302020204030204" pitchFamily="34" charset="0"/>
              </a:rPr>
              <a:t>Application de la bibliométrie </a:t>
            </a:r>
          </a:p>
          <a:p>
            <a:r>
              <a:rPr lang="fr-CA" sz="3600" dirty="0" smtClean="0">
                <a:latin typeface="Calibri Light" panose="020F0302020204030204" pitchFamily="34" charset="0"/>
              </a:rPr>
              <a:t>Conclusion </a:t>
            </a:r>
          </a:p>
          <a:p>
            <a:endParaRPr lang="fr-CA" sz="2000" dirty="0">
              <a:latin typeface="Calibri Light" panose="020F0302020204030204" pitchFamily="34" charset="0"/>
            </a:endParaRPr>
          </a:p>
          <a:p>
            <a:endParaRPr lang="fr-CA" sz="2000" dirty="0" smtClean="0">
              <a:latin typeface="Calibri Light" panose="020F0302020204030204" pitchFamily="34" charset="0"/>
            </a:endParaRPr>
          </a:p>
        </p:txBody>
      </p:sp>
    </p:spTree>
    <p:extLst>
      <p:ext uri="{BB962C8B-B14F-4D97-AF65-F5344CB8AC3E}">
        <p14:creationId xmlns:p14="http://schemas.microsoft.com/office/powerpoint/2010/main" val="698296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930401"/>
            <a:ext cx="8596668" cy="4506494"/>
          </a:xfrm>
        </p:spPr>
        <p:txBody>
          <a:bodyPr>
            <a:normAutofit/>
          </a:bodyPr>
          <a:lstStyle/>
          <a:p>
            <a:pPr marL="0" indent="0">
              <a:buNone/>
            </a:pPr>
            <a:r>
              <a:rPr lang="fr-CA" sz="2800" b="1" dirty="0" smtClean="0">
                <a:latin typeface="Calibri Light" panose="020F0302020204030204" pitchFamily="34" charset="0"/>
              </a:rPr>
              <a:t>Les outils</a:t>
            </a:r>
          </a:p>
          <a:p>
            <a:pPr>
              <a:spcBef>
                <a:spcPts val="1800"/>
              </a:spcBef>
            </a:pPr>
            <a:r>
              <a:rPr lang="fr-CA" sz="2400" dirty="0" smtClean="0">
                <a:latin typeface="Calibri Light" panose="020F0302020204030204" pitchFamily="34" charset="0"/>
              </a:rPr>
              <a:t>Altmetric.com</a:t>
            </a:r>
          </a:p>
          <a:p>
            <a:pPr>
              <a:spcBef>
                <a:spcPts val="1800"/>
              </a:spcBef>
            </a:pPr>
            <a:r>
              <a:rPr lang="fr-CA" sz="2400" dirty="0" err="1" smtClean="0">
                <a:latin typeface="Calibri Light" panose="020F0302020204030204" pitchFamily="34" charset="0"/>
              </a:rPr>
              <a:t>Mendeley</a:t>
            </a:r>
            <a:r>
              <a:rPr lang="fr-CA" sz="2400" dirty="0" smtClean="0">
                <a:latin typeface="Calibri Light" panose="020F0302020204030204" pitchFamily="34" charset="0"/>
              </a:rPr>
              <a:t> </a:t>
            </a:r>
          </a:p>
          <a:p>
            <a:pPr>
              <a:spcBef>
                <a:spcPts val="1800"/>
              </a:spcBef>
            </a:pPr>
            <a:r>
              <a:rPr lang="fr-CA" sz="2400" dirty="0" err="1" smtClean="0">
                <a:latin typeface="Calibri Light" panose="020F0302020204030204" pitchFamily="34" charset="0"/>
              </a:rPr>
              <a:t>ResearchGate</a:t>
            </a:r>
            <a:endParaRPr lang="fr-CA" sz="2400" dirty="0" smtClean="0">
              <a:latin typeface="Calibri Light" panose="020F0302020204030204" pitchFamily="34" charset="0"/>
            </a:endParaRPr>
          </a:p>
          <a:p>
            <a:pPr>
              <a:spcBef>
                <a:spcPts val="1800"/>
              </a:spcBef>
            </a:pPr>
            <a:r>
              <a:rPr lang="fr-CA" sz="2400" dirty="0" smtClean="0">
                <a:latin typeface="Calibri Light" panose="020F0302020204030204" pitchFamily="34" charset="0"/>
              </a:rPr>
              <a:t>PLOS</a:t>
            </a:r>
          </a:p>
        </p:txBody>
      </p:sp>
      <p:pic>
        <p:nvPicPr>
          <p:cNvPr id="5" name="Image 4"/>
          <p:cNvPicPr>
            <a:picLocks noChangeAspect="1"/>
          </p:cNvPicPr>
          <p:nvPr>
            <p:custDataLst>
              <p:tags r:id="rId2"/>
            </p:custDataLst>
          </p:nvPr>
        </p:nvPicPr>
        <p:blipFill>
          <a:blip r:embed="rId9"/>
          <a:stretch>
            <a:fillRect/>
          </a:stretch>
        </p:blipFill>
        <p:spPr>
          <a:xfrm>
            <a:off x="7247282" y="4283241"/>
            <a:ext cx="1675878" cy="1413807"/>
          </a:xfrm>
          <a:prstGeom prst="rect">
            <a:avLst/>
          </a:prstGeom>
        </p:spPr>
      </p:pic>
      <p:pic>
        <p:nvPicPr>
          <p:cNvPr id="6" name="Image 5"/>
          <p:cNvPicPr>
            <a:picLocks noChangeAspect="1"/>
          </p:cNvPicPr>
          <p:nvPr>
            <p:custDataLst>
              <p:tags r:id="rId3"/>
            </p:custDataLst>
          </p:nvPr>
        </p:nvPicPr>
        <p:blipFill>
          <a:blip r:embed="rId10"/>
          <a:stretch>
            <a:fillRect/>
          </a:stretch>
        </p:blipFill>
        <p:spPr>
          <a:xfrm>
            <a:off x="6984075" y="2237157"/>
            <a:ext cx="1287892" cy="1409822"/>
          </a:xfrm>
          <a:prstGeom prst="rect">
            <a:avLst/>
          </a:prstGeom>
        </p:spPr>
      </p:pic>
      <p:pic>
        <p:nvPicPr>
          <p:cNvPr id="7" name="Image 6"/>
          <p:cNvPicPr>
            <a:picLocks noChangeAspect="1"/>
          </p:cNvPicPr>
          <p:nvPr>
            <p:custDataLst>
              <p:tags r:id="rId4"/>
            </p:custDataLst>
          </p:nvPr>
        </p:nvPicPr>
        <p:blipFill>
          <a:blip r:embed="rId11"/>
          <a:stretch>
            <a:fillRect/>
          </a:stretch>
        </p:blipFill>
        <p:spPr>
          <a:xfrm>
            <a:off x="4336895" y="4567025"/>
            <a:ext cx="2367039" cy="798730"/>
          </a:xfrm>
          <a:prstGeom prst="rect">
            <a:avLst/>
          </a:prstGeom>
        </p:spPr>
      </p:pic>
      <p:pic>
        <p:nvPicPr>
          <p:cNvPr id="9" name="Image 8"/>
          <p:cNvPicPr>
            <a:picLocks noChangeAspect="1"/>
          </p:cNvPicPr>
          <p:nvPr>
            <p:custDataLst>
              <p:tags r:id="rId5"/>
            </p:custDataLst>
          </p:nvPr>
        </p:nvPicPr>
        <p:blipFill>
          <a:blip r:embed="rId12"/>
          <a:stretch>
            <a:fillRect/>
          </a:stretch>
        </p:blipFill>
        <p:spPr>
          <a:xfrm>
            <a:off x="4820634" y="2580106"/>
            <a:ext cx="1399559" cy="1315825"/>
          </a:xfrm>
          <a:prstGeom prst="rect">
            <a:avLst/>
          </a:prstGeom>
        </p:spPr>
      </p:pic>
      <p:sp>
        <p:nvSpPr>
          <p:cNvPr id="10" name="Titre 1"/>
          <p:cNvSpPr>
            <a:spLocks noGrp="1"/>
          </p:cNvSpPr>
          <p:nvPr>
            <p:ph type="title"/>
            <p:custDataLst>
              <p:tags r:id="rId6"/>
            </p:custDataLst>
          </p:nvPr>
        </p:nvSpPr>
        <p:spPr>
          <a:xfrm>
            <a:off x="677334" y="609600"/>
            <a:ext cx="8596668" cy="1320800"/>
          </a:xfrm>
        </p:spPr>
        <p:txBody>
          <a:bodyPr/>
          <a:lstStyle/>
          <a:p>
            <a:r>
              <a:rPr lang="fr-CA" dirty="0" smtClean="0">
                <a:latin typeface="Arial Black" panose="020B0A04020102020204" pitchFamily="34" charset="0"/>
              </a:rPr>
              <a:t>Mesures alternatives : </a:t>
            </a:r>
            <a:r>
              <a:rPr lang="fr-CA" dirty="0" err="1" smtClean="0">
                <a:latin typeface="Arial Black" panose="020B0A04020102020204" pitchFamily="34" charset="0"/>
              </a:rPr>
              <a:t>altmetrics</a:t>
            </a:r>
            <a:r>
              <a:rPr lang="fr-CA" dirty="0"/>
              <a:t/>
            </a:r>
            <a:br>
              <a:rPr lang="fr-CA" dirty="0"/>
            </a:br>
            <a:endParaRPr lang="fr-CA" dirty="0"/>
          </a:p>
        </p:txBody>
      </p:sp>
    </p:spTree>
    <p:extLst>
      <p:ext uri="{BB962C8B-B14F-4D97-AF65-F5344CB8AC3E}">
        <p14:creationId xmlns:p14="http://schemas.microsoft.com/office/powerpoint/2010/main" val="1275645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2160589"/>
            <a:ext cx="8596668" cy="4300369"/>
          </a:xfrm>
        </p:spPr>
        <p:txBody>
          <a:bodyPr>
            <a:normAutofit/>
          </a:bodyPr>
          <a:lstStyle/>
          <a:p>
            <a:pPr marL="0" indent="0">
              <a:buNone/>
            </a:pPr>
            <a:r>
              <a:rPr lang="fr-CA" sz="2800" b="1" dirty="0" smtClean="0">
                <a:latin typeface="Calibri Light" panose="020F0302020204030204" pitchFamily="34" charset="0"/>
              </a:rPr>
              <a:t>Quelques exemples </a:t>
            </a:r>
          </a:p>
          <a:p>
            <a:pPr>
              <a:spcBef>
                <a:spcPts val="3000"/>
              </a:spcBef>
            </a:pPr>
            <a:r>
              <a:rPr lang="en-US" sz="2000" dirty="0">
                <a:latin typeface="Calibri Light" panose="020F0302020204030204" pitchFamily="34" charset="0"/>
                <a:hlinkClick r:id="rId5"/>
              </a:rPr>
              <a:t>Amounts of logging residues affect planting microsites: A manipulative study across northern forest ecosystems</a:t>
            </a:r>
            <a:endParaRPr lang="en-US" sz="2000" dirty="0">
              <a:latin typeface="Calibri Light" panose="020F0302020204030204" pitchFamily="34" charset="0"/>
              <a:hlinkClick r:id="rId6"/>
            </a:endParaRPr>
          </a:p>
          <a:p>
            <a:pPr>
              <a:spcBef>
                <a:spcPts val="3000"/>
              </a:spcBef>
            </a:pPr>
            <a:r>
              <a:rPr lang="en-US" sz="2000" dirty="0">
                <a:latin typeface="Calibri Light" panose="020F0302020204030204" pitchFamily="34" charset="0"/>
                <a:hlinkClick r:id="rId7"/>
              </a:rPr>
              <a:t>Health in the sustainable development goals: ready for a paradigm </a:t>
            </a:r>
            <a:r>
              <a:rPr lang="en-US" sz="2000" dirty="0" smtClean="0">
                <a:latin typeface="Calibri Light" panose="020F0302020204030204" pitchFamily="34" charset="0"/>
                <a:hlinkClick r:id="rId7"/>
              </a:rPr>
              <a:t>shift ?</a:t>
            </a:r>
            <a:endParaRPr lang="en-US" sz="2000" dirty="0" smtClean="0">
              <a:latin typeface="Calibri Light" panose="020F0302020204030204" pitchFamily="34" charset="0"/>
              <a:hlinkClick r:id=""/>
            </a:endParaRPr>
          </a:p>
          <a:p>
            <a:pPr>
              <a:spcBef>
                <a:spcPts val="3000"/>
              </a:spcBef>
            </a:pPr>
            <a:r>
              <a:rPr lang="en-US" sz="2000" dirty="0" smtClean="0">
                <a:latin typeface="Calibri Light" panose="020F0302020204030204" pitchFamily="34" charset="0"/>
                <a:hlinkClick r:id=""/>
              </a:rPr>
              <a:t>Do </a:t>
            </a:r>
            <a:r>
              <a:rPr lang="en-US" sz="2000" dirty="0" err="1" smtClean="0">
                <a:latin typeface="Calibri Light" panose="020F0302020204030204" pitchFamily="34" charset="0"/>
                <a:hlinkClick r:id="rId6"/>
              </a:rPr>
              <a:t>Altmetrics</a:t>
            </a:r>
            <a:r>
              <a:rPr lang="en-US" sz="2000" dirty="0" smtClean="0">
                <a:latin typeface="Calibri Light" panose="020F0302020204030204" pitchFamily="34" charset="0"/>
                <a:hlinkClick r:id="rId6"/>
              </a:rPr>
              <a:t> Work? Twitter and Ten Other Social Web Services</a:t>
            </a:r>
            <a:endParaRPr lang="en-US" sz="2000" dirty="0" smtClean="0">
              <a:latin typeface="Calibri Light" panose="020F0302020204030204" pitchFamily="34" charset="0"/>
            </a:endParaRPr>
          </a:p>
        </p:txBody>
      </p:sp>
      <p:sp>
        <p:nvSpPr>
          <p:cNvPr id="5" name="Titre 1"/>
          <p:cNvSpPr>
            <a:spLocks noGrp="1"/>
          </p:cNvSpPr>
          <p:nvPr>
            <p:ph type="title"/>
            <p:custDataLst>
              <p:tags r:id="rId2"/>
            </p:custDataLst>
          </p:nvPr>
        </p:nvSpPr>
        <p:spPr>
          <a:xfrm>
            <a:off x="677334" y="609600"/>
            <a:ext cx="8596668" cy="1320800"/>
          </a:xfrm>
        </p:spPr>
        <p:txBody>
          <a:bodyPr/>
          <a:lstStyle/>
          <a:p>
            <a:r>
              <a:rPr lang="fr-CA" dirty="0" smtClean="0">
                <a:latin typeface="Arial Black" panose="020B0A04020102020204" pitchFamily="34" charset="0"/>
              </a:rPr>
              <a:t>Mesures alternatives : </a:t>
            </a:r>
            <a:r>
              <a:rPr lang="fr-CA" dirty="0" err="1" smtClean="0">
                <a:latin typeface="Arial Black" panose="020B0A04020102020204" pitchFamily="34" charset="0"/>
              </a:rPr>
              <a:t>altmetrics</a:t>
            </a:r>
            <a:r>
              <a:rPr lang="fr-CA" dirty="0"/>
              <a:t/>
            </a:r>
            <a:br>
              <a:rPr lang="fr-CA" dirty="0"/>
            </a:br>
            <a:endParaRPr lang="fr-CA" dirty="0"/>
          </a:p>
        </p:txBody>
      </p:sp>
    </p:spTree>
    <p:extLst>
      <p:ext uri="{BB962C8B-B14F-4D97-AF65-F5344CB8AC3E}">
        <p14:creationId xmlns:p14="http://schemas.microsoft.com/office/powerpoint/2010/main" val="1445909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latin typeface="Arial Black" panose="020B0A04020102020204" pitchFamily="34" charset="0"/>
              </a:rPr>
              <a:t>Recherche en </a:t>
            </a:r>
            <a:r>
              <a:rPr lang="fr-CA" dirty="0" smtClean="0">
                <a:latin typeface="Arial Black" panose="020B0A04020102020204" pitchFamily="34" charset="0"/>
              </a:rPr>
              <a:t>bibliométrie</a:t>
            </a:r>
            <a:r>
              <a:rPr lang="fr-CA" dirty="0"/>
              <a:t/>
            </a:r>
            <a:br>
              <a:rPr lang="fr-CA" dirty="0"/>
            </a:br>
            <a:endParaRPr lang="fr-CA" dirty="0"/>
          </a:p>
        </p:txBody>
      </p:sp>
      <p:sp>
        <p:nvSpPr>
          <p:cNvPr id="3" name="Espace réservé du contenu 2"/>
          <p:cNvSpPr>
            <a:spLocks noGrp="1"/>
          </p:cNvSpPr>
          <p:nvPr>
            <p:ph idx="1"/>
            <p:custDataLst>
              <p:tags r:id="rId2"/>
            </p:custDataLst>
          </p:nvPr>
        </p:nvSpPr>
        <p:spPr>
          <a:xfrm>
            <a:off x="677334" y="1785257"/>
            <a:ext cx="7101739" cy="4256105"/>
          </a:xfrm>
        </p:spPr>
        <p:txBody>
          <a:bodyPr>
            <a:normAutofit/>
          </a:bodyPr>
          <a:lstStyle/>
          <a:p>
            <a:pPr marL="0" indent="0">
              <a:buNone/>
            </a:pPr>
            <a:r>
              <a:rPr lang="fr-CA" sz="2700" b="1" dirty="0" smtClean="0">
                <a:latin typeface="Calibri Light" panose="020F0302020204030204" pitchFamily="34" charset="0"/>
              </a:rPr>
              <a:t>Quels types de recherche produit-on à partir des données bibliométriques ? </a:t>
            </a:r>
          </a:p>
          <a:p>
            <a:pPr marL="0" indent="0">
              <a:buNone/>
            </a:pPr>
            <a:endParaRPr lang="fr-CA" sz="1000" dirty="0" smtClean="0">
              <a:latin typeface="Calibri Light" panose="020F0302020204030204" pitchFamily="34" charset="0"/>
            </a:endParaRPr>
          </a:p>
          <a:p>
            <a:r>
              <a:rPr lang="fr-CA" sz="2000" dirty="0" smtClean="0">
                <a:latin typeface="Calibri Light" panose="020F0302020204030204" pitchFamily="34" charset="0"/>
              </a:rPr>
              <a:t>Quelques exemples…</a:t>
            </a:r>
          </a:p>
          <a:p>
            <a:pPr>
              <a:spcBef>
                <a:spcPts val="2400"/>
              </a:spcBef>
            </a:pPr>
            <a:r>
              <a:rPr lang="fr-CA" sz="2000" dirty="0" smtClean="0">
                <a:latin typeface="Calibri Light" panose="020F0302020204030204" pitchFamily="34" charset="0"/>
              </a:rPr>
              <a:t>Au Québec, 3 chercheurs se sont imposés sur la scène internationale : </a:t>
            </a:r>
          </a:p>
          <a:p>
            <a:pPr lvl="1" indent="-342900">
              <a:spcBef>
                <a:spcPts val="1200"/>
              </a:spcBef>
              <a:buFont typeface="Arial" panose="020B0604020202020204" pitchFamily="34" charset="0"/>
              <a:buChar char="•"/>
            </a:pPr>
            <a:r>
              <a:rPr lang="fr-CA" sz="2000" dirty="0" smtClean="0">
                <a:latin typeface="Calibri Light" panose="020F0302020204030204" pitchFamily="34" charset="0"/>
              </a:rPr>
              <a:t>Vincent </a:t>
            </a:r>
            <a:r>
              <a:rPr lang="fr-CA" sz="2000" dirty="0" err="1" smtClean="0">
                <a:latin typeface="Calibri Light" panose="020F0302020204030204" pitchFamily="34" charset="0"/>
              </a:rPr>
              <a:t>Larivière</a:t>
            </a:r>
            <a:r>
              <a:rPr lang="fr-CA" sz="2000" dirty="0">
                <a:latin typeface="Calibri Light" panose="020F0302020204030204" pitchFamily="34" charset="0"/>
              </a:rPr>
              <a:t> </a:t>
            </a:r>
            <a:r>
              <a:rPr lang="fr-CA" sz="2000" dirty="0" smtClean="0">
                <a:latin typeface="Calibri Light" panose="020F0302020204030204" pitchFamily="34" charset="0"/>
              </a:rPr>
              <a:t>(</a:t>
            </a:r>
            <a:r>
              <a:rPr lang="fr-CA" sz="2000" dirty="0" err="1" smtClean="0">
                <a:latin typeface="Calibri Light" panose="020F0302020204030204" pitchFamily="34" charset="0"/>
              </a:rPr>
              <a:t>UdeM</a:t>
            </a:r>
            <a:r>
              <a:rPr lang="fr-CA" sz="2000" dirty="0" smtClean="0">
                <a:latin typeface="Calibri Light" panose="020F0302020204030204" pitchFamily="34" charset="0"/>
              </a:rPr>
              <a:t>)</a:t>
            </a:r>
          </a:p>
          <a:p>
            <a:pPr lvl="1" indent="-342900">
              <a:spcBef>
                <a:spcPts val="1200"/>
              </a:spcBef>
              <a:buFont typeface="Arial" panose="020B0604020202020204" pitchFamily="34" charset="0"/>
              <a:buChar char="•"/>
            </a:pPr>
            <a:r>
              <a:rPr lang="fr-CA" sz="2000" dirty="0" smtClean="0">
                <a:latin typeface="Calibri Light" panose="020F0302020204030204" pitchFamily="34" charset="0"/>
              </a:rPr>
              <a:t>Yves Gingras (UQÀM)</a:t>
            </a:r>
          </a:p>
          <a:p>
            <a:pPr lvl="1" indent="-342900">
              <a:spcBef>
                <a:spcPts val="1200"/>
              </a:spcBef>
              <a:buFont typeface="Arial" panose="020B0604020202020204" pitchFamily="34" charset="0"/>
              <a:buChar char="•"/>
            </a:pPr>
            <a:r>
              <a:rPr lang="fr-CA" sz="2000" dirty="0" smtClean="0">
                <a:latin typeface="Calibri Light" panose="020F0302020204030204" pitchFamily="34" charset="0"/>
              </a:rPr>
              <a:t>Éric Archambault (consultant) </a:t>
            </a:r>
          </a:p>
          <a:p>
            <a:pPr>
              <a:spcBef>
                <a:spcPts val="600"/>
              </a:spcBef>
            </a:pPr>
            <a:endParaRPr lang="fr-CA" sz="2200" dirty="0" smtClean="0">
              <a:latin typeface="Calibri Light" panose="020F0302020204030204" pitchFamily="34" charset="0"/>
            </a:endParaRPr>
          </a:p>
          <a:p>
            <a:pPr>
              <a:spcBef>
                <a:spcPts val="600"/>
              </a:spcBef>
            </a:pPr>
            <a:endParaRPr lang="fr-CA" sz="2200" dirty="0" smtClean="0">
              <a:latin typeface="Calibri Light" panose="020F0302020204030204" pitchFamily="34" charset="0"/>
            </a:endParaRPr>
          </a:p>
        </p:txBody>
      </p:sp>
      <p:pic>
        <p:nvPicPr>
          <p:cNvPr id="5" name="Image 4"/>
          <p:cNvPicPr>
            <a:picLocks noChangeAspect="1"/>
          </p:cNvPicPr>
          <p:nvPr>
            <p:custDataLst>
              <p:tags r:id="rId3"/>
            </p:custDataLst>
          </p:nvPr>
        </p:nvPicPr>
        <p:blipFill>
          <a:blip r:embed="rId10"/>
          <a:stretch>
            <a:fillRect/>
          </a:stretch>
        </p:blipFill>
        <p:spPr>
          <a:xfrm>
            <a:off x="8086796" y="1469822"/>
            <a:ext cx="3798458" cy="4202108"/>
          </a:xfrm>
          <a:prstGeom prst="rect">
            <a:avLst/>
          </a:prstGeom>
        </p:spPr>
      </p:pic>
      <p:pic>
        <p:nvPicPr>
          <p:cNvPr id="6" name="Image 5"/>
          <p:cNvPicPr>
            <a:picLocks noChangeAspect="1"/>
          </p:cNvPicPr>
          <p:nvPr>
            <p:custDataLst>
              <p:tags r:id="rId4"/>
            </p:custDataLst>
          </p:nvPr>
        </p:nvPicPr>
        <p:blipFill>
          <a:blip r:embed="rId11"/>
          <a:stretch>
            <a:fillRect/>
          </a:stretch>
        </p:blipFill>
        <p:spPr>
          <a:xfrm>
            <a:off x="7966550" y="1247660"/>
            <a:ext cx="3934871" cy="5531092"/>
          </a:xfrm>
          <a:prstGeom prst="rect">
            <a:avLst/>
          </a:prstGeom>
        </p:spPr>
      </p:pic>
      <p:pic>
        <p:nvPicPr>
          <p:cNvPr id="7" name="Image 6"/>
          <p:cNvPicPr>
            <a:picLocks noChangeAspect="1"/>
          </p:cNvPicPr>
          <p:nvPr>
            <p:custDataLst>
              <p:tags r:id="rId5"/>
            </p:custDataLst>
          </p:nvPr>
        </p:nvPicPr>
        <p:blipFill>
          <a:blip r:embed="rId12"/>
          <a:stretch>
            <a:fillRect/>
          </a:stretch>
        </p:blipFill>
        <p:spPr>
          <a:xfrm>
            <a:off x="7914969" y="1351177"/>
            <a:ext cx="3970285" cy="5269409"/>
          </a:xfrm>
          <a:prstGeom prst="rect">
            <a:avLst/>
          </a:prstGeom>
        </p:spPr>
      </p:pic>
      <p:pic>
        <p:nvPicPr>
          <p:cNvPr id="8" name="Image 7"/>
          <p:cNvPicPr>
            <a:picLocks noChangeAspect="1"/>
          </p:cNvPicPr>
          <p:nvPr>
            <p:custDataLst>
              <p:tags r:id="rId6"/>
            </p:custDataLst>
          </p:nvPr>
        </p:nvPicPr>
        <p:blipFill>
          <a:blip r:embed="rId13"/>
          <a:stretch>
            <a:fillRect/>
          </a:stretch>
        </p:blipFill>
        <p:spPr>
          <a:xfrm>
            <a:off x="8086796" y="1419598"/>
            <a:ext cx="4002102" cy="5132566"/>
          </a:xfrm>
          <a:prstGeom prst="rect">
            <a:avLst/>
          </a:prstGeom>
        </p:spPr>
      </p:pic>
      <p:pic>
        <p:nvPicPr>
          <p:cNvPr id="9" name="Image 8"/>
          <p:cNvPicPr>
            <a:picLocks noChangeAspect="1"/>
          </p:cNvPicPr>
          <p:nvPr>
            <p:custDataLst>
              <p:tags r:id="rId7"/>
            </p:custDataLst>
          </p:nvPr>
        </p:nvPicPr>
        <p:blipFill>
          <a:blip r:embed="rId14"/>
          <a:stretch>
            <a:fillRect/>
          </a:stretch>
        </p:blipFill>
        <p:spPr>
          <a:xfrm>
            <a:off x="7878266" y="1368513"/>
            <a:ext cx="4210632" cy="5513756"/>
          </a:xfrm>
          <a:prstGeom prst="rect">
            <a:avLst/>
          </a:prstGeom>
        </p:spPr>
      </p:pic>
    </p:spTree>
    <p:extLst>
      <p:ext uri="{BB962C8B-B14F-4D97-AF65-F5344CB8AC3E}">
        <p14:creationId xmlns:p14="http://schemas.microsoft.com/office/powerpoint/2010/main" val="3092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5"/>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latin typeface="Arial Black" panose="020B0A04020102020204" pitchFamily="34" charset="0"/>
              </a:rPr>
              <a:t>Applications de la bibliométrie en </a:t>
            </a:r>
            <a:r>
              <a:rPr lang="fr-CA" dirty="0" smtClean="0">
                <a:latin typeface="Arial Black" panose="020B0A04020102020204" pitchFamily="34" charset="0"/>
              </a:rPr>
              <a:t>Bibliothèque</a:t>
            </a:r>
            <a:endParaRPr lang="fr-CA" dirty="0">
              <a:latin typeface="Arial Black" panose="020B0A04020102020204" pitchFamily="34" charset="0"/>
            </a:endParaRPr>
          </a:p>
        </p:txBody>
      </p:sp>
      <p:sp>
        <p:nvSpPr>
          <p:cNvPr id="3" name="Espace réservé du contenu 2"/>
          <p:cNvSpPr>
            <a:spLocks noGrp="1"/>
          </p:cNvSpPr>
          <p:nvPr>
            <p:ph idx="1"/>
            <p:custDataLst>
              <p:tags r:id="rId2"/>
            </p:custDataLst>
          </p:nvPr>
        </p:nvSpPr>
        <p:spPr/>
        <p:txBody>
          <a:bodyPr/>
          <a:lstStyle/>
          <a:p>
            <a:r>
              <a:rPr lang="fr-CA" sz="2200" dirty="0" smtClean="0">
                <a:latin typeface="Calibri Light" panose="020F0302020204030204" pitchFamily="34" charset="0"/>
              </a:rPr>
              <a:t>Gestion des collections</a:t>
            </a:r>
          </a:p>
          <a:p>
            <a:pPr lvl="1"/>
            <a:r>
              <a:rPr lang="fr-CA" sz="2200" dirty="0" smtClean="0">
                <a:latin typeface="Calibri Light" panose="020F0302020204030204" pitchFamily="34" charset="0"/>
                <a:hlinkClick r:id="rId5"/>
              </a:rPr>
              <a:t>Eigenfactor </a:t>
            </a:r>
            <a:r>
              <a:rPr lang="fr-CA" sz="2200" dirty="0" err="1" smtClean="0">
                <a:latin typeface="Calibri Light" panose="020F0302020204030204" pitchFamily="34" charset="0"/>
                <a:hlinkClick r:id="rId5"/>
              </a:rPr>
              <a:t>costeffectiveness</a:t>
            </a:r>
            <a:endParaRPr lang="fr-CA" sz="2200" dirty="0">
              <a:latin typeface="Calibri Light" panose="020F0302020204030204" pitchFamily="34" charset="0"/>
            </a:endParaRPr>
          </a:p>
          <a:p>
            <a:pPr lvl="1"/>
            <a:r>
              <a:rPr lang="fr-CA" sz="2200" dirty="0" smtClean="0">
                <a:latin typeface="Calibri Light" panose="020F0302020204030204" pitchFamily="34" charset="0"/>
                <a:hlinkClick r:id="rId6"/>
              </a:rPr>
              <a:t>Cited </a:t>
            </a:r>
            <a:r>
              <a:rPr lang="fr-CA" sz="2200" dirty="0" err="1" smtClean="0">
                <a:latin typeface="Calibri Light" panose="020F0302020204030204" pitchFamily="34" charset="0"/>
                <a:hlinkClick r:id="rId6"/>
              </a:rPr>
              <a:t>reference</a:t>
            </a:r>
            <a:r>
              <a:rPr lang="fr-CA" sz="2200" dirty="0" smtClean="0">
                <a:latin typeface="Calibri Light" panose="020F0302020204030204" pitchFamily="34" charset="0"/>
                <a:hlinkClick r:id="rId6"/>
              </a:rPr>
              <a:t> </a:t>
            </a:r>
            <a:r>
              <a:rPr lang="fr-CA" sz="2200" dirty="0" err="1" smtClean="0">
                <a:latin typeface="Calibri Light" panose="020F0302020204030204" pitchFamily="34" charset="0"/>
                <a:hlinkClick r:id="rId6"/>
              </a:rPr>
              <a:t>search</a:t>
            </a:r>
            <a:endParaRPr lang="fr-CA" sz="2200" dirty="0" smtClean="0">
              <a:latin typeface="Calibri Light" panose="020F0302020204030204" pitchFamily="34" charset="0"/>
            </a:endParaRPr>
          </a:p>
          <a:p>
            <a:pPr>
              <a:spcBef>
                <a:spcPts val="3600"/>
              </a:spcBef>
            </a:pPr>
            <a:r>
              <a:rPr lang="fr-CA" sz="2200" dirty="0" smtClean="0">
                <a:latin typeface="Calibri Light" panose="020F0302020204030204" pitchFamily="34" charset="0"/>
              </a:rPr>
              <a:t>Curriculum de chercheur et des doctorants (données significatives)</a:t>
            </a:r>
          </a:p>
          <a:p>
            <a:pPr>
              <a:spcBef>
                <a:spcPts val="3600"/>
              </a:spcBef>
            </a:pPr>
            <a:r>
              <a:rPr lang="fr-CA" sz="2200" dirty="0" smtClean="0">
                <a:latin typeface="Calibri Light" panose="020F0302020204030204" pitchFamily="34" charset="0"/>
              </a:rPr>
              <a:t>Formation sur « augmenter la visibilité des chercheurs »</a:t>
            </a:r>
          </a:p>
          <a:p>
            <a:endParaRPr lang="fr-CA" dirty="0"/>
          </a:p>
        </p:txBody>
      </p:sp>
    </p:spTree>
    <p:extLst>
      <p:ext uri="{BB962C8B-B14F-4D97-AF65-F5344CB8AC3E}">
        <p14:creationId xmlns:p14="http://schemas.microsoft.com/office/powerpoint/2010/main" val="489255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Black" panose="020B0A04020102020204" pitchFamily="34" charset="0"/>
              </a:rPr>
              <a:t>Conclusion</a:t>
            </a:r>
            <a:endParaRPr lang="fr-CA" dirty="0">
              <a:latin typeface="Arial Black" panose="020B0A04020102020204" pitchFamily="34" charset="0"/>
            </a:endParaRPr>
          </a:p>
        </p:txBody>
      </p:sp>
      <p:sp>
        <p:nvSpPr>
          <p:cNvPr id="3" name="Espace réservé du contenu 2"/>
          <p:cNvSpPr>
            <a:spLocks noGrp="1"/>
          </p:cNvSpPr>
          <p:nvPr>
            <p:ph idx="1"/>
            <p:custDataLst>
              <p:tags r:id="rId2"/>
            </p:custDataLst>
          </p:nvPr>
        </p:nvSpPr>
        <p:spPr>
          <a:xfrm>
            <a:off x="677334" y="1719072"/>
            <a:ext cx="8596668" cy="4815840"/>
          </a:xfrm>
        </p:spPr>
        <p:txBody>
          <a:bodyPr>
            <a:normAutofit/>
          </a:bodyPr>
          <a:lstStyle/>
          <a:p>
            <a:pPr>
              <a:spcBef>
                <a:spcPts val="600"/>
              </a:spcBef>
              <a:spcAft>
                <a:spcPts val="1800"/>
              </a:spcAft>
            </a:pPr>
            <a:r>
              <a:rPr lang="fr-CA" sz="2200" dirty="0" smtClean="0">
                <a:latin typeface="Calibri Light" panose="020F0302020204030204" pitchFamily="34" charset="0"/>
              </a:rPr>
              <a:t>La bibliométrie : tendance ou dossier majeur ? </a:t>
            </a:r>
          </a:p>
          <a:p>
            <a:pPr>
              <a:spcBef>
                <a:spcPts val="3000"/>
              </a:spcBef>
              <a:spcAft>
                <a:spcPts val="1800"/>
              </a:spcAft>
            </a:pPr>
            <a:r>
              <a:rPr lang="fr-CA" sz="2200" dirty="0" smtClean="0">
                <a:latin typeface="Calibri Light" panose="020F0302020204030204" pitchFamily="34" charset="0"/>
              </a:rPr>
              <a:t>Les prochaines étapes du noyau de compétence  </a:t>
            </a:r>
          </a:p>
          <a:p>
            <a:pPr>
              <a:spcBef>
                <a:spcPts val="3000"/>
              </a:spcBef>
            </a:pPr>
            <a:r>
              <a:rPr lang="fr-CA" sz="2200" dirty="0" smtClean="0">
                <a:latin typeface="Calibri Light" panose="020F0302020204030204" pitchFamily="34" charset="0"/>
              </a:rPr>
              <a:t>Personnes-ressources : </a:t>
            </a:r>
          </a:p>
          <a:p>
            <a:pPr lvl="1">
              <a:spcBef>
                <a:spcPts val="600"/>
              </a:spcBef>
            </a:pPr>
            <a:r>
              <a:rPr lang="fr-CA" sz="2200" dirty="0" smtClean="0">
                <a:latin typeface="Calibri Light" panose="020F0302020204030204" pitchFamily="34" charset="0"/>
              </a:rPr>
              <a:t>Philippe Boisvert</a:t>
            </a:r>
          </a:p>
          <a:p>
            <a:pPr lvl="1">
              <a:spcBef>
                <a:spcPts val="600"/>
              </a:spcBef>
            </a:pPr>
            <a:r>
              <a:rPr lang="fr-CA" sz="2200" dirty="0" smtClean="0">
                <a:latin typeface="Calibri Light" panose="020F0302020204030204" pitchFamily="34" charset="0"/>
              </a:rPr>
              <a:t>Josée Dessureault</a:t>
            </a:r>
          </a:p>
          <a:p>
            <a:pPr lvl="1">
              <a:spcBef>
                <a:spcPts val="600"/>
              </a:spcBef>
            </a:pPr>
            <a:r>
              <a:rPr lang="fr-CA" sz="2200" dirty="0" smtClean="0">
                <a:latin typeface="Calibri Light" panose="020F0302020204030204" pitchFamily="34" charset="0"/>
              </a:rPr>
              <a:t>Karine Langevin</a:t>
            </a:r>
          </a:p>
          <a:p>
            <a:pPr lvl="1">
              <a:spcBef>
                <a:spcPts val="600"/>
              </a:spcBef>
            </a:pPr>
            <a:r>
              <a:rPr lang="fr-CA" sz="2200" dirty="0" smtClean="0">
                <a:latin typeface="Calibri Light" panose="020F0302020204030204" pitchFamily="34" charset="0"/>
              </a:rPr>
              <a:t>Marie-Claude Mailhot </a:t>
            </a:r>
          </a:p>
          <a:p>
            <a:pPr lvl="1">
              <a:spcBef>
                <a:spcPts val="600"/>
              </a:spcBef>
            </a:pPr>
            <a:r>
              <a:rPr lang="fr-CA" sz="2200" dirty="0" smtClean="0">
                <a:latin typeface="Calibri Light" panose="020F0302020204030204" pitchFamily="34" charset="0"/>
              </a:rPr>
              <a:t>Eve Richard </a:t>
            </a:r>
          </a:p>
          <a:p>
            <a:pPr>
              <a:spcBef>
                <a:spcPts val="600"/>
              </a:spcBef>
              <a:spcAft>
                <a:spcPts val="1800"/>
              </a:spcAft>
            </a:pPr>
            <a:endParaRPr lang="fr-CA" sz="2800" dirty="0">
              <a:latin typeface="Calibri Light" panose="020F0302020204030204" pitchFamily="34" charset="0"/>
            </a:endParaRPr>
          </a:p>
        </p:txBody>
      </p:sp>
    </p:spTree>
    <p:extLst>
      <p:ext uri="{BB962C8B-B14F-4D97-AF65-F5344CB8AC3E}">
        <p14:creationId xmlns:p14="http://schemas.microsoft.com/office/powerpoint/2010/main" val="1573230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33744" y="2065421"/>
            <a:ext cx="7828993" cy="1320800"/>
          </a:xfrm>
        </p:spPr>
        <p:txBody>
          <a:bodyPr>
            <a:noAutofit/>
          </a:bodyPr>
          <a:lstStyle/>
          <a:p>
            <a:pPr algn="r"/>
            <a:r>
              <a:rPr lang="fr-CA" sz="9600" dirty="0" smtClean="0">
                <a:latin typeface="Arial Black" panose="020B0A04020102020204" pitchFamily="34" charset="0"/>
              </a:rPr>
              <a:t>Merci</a:t>
            </a:r>
            <a:endParaRPr lang="fr-CA" sz="9600" dirty="0">
              <a:latin typeface="Arial Black" panose="020B0A04020102020204" pitchFamily="34" charset="0"/>
            </a:endParaRPr>
          </a:p>
        </p:txBody>
      </p:sp>
    </p:spTree>
    <p:extLst>
      <p:ext uri="{BB962C8B-B14F-4D97-AF65-F5344CB8AC3E}">
        <p14:creationId xmlns:p14="http://schemas.microsoft.com/office/powerpoint/2010/main" val="130199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Black" panose="020B0A04020102020204" pitchFamily="34" charset="0"/>
              </a:rPr>
              <a:t>Résumé de la présentation</a:t>
            </a:r>
            <a:endParaRPr lang="fr-CA" dirty="0">
              <a:latin typeface="Arial Black" panose="020B0A04020102020204" pitchFamily="34" charset="0"/>
            </a:endParaRPr>
          </a:p>
        </p:txBody>
      </p:sp>
      <p:sp>
        <p:nvSpPr>
          <p:cNvPr id="3" name="Espace réservé du contenu 2"/>
          <p:cNvSpPr>
            <a:spLocks noGrp="1"/>
          </p:cNvSpPr>
          <p:nvPr>
            <p:ph idx="1"/>
            <p:custDataLst>
              <p:tags r:id="rId2"/>
            </p:custDataLst>
          </p:nvPr>
        </p:nvSpPr>
        <p:spPr/>
        <p:txBody>
          <a:bodyPr>
            <a:normAutofit/>
          </a:bodyPr>
          <a:lstStyle/>
          <a:p>
            <a:r>
              <a:rPr lang="fr-CA" sz="2000" dirty="0" smtClean="0">
                <a:latin typeface="Calibri Light" panose="020F0302020204030204" pitchFamily="34" charset="0"/>
              </a:rPr>
              <a:t>Évaluation de l’impact de la recherche en 60 minutes:</a:t>
            </a:r>
          </a:p>
          <a:p>
            <a:pPr marL="0" indent="0">
              <a:buNone/>
            </a:pPr>
            <a:r>
              <a:rPr lang="fr-CA" sz="2000" dirty="0">
                <a:latin typeface="Calibri Light" panose="020F0302020204030204" pitchFamily="34" charset="0"/>
              </a:rPr>
              <a:t>Il nous fait plaisir de vous convier à </a:t>
            </a:r>
            <a:r>
              <a:rPr lang="fr-CA" sz="2000" dirty="0" smtClean="0">
                <a:latin typeface="Calibri Light" panose="020F0302020204030204" pitchFamily="34" charset="0"/>
              </a:rPr>
              <a:t>l’avant-dernière conférence qui </a:t>
            </a:r>
            <a:r>
              <a:rPr lang="fr-CA" sz="2000" dirty="0">
                <a:latin typeface="Calibri Light" panose="020F0302020204030204" pitchFamily="34" charset="0"/>
              </a:rPr>
              <a:t>aura pour titre </a:t>
            </a:r>
            <a:r>
              <a:rPr lang="fr-CA" sz="2000" b="1" i="1" dirty="0">
                <a:latin typeface="Calibri Light" panose="020F0302020204030204" pitchFamily="34" charset="0"/>
              </a:rPr>
              <a:t>L</a:t>
            </a:r>
            <a:r>
              <a:rPr lang="fr-CA" sz="2000" b="1" i="1" dirty="0" smtClean="0">
                <a:latin typeface="Calibri Light" panose="020F0302020204030204" pitchFamily="34" charset="0"/>
              </a:rPr>
              <a:t>’évaluation de l’impact de la recherche en 60 minutes. </a:t>
            </a:r>
            <a:endParaRPr lang="fr-CA" sz="2000" dirty="0">
              <a:latin typeface="Calibri Light" panose="020F0302020204030204" pitchFamily="34" charset="0"/>
            </a:endParaRPr>
          </a:p>
          <a:p>
            <a:pPr marL="0" indent="0">
              <a:buNone/>
            </a:pPr>
            <a:r>
              <a:rPr lang="fr-CA" sz="2000" b="1" i="1" dirty="0">
                <a:latin typeface="Calibri Light" panose="020F0302020204030204" pitchFamily="34" charset="0"/>
              </a:rPr>
              <a:t> </a:t>
            </a:r>
            <a:endParaRPr lang="fr-CA" sz="2000" dirty="0">
              <a:latin typeface="Calibri Light" panose="020F0302020204030204" pitchFamily="34" charset="0"/>
            </a:endParaRPr>
          </a:p>
          <a:p>
            <a:pPr marL="0" indent="0">
              <a:buNone/>
            </a:pPr>
            <a:r>
              <a:rPr lang="fr-CA" sz="2000" dirty="0">
                <a:latin typeface="Calibri Light" panose="020F0302020204030204" pitchFamily="34" charset="0"/>
              </a:rPr>
              <a:t>Pour nous en parler, nous avons invité </a:t>
            </a:r>
            <a:r>
              <a:rPr lang="fr-CA" sz="2000" dirty="0" smtClean="0">
                <a:latin typeface="Calibri Light" panose="020F0302020204030204" pitchFamily="34" charset="0"/>
              </a:rPr>
              <a:t>Marie-Claude Mailhot et Eve Richard, membre du Noyau de compétence sur l’impact de la recherche. Elles vous feront un bref historique de la bibliométrie à la BUL, ainsi qu’un tour d’horizon sur les principes de base et les outils utilisés. Elles présenteront également les mesures d’impact alternatives</a:t>
            </a:r>
            <a:r>
              <a:rPr lang="fr-CA" sz="2000" dirty="0">
                <a:latin typeface="Calibri Light" panose="020F0302020204030204" pitchFamily="34" charset="0"/>
              </a:rPr>
              <a:t> </a:t>
            </a:r>
            <a:r>
              <a:rPr lang="fr-CA" sz="2000" dirty="0" smtClean="0">
                <a:latin typeface="Calibri Light" panose="020F0302020204030204" pitchFamily="34" charset="0"/>
              </a:rPr>
              <a:t>et quelques applications pratiques en bibliothèques universitaires. </a:t>
            </a:r>
            <a:endParaRPr lang="fr-CA" sz="2000" dirty="0">
              <a:latin typeface="Calibri Light" panose="020F0302020204030204" pitchFamily="34" charset="0"/>
            </a:endParaRPr>
          </a:p>
        </p:txBody>
      </p:sp>
    </p:spTree>
    <p:extLst>
      <p:ext uri="{BB962C8B-B14F-4D97-AF65-F5344CB8AC3E}">
        <p14:creationId xmlns:p14="http://schemas.microsoft.com/office/powerpoint/2010/main" val="3069755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77333" y="609600"/>
            <a:ext cx="9119809" cy="1320800"/>
          </a:xfrm>
        </p:spPr>
        <p:txBody>
          <a:bodyPr>
            <a:normAutofit/>
          </a:bodyPr>
          <a:lstStyle/>
          <a:p>
            <a:r>
              <a:rPr lang="fr-CA" sz="4000" dirty="0">
                <a:latin typeface="Arial Black" panose="020B0A04020102020204" pitchFamily="34" charset="0"/>
              </a:rPr>
              <a:t>Historique à</a:t>
            </a:r>
            <a:r>
              <a:rPr lang="fr-CA" sz="4000" dirty="0" smtClean="0">
                <a:latin typeface="Arial Black" panose="020B0A04020102020204" pitchFamily="34" charset="0"/>
              </a:rPr>
              <a:t> </a:t>
            </a:r>
            <a:r>
              <a:rPr lang="fr-CA" sz="4000" dirty="0">
                <a:latin typeface="Arial Black" panose="020B0A04020102020204" pitchFamily="34" charset="0"/>
              </a:rPr>
              <a:t>la BUL </a:t>
            </a:r>
            <a:r>
              <a:rPr lang="fr-CA" dirty="0"/>
              <a:t/>
            </a:r>
            <a:br>
              <a:rPr lang="fr-CA" dirty="0"/>
            </a:br>
            <a:endParaRPr lang="fr-CA" dirty="0"/>
          </a:p>
        </p:txBody>
      </p:sp>
      <p:sp>
        <p:nvSpPr>
          <p:cNvPr id="3" name="Espace réservé du contenu 2"/>
          <p:cNvSpPr>
            <a:spLocks noGrp="1"/>
          </p:cNvSpPr>
          <p:nvPr>
            <p:ph idx="1"/>
            <p:custDataLst>
              <p:tags r:id="rId2"/>
            </p:custDataLst>
          </p:nvPr>
        </p:nvSpPr>
        <p:spPr>
          <a:xfrm>
            <a:off x="677334" y="1930399"/>
            <a:ext cx="8596668" cy="4753429"/>
          </a:xfrm>
        </p:spPr>
        <p:txBody>
          <a:bodyPr>
            <a:normAutofit/>
          </a:bodyPr>
          <a:lstStyle/>
          <a:p>
            <a:pPr marL="0" indent="0">
              <a:buNone/>
            </a:pPr>
            <a:r>
              <a:rPr lang="fr-CA" sz="2800" b="1" dirty="0" smtClean="0">
                <a:latin typeface="Calibri Light" panose="020F0302020204030204" pitchFamily="34" charset="0"/>
              </a:rPr>
              <a:t>D’où vient l’intérêt pour la bibliométrie à la BUL ?</a:t>
            </a:r>
          </a:p>
          <a:p>
            <a:pPr>
              <a:spcBef>
                <a:spcPts val="2400"/>
              </a:spcBef>
            </a:pPr>
            <a:r>
              <a:rPr lang="fr-CA" sz="2000" dirty="0" smtClean="0">
                <a:latin typeface="Calibri Light" panose="020F0302020204030204" pitchFamily="34" charset="0"/>
              </a:rPr>
              <a:t>Accès à l’outil </a:t>
            </a:r>
            <a:r>
              <a:rPr lang="fr-CA" sz="2000" dirty="0" err="1" smtClean="0">
                <a:latin typeface="Calibri Light" panose="020F0302020204030204" pitchFamily="34" charset="0"/>
              </a:rPr>
              <a:t>InCites</a:t>
            </a:r>
            <a:endParaRPr lang="fr-CA" sz="2000" dirty="0">
              <a:latin typeface="Calibri Light" panose="020F0302020204030204" pitchFamily="34" charset="0"/>
            </a:endParaRPr>
          </a:p>
          <a:p>
            <a:pPr>
              <a:spcBef>
                <a:spcPts val="1200"/>
              </a:spcBef>
            </a:pPr>
            <a:r>
              <a:rPr lang="fr-CA" sz="2000" dirty="0" smtClean="0">
                <a:latin typeface="Calibri Light" panose="020F0302020204030204" pitchFamily="34" charset="0"/>
              </a:rPr>
              <a:t>Formation « Introduction à la bibliométrie » de Vincent </a:t>
            </a:r>
            <a:r>
              <a:rPr lang="fr-CA" sz="2000" dirty="0" err="1" smtClean="0">
                <a:latin typeface="Calibri Light" panose="020F0302020204030204" pitchFamily="34" charset="0"/>
              </a:rPr>
              <a:t>Larivière</a:t>
            </a:r>
            <a:endParaRPr lang="fr-CA" sz="2000" dirty="0" smtClean="0">
              <a:latin typeface="Calibri Light" panose="020F0302020204030204" pitchFamily="34" charset="0"/>
            </a:endParaRPr>
          </a:p>
          <a:p>
            <a:pPr>
              <a:spcBef>
                <a:spcPts val="1200"/>
              </a:spcBef>
            </a:pPr>
            <a:r>
              <a:rPr lang="fr-CA" sz="2000" dirty="0" smtClean="0">
                <a:latin typeface="Calibri Light" panose="020F0302020204030204" pitchFamily="34" charset="0"/>
              </a:rPr>
              <a:t>Abonnement à la base de données </a:t>
            </a:r>
            <a:r>
              <a:rPr lang="fr-CA" sz="2000" dirty="0" err="1" smtClean="0">
                <a:latin typeface="Calibri Light" panose="020F0302020204030204" pitchFamily="34" charset="0"/>
                <a:hlinkClick r:id="rId5"/>
              </a:rPr>
              <a:t>Scopus</a:t>
            </a:r>
            <a:endParaRPr lang="fr-CA" sz="2000" dirty="0" smtClean="0">
              <a:latin typeface="Calibri Light" panose="020F0302020204030204" pitchFamily="34" charset="0"/>
            </a:endParaRPr>
          </a:p>
          <a:p>
            <a:pPr>
              <a:spcBef>
                <a:spcPts val="1200"/>
              </a:spcBef>
            </a:pPr>
            <a:r>
              <a:rPr lang="fr-CA" sz="2000" dirty="0" smtClean="0">
                <a:latin typeface="Calibri Light" panose="020F0302020204030204" pitchFamily="34" charset="0"/>
              </a:rPr>
              <a:t>Demandes ponctuelles venant de la communauté universitaire</a:t>
            </a:r>
          </a:p>
          <a:p>
            <a:pPr>
              <a:spcBef>
                <a:spcPts val="1200"/>
              </a:spcBef>
            </a:pPr>
            <a:r>
              <a:rPr lang="fr-CA" sz="2000" dirty="0" smtClean="0">
                <a:latin typeface="Calibri Light" panose="020F0302020204030204" pitchFamily="34" charset="0"/>
              </a:rPr>
              <a:t>Eve et MC sont mandatées pour suivre ce dossier</a:t>
            </a:r>
          </a:p>
          <a:p>
            <a:pPr>
              <a:spcBef>
                <a:spcPts val="1200"/>
              </a:spcBef>
            </a:pPr>
            <a:r>
              <a:rPr lang="fr-CA" sz="2000" dirty="0" smtClean="0">
                <a:latin typeface="Calibri Light" panose="020F0302020204030204" pitchFamily="34" charset="0"/>
              </a:rPr>
              <a:t>Participation à plusieurs webinaires, ateliers et congrès </a:t>
            </a:r>
          </a:p>
          <a:p>
            <a:pPr>
              <a:spcBef>
                <a:spcPts val="1200"/>
              </a:spcBef>
            </a:pPr>
            <a:r>
              <a:rPr lang="fr-CA" sz="2000" dirty="0" smtClean="0">
                <a:latin typeface="Calibri Light" panose="020F0302020204030204" pitchFamily="34" charset="0"/>
              </a:rPr>
              <a:t>Organisation d’une série de conférences sur l’impact de la recherche</a:t>
            </a:r>
          </a:p>
          <a:p>
            <a:pPr>
              <a:spcBef>
                <a:spcPts val="1200"/>
              </a:spcBef>
            </a:pPr>
            <a:r>
              <a:rPr lang="fr-CA" sz="2000" dirty="0" smtClean="0">
                <a:latin typeface="Calibri Light" panose="020F0302020204030204" pitchFamily="34" charset="0"/>
              </a:rPr>
              <a:t>Mise en place du noyau de compétence </a:t>
            </a:r>
          </a:p>
          <a:p>
            <a:endParaRPr lang="fr-CA" sz="2000" dirty="0">
              <a:latin typeface="Calibri Light" panose="020F0302020204030204" pitchFamily="34" charset="0"/>
            </a:endParaRPr>
          </a:p>
          <a:p>
            <a:endParaRPr lang="fr-CA" sz="2000" dirty="0" smtClean="0">
              <a:latin typeface="Calibri Light" panose="020F0302020204030204" pitchFamily="34" charset="0"/>
            </a:endParaRPr>
          </a:p>
        </p:txBody>
      </p:sp>
    </p:spTree>
    <p:extLst>
      <p:ext uri="{BB962C8B-B14F-4D97-AF65-F5344CB8AC3E}">
        <p14:creationId xmlns:p14="http://schemas.microsoft.com/office/powerpoint/2010/main" val="175657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smtClean="0">
                <a:latin typeface="Arial Black" panose="020B0A04020102020204" pitchFamily="34" charset="0"/>
              </a:rPr>
              <a:t>Concepts</a:t>
            </a:r>
            <a:endParaRPr lang="fr-CA" dirty="0">
              <a:latin typeface="Arial Black" panose="020B0A04020102020204" pitchFamily="34" charset="0"/>
            </a:endParaRPr>
          </a:p>
        </p:txBody>
      </p:sp>
      <p:graphicFrame>
        <p:nvGraphicFramePr>
          <p:cNvPr id="6" name="Espace réservé du contenu 5"/>
          <p:cNvGraphicFramePr>
            <a:graphicFrameLocks noGrp="1"/>
          </p:cNvGraphicFramePr>
          <p:nvPr>
            <p:ph idx="1"/>
            <p:custDataLst>
              <p:tags r:id="rId2"/>
            </p:custDataLst>
            <p:extLst>
              <p:ext uri="{D42A27DB-BD31-4B8C-83A1-F6EECF244321}">
                <p14:modId xmlns:p14="http://schemas.microsoft.com/office/powerpoint/2010/main" val="586926914"/>
              </p:ext>
            </p:extLst>
          </p:nvPr>
        </p:nvGraphicFramePr>
        <p:xfrm>
          <a:off x="336176" y="1425388"/>
          <a:ext cx="9466730" cy="4948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Organigramme : Connecteur 6"/>
          <p:cNvSpPr/>
          <p:nvPr>
            <p:custDataLst>
              <p:tags r:id="rId3"/>
            </p:custDataLst>
          </p:nvPr>
        </p:nvSpPr>
        <p:spPr>
          <a:xfrm>
            <a:off x="835169" y="1737657"/>
            <a:ext cx="2043953" cy="144481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smtClean="0">
                <a:latin typeface="Calibri Light" panose="020F0302020204030204" pitchFamily="34" charset="0"/>
              </a:rPr>
              <a:t>Bibliométrie</a:t>
            </a:r>
            <a:endParaRPr lang="fr-CA" sz="2000" b="1" dirty="0">
              <a:latin typeface="Calibri Light" panose="020F0302020204030204" pitchFamily="34" charset="0"/>
            </a:endParaRPr>
          </a:p>
        </p:txBody>
      </p:sp>
      <p:sp>
        <p:nvSpPr>
          <p:cNvPr id="8" name="Organigramme : Connecteur 7"/>
          <p:cNvSpPr/>
          <p:nvPr>
            <p:custDataLst>
              <p:tags r:id="rId4"/>
            </p:custDataLst>
          </p:nvPr>
        </p:nvSpPr>
        <p:spPr>
          <a:xfrm>
            <a:off x="927279" y="4630270"/>
            <a:ext cx="1376082" cy="108024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smtClean="0">
                <a:latin typeface="Calibri Light" panose="020F0302020204030204" pitchFamily="34" charset="0"/>
              </a:rPr>
              <a:t>Brevets</a:t>
            </a:r>
            <a:endParaRPr lang="fr-CA" sz="2000" b="1" dirty="0">
              <a:latin typeface="Calibri Light" panose="020F0302020204030204" pitchFamily="34" charset="0"/>
            </a:endParaRPr>
          </a:p>
        </p:txBody>
      </p:sp>
      <p:sp>
        <p:nvSpPr>
          <p:cNvPr id="9" name="Organigramme : Connecteur 8"/>
          <p:cNvSpPr/>
          <p:nvPr>
            <p:custDataLst>
              <p:tags r:id="rId5"/>
            </p:custDataLst>
          </p:nvPr>
        </p:nvSpPr>
        <p:spPr>
          <a:xfrm>
            <a:off x="7593358" y="4572000"/>
            <a:ext cx="1568824" cy="113851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smtClean="0">
                <a:latin typeface="Calibri Light" panose="020F0302020204030204" pitchFamily="34" charset="0"/>
              </a:rPr>
              <a:t>Opinion d’expert</a:t>
            </a:r>
            <a:endParaRPr lang="fr-CA" sz="2000" b="1" dirty="0">
              <a:latin typeface="Calibri Light" panose="020F0302020204030204" pitchFamily="34" charset="0"/>
            </a:endParaRPr>
          </a:p>
        </p:txBody>
      </p:sp>
    </p:spTree>
    <p:extLst>
      <p:ext uri="{BB962C8B-B14F-4D97-AF65-F5344CB8AC3E}">
        <p14:creationId xmlns:p14="http://schemas.microsoft.com/office/powerpoint/2010/main" val="28360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custDataLst>
              <p:tags r:id="rId1"/>
            </p:custDataLst>
            <p:extLst>
              <p:ext uri="{D42A27DB-BD31-4B8C-83A1-F6EECF244321}">
                <p14:modId xmlns:p14="http://schemas.microsoft.com/office/powerpoint/2010/main" val="4094181242"/>
              </p:ext>
            </p:extLst>
          </p:nvPr>
        </p:nvGraphicFramePr>
        <p:xfrm>
          <a:off x="2029216" y="2031129"/>
          <a:ext cx="7027102" cy="4445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lèche vers le bas 7"/>
          <p:cNvSpPr/>
          <p:nvPr>
            <p:custDataLst>
              <p:tags r:id="rId2"/>
            </p:custDataLst>
          </p:nvPr>
        </p:nvSpPr>
        <p:spPr>
          <a:xfrm>
            <a:off x="5899759" y="3494761"/>
            <a:ext cx="250520" cy="88430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9" name="Flèche vers le bas 8"/>
          <p:cNvSpPr/>
          <p:nvPr>
            <p:custDataLst>
              <p:tags r:id="rId3"/>
            </p:custDataLst>
          </p:nvPr>
        </p:nvSpPr>
        <p:spPr>
          <a:xfrm>
            <a:off x="4772416" y="3494762"/>
            <a:ext cx="284214" cy="88430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10" name="ZoneTexte 9"/>
          <p:cNvSpPr txBox="1"/>
          <p:nvPr>
            <p:custDataLst>
              <p:tags r:id="rId4"/>
            </p:custDataLst>
          </p:nvPr>
        </p:nvSpPr>
        <p:spPr>
          <a:xfrm>
            <a:off x="1791222" y="5949509"/>
            <a:ext cx="7778664" cy="707886"/>
          </a:xfrm>
          <a:prstGeom prst="rect">
            <a:avLst/>
          </a:prstGeom>
          <a:noFill/>
        </p:spPr>
        <p:txBody>
          <a:bodyPr wrap="square" rtlCol="0">
            <a:spAutoFit/>
          </a:bodyPr>
          <a:lstStyle/>
          <a:p>
            <a:pPr algn="ctr"/>
            <a:r>
              <a:rPr lang="fr-CA" sz="2000" i="1" dirty="0" smtClean="0">
                <a:latin typeface="Calibri Light" panose="020F0302020204030204" pitchFamily="34" charset="0"/>
              </a:rPr>
              <a:t>Analyse quantitative (méthodes mathématiques et statistiques) des publications, des auteurs et des références bibliographiques</a:t>
            </a:r>
            <a:endParaRPr lang="fr-CA" sz="2000" i="1" dirty="0">
              <a:latin typeface="Calibri Light" panose="020F0302020204030204" pitchFamily="34" charset="0"/>
            </a:endParaRPr>
          </a:p>
        </p:txBody>
      </p:sp>
      <p:sp>
        <p:nvSpPr>
          <p:cNvPr id="11" name="Titre 1"/>
          <p:cNvSpPr>
            <a:spLocks noGrp="1"/>
          </p:cNvSpPr>
          <p:nvPr>
            <p:ph type="title"/>
            <p:custDataLst>
              <p:tags r:id="rId5"/>
            </p:custDataLst>
          </p:nvPr>
        </p:nvSpPr>
        <p:spPr>
          <a:xfrm>
            <a:off x="677334" y="609600"/>
            <a:ext cx="9946550" cy="1320800"/>
          </a:xfrm>
        </p:spPr>
        <p:txBody>
          <a:bodyPr/>
          <a:lstStyle/>
          <a:p>
            <a:r>
              <a:rPr lang="fr-CA" dirty="0" smtClean="0">
                <a:latin typeface="Arial Black" panose="020B0A04020102020204" pitchFamily="34" charset="0"/>
              </a:rPr>
              <a:t>Principes de base de la bibliométrie</a:t>
            </a:r>
            <a:endParaRPr lang="fr-CA" dirty="0">
              <a:latin typeface="Arial Black" panose="020B0A04020102020204" pitchFamily="34" charset="0"/>
            </a:endParaRPr>
          </a:p>
        </p:txBody>
      </p:sp>
    </p:spTree>
    <p:extLst>
      <p:ext uri="{BB962C8B-B14F-4D97-AF65-F5344CB8AC3E}">
        <p14:creationId xmlns:p14="http://schemas.microsoft.com/office/powerpoint/2010/main" val="943265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custDataLst>
              <p:tags r:id="rId1"/>
            </p:custDataLst>
            <p:extLst>
              <p:ext uri="{D42A27DB-BD31-4B8C-83A1-F6EECF244321}">
                <p14:modId xmlns:p14="http://schemas.microsoft.com/office/powerpoint/2010/main" val="1917268721"/>
              </p:ext>
            </p:extLst>
          </p:nvPr>
        </p:nvGraphicFramePr>
        <p:xfrm>
          <a:off x="1709107" y="143933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re 1"/>
          <p:cNvSpPr>
            <a:spLocks noGrp="1"/>
          </p:cNvSpPr>
          <p:nvPr>
            <p:ph type="title"/>
            <p:custDataLst>
              <p:tags r:id="rId2"/>
            </p:custDataLst>
          </p:nvPr>
        </p:nvSpPr>
        <p:spPr>
          <a:xfrm>
            <a:off x="677333" y="609600"/>
            <a:ext cx="9645761" cy="1320800"/>
          </a:xfrm>
        </p:spPr>
        <p:txBody>
          <a:bodyPr/>
          <a:lstStyle/>
          <a:p>
            <a:r>
              <a:rPr lang="fr-CA" dirty="0" smtClean="0">
                <a:latin typeface="Arial Black" panose="020B0A04020102020204" pitchFamily="34" charset="0"/>
              </a:rPr>
              <a:t>Principes de base de la bibliométrie</a:t>
            </a:r>
            <a:endParaRPr lang="fr-CA" dirty="0">
              <a:latin typeface="Arial Black" panose="020B0A04020102020204" pitchFamily="34" charset="0"/>
            </a:endParaRPr>
          </a:p>
        </p:txBody>
      </p:sp>
    </p:spTree>
    <p:extLst>
      <p:ext uri="{BB962C8B-B14F-4D97-AF65-F5344CB8AC3E}">
        <p14:creationId xmlns:p14="http://schemas.microsoft.com/office/powerpoint/2010/main" val="3936286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77334" y="609600"/>
            <a:ext cx="10187182" cy="1320800"/>
          </a:xfrm>
        </p:spPr>
        <p:txBody>
          <a:bodyPr/>
          <a:lstStyle/>
          <a:p>
            <a:r>
              <a:rPr lang="fr-CA" dirty="0">
                <a:latin typeface="Arial Black" panose="020B0A04020102020204" pitchFamily="34" charset="0"/>
              </a:rPr>
              <a:t>N</a:t>
            </a:r>
            <a:r>
              <a:rPr lang="fr-CA" dirty="0" smtClean="0">
                <a:latin typeface="Arial Black" panose="020B0A04020102020204" pitchFamily="34" charset="0"/>
              </a:rPr>
              <a:t>iveaux de mesures bibliométriques</a:t>
            </a:r>
            <a:endParaRPr lang="fr-CA" dirty="0">
              <a:latin typeface="Arial Black" panose="020B0A04020102020204" pitchFamily="34" charset="0"/>
            </a:endParaRPr>
          </a:p>
        </p:txBody>
      </p:sp>
      <p:graphicFrame>
        <p:nvGraphicFramePr>
          <p:cNvPr id="4" name="Espace réservé du contenu 3"/>
          <p:cNvGraphicFramePr>
            <a:graphicFrameLocks noGrp="1"/>
          </p:cNvGraphicFramePr>
          <p:nvPr>
            <p:ph idx="1"/>
            <p:custDataLst>
              <p:tags r:id="rId2"/>
            </p:custDataLst>
            <p:extLst>
              <p:ext uri="{D42A27DB-BD31-4B8C-83A1-F6EECF244321}">
                <p14:modId xmlns:p14="http://schemas.microsoft.com/office/powerpoint/2010/main" val="1230126428"/>
              </p:ext>
            </p:extLst>
          </p:nvPr>
        </p:nvGraphicFramePr>
        <p:xfrm>
          <a:off x="677690" y="1930400"/>
          <a:ext cx="8596312" cy="3881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81056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77334" y="609600"/>
            <a:ext cx="9609666" cy="1320800"/>
          </a:xfrm>
        </p:spPr>
        <p:txBody>
          <a:bodyPr/>
          <a:lstStyle/>
          <a:p>
            <a:r>
              <a:rPr lang="fr-CA" dirty="0">
                <a:latin typeface="Arial Black" panose="020B0A04020102020204" pitchFamily="34" charset="0"/>
              </a:rPr>
              <a:t>I</a:t>
            </a:r>
            <a:r>
              <a:rPr lang="fr-CA" dirty="0" smtClean="0">
                <a:latin typeface="Arial Black" panose="020B0A04020102020204" pitchFamily="34" charset="0"/>
              </a:rPr>
              <a:t>ndicateurs d’impact par auteur</a:t>
            </a:r>
            <a:endParaRPr lang="fr-CA" dirty="0">
              <a:latin typeface="Arial Black" panose="020B0A04020102020204" pitchFamily="34" charset="0"/>
            </a:endParaRPr>
          </a:p>
        </p:txBody>
      </p:sp>
      <p:sp>
        <p:nvSpPr>
          <p:cNvPr id="5" name="Espace réservé du contenu 4"/>
          <p:cNvSpPr>
            <a:spLocks noGrp="1"/>
          </p:cNvSpPr>
          <p:nvPr>
            <p:ph idx="1"/>
            <p:custDataLst>
              <p:tags r:id="rId2"/>
            </p:custDataLst>
          </p:nvPr>
        </p:nvSpPr>
        <p:spPr/>
        <p:txBody>
          <a:bodyPr/>
          <a:lstStyle/>
          <a:p>
            <a:pPr>
              <a:spcBef>
                <a:spcPts val="2400"/>
              </a:spcBef>
            </a:pPr>
            <a:r>
              <a:rPr lang="fr-CA" sz="2400" dirty="0" smtClean="0">
                <a:latin typeface="Calibri Light" panose="020F0302020204030204" pitchFamily="34" charset="0"/>
              </a:rPr>
              <a:t>Nombre d’articles par auteur (production)</a:t>
            </a:r>
          </a:p>
          <a:p>
            <a:pPr>
              <a:spcBef>
                <a:spcPts val="2400"/>
              </a:spcBef>
            </a:pPr>
            <a:r>
              <a:rPr lang="fr-CA" sz="2400" dirty="0" smtClean="0">
                <a:latin typeface="Calibri Light" panose="020F0302020204030204" pitchFamily="34" charset="0"/>
              </a:rPr>
              <a:t>Nombre total de citations que ses articles ont reçus (impact)</a:t>
            </a:r>
          </a:p>
          <a:p>
            <a:pPr>
              <a:spcBef>
                <a:spcPts val="2400"/>
              </a:spcBef>
            </a:pPr>
            <a:r>
              <a:rPr lang="fr-CA" sz="2400" dirty="0" smtClean="0">
                <a:latin typeface="Calibri Light" panose="020F0302020204030204" pitchFamily="34" charset="0"/>
              </a:rPr>
              <a:t>Nombre de citations pour chacun de ses articles (</a:t>
            </a:r>
            <a:r>
              <a:rPr lang="fr-CA" sz="2400" dirty="0">
                <a:latin typeface="Calibri Light" panose="020F0302020204030204" pitchFamily="34" charset="0"/>
              </a:rPr>
              <a:t>impact)</a:t>
            </a:r>
            <a:endParaRPr lang="fr-CA" sz="2400" dirty="0" smtClean="0">
              <a:latin typeface="Calibri Light" panose="020F0302020204030204" pitchFamily="34" charset="0"/>
            </a:endParaRPr>
          </a:p>
          <a:p>
            <a:pPr>
              <a:spcBef>
                <a:spcPts val="2400"/>
              </a:spcBef>
            </a:pPr>
            <a:r>
              <a:rPr lang="fr-CA" sz="2400" dirty="0" smtClean="0">
                <a:latin typeface="Calibri Light" panose="020F0302020204030204" pitchFamily="34" charset="0"/>
              </a:rPr>
              <a:t>Croisement entre la production et les citations:</a:t>
            </a:r>
          </a:p>
          <a:p>
            <a:pPr lvl="1"/>
            <a:r>
              <a:rPr lang="fr-CA" sz="2400" dirty="0" smtClean="0">
                <a:latin typeface="Calibri Light" panose="020F0302020204030204" pitchFamily="34" charset="0"/>
              </a:rPr>
              <a:t>L’indice H (le plus connu)</a:t>
            </a:r>
          </a:p>
          <a:p>
            <a:pPr marL="457200" lvl="1" indent="0">
              <a:buNone/>
            </a:pPr>
            <a:endParaRPr lang="fr-CA" dirty="0"/>
          </a:p>
          <a:p>
            <a:pPr marL="57150" indent="0">
              <a:buNone/>
            </a:pPr>
            <a:endParaRPr lang="fr-CA" dirty="0" smtClean="0"/>
          </a:p>
          <a:p>
            <a:pPr lvl="1"/>
            <a:endParaRPr lang="fr-CA" dirty="0" smtClean="0"/>
          </a:p>
          <a:p>
            <a:endParaRPr lang="fr-CA" dirty="0"/>
          </a:p>
        </p:txBody>
      </p:sp>
    </p:spTree>
    <p:extLst>
      <p:ext uri="{BB962C8B-B14F-4D97-AF65-F5344CB8AC3E}">
        <p14:creationId xmlns:p14="http://schemas.microsoft.com/office/powerpoint/2010/main" val="165953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77334" y="1577473"/>
            <a:ext cx="8596668" cy="1414379"/>
          </a:xfrm>
        </p:spPr>
        <p:txBody>
          <a:bodyPr>
            <a:normAutofit fontScale="92500"/>
          </a:bodyPr>
          <a:lstStyle/>
          <a:p>
            <a:pPr marL="0" indent="0">
              <a:buNone/>
            </a:pPr>
            <a:r>
              <a:rPr lang="fr-CA" sz="2800" b="1" dirty="0" smtClean="0">
                <a:latin typeface="Calibri Light" panose="020F0302020204030204" pitchFamily="34" charset="0"/>
              </a:rPr>
              <a:t>La définition:</a:t>
            </a:r>
          </a:p>
          <a:p>
            <a:pPr marL="0" indent="0">
              <a:buNone/>
            </a:pPr>
            <a:r>
              <a:rPr lang="fr-CA" sz="2000" dirty="0" smtClean="0">
                <a:latin typeface="Calibri Light" panose="020F0302020204030204" pitchFamily="34" charset="0"/>
              </a:rPr>
              <a:t>Un auteur </a:t>
            </a:r>
            <a:r>
              <a:rPr lang="fr-CA" sz="2000" dirty="0">
                <a:latin typeface="Calibri Light" panose="020F0302020204030204" pitchFamily="34" charset="0"/>
              </a:rPr>
              <a:t>a un indice h de x si x de ses publications ont reçu au moins x citations et </a:t>
            </a:r>
            <a:r>
              <a:rPr lang="fr-CA" sz="2000" dirty="0" smtClean="0">
                <a:latin typeface="Calibri Light" panose="020F0302020204030204" pitchFamily="34" charset="0"/>
              </a:rPr>
              <a:t>si toutes </a:t>
            </a:r>
            <a:r>
              <a:rPr lang="fr-CA" sz="2000" dirty="0">
                <a:latin typeface="Calibri Light" panose="020F0302020204030204" pitchFamily="34" charset="0"/>
              </a:rPr>
              <a:t>ses autres publications ont reçu un nombre de citations plus petit ou égal à x</a:t>
            </a:r>
          </a:p>
        </p:txBody>
      </p:sp>
      <p:pic>
        <p:nvPicPr>
          <p:cNvPr id="1026" name="Picture 2" descr="https://sites.google.com/site/impactbul/mesurer/H-index-en.pn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109521" y="2811379"/>
            <a:ext cx="3866147" cy="3866148"/>
          </a:xfrm>
          <a:prstGeom prst="rect">
            <a:avLst/>
          </a:prstGeom>
          <a:solidFill>
            <a:schemeClr val="accent1"/>
          </a:solidFill>
        </p:spPr>
      </p:pic>
      <p:sp>
        <p:nvSpPr>
          <p:cNvPr id="6" name="Titre 1"/>
          <p:cNvSpPr>
            <a:spLocks noGrp="1"/>
          </p:cNvSpPr>
          <p:nvPr>
            <p:ph type="title"/>
            <p:custDataLst>
              <p:tags r:id="rId3"/>
            </p:custDataLst>
          </p:nvPr>
        </p:nvSpPr>
        <p:spPr>
          <a:xfrm>
            <a:off x="677334" y="609600"/>
            <a:ext cx="9609666" cy="1320800"/>
          </a:xfrm>
        </p:spPr>
        <p:txBody>
          <a:bodyPr/>
          <a:lstStyle/>
          <a:p>
            <a:r>
              <a:rPr lang="fr-CA" dirty="0">
                <a:latin typeface="Arial Black" panose="020B0A04020102020204" pitchFamily="34" charset="0"/>
              </a:rPr>
              <a:t>I</a:t>
            </a:r>
            <a:r>
              <a:rPr lang="fr-CA" dirty="0" smtClean="0">
                <a:latin typeface="Arial Black" panose="020B0A04020102020204" pitchFamily="34" charset="0"/>
              </a:rPr>
              <a:t>ndicateurs d’impact par auteur</a:t>
            </a:r>
            <a:endParaRPr lang="fr-CA" dirty="0">
              <a:latin typeface="Arial Black" panose="020B0A04020102020204" pitchFamily="34" charset="0"/>
            </a:endParaRPr>
          </a:p>
        </p:txBody>
      </p:sp>
    </p:spTree>
    <p:extLst>
      <p:ext uri="{BB962C8B-B14F-4D97-AF65-F5344CB8AC3E}">
        <p14:creationId xmlns:p14="http://schemas.microsoft.com/office/powerpoint/2010/main" val="15691159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3195</TotalTime>
  <Words>1312</Words>
  <Application>Microsoft Office PowerPoint</Application>
  <PresentationFormat>Grand écran</PresentationFormat>
  <Paragraphs>285</Paragraphs>
  <Slides>26</Slides>
  <Notes>26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Aharoni</vt:lpstr>
      <vt:lpstr>Arial</vt:lpstr>
      <vt:lpstr>Arial Black</vt:lpstr>
      <vt:lpstr>Calibri</vt:lpstr>
      <vt:lpstr>Calibri Light</vt:lpstr>
      <vt:lpstr>Trebuchet MS</vt:lpstr>
      <vt:lpstr>Wingdings 3</vt:lpstr>
      <vt:lpstr>Facette</vt:lpstr>
      <vt:lpstr>Évaluation de l’impact de la recherche en 60 minutes</vt:lpstr>
      <vt:lpstr>Plan de la présentation  </vt:lpstr>
      <vt:lpstr>Historique à la BUL  </vt:lpstr>
      <vt:lpstr>Concepts</vt:lpstr>
      <vt:lpstr>Principes de base de la bibliométrie</vt:lpstr>
      <vt:lpstr>Principes de base de la bibliométrie</vt:lpstr>
      <vt:lpstr>Niveaux de mesures bibliométriques</vt:lpstr>
      <vt:lpstr>Indicateurs d’impact par auteur</vt:lpstr>
      <vt:lpstr>Indicateurs d’impact par auteur</vt:lpstr>
      <vt:lpstr>L’indice H : un indicateur vedette</vt:lpstr>
      <vt:lpstr>L’indice H : un indicateur vedette</vt:lpstr>
      <vt:lpstr>Indicateurs d’impact par auteur</vt:lpstr>
      <vt:lpstr>Indicateurs d’impact par article</vt:lpstr>
      <vt:lpstr>Indicateurs d’impact par revue</vt:lpstr>
      <vt:lpstr>Indicateurs d’impact par revue</vt:lpstr>
      <vt:lpstr>Les limites des indicateurs basés sur les citations </vt:lpstr>
      <vt:lpstr>Mesures alternatives : altmetrics </vt:lpstr>
      <vt:lpstr>Mesures alternatives : altmetrics </vt:lpstr>
      <vt:lpstr>Mesures alternatives : altmetrics </vt:lpstr>
      <vt:lpstr>Mesures alternatives : altmetrics </vt:lpstr>
      <vt:lpstr>Mesures alternatives : altmetrics </vt:lpstr>
      <vt:lpstr>Recherche en bibliométrie </vt:lpstr>
      <vt:lpstr>Applications de la bibliométrie en Bibliothèque</vt:lpstr>
      <vt:lpstr>Conclusion</vt:lpstr>
      <vt:lpstr>Merci</vt:lpstr>
      <vt:lpstr>Résumé de la présentation</vt:lpstr>
    </vt:vector>
  </TitlesOfParts>
  <Company>Bibliothèque Université Laval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Bibliométrie à la BUL</dc:title>
  <dc:creator>Ève Richard</dc:creator>
  <cp:lastModifiedBy>Ève Richard</cp:lastModifiedBy>
  <cp:revision>87</cp:revision>
  <cp:lastPrinted>2015-04-20T11:51:05Z</cp:lastPrinted>
  <dcterms:created xsi:type="dcterms:W3CDTF">2015-03-24T14:30:29Z</dcterms:created>
  <dcterms:modified xsi:type="dcterms:W3CDTF">2015-04-21T11:48:33Z</dcterms:modified>
</cp:coreProperties>
</file>