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tags/tag40.xml" ContentType="application/vnd.openxmlformats-officedocument.presentationml.tags+xml"/>
  <Override PartName="/ppt/notesSlides/notesSlide5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41.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handoutMasterIdLst>
    <p:handoutMasterId r:id="rId59"/>
  </p:handoutMasterIdLst>
  <p:sldIdLst>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272" r:id="rId35"/>
    <p:sldId id="260" r:id="rId36"/>
    <p:sldId id="263" r:id="rId37"/>
    <p:sldId id="264" r:id="rId38"/>
    <p:sldId id="273" r:id="rId39"/>
    <p:sldId id="268" r:id="rId40"/>
    <p:sldId id="265" r:id="rId41"/>
    <p:sldId id="267" r:id="rId42"/>
    <p:sldId id="275" r:id="rId43"/>
    <p:sldId id="277" r:id="rId44"/>
    <p:sldId id="276" r:id="rId45"/>
    <p:sldId id="278" r:id="rId46"/>
    <p:sldId id="279" r:id="rId47"/>
    <p:sldId id="280" r:id="rId48"/>
    <p:sldId id="281" r:id="rId49"/>
    <p:sldId id="283" r:id="rId50"/>
    <p:sldId id="269" r:id="rId51"/>
    <p:sldId id="271" r:id="rId52"/>
    <p:sldId id="316" r:id="rId53"/>
    <p:sldId id="317" r:id="rId54"/>
    <p:sldId id="318" r:id="rId55"/>
    <p:sldId id="319" r:id="rId56"/>
    <p:sldId id="320" r:id="rId57"/>
  </p:sldIdLst>
  <p:sldSz cx="9144000" cy="6858000" type="screen4x3"/>
  <p:notesSz cx="6797675" cy="9928225"/>
  <p:custDataLst>
    <p:tags r:id="rId6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620" autoAdjust="0"/>
  </p:normalViewPr>
  <p:slideViewPr>
    <p:cSldViewPr>
      <p:cViewPr varScale="1">
        <p:scale>
          <a:sx n="70" d="100"/>
          <a:sy n="70" d="100"/>
        </p:scale>
        <p:origin x="157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fr-CA" sz="1400" b="1" i="0" u="none" strike="noStrike" baseline="0" dirty="0">
                <a:effectLst/>
              </a:rPr>
              <a:t>Le travail collaboratif a contribué à mon apprentissage dans ce </a:t>
            </a:r>
            <a:r>
              <a:rPr lang="fr-CA" sz="1400" b="1" i="0" u="none" strike="noStrike" baseline="0" dirty="0" smtClean="0">
                <a:effectLst/>
              </a:rPr>
              <a:t>cours</a:t>
            </a:r>
            <a:endParaRPr lang="en-US" sz="1400" dirty="0"/>
          </a:p>
        </c:rich>
      </c:tx>
      <c:layout>
        <c:manualLayout>
          <c:xMode val="edge"/>
          <c:yMode val="edge"/>
          <c:x val="0.10865787231141562"/>
          <c:y val="3.6122817579771226E-2"/>
        </c:manualLayout>
      </c:layout>
      <c:overlay val="0"/>
    </c:title>
    <c:autoTitleDeleted val="0"/>
    <c:plotArea>
      <c:layout>
        <c:manualLayout>
          <c:layoutTarget val="inner"/>
          <c:xMode val="edge"/>
          <c:yMode val="edge"/>
          <c:x val="1.0163607002602179E-3"/>
          <c:y val="0.23233886711000365"/>
          <c:w val="0.90080894433650349"/>
          <c:h val="0.68528018886260533"/>
        </c:manualLayout>
      </c:layout>
      <c:pieChart>
        <c:varyColors val="1"/>
        <c:ser>
          <c:idx val="0"/>
          <c:order val="0"/>
          <c:dPt>
            <c:idx val="0"/>
            <c:bubble3D val="0"/>
          </c:dPt>
          <c:dPt>
            <c:idx val="2"/>
            <c:bubble3D val="0"/>
          </c:dPt>
          <c:dPt>
            <c:idx val="3"/>
            <c:bubble3D val="0"/>
          </c:dPt>
          <c:dPt>
            <c:idx val="4"/>
            <c:bubble3D val="0"/>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val>
            <c:numRef>
              <c:f>Feuil1!$B$2:$F$2</c:f>
              <c:numCache>
                <c:formatCode>General</c:formatCode>
                <c:ptCount val="5"/>
                <c:pt idx="0">
                  <c:v>0</c:v>
                </c:pt>
                <c:pt idx="1">
                  <c:v>0</c:v>
                </c:pt>
                <c:pt idx="2">
                  <c:v>0</c:v>
                </c:pt>
                <c:pt idx="3">
                  <c:v>3</c:v>
                </c:pt>
                <c:pt idx="4">
                  <c:v>11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4606707783747972"/>
          <c:y val="0.33821599187391882"/>
          <c:w val="6.8928450667623473E-2"/>
          <c:h val="0.45561009094227628"/>
        </c:manualLayout>
      </c:layout>
      <c:overlay val="0"/>
      <c:txPr>
        <a:bodyPr/>
        <a:lstStyle/>
        <a:p>
          <a:pPr rtl="0">
            <a:defRPr/>
          </a:pPr>
          <a:endParaRPr lang="fr-FR"/>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fr-CA" sz="1400" b="1" i="0" u="none" strike="noStrike" baseline="0">
                <a:effectLst/>
              </a:rPr>
              <a:t>Les activités en classe aident à la compréhension de la matière</a:t>
            </a:r>
            <a:endParaRPr lang="en-US" sz="1400"/>
          </a:p>
        </c:rich>
      </c:tx>
      <c:layout>
        <c:manualLayout>
          <c:xMode val="edge"/>
          <c:yMode val="edge"/>
          <c:x val="0.30417478415096733"/>
          <c:y val="3.3069038080736128E-2"/>
        </c:manualLayout>
      </c:layout>
      <c:overlay val="0"/>
    </c:title>
    <c:autoTitleDeleted val="0"/>
    <c:plotArea>
      <c:layout>
        <c:manualLayout>
          <c:layoutTarget val="inner"/>
          <c:xMode val="edge"/>
          <c:yMode val="edge"/>
          <c:x val="0.24757690613741334"/>
          <c:y val="0.23361742486128992"/>
          <c:w val="0.79609780460901169"/>
          <c:h val="0.70412176424841688"/>
        </c:manualLayout>
      </c:layout>
      <c:pieChart>
        <c:varyColors val="1"/>
        <c:ser>
          <c:idx val="0"/>
          <c:order val="0"/>
          <c:tx>
            <c:strRef>
              <c:f>Feuil1!$C$1:$G$1</c:f>
              <c:strCache>
                <c:ptCount val="1"/>
                <c:pt idx="0">
                  <c:v>1 2 3 4 5</c:v>
                </c:pt>
              </c:strCache>
            </c:strRef>
          </c:tx>
          <c:dPt>
            <c:idx val="0"/>
            <c:bubble3D val="0"/>
          </c:dPt>
          <c:dPt>
            <c:idx val="2"/>
            <c:bubble3D val="0"/>
          </c:dPt>
          <c:dPt>
            <c:idx val="3"/>
            <c:bubble3D val="0"/>
          </c:dPt>
          <c:dPt>
            <c:idx val="4"/>
            <c:bubble3D val="0"/>
          </c:dPt>
          <c:dPt>
            <c:idx val="5"/>
            <c:bubble3D val="0"/>
          </c:dPt>
          <c:dLbls>
            <c:spPr>
              <a:noFill/>
              <a:ln>
                <a:noFill/>
              </a:ln>
              <a:effectLst/>
            </c:spPr>
            <c:dLblPos val="inEnd"/>
            <c:showLegendKey val="0"/>
            <c:showVal val="0"/>
            <c:showCatName val="0"/>
            <c:showSerName val="0"/>
            <c:showPercent val="1"/>
            <c:showBubbleSize val="0"/>
            <c:showLeaderLines val="1"/>
            <c:extLst>
              <c:ext xmlns:c15="http://schemas.microsoft.com/office/drawing/2012/chart" uri="{CE6537A1-D6FC-4f65-9D91-7224C49458BB}"/>
            </c:extLst>
          </c:dLbls>
          <c:val>
            <c:numRef>
              <c:f>Feuil1!$C$2:$G$2</c:f>
              <c:numCache>
                <c:formatCode>General</c:formatCode>
                <c:ptCount val="5"/>
                <c:pt idx="2">
                  <c:v>2</c:v>
                </c:pt>
                <c:pt idx="3">
                  <c:v>2</c:v>
                </c:pt>
                <c:pt idx="4">
                  <c:v>9</c:v>
                </c:pt>
              </c:numCache>
            </c:numRef>
          </c:val>
        </c:ser>
        <c:dLbls>
          <c:dLblPos val="inEnd"/>
          <c:showLegendKey val="0"/>
          <c:showVal val="0"/>
          <c:showCatName val="0"/>
          <c:showSerName val="0"/>
          <c:showPercent val="1"/>
          <c:showBubbleSize val="0"/>
          <c:showLeaderLines val="1"/>
        </c:dLbls>
        <c:firstSliceAng val="0"/>
      </c:pieChart>
    </c:plotArea>
    <c:legend>
      <c:legendPos val="r"/>
      <c:layout>
        <c:manualLayout>
          <c:xMode val="edge"/>
          <c:yMode val="edge"/>
          <c:x val="0.89459336893601848"/>
          <c:y val="0.38113779841455531"/>
          <c:w val="6.7064387481850674E-2"/>
          <c:h val="0.46901038773469617"/>
        </c:manualLayout>
      </c:layout>
      <c:overlay val="0"/>
      <c:txPr>
        <a:bodyPr/>
        <a:lstStyle/>
        <a:p>
          <a:pPr rtl="0">
            <a:defRPr/>
          </a:pPr>
          <a:endParaRPr lang="fr-FR"/>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fr-CA" sz="1400" b="1" i="0" u="none" strike="noStrike" baseline="0">
                <a:effectLst/>
              </a:rPr>
              <a:t>Les activités en classe aident à</a:t>
            </a:r>
          </a:p>
          <a:p>
            <a:pPr>
              <a:defRPr sz="1400"/>
            </a:pPr>
            <a:r>
              <a:rPr lang="fr-CA" sz="1400" b="1" i="0" u="none" strike="noStrike" baseline="0">
                <a:effectLst/>
              </a:rPr>
              <a:t> la rétention de la matière</a:t>
            </a:r>
            <a:endParaRPr lang="en-US" sz="1400"/>
          </a:p>
        </c:rich>
      </c:tx>
      <c:overlay val="0"/>
    </c:title>
    <c:autoTitleDeleted val="0"/>
    <c:plotArea>
      <c:layout>
        <c:manualLayout>
          <c:layoutTarget val="inner"/>
          <c:xMode val="edge"/>
          <c:yMode val="edge"/>
          <c:x val="3.5277140923735746E-2"/>
          <c:y val="0.23269114990969295"/>
          <c:w val="0.86786973164597858"/>
          <c:h val="0.73423959837795805"/>
        </c:manualLayout>
      </c:layout>
      <c:pieChart>
        <c:varyColors val="1"/>
        <c:ser>
          <c:idx val="0"/>
          <c:order val="0"/>
          <c:tx>
            <c:strRef>
              <c:f>Feuil1!$C$1:$G$1</c:f>
              <c:strCache>
                <c:ptCount val="1"/>
                <c:pt idx="0">
                  <c:v>1 2 3 4 5</c:v>
                </c:pt>
              </c:strCache>
            </c:strRef>
          </c:tx>
          <c:dPt>
            <c:idx val="0"/>
            <c:bubble3D val="0"/>
          </c:dPt>
          <c:dPt>
            <c:idx val="2"/>
            <c:bubble3D val="0"/>
          </c:dPt>
          <c:dPt>
            <c:idx val="3"/>
            <c:bubble3D val="0"/>
          </c:dPt>
          <c:dPt>
            <c:idx val="4"/>
            <c:bubble3D val="0"/>
          </c:dPt>
          <c:dPt>
            <c:idx val="5"/>
            <c:bubble3D val="0"/>
          </c:dPt>
          <c:dLbls>
            <c:spPr>
              <a:noFill/>
              <a:ln>
                <a:noFill/>
              </a:ln>
              <a:effectLst/>
            </c:spPr>
            <c:dLblPos val="inEnd"/>
            <c:showLegendKey val="0"/>
            <c:showVal val="0"/>
            <c:showCatName val="0"/>
            <c:showSerName val="0"/>
            <c:showPercent val="1"/>
            <c:showBubbleSize val="0"/>
            <c:showLeaderLines val="1"/>
            <c:extLst>
              <c:ext xmlns:c15="http://schemas.microsoft.com/office/drawing/2012/chart" uri="{CE6537A1-D6FC-4f65-9D91-7224C49458BB}"/>
            </c:extLst>
          </c:dLbls>
          <c:val>
            <c:numRef>
              <c:f>Feuil1!$C$2:$G$2</c:f>
              <c:numCache>
                <c:formatCode>General</c:formatCode>
                <c:ptCount val="5"/>
                <c:pt idx="2">
                  <c:v>1</c:v>
                </c:pt>
                <c:pt idx="3">
                  <c:v>5</c:v>
                </c:pt>
                <c:pt idx="4">
                  <c:v>7</c:v>
                </c:pt>
              </c:numCache>
            </c:numRef>
          </c:val>
        </c:ser>
        <c:dLbls>
          <c:dLblPos val="inEnd"/>
          <c:showLegendKey val="0"/>
          <c:showVal val="0"/>
          <c:showCatName val="0"/>
          <c:showSerName val="0"/>
          <c:showPercent val="1"/>
          <c:showBubbleSize val="0"/>
          <c:showLeaderLines val="1"/>
        </c:dLbls>
        <c:firstSliceAng val="0"/>
      </c:pieChart>
    </c:plotArea>
    <c:legend>
      <c:legendPos val="r"/>
      <c:layout>
        <c:manualLayout>
          <c:xMode val="edge"/>
          <c:yMode val="edge"/>
          <c:x val="0.78497540677298483"/>
          <c:y val="0.32461180783834476"/>
          <c:w val="7.0722444980860708E-2"/>
          <c:h val="0.46901038773469617"/>
        </c:manualLayout>
      </c:layout>
      <c:overlay val="0"/>
      <c:txPr>
        <a:bodyPr/>
        <a:lstStyle/>
        <a:p>
          <a:pPr rtl="0">
            <a:defRPr/>
          </a:pPr>
          <a:endParaRPr lang="fr-FR"/>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A2A28-A02E-444E-9228-A6381D3ACEAB}" type="doc">
      <dgm:prSet loTypeId="urn:microsoft.com/office/officeart/2005/8/layout/bProcess3" loCatId="process" qsTypeId="urn:microsoft.com/office/officeart/2005/8/quickstyle/simple2" qsCatId="simple" csTypeId="urn:microsoft.com/office/officeart/2005/8/colors/colorful2" csCatId="colorful" phldr="1"/>
      <dgm:spPr/>
      <dgm:t>
        <a:bodyPr/>
        <a:lstStyle/>
        <a:p>
          <a:endParaRPr lang="fr-CA"/>
        </a:p>
      </dgm:t>
    </dgm:pt>
    <dgm:pt modelId="{0D81A412-0D68-4FC2-B54E-C8057BA0453E}">
      <dgm:prSet phldrT="[Texte]"/>
      <dgm:spPr/>
      <dgm:t>
        <a:bodyPr/>
        <a:lstStyle/>
        <a:p>
          <a:r>
            <a:rPr lang="fr-CA" dirty="0" smtClean="0"/>
            <a:t>Réunions</a:t>
          </a:r>
          <a:endParaRPr lang="fr-CA" dirty="0"/>
        </a:p>
      </dgm:t>
    </dgm:pt>
    <dgm:pt modelId="{E56A388A-7B0F-43C8-8431-B6B0DD23C5D1}" type="parTrans" cxnId="{E9D2ED1D-D9A5-42F7-975A-77E3DAF4B955}">
      <dgm:prSet/>
      <dgm:spPr/>
      <dgm:t>
        <a:bodyPr/>
        <a:lstStyle/>
        <a:p>
          <a:endParaRPr lang="fr-CA"/>
        </a:p>
      </dgm:t>
    </dgm:pt>
    <dgm:pt modelId="{B99B471A-0427-46B2-98C2-67B47B7C7315}" type="sibTrans" cxnId="{E9D2ED1D-D9A5-42F7-975A-77E3DAF4B955}">
      <dgm:prSet/>
      <dgm:spPr/>
      <dgm:t>
        <a:bodyPr/>
        <a:lstStyle/>
        <a:p>
          <a:endParaRPr lang="fr-CA"/>
        </a:p>
      </dgm:t>
    </dgm:pt>
    <dgm:pt modelId="{1889CDD9-AFB6-4756-8E31-CC7D19F6350B}">
      <dgm:prSet phldrT="[Texte]"/>
      <dgm:spPr/>
      <dgm:t>
        <a:bodyPr/>
        <a:lstStyle/>
        <a:p>
          <a:r>
            <a:rPr lang="fr-CA" dirty="0" smtClean="0"/>
            <a:t>Familiarisation</a:t>
          </a:r>
          <a:endParaRPr lang="fr-CA" dirty="0"/>
        </a:p>
      </dgm:t>
    </dgm:pt>
    <dgm:pt modelId="{DAFD3A75-5F5E-49F4-8CE8-26E5024FD6BF}" type="parTrans" cxnId="{0681A7B2-1D86-4F87-AFE5-70794358DF52}">
      <dgm:prSet/>
      <dgm:spPr/>
      <dgm:t>
        <a:bodyPr/>
        <a:lstStyle/>
        <a:p>
          <a:endParaRPr lang="fr-CA"/>
        </a:p>
      </dgm:t>
    </dgm:pt>
    <dgm:pt modelId="{669297AF-6AF4-4664-B6D5-FDBC4178471E}" type="sibTrans" cxnId="{0681A7B2-1D86-4F87-AFE5-70794358DF52}">
      <dgm:prSet/>
      <dgm:spPr/>
      <dgm:t>
        <a:bodyPr/>
        <a:lstStyle/>
        <a:p>
          <a:endParaRPr lang="fr-CA"/>
        </a:p>
      </dgm:t>
    </dgm:pt>
    <dgm:pt modelId="{884320C3-74CF-4D3E-8D2F-44EE46C091CE}">
      <dgm:prSet phldrT="[Texte]"/>
      <dgm:spPr/>
      <dgm:t>
        <a:bodyPr/>
        <a:lstStyle/>
        <a:p>
          <a:r>
            <a:rPr lang="fr-CA" dirty="0" smtClean="0"/>
            <a:t>Plan/logistique</a:t>
          </a:r>
          <a:endParaRPr lang="fr-CA" dirty="0"/>
        </a:p>
      </dgm:t>
    </dgm:pt>
    <dgm:pt modelId="{8B61267F-330A-4CBC-9C57-1FDADDD19034}" type="parTrans" cxnId="{35FFC702-A853-48F7-8CCA-66DD787E8A88}">
      <dgm:prSet/>
      <dgm:spPr/>
      <dgm:t>
        <a:bodyPr/>
        <a:lstStyle/>
        <a:p>
          <a:endParaRPr lang="fr-CA"/>
        </a:p>
      </dgm:t>
    </dgm:pt>
    <dgm:pt modelId="{33551840-2825-4C86-9DC1-B321E200C91A}" type="sibTrans" cxnId="{35FFC702-A853-48F7-8CCA-66DD787E8A88}">
      <dgm:prSet/>
      <dgm:spPr/>
      <dgm:t>
        <a:bodyPr/>
        <a:lstStyle/>
        <a:p>
          <a:endParaRPr lang="fr-CA"/>
        </a:p>
      </dgm:t>
    </dgm:pt>
    <dgm:pt modelId="{40F68BAC-92C8-4B39-8434-ED4945BB74E3}">
      <dgm:prSet phldrT="[Texte]"/>
      <dgm:spPr/>
      <dgm:t>
        <a:bodyPr/>
        <a:lstStyle/>
        <a:p>
          <a:r>
            <a:rPr lang="fr-CA" dirty="0" smtClean="0"/>
            <a:t>Matériel pédagogique</a:t>
          </a:r>
          <a:endParaRPr lang="fr-CA" dirty="0"/>
        </a:p>
      </dgm:t>
    </dgm:pt>
    <dgm:pt modelId="{09276F33-8EE3-4B4D-A1AA-B411AE3B362F}" type="parTrans" cxnId="{77B0EBA9-B05E-40BC-88E4-88A956A2AB0B}">
      <dgm:prSet/>
      <dgm:spPr/>
      <dgm:t>
        <a:bodyPr/>
        <a:lstStyle/>
        <a:p>
          <a:endParaRPr lang="fr-CA"/>
        </a:p>
      </dgm:t>
    </dgm:pt>
    <dgm:pt modelId="{E255A84D-04AF-4901-A9A6-DEC22C5F37DC}" type="sibTrans" cxnId="{77B0EBA9-B05E-40BC-88E4-88A956A2AB0B}">
      <dgm:prSet/>
      <dgm:spPr/>
      <dgm:t>
        <a:bodyPr/>
        <a:lstStyle/>
        <a:p>
          <a:endParaRPr lang="fr-CA"/>
        </a:p>
      </dgm:t>
    </dgm:pt>
    <dgm:pt modelId="{84EB82D6-10E7-433C-85B9-25226539FE21}" type="pres">
      <dgm:prSet presAssocID="{5C4A2A28-A02E-444E-9228-A6381D3ACEAB}" presName="Name0" presStyleCnt="0">
        <dgm:presLayoutVars>
          <dgm:dir/>
          <dgm:resizeHandles val="exact"/>
        </dgm:presLayoutVars>
      </dgm:prSet>
      <dgm:spPr/>
      <dgm:t>
        <a:bodyPr/>
        <a:lstStyle/>
        <a:p>
          <a:endParaRPr lang="fr-CA"/>
        </a:p>
      </dgm:t>
    </dgm:pt>
    <dgm:pt modelId="{E2A4ADFF-03ED-4442-B372-1F074F32734D}" type="pres">
      <dgm:prSet presAssocID="{0D81A412-0D68-4FC2-B54E-C8057BA0453E}" presName="node" presStyleLbl="node1" presStyleIdx="0" presStyleCnt="4">
        <dgm:presLayoutVars>
          <dgm:bulletEnabled val="1"/>
        </dgm:presLayoutVars>
      </dgm:prSet>
      <dgm:spPr/>
      <dgm:t>
        <a:bodyPr/>
        <a:lstStyle/>
        <a:p>
          <a:endParaRPr lang="fr-CA"/>
        </a:p>
      </dgm:t>
    </dgm:pt>
    <dgm:pt modelId="{0A79E027-BDFF-4B72-A43B-BACFDE8EDE99}" type="pres">
      <dgm:prSet presAssocID="{B99B471A-0427-46B2-98C2-67B47B7C7315}" presName="sibTrans" presStyleLbl="sibTrans1D1" presStyleIdx="0" presStyleCnt="3"/>
      <dgm:spPr/>
      <dgm:t>
        <a:bodyPr/>
        <a:lstStyle/>
        <a:p>
          <a:endParaRPr lang="fr-CA"/>
        </a:p>
      </dgm:t>
    </dgm:pt>
    <dgm:pt modelId="{04A51770-3649-4887-A604-11E997D657EF}" type="pres">
      <dgm:prSet presAssocID="{B99B471A-0427-46B2-98C2-67B47B7C7315}" presName="connectorText" presStyleLbl="sibTrans1D1" presStyleIdx="0" presStyleCnt="3"/>
      <dgm:spPr/>
      <dgm:t>
        <a:bodyPr/>
        <a:lstStyle/>
        <a:p>
          <a:endParaRPr lang="fr-CA"/>
        </a:p>
      </dgm:t>
    </dgm:pt>
    <dgm:pt modelId="{B9323E9C-F74F-41D6-98A2-77742281D278}" type="pres">
      <dgm:prSet presAssocID="{1889CDD9-AFB6-4756-8E31-CC7D19F6350B}" presName="node" presStyleLbl="node1" presStyleIdx="1" presStyleCnt="4">
        <dgm:presLayoutVars>
          <dgm:bulletEnabled val="1"/>
        </dgm:presLayoutVars>
      </dgm:prSet>
      <dgm:spPr/>
      <dgm:t>
        <a:bodyPr/>
        <a:lstStyle/>
        <a:p>
          <a:endParaRPr lang="fr-CA"/>
        </a:p>
      </dgm:t>
    </dgm:pt>
    <dgm:pt modelId="{46B63360-5DEB-40D4-B283-733C2ADD4A94}" type="pres">
      <dgm:prSet presAssocID="{669297AF-6AF4-4664-B6D5-FDBC4178471E}" presName="sibTrans" presStyleLbl="sibTrans1D1" presStyleIdx="1" presStyleCnt="3"/>
      <dgm:spPr/>
      <dgm:t>
        <a:bodyPr/>
        <a:lstStyle/>
        <a:p>
          <a:endParaRPr lang="fr-CA"/>
        </a:p>
      </dgm:t>
    </dgm:pt>
    <dgm:pt modelId="{E6CEE0F4-F410-45CE-8398-980E1C64AA40}" type="pres">
      <dgm:prSet presAssocID="{669297AF-6AF4-4664-B6D5-FDBC4178471E}" presName="connectorText" presStyleLbl="sibTrans1D1" presStyleIdx="1" presStyleCnt="3"/>
      <dgm:spPr/>
      <dgm:t>
        <a:bodyPr/>
        <a:lstStyle/>
        <a:p>
          <a:endParaRPr lang="fr-CA"/>
        </a:p>
      </dgm:t>
    </dgm:pt>
    <dgm:pt modelId="{633109EF-4BD4-4B46-B2CF-7420B8E18673}" type="pres">
      <dgm:prSet presAssocID="{884320C3-74CF-4D3E-8D2F-44EE46C091CE}" presName="node" presStyleLbl="node1" presStyleIdx="2" presStyleCnt="4">
        <dgm:presLayoutVars>
          <dgm:bulletEnabled val="1"/>
        </dgm:presLayoutVars>
      </dgm:prSet>
      <dgm:spPr/>
      <dgm:t>
        <a:bodyPr/>
        <a:lstStyle/>
        <a:p>
          <a:endParaRPr lang="fr-CA"/>
        </a:p>
      </dgm:t>
    </dgm:pt>
    <dgm:pt modelId="{C0DD5433-6254-4A0E-BFC5-540E8CD245F1}" type="pres">
      <dgm:prSet presAssocID="{33551840-2825-4C86-9DC1-B321E200C91A}" presName="sibTrans" presStyleLbl="sibTrans1D1" presStyleIdx="2" presStyleCnt="3"/>
      <dgm:spPr/>
      <dgm:t>
        <a:bodyPr/>
        <a:lstStyle/>
        <a:p>
          <a:endParaRPr lang="fr-CA"/>
        </a:p>
      </dgm:t>
    </dgm:pt>
    <dgm:pt modelId="{27E7C515-979A-467A-A195-D2638C4C0A4A}" type="pres">
      <dgm:prSet presAssocID="{33551840-2825-4C86-9DC1-B321E200C91A}" presName="connectorText" presStyleLbl="sibTrans1D1" presStyleIdx="2" presStyleCnt="3"/>
      <dgm:spPr/>
      <dgm:t>
        <a:bodyPr/>
        <a:lstStyle/>
        <a:p>
          <a:endParaRPr lang="fr-CA"/>
        </a:p>
      </dgm:t>
    </dgm:pt>
    <dgm:pt modelId="{6ED1AA7E-7A20-4F9F-AB36-7B73DEF0B27A}" type="pres">
      <dgm:prSet presAssocID="{40F68BAC-92C8-4B39-8434-ED4945BB74E3}" presName="node" presStyleLbl="node1" presStyleIdx="3" presStyleCnt="4">
        <dgm:presLayoutVars>
          <dgm:bulletEnabled val="1"/>
        </dgm:presLayoutVars>
      </dgm:prSet>
      <dgm:spPr/>
      <dgm:t>
        <a:bodyPr/>
        <a:lstStyle/>
        <a:p>
          <a:endParaRPr lang="fr-CA"/>
        </a:p>
      </dgm:t>
    </dgm:pt>
  </dgm:ptLst>
  <dgm:cxnLst>
    <dgm:cxn modelId="{77B0EBA9-B05E-40BC-88E4-88A956A2AB0B}" srcId="{5C4A2A28-A02E-444E-9228-A6381D3ACEAB}" destId="{40F68BAC-92C8-4B39-8434-ED4945BB74E3}" srcOrd="3" destOrd="0" parTransId="{09276F33-8EE3-4B4D-A1AA-B411AE3B362F}" sibTransId="{E255A84D-04AF-4901-A9A6-DEC22C5F37DC}"/>
    <dgm:cxn modelId="{0681A7B2-1D86-4F87-AFE5-70794358DF52}" srcId="{5C4A2A28-A02E-444E-9228-A6381D3ACEAB}" destId="{1889CDD9-AFB6-4756-8E31-CC7D19F6350B}" srcOrd="1" destOrd="0" parTransId="{DAFD3A75-5F5E-49F4-8CE8-26E5024FD6BF}" sibTransId="{669297AF-6AF4-4664-B6D5-FDBC4178471E}"/>
    <dgm:cxn modelId="{E04E85D3-C34E-45FF-900E-03676757CA08}" type="presOf" srcId="{1889CDD9-AFB6-4756-8E31-CC7D19F6350B}" destId="{B9323E9C-F74F-41D6-98A2-77742281D278}" srcOrd="0" destOrd="0" presId="urn:microsoft.com/office/officeart/2005/8/layout/bProcess3"/>
    <dgm:cxn modelId="{49F6D0F6-8561-4F97-8979-28E3A1628049}" type="presOf" srcId="{0D81A412-0D68-4FC2-B54E-C8057BA0453E}" destId="{E2A4ADFF-03ED-4442-B372-1F074F32734D}" srcOrd="0" destOrd="0" presId="urn:microsoft.com/office/officeart/2005/8/layout/bProcess3"/>
    <dgm:cxn modelId="{A65E90B9-359E-48C8-AA22-99BF2BB0479D}" type="presOf" srcId="{B99B471A-0427-46B2-98C2-67B47B7C7315}" destId="{04A51770-3649-4887-A604-11E997D657EF}" srcOrd="1" destOrd="0" presId="urn:microsoft.com/office/officeart/2005/8/layout/bProcess3"/>
    <dgm:cxn modelId="{C192AEA7-603E-4BF9-B059-44EEC8635F9C}" type="presOf" srcId="{40F68BAC-92C8-4B39-8434-ED4945BB74E3}" destId="{6ED1AA7E-7A20-4F9F-AB36-7B73DEF0B27A}" srcOrd="0" destOrd="0" presId="urn:microsoft.com/office/officeart/2005/8/layout/bProcess3"/>
    <dgm:cxn modelId="{7D082E5D-4417-4FA5-AB11-5AEF7CC371F7}" type="presOf" srcId="{669297AF-6AF4-4664-B6D5-FDBC4178471E}" destId="{E6CEE0F4-F410-45CE-8398-980E1C64AA40}" srcOrd="1" destOrd="0" presId="urn:microsoft.com/office/officeart/2005/8/layout/bProcess3"/>
    <dgm:cxn modelId="{944343D4-CE64-425C-9958-9686F7928315}" type="presOf" srcId="{33551840-2825-4C86-9DC1-B321E200C91A}" destId="{27E7C515-979A-467A-A195-D2638C4C0A4A}" srcOrd="1" destOrd="0" presId="urn:microsoft.com/office/officeart/2005/8/layout/bProcess3"/>
    <dgm:cxn modelId="{18F7C664-EAE2-48CD-8FB0-0C4B11F94D58}" type="presOf" srcId="{33551840-2825-4C86-9DC1-B321E200C91A}" destId="{C0DD5433-6254-4A0E-BFC5-540E8CD245F1}" srcOrd="0" destOrd="0" presId="urn:microsoft.com/office/officeart/2005/8/layout/bProcess3"/>
    <dgm:cxn modelId="{35FFC702-A853-48F7-8CCA-66DD787E8A88}" srcId="{5C4A2A28-A02E-444E-9228-A6381D3ACEAB}" destId="{884320C3-74CF-4D3E-8D2F-44EE46C091CE}" srcOrd="2" destOrd="0" parTransId="{8B61267F-330A-4CBC-9C57-1FDADDD19034}" sibTransId="{33551840-2825-4C86-9DC1-B321E200C91A}"/>
    <dgm:cxn modelId="{FBC7E66F-80E3-4814-AFA9-7D113BCA117A}" type="presOf" srcId="{669297AF-6AF4-4664-B6D5-FDBC4178471E}" destId="{46B63360-5DEB-40D4-B283-733C2ADD4A94}" srcOrd="0" destOrd="0" presId="urn:microsoft.com/office/officeart/2005/8/layout/bProcess3"/>
    <dgm:cxn modelId="{E0D280FE-3F6E-4C05-AB90-ACFC46312835}" type="presOf" srcId="{5C4A2A28-A02E-444E-9228-A6381D3ACEAB}" destId="{84EB82D6-10E7-433C-85B9-25226539FE21}" srcOrd="0" destOrd="0" presId="urn:microsoft.com/office/officeart/2005/8/layout/bProcess3"/>
    <dgm:cxn modelId="{6E3FDDA0-4D95-4A95-89C5-B626734DCA95}" type="presOf" srcId="{B99B471A-0427-46B2-98C2-67B47B7C7315}" destId="{0A79E027-BDFF-4B72-A43B-BACFDE8EDE99}" srcOrd="0" destOrd="0" presId="urn:microsoft.com/office/officeart/2005/8/layout/bProcess3"/>
    <dgm:cxn modelId="{E9D2ED1D-D9A5-42F7-975A-77E3DAF4B955}" srcId="{5C4A2A28-A02E-444E-9228-A6381D3ACEAB}" destId="{0D81A412-0D68-4FC2-B54E-C8057BA0453E}" srcOrd="0" destOrd="0" parTransId="{E56A388A-7B0F-43C8-8431-B6B0DD23C5D1}" sibTransId="{B99B471A-0427-46B2-98C2-67B47B7C7315}"/>
    <dgm:cxn modelId="{038A6B46-E79F-44F6-9519-22067997DB1C}" type="presOf" srcId="{884320C3-74CF-4D3E-8D2F-44EE46C091CE}" destId="{633109EF-4BD4-4B46-B2CF-7420B8E18673}" srcOrd="0" destOrd="0" presId="urn:microsoft.com/office/officeart/2005/8/layout/bProcess3"/>
    <dgm:cxn modelId="{09DA461E-5B6D-40DB-8C52-99380977D71A}" type="presParOf" srcId="{84EB82D6-10E7-433C-85B9-25226539FE21}" destId="{E2A4ADFF-03ED-4442-B372-1F074F32734D}" srcOrd="0" destOrd="0" presId="urn:microsoft.com/office/officeart/2005/8/layout/bProcess3"/>
    <dgm:cxn modelId="{293DD62F-E63E-48E3-9266-ED1A3B55ADAD}" type="presParOf" srcId="{84EB82D6-10E7-433C-85B9-25226539FE21}" destId="{0A79E027-BDFF-4B72-A43B-BACFDE8EDE99}" srcOrd="1" destOrd="0" presId="urn:microsoft.com/office/officeart/2005/8/layout/bProcess3"/>
    <dgm:cxn modelId="{19D6C4E3-0E89-4164-A7C5-0957BAFF36C1}" type="presParOf" srcId="{0A79E027-BDFF-4B72-A43B-BACFDE8EDE99}" destId="{04A51770-3649-4887-A604-11E997D657EF}" srcOrd="0" destOrd="0" presId="urn:microsoft.com/office/officeart/2005/8/layout/bProcess3"/>
    <dgm:cxn modelId="{D2D05067-2EB1-47CF-866F-F24BE0E77EFA}" type="presParOf" srcId="{84EB82D6-10E7-433C-85B9-25226539FE21}" destId="{B9323E9C-F74F-41D6-98A2-77742281D278}" srcOrd="2" destOrd="0" presId="urn:microsoft.com/office/officeart/2005/8/layout/bProcess3"/>
    <dgm:cxn modelId="{1341B9B4-FAFD-420B-936A-EB8D7D6A1887}" type="presParOf" srcId="{84EB82D6-10E7-433C-85B9-25226539FE21}" destId="{46B63360-5DEB-40D4-B283-733C2ADD4A94}" srcOrd="3" destOrd="0" presId="urn:microsoft.com/office/officeart/2005/8/layout/bProcess3"/>
    <dgm:cxn modelId="{4501D99E-C070-4484-BA19-258C23CA8548}" type="presParOf" srcId="{46B63360-5DEB-40D4-B283-733C2ADD4A94}" destId="{E6CEE0F4-F410-45CE-8398-980E1C64AA40}" srcOrd="0" destOrd="0" presId="urn:microsoft.com/office/officeart/2005/8/layout/bProcess3"/>
    <dgm:cxn modelId="{D7750FE1-3E60-43BA-9D18-D6C9F34B99DE}" type="presParOf" srcId="{84EB82D6-10E7-433C-85B9-25226539FE21}" destId="{633109EF-4BD4-4B46-B2CF-7420B8E18673}" srcOrd="4" destOrd="0" presId="urn:microsoft.com/office/officeart/2005/8/layout/bProcess3"/>
    <dgm:cxn modelId="{D630705B-87F8-4A05-8E03-F1AD87B30B2D}" type="presParOf" srcId="{84EB82D6-10E7-433C-85B9-25226539FE21}" destId="{C0DD5433-6254-4A0E-BFC5-540E8CD245F1}" srcOrd="5" destOrd="0" presId="urn:microsoft.com/office/officeart/2005/8/layout/bProcess3"/>
    <dgm:cxn modelId="{E3A7BF70-A70F-4C7E-889C-1739D605546E}" type="presParOf" srcId="{C0DD5433-6254-4A0E-BFC5-540E8CD245F1}" destId="{27E7C515-979A-467A-A195-D2638C4C0A4A}" srcOrd="0" destOrd="0" presId="urn:microsoft.com/office/officeart/2005/8/layout/bProcess3"/>
    <dgm:cxn modelId="{0B92C3EA-CEC5-4B73-BF05-243623CB5FC1}" type="presParOf" srcId="{84EB82D6-10E7-433C-85B9-25226539FE21}" destId="{6ED1AA7E-7A20-4F9F-AB36-7B73DEF0B27A}" srcOrd="6"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446"/>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50443" y="0"/>
            <a:ext cx="2945659" cy="498446"/>
          </a:xfrm>
          <a:prstGeom prst="rect">
            <a:avLst/>
          </a:prstGeom>
        </p:spPr>
        <p:txBody>
          <a:bodyPr vert="horz" lIns="91440" tIns="45720" rIns="91440" bIns="45720" rtlCol="0"/>
          <a:lstStyle>
            <a:lvl1pPr algn="r">
              <a:defRPr sz="1200"/>
            </a:lvl1pPr>
          </a:lstStyle>
          <a:p>
            <a:fld id="{1BBA92C8-11BC-43B0-A531-522EA224798E}" type="datetimeFigureOut">
              <a:rPr lang="fr-CA" smtClean="0"/>
              <a:t>2015-03-18</a:t>
            </a:fld>
            <a:endParaRPr lang="fr-CA"/>
          </a:p>
        </p:txBody>
      </p:sp>
      <p:sp>
        <p:nvSpPr>
          <p:cNvPr id="4" name="Espace réservé du pied de page 3"/>
          <p:cNvSpPr>
            <a:spLocks noGrp="1"/>
          </p:cNvSpPr>
          <p:nvPr>
            <p:ph type="ftr" sz="quarter" idx="2"/>
          </p:nvPr>
        </p:nvSpPr>
        <p:spPr>
          <a:xfrm>
            <a:off x="0" y="9429780"/>
            <a:ext cx="2945659" cy="498446"/>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50443" y="9429780"/>
            <a:ext cx="2945659" cy="498446"/>
          </a:xfrm>
          <a:prstGeom prst="rect">
            <a:avLst/>
          </a:prstGeom>
        </p:spPr>
        <p:txBody>
          <a:bodyPr vert="horz" lIns="91440" tIns="45720" rIns="91440" bIns="45720" rtlCol="0" anchor="b"/>
          <a:lstStyle>
            <a:lvl1pPr algn="r">
              <a:defRPr sz="1200"/>
            </a:lvl1pPr>
          </a:lstStyle>
          <a:p>
            <a:fld id="{E1FAC472-9DE9-4FA3-927D-98CEFFE48A01}" type="slidenum">
              <a:rPr lang="fr-CA" smtClean="0"/>
              <a:t>‹N°›</a:t>
            </a:fld>
            <a:endParaRPr lang="fr-CA"/>
          </a:p>
        </p:txBody>
      </p:sp>
    </p:spTree>
    <p:extLst>
      <p:ext uri="{BB962C8B-B14F-4D97-AF65-F5344CB8AC3E}">
        <p14:creationId xmlns:p14="http://schemas.microsoft.com/office/powerpoint/2010/main" val="240620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E0820E6-B745-47AC-BF40-202130BBD620}" type="datetimeFigureOut">
              <a:rPr lang="fr-CA" smtClean="0"/>
              <a:t>2015-03-18</a:t>
            </a:fld>
            <a:endParaRPr lang="fr-CA"/>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6BE11795-65B0-4CBC-814A-9150BEB70C00}" type="slidenum">
              <a:rPr lang="fr-CA" smtClean="0"/>
              <a:t>‹N°›</a:t>
            </a:fld>
            <a:endParaRPr lang="fr-CA"/>
          </a:p>
        </p:txBody>
      </p:sp>
    </p:spTree>
    <p:extLst>
      <p:ext uri="{BB962C8B-B14F-4D97-AF65-F5344CB8AC3E}">
        <p14:creationId xmlns:p14="http://schemas.microsoft.com/office/powerpoint/2010/main" val="309349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CFF81A5-A461-4215-968A-9435812F947F}" type="slidenum">
              <a:rPr lang="fr-CA" smtClean="0"/>
              <a:t>1</a:t>
            </a:fld>
            <a:endParaRPr lang="fr-CA"/>
          </a:p>
        </p:txBody>
      </p:sp>
    </p:spTree>
    <p:extLst>
      <p:ext uri="{BB962C8B-B14F-4D97-AF65-F5344CB8AC3E}">
        <p14:creationId xmlns:p14="http://schemas.microsoft.com/office/powerpoint/2010/main" val="228215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Cet</a:t>
            </a:r>
            <a:r>
              <a:rPr lang="fr-CA" sz="1100" baseline="0" dirty="0" smtClean="0"/>
              <a:t>te nouvelle importance accordée à l’espace dans la dynamique d'apprentissage a été évalué dans bien des universités où l’on a vu apparaître, au cours des dernières années, des SAA.</a:t>
            </a: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10</a:t>
            </a:fld>
            <a:endParaRPr lang="fr-CA"/>
          </a:p>
        </p:txBody>
      </p:sp>
    </p:spTree>
    <p:extLst>
      <p:ext uri="{BB962C8B-B14F-4D97-AF65-F5344CB8AC3E}">
        <p14:creationId xmlns:p14="http://schemas.microsoft.com/office/powerpoint/2010/main" val="103776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b="0" i="0" kern="1200" dirty="0" smtClean="0">
                <a:solidFill>
                  <a:schemeClr val="tx1"/>
                </a:solidFill>
                <a:effectLst/>
                <a:latin typeface="+mn-lt"/>
                <a:ea typeface="+mn-ea"/>
                <a:cs typeface="+mn-cs"/>
              </a:rPr>
              <a:t>L’Université Laval a</a:t>
            </a:r>
            <a:r>
              <a:rPr lang="fr-CA" sz="1100" b="0" i="0" kern="1200" baseline="0" dirty="0" smtClean="0">
                <a:solidFill>
                  <a:schemeClr val="tx1"/>
                </a:solidFill>
                <a:effectLst/>
                <a:latin typeface="+mn-lt"/>
                <a:ea typeface="+mn-ea"/>
                <a:cs typeface="+mn-cs"/>
              </a:rPr>
              <a:t> aussi emboîté le pas en aménageant, l'automne dernier, sa </a:t>
            </a:r>
            <a:r>
              <a:rPr lang="fr-CA" sz="1100" b="0" i="0" kern="1200" dirty="0" smtClean="0">
                <a:solidFill>
                  <a:schemeClr val="tx1"/>
                </a:solidFill>
                <a:effectLst/>
                <a:latin typeface="+mn-lt"/>
                <a:ea typeface="+mn-ea"/>
                <a:cs typeface="+mn-cs"/>
              </a:rPr>
              <a:t>première salle d’apprentissage.</a:t>
            </a:r>
          </a:p>
          <a:p>
            <a:endParaRPr lang="fr-CA" sz="1100" b="0" i="0" u="none" kern="1200" dirty="0" smtClean="0">
              <a:solidFill>
                <a:schemeClr val="tx1"/>
              </a:solidFill>
              <a:effectLst/>
              <a:latin typeface="+mn-lt"/>
              <a:ea typeface="+mn-ea"/>
              <a:cs typeface="+mn-cs"/>
            </a:endParaRPr>
          </a:p>
          <a:p>
            <a:r>
              <a:rPr lang="fr-CA" sz="1100" u="none" kern="1200" dirty="0" smtClean="0">
                <a:solidFill>
                  <a:schemeClr val="tx1"/>
                </a:solidFill>
                <a:effectLst/>
                <a:latin typeface="+mn-lt"/>
                <a:ea typeface="+mn-ea"/>
                <a:cs typeface="+mn-cs"/>
              </a:rPr>
              <a:t>Pourquoi à la bibliothèque ?</a:t>
            </a:r>
          </a:p>
          <a:p>
            <a:r>
              <a:rPr lang="fr-CA" sz="1100" u="none" kern="1200" dirty="0" smtClean="0">
                <a:solidFill>
                  <a:schemeClr val="tx1"/>
                </a:solidFill>
                <a:effectLst/>
                <a:latin typeface="+mn-lt"/>
                <a:ea typeface="+mn-ea"/>
                <a:cs typeface="+mn-cs"/>
              </a:rPr>
              <a:t>C’est que la bibliothèque, par la neutralité de son offre de service destinée à l’ensemble de la communauté universitaire, est toute désignée pour ce genre d’expérimentation.</a:t>
            </a:r>
            <a:r>
              <a:rPr lang="fr-CA" sz="1100" u="none" kern="1200" baseline="0" dirty="0" smtClean="0">
                <a:solidFill>
                  <a:schemeClr val="tx1"/>
                </a:solidFill>
                <a:effectLst/>
                <a:latin typeface="+mn-lt"/>
                <a:ea typeface="+mn-ea"/>
                <a:cs typeface="+mn-cs"/>
              </a:rPr>
              <a:t> </a:t>
            </a:r>
          </a:p>
          <a:p>
            <a:r>
              <a:rPr lang="fr-CA" sz="1100" u="none" kern="1200" baseline="0" dirty="0" smtClean="0">
                <a:solidFill>
                  <a:schemeClr val="tx1"/>
                </a:solidFill>
                <a:effectLst/>
                <a:latin typeface="+mn-lt"/>
                <a:ea typeface="+mn-ea"/>
                <a:cs typeface="+mn-cs"/>
              </a:rPr>
              <a:t>En effet</a:t>
            </a:r>
            <a:r>
              <a:rPr lang="fr-CA" sz="1100" u="none" kern="1200" dirty="0" smtClean="0">
                <a:solidFill>
                  <a:schemeClr val="tx1"/>
                </a:solidFill>
                <a:effectLst/>
                <a:latin typeface="+mn-lt"/>
                <a:ea typeface="+mn-ea"/>
                <a:cs typeface="+mn-cs"/>
              </a:rPr>
              <a:t>, la bibliothèque</a:t>
            </a:r>
            <a:r>
              <a:rPr lang="fr-CA" sz="1100" u="none" kern="1200" baseline="0" dirty="0" smtClean="0">
                <a:solidFill>
                  <a:schemeClr val="tx1"/>
                </a:solidFill>
                <a:effectLst/>
                <a:latin typeface="+mn-lt"/>
                <a:ea typeface="+mn-ea"/>
                <a:cs typeface="+mn-cs"/>
              </a:rPr>
              <a:t> suit la tendance des bibliothèques universitaires en se transformant </a:t>
            </a:r>
            <a:r>
              <a:rPr lang="fr-CA" sz="1100" u="none" kern="1200" dirty="0" smtClean="0">
                <a:solidFill>
                  <a:schemeClr val="tx1"/>
                </a:solidFill>
                <a:effectLst/>
                <a:latin typeface="+mn-lt"/>
                <a:ea typeface="+mn-ea"/>
                <a:cs typeface="+mn-cs"/>
              </a:rPr>
              <a:t>en un lieu regroupant une variété de services et d’espaces d’apprentissage autant informels que formels et où diverses expérimentations pédagogiques et technologiques peuvent avoir lieu. Ces transformations permettent à</a:t>
            </a:r>
            <a:r>
              <a:rPr lang="fr-CA" sz="1100" u="none" kern="1200" baseline="0" dirty="0" smtClean="0">
                <a:solidFill>
                  <a:schemeClr val="tx1"/>
                </a:solidFill>
                <a:effectLst/>
                <a:latin typeface="+mn-lt"/>
                <a:ea typeface="+mn-ea"/>
                <a:cs typeface="+mn-cs"/>
              </a:rPr>
              <a:t> la </a:t>
            </a:r>
            <a:r>
              <a:rPr lang="fr-CA" sz="1100" u="none" kern="1200" dirty="0" smtClean="0">
                <a:solidFill>
                  <a:schemeClr val="tx1"/>
                </a:solidFill>
                <a:effectLst/>
                <a:latin typeface="+mn-lt"/>
                <a:ea typeface="+mn-ea"/>
                <a:cs typeface="+mn-cs"/>
              </a:rPr>
              <a:t>BUL, autant qu’aux autres BU, de</a:t>
            </a:r>
            <a:r>
              <a:rPr lang="fr-CA" sz="1100" u="none" kern="1200" baseline="0" dirty="0" smtClean="0">
                <a:solidFill>
                  <a:schemeClr val="tx1"/>
                </a:solidFill>
                <a:effectLst/>
                <a:latin typeface="+mn-lt"/>
                <a:ea typeface="+mn-ea"/>
                <a:cs typeface="+mn-cs"/>
              </a:rPr>
              <a:t> </a:t>
            </a:r>
            <a:r>
              <a:rPr lang="fr-CA" sz="1100" u="none" kern="1200" dirty="0" smtClean="0">
                <a:solidFill>
                  <a:schemeClr val="tx1"/>
                </a:solidFill>
                <a:effectLst/>
                <a:latin typeface="+mn-lt"/>
                <a:ea typeface="+mn-ea"/>
                <a:cs typeface="+mn-cs"/>
              </a:rPr>
              <a:t>prendre un nouveau visage de modernité et de raviver l’intérêt des étudiants et des enseignants pour un lieu</a:t>
            </a:r>
            <a:r>
              <a:rPr lang="fr-CA" sz="1100" u="none" kern="1200" baseline="0" dirty="0" smtClean="0">
                <a:solidFill>
                  <a:schemeClr val="tx1"/>
                </a:solidFill>
                <a:effectLst/>
                <a:latin typeface="+mn-lt"/>
                <a:ea typeface="+mn-ea"/>
                <a:cs typeface="+mn-cs"/>
              </a:rPr>
              <a:t> qui vise à devenir</a:t>
            </a:r>
            <a:r>
              <a:rPr lang="fr-CA" sz="1100" u="none" kern="1200" dirty="0" smtClean="0">
                <a:solidFill>
                  <a:schemeClr val="tx1"/>
                </a:solidFill>
                <a:effectLst/>
                <a:latin typeface="+mn-lt"/>
                <a:ea typeface="+mn-ea"/>
                <a:cs typeface="+mn-cs"/>
              </a:rPr>
              <a:t> un carrefour d’apprentissage essentiel.</a:t>
            </a:r>
          </a:p>
          <a:p>
            <a:r>
              <a:rPr lang="fr-CA" sz="1100" dirty="0" smtClean="0"/>
              <a:t>La bibliothèque</a:t>
            </a:r>
            <a:r>
              <a:rPr lang="fr-CA" sz="1100" baseline="0" dirty="0" smtClean="0"/>
              <a:t> était dont toute désignée pour accueillir ce projet pilote de SAA sur la campus.</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11</a:t>
            </a:fld>
            <a:endParaRPr lang="fr-CA"/>
          </a:p>
        </p:txBody>
      </p:sp>
    </p:spTree>
    <p:extLst>
      <p:ext uri="{BB962C8B-B14F-4D97-AF65-F5344CB8AC3E}">
        <p14:creationId xmlns:p14="http://schemas.microsoft.com/office/powerpoint/2010/main" val="380899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Les principales caractéristiques de ces salles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Aménagement en tables rondes</a:t>
            </a:r>
          </a:p>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Pas de devant de classe, podium du formateur situé au milieu de la salle</a:t>
            </a:r>
          </a:p>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Multiples espaces de projection</a:t>
            </a:r>
          </a:p>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Avec ou sans ordinateur</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12</a:t>
            </a:fld>
            <a:endParaRPr lang="fr-CA"/>
          </a:p>
        </p:txBody>
      </p:sp>
    </p:spTree>
    <p:extLst>
      <p:ext uri="{BB962C8B-B14F-4D97-AF65-F5344CB8AC3E}">
        <p14:creationId xmlns:p14="http://schemas.microsoft.com/office/powerpoint/2010/main" val="266964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Ce type</a:t>
            </a:r>
            <a:r>
              <a:rPr lang="fr-CA" sz="1100" baseline="0" dirty="0" smtClean="0"/>
              <a:t> de salle supporte deux des dimensions du modèle d’apprentissage, mais la pédagogie qui y est employée doit évidemment être elle adaptée à sont tour</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13</a:t>
            </a:fld>
            <a:endParaRPr lang="fr-CA"/>
          </a:p>
        </p:txBody>
      </p:sp>
    </p:spTree>
    <p:extLst>
      <p:ext uri="{BB962C8B-B14F-4D97-AF65-F5344CB8AC3E}">
        <p14:creationId xmlns:p14="http://schemas.microsoft.com/office/powerpoint/2010/main" val="2950562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2B7DDBE-0AB5-4C4A-9DFA-78C209CC8D7A}" type="slidenum">
              <a:rPr lang="fr-CA" smtClean="0"/>
              <a:t>14</a:t>
            </a:fld>
            <a:endParaRPr lang="fr-CA"/>
          </a:p>
        </p:txBody>
      </p:sp>
    </p:spTree>
    <p:extLst>
      <p:ext uri="{BB962C8B-B14F-4D97-AF65-F5344CB8AC3E}">
        <p14:creationId xmlns:p14="http://schemas.microsoft.com/office/powerpoint/2010/main" val="17744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Dans l'ancien modèle d’enseignement,</a:t>
            </a:r>
            <a:r>
              <a:rPr lang="fr-CA" sz="1100" baseline="0" dirty="0" smtClean="0"/>
              <a:t> le</a:t>
            </a:r>
            <a:r>
              <a:rPr lang="fr-CA" sz="1100" dirty="0" smtClean="0"/>
              <a:t> professeur est l'élément irremplaçable</a:t>
            </a:r>
            <a:r>
              <a:rPr lang="fr-CA" sz="1100" baseline="0" dirty="0" smtClean="0"/>
              <a:t> alors qu’a</a:t>
            </a:r>
            <a:r>
              <a:rPr lang="fr-CA" sz="1100" b="0" i="0" u="none" strike="noStrike" kern="1200" baseline="0" dirty="0" smtClean="0">
                <a:solidFill>
                  <a:schemeClr val="tx1"/>
                </a:solidFill>
                <a:latin typeface="+mn-lt"/>
                <a:ea typeface="+mn-ea"/>
                <a:cs typeface="+mn-cs"/>
              </a:rPr>
              <a:t>vec la pédagogie active, c’est l’étudiant qui est au cœur du processus d'apprentissage.</a:t>
            </a:r>
          </a:p>
          <a:p>
            <a:r>
              <a:rPr lang="fr-CA" sz="1100" b="0" i="0" u="none" strike="noStrike" kern="1200" baseline="0" dirty="0" smtClean="0">
                <a:solidFill>
                  <a:schemeClr val="tx1"/>
                </a:solidFill>
                <a:latin typeface="+mn-lt"/>
                <a:ea typeface="+mn-ea"/>
                <a:cs typeface="+mn-cs"/>
              </a:rPr>
              <a:t>Le rôle de l’enseignant </a:t>
            </a:r>
            <a:r>
              <a:rPr lang="fr-CA" sz="1100" baseline="0" dirty="0" smtClean="0"/>
              <a:t>est relégué au second rôle et </a:t>
            </a:r>
            <a:r>
              <a:rPr lang="fr-CA" sz="1100" b="0" i="0" u="none" strike="noStrike" kern="1200" baseline="0" dirty="0" smtClean="0">
                <a:solidFill>
                  <a:schemeClr val="tx1"/>
                </a:solidFill>
                <a:latin typeface="+mn-lt"/>
                <a:ea typeface="+mn-ea"/>
                <a:cs typeface="+mn-cs"/>
              </a:rPr>
              <a:t>correspond davantage à celui d’un facilitateur d'apprentissage que celui d’un transmetteur de connaissance.</a:t>
            </a:r>
            <a:endParaRPr lang="fr-CA" sz="1100" dirty="0" smtClean="0"/>
          </a:p>
          <a:p>
            <a:r>
              <a:rPr lang="fr-CA" sz="1100" dirty="0" smtClean="0"/>
              <a:t>C’est les étudiants qui conduisent leur apprentissage par la réalisation de certaines tâches</a:t>
            </a:r>
            <a:r>
              <a:rPr lang="fr-CA" sz="1100" baseline="0" dirty="0" smtClean="0"/>
              <a:t>.</a:t>
            </a: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15</a:t>
            </a:fld>
            <a:endParaRPr lang="fr-CA"/>
          </a:p>
        </p:txBody>
      </p:sp>
    </p:spTree>
    <p:extLst>
      <p:ext uri="{BB962C8B-B14F-4D97-AF65-F5344CB8AC3E}">
        <p14:creationId xmlns:p14="http://schemas.microsoft.com/office/powerpoint/2010/main" val="3500185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Si on veux utiliser la pédagogie active à 100% en classe, c’est-à-dire abandonner le </a:t>
            </a:r>
            <a:r>
              <a:rPr lang="fr-CA" sz="1100" baseline="0" dirty="0" smtClean="0"/>
              <a:t>magistral </a:t>
            </a:r>
            <a:r>
              <a:rPr lang="fr-CA" sz="1100" dirty="0" smtClean="0"/>
              <a:t>théorique, le déroulement des cours doit être inversé.</a:t>
            </a:r>
          </a:p>
          <a:p>
            <a:r>
              <a:rPr lang="fr-CA" sz="1100" dirty="0" smtClean="0"/>
              <a:t>C’est-à-dire</a:t>
            </a:r>
            <a:r>
              <a:rPr lang="fr-CA" sz="1100" baseline="0" dirty="0" smtClean="0"/>
              <a:t> que pour bien être préparé à effectuer les activités qui auront lieu en classe, l’étudiant doit s’être familiarisé avec les contenus avant de débuter le cours. Ces contenus vont se retrouver, par exemple, sur le site du cours, dans des vidéos accessibles en ligne ou encore dans un recueil de note de cours. </a:t>
            </a:r>
          </a:p>
          <a:p>
            <a:r>
              <a:rPr lang="fr-CA" sz="1100" baseline="0" dirty="0" smtClean="0"/>
              <a:t>L’étudiant arrive donc en classe préparé à effectuer les différentes activités proposées en équipes.</a:t>
            </a:r>
          </a:p>
          <a:p>
            <a:r>
              <a:rPr lang="fr-CA" sz="1100" baseline="0" dirty="0" smtClean="0"/>
              <a:t>C’est un peu comme s’il faisait ses devoirs en classe, où ils peut recourir facilement à l’aide de ses pairs et ou du professeurs en cas d’incompréhension.</a:t>
            </a:r>
          </a:p>
          <a:p>
            <a:r>
              <a:rPr lang="fr-CA" sz="1100" baseline="0" dirty="0" smtClean="0"/>
              <a:t>C’est totalement l’inverse de l'ancien modèle ou la matière est donnée en classe et où l’étudiant s’exerce seulement une fois rendu à la maison.</a:t>
            </a:r>
          </a:p>
          <a:p>
            <a:endParaRPr lang="fr-CA" sz="1100" baseline="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16</a:t>
            </a:fld>
            <a:endParaRPr lang="fr-CA"/>
          </a:p>
        </p:txBody>
      </p:sp>
    </p:spTree>
    <p:extLst>
      <p:ext uri="{BB962C8B-B14F-4D97-AF65-F5344CB8AC3E}">
        <p14:creationId xmlns:p14="http://schemas.microsoft.com/office/powerpoint/2010/main" val="281991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F- (Flexible </a:t>
            </a:r>
            <a:r>
              <a:rPr lang="fr-CA" sz="1100" dirty="0" err="1" smtClean="0"/>
              <a:t>Environment</a:t>
            </a:r>
            <a:r>
              <a:rPr lang="fr-CA" sz="1100" dirty="0" smtClean="0"/>
              <a:t>) : un environnement, classe ou laboratoire, qui s’adapte au rythme et style d’apprentissage des étudiants. </a:t>
            </a:r>
          </a:p>
          <a:p>
            <a:r>
              <a:rPr lang="fr-CA" sz="1100" dirty="0" smtClean="0"/>
              <a:t>L- (Learning Culture) : l’étudiant est appelé à être actif et responsable de ses apprentissages, et ce, autant en dehors que dans la classe. &lt;</a:t>
            </a:r>
          </a:p>
          <a:p>
            <a:r>
              <a:rPr lang="fr-CA" sz="1100" dirty="0" smtClean="0"/>
              <a:t>I - (</a:t>
            </a:r>
            <a:r>
              <a:rPr lang="fr-CA" sz="1100" dirty="0" err="1" smtClean="0"/>
              <a:t>Intentional</a:t>
            </a:r>
            <a:r>
              <a:rPr lang="fr-CA" sz="1100" dirty="0" smtClean="0"/>
              <a:t> Content) : afin de réduire le temps d’exposés magistraux donnés en classe, l’enseignant détermine le contenu qui peut être transmis à l’aide de vidéos, podcasts ou autres médias et qui seront écoutés (et réécoutés) au besoin par les étudiants lors de leur préparation au cours. Ce contenu sera revu et réinvesti dans les activités en classe. </a:t>
            </a:r>
          </a:p>
          <a:p>
            <a:r>
              <a:rPr lang="fr-CA" sz="1100" dirty="0" smtClean="0"/>
              <a:t>P- (Professional </a:t>
            </a:r>
            <a:r>
              <a:rPr lang="fr-CA" sz="1100" dirty="0" err="1" smtClean="0"/>
              <a:t>Educators</a:t>
            </a:r>
            <a:r>
              <a:rPr lang="fr-CA" sz="1100" dirty="0" smtClean="0"/>
              <a:t>) : loin de vouloir remplacer l’enseignant, cette approche suggère une intervention pédagogique structurée et constamment adaptée aux étudiants en place.</a:t>
            </a:r>
            <a:endParaRPr lang="fr-CA" sz="1100" baseline="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17</a:t>
            </a:fld>
            <a:endParaRPr lang="fr-CA"/>
          </a:p>
        </p:txBody>
      </p:sp>
    </p:spTree>
    <p:extLst>
      <p:ext uri="{BB962C8B-B14F-4D97-AF65-F5344CB8AC3E}">
        <p14:creationId xmlns:p14="http://schemas.microsoft.com/office/powerpoint/2010/main" val="789370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baseline="0" dirty="0" smtClean="0"/>
              <a:t>La pédagogie inversée inclus une pédagogie active en misant sur la participation de l’étudiant à ses apprentissages en classe et à la maison.</a:t>
            </a:r>
          </a:p>
          <a:p>
            <a:r>
              <a:rPr lang="fr-CA" sz="1100" baseline="0" dirty="0" smtClean="0"/>
              <a:t>La pédagogie inversée peut être plus difficile à appliquer pour des formations sporadiques, tel que les formations documentaires, si elles ne s’insèrent pas dans un cadre ou la pédagogie inversée est déjà employée.</a:t>
            </a:r>
          </a:p>
          <a:p>
            <a:r>
              <a:rPr lang="fr-CA" sz="1100" baseline="0" dirty="0" smtClean="0"/>
              <a:t>En effet, les étudiants ont moins tendance à se préparer pour ce type de formation s’ils n’en ont pas l’habitude.</a:t>
            </a:r>
          </a:p>
          <a:p>
            <a:endParaRPr lang="fr-CA" sz="1100" baseline="0" dirty="0" smtClean="0"/>
          </a:p>
          <a:p>
            <a:r>
              <a:rPr lang="fr-CA" sz="1100" baseline="0" dirty="0" smtClean="0"/>
              <a:t>On peut alors miser sur une pédagogie active sans toutefois laisser tomber tout le magistral. On fera en sorte de réduire au minimum la théorie pour laisser plus de place aux apprentissages impliquant la participation active de l’étudiant.</a:t>
            </a: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18</a:t>
            </a:fld>
            <a:endParaRPr lang="fr-CA"/>
          </a:p>
        </p:txBody>
      </p:sp>
    </p:spTree>
    <p:extLst>
      <p:ext uri="{BB962C8B-B14F-4D97-AF65-F5344CB8AC3E}">
        <p14:creationId xmlns:p14="http://schemas.microsoft.com/office/powerpoint/2010/main" val="41183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1. Offre la possibilité aux étudiants d’écouter et de réécouter le contenu théorique s’ils en ont besoin. </a:t>
            </a:r>
          </a:p>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2. Favorise une responsabilisation des étudiants en les impliquant davantage dans leur apprentissage. </a:t>
            </a:r>
          </a:p>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3. Laisse plus de temps au suivi personnalisé à partir d’échanges avec l’enseignant. </a:t>
            </a:r>
          </a:p>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4. Permet davantage d’interactions entre les étudiants. </a:t>
            </a:r>
          </a:p>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5. Invite à une meilleure utilisation du temps en présence avec les étudiants.</a:t>
            </a:r>
            <a:endParaRPr lang="fr-CA" sz="1100" dirty="0" smtClean="0">
              <a:latin typeface="Candara" panose="020E0502030303020204" pitchFamily="34" charset="0"/>
            </a:endParaRP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19</a:t>
            </a:fld>
            <a:endParaRPr lang="fr-CA"/>
          </a:p>
        </p:txBody>
      </p:sp>
    </p:spTree>
    <p:extLst>
      <p:ext uri="{BB962C8B-B14F-4D97-AF65-F5344CB8AC3E}">
        <p14:creationId xmlns:p14="http://schemas.microsoft.com/office/powerpoint/2010/main" val="244304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2B7DDBE-0AB5-4C4A-9DFA-78C209CC8D7A}" type="slidenum">
              <a:rPr lang="fr-CA" smtClean="0"/>
              <a:t>2</a:t>
            </a:fld>
            <a:endParaRPr lang="fr-CA"/>
          </a:p>
        </p:txBody>
      </p:sp>
    </p:spTree>
    <p:extLst>
      <p:ext uri="{BB962C8B-B14F-4D97-AF65-F5344CB8AC3E}">
        <p14:creationId xmlns:p14="http://schemas.microsoft.com/office/powerpoint/2010/main" val="2473115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latin typeface="+mn-lt"/>
              </a:rPr>
              <a:t>Avantages et désavantage</a:t>
            </a:r>
          </a:p>
          <a:p>
            <a:endParaRPr lang="fr-CA"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20</a:t>
            </a:fld>
            <a:endParaRPr lang="fr-CA"/>
          </a:p>
        </p:txBody>
      </p:sp>
    </p:spTree>
    <p:extLst>
      <p:ext uri="{BB962C8B-B14F-4D97-AF65-F5344CB8AC3E}">
        <p14:creationId xmlns:p14="http://schemas.microsoft.com/office/powerpoint/2010/main" val="128352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latin typeface="+mn-lt"/>
              </a:rPr>
              <a:t>Points négatifs</a:t>
            </a:r>
            <a:r>
              <a:rPr lang="fr-CA" sz="1100" baseline="0" dirty="0" smtClean="0">
                <a:latin typeface="+mn-lt"/>
              </a:rPr>
              <a:t> : </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baseline="0" dirty="0" smtClean="0">
                <a:latin typeface="+mn-lt"/>
              </a:rPr>
              <a:t>Difficultés d’avoir accès aux technologies</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baseline="0" dirty="0" smtClean="0">
                <a:latin typeface="+mn-lt"/>
              </a:rPr>
              <a:t>Manque de temps pour couvrir toutes la matière à la maison</a:t>
            </a:r>
            <a:endParaRPr lang="fr-CA" sz="1100" dirty="0" smtClean="0">
              <a:latin typeface="+mn-lt"/>
            </a:endParaRPr>
          </a:p>
          <a:p>
            <a:endParaRPr lang="fr-CA"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21</a:t>
            </a:fld>
            <a:endParaRPr lang="fr-CA"/>
          </a:p>
        </p:txBody>
      </p:sp>
    </p:spTree>
    <p:extLst>
      <p:ext uri="{BB962C8B-B14F-4D97-AF65-F5344CB8AC3E}">
        <p14:creationId xmlns:p14="http://schemas.microsoft.com/office/powerpoint/2010/main" val="178301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CA" sz="1100" dirty="0" smtClean="0"/>
              <a:t>Développer des connaissances de niveaux supérieurs. </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22</a:t>
            </a:fld>
            <a:endParaRPr lang="fr-CA"/>
          </a:p>
        </p:txBody>
      </p:sp>
    </p:spTree>
    <p:extLst>
      <p:ext uri="{BB962C8B-B14F-4D97-AF65-F5344CB8AC3E}">
        <p14:creationId xmlns:p14="http://schemas.microsoft.com/office/powerpoint/2010/main" val="1645476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Dans</a:t>
            </a:r>
            <a:r>
              <a:rPr lang="fr-CA" sz="1100" baseline="0" dirty="0" smtClean="0"/>
              <a:t> tous les cas, ces activité</a:t>
            </a:r>
            <a:r>
              <a:rPr lang="fr-CA" sz="1100" dirty="0" smtClean="0"/>
              <a:t>s collaboratives vont</a:t>
            </a:r>
            <a:r>
              <a:rPr lang="fr-CA" sz="1100" baseline="0" dirty="0" smtClean="0"/>
              <a:t> </a:t>
            </a:r>
            <a:r>
              <a:rPr lang="fr-CA" sz="1100" dirty="0" smtClean="0"/>
              <a:t>permettent à l’étudiants de développer son esprit critique,</a:t>
            </a:r>
            <a:r>
              <a:rPr lang="fr-CA" sz="1100" baseline="0" dirty="0" smtClean="0"/>
              <a:t> s</a:t>
            </a:r>
            <a:r>
              <a:rPr lang="fr-CA" sz="1100" dirty="0" smtClean="0"/>
              <a:t>a</a:t>
            </a:r>
            <a:r>
              <a:rPr lang="fr-CA" sz="1100" baseline="0" dirty="0" smtClean="0"/>
              <a:t> capacité de réflexion, de schématisation et sa capacité à vulgariser et à présenter différents concepts.</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sz="1100" baseline="0" dirty="0" smtClean="0"/>
              <a:t>Apprentissages beaucoup moins réalisés avec ancien modèle d'enseignement magistral</a:t>
            </a:r>
            <a:endParaRPr lang="fr-CA" sz="110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23</a:t>
            </a:fld>
            <a:endParaRPr lang="fr-CA"/>
          </a:p>
        </p:txBody>
      </p:sp>
    </p:spTree>
    <p:extLst>
      <p:ext uri="{BB962C8B-B14F-4D97-AF65-F5344CB8AC3E}">
        <p14:creationId xmlns:p14="http://schemas.microsoft.com/office/powerpoint/2010/main" val="348304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2B7DDBE-0AB5-4C4A-9DFA-78C209CC8D7A}" type="slidenum">
              <a:rPr lang="fr-CA" smtClean="0"/>
              <a:t>24</a:t>
            </a:fld>
            <a:endParaRPr lang="fr-CA"/>
          </a:p>
        </p:txBody>
      </p:sp>
    </p:spTree>
    <p:extLst>
      <p:ext uri="{BB962C8B-B14F-4D97-AF65-F5344CB8AC3E}">
        <p14:creationId xmlns:p14="http://schemas.microsoft.com/office/powerpoint/2010/main" val="763326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Il</a:t>
            </a:r>
            <a:r>
              <a:rPr lang="fr-CA" sz="1100" baseline="0" dirty="0" smtClean="0"/>
              <a:t> est certain que transformer l’approche pédagogique d’un cours en entier doit être envisagée avec réflexion  et i</a:t>
            </a:r>
            <a:r>
              <a:rPr lang="fr-CA" sz="1100" b="0" i="0" u="none" strike="noStrike" kern="1200" baseline="0" dirty="0" smtClean="0">
                <a:solidFill>
                  <a:schemeClr val="tx1"/>
                </a:solidFill>
                <a:latin typeface="+mn-lt"/>
                <a:ea typeface="+mn-ea"/>
                <a:cs typeface="+mn-cs"/>
              </a:rPr>
              <a:t>l est important de choisir des pratiques pertinentes selon les objectifs d’apprentissage visés ou les compétences à développer. Cela</a:t>
            </a:r>
            <a:r>
              <a:rPr lang="fr-CA" sz="1100" baseline="0" dirty="0" smtClean="0"/>
              <a:t> nécessite beaucoup de travail, mais certain professeurs l’on déjà entreprit, la plupart à la Faculté de droit, et testent actuellement la salle.</a:t>
            </a:r>
            <a:endParaRPr lang="fr-CA" sz="110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25</a:t>
            </a:fld>
            <a:endParaRPr lang="fr-CA"/>
          </a:p>
        </p:txBody>
      </p:sp>
    </p:spTree>
    <p:extLst>
      <p:ext uri="{BB962C8B-B14F-4D97-AF65-F5344CB8AC3E}">
        <p14:creationId xmlns:p14="http://schemas.microsoft.com/office/powerpoint/2010/main" val="1581374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5250" lvl="2">
              <a:spcBef>
                <a:spcPts val="300"/>
              </a:spcBef>
              <a:spcAft>
                <a:spcPts val="300"/>
              </a:spcAft>
            </a:pPr>
            <a:r>
              <a:rPr lang="fr-CA" sz="1100" b="1" i="1" dirty="0" smtClean="0">
                <a:latin typeface="+mn-lt"/>
              </a:rPr>
              <a:t>Préparation de l’enseignant </a:t>
            </a:r>
          </a:p>
          <a:p>
            <a:pPr marL="95250" lvl="2">
              <a:spcBef>
                <a:spcPts val="300"/>
              </a:spcBef>
              <a:spcAft>
                <a:spcPts val="300"/>
              </a:spcAft>
            </a:pPr>
            <a:r>
              <a:rPr lang="fr-CA" sz="1100" dirty="0" smtClean="0">
                <a:latin typeface="+mn-lt"/>
              </a:rPr>
              <a:t>L’enseignant réfléchit aux contenus qu’il désire enseigner avec cette méthode. </a:t>
            </a:r>
            <a:endParaRPr lang="fr-CA" sz="1100" dirty="0" smtClean="0">
              <a:latin typeface="+mn-lt"/>
            </a:endParaRPr>
          </a:p>
          <a:p>
            <a:pPr marL="95250" lvl="2">
              <a:spcBef>
                <a:spcPts val="300"/>
              </a:spcBef>
              <a:spcAft>
                <a:spcPts val="300"/>
              </a:spcAft>
            </a:pPr>
            <a:r>
              <a:rPr lang="fr-CA" sz="1100" dirty="0" smtClean="0">
                <a:latin typeface="+mn-lt"/>
              </a:rPr>
              <a:t>S’il </a:t>
            </a:r>
            <a:r>
              <a:rPr lang="fr-CA" sz="1100" dirty="0" smtClean="0">
                <a:latin typeface="+mn-lt"/>
              </a:rPr>
              <a:t>n’opte pas pour des vidéos existantes, il aura à préparer des capsules à partir des moyens technologiques à sa disposition : caméra numérique, logiciels de capture d’écran, tablette tactile, etc. </a:t>
            </a:r>
            <a:endParaRPr lang="fr-CA" sz="1100" dirty="0" smtClean="0">
              <a:latin typeface="+mn-lt"/>
            </a:endParaRPr>
          </a:p>
          <a:p>
            <a:pPr marL="95250" lvl="2">
              <a:spcBef>
                <a:spcPts val="300"/>
              </a:spcBef>
              <a:spcAft>
                <a:spcPts val="300"/>
              </a:spcAft>
            </a:pPr>
            <a:r>
              <a:rPr lang="fr-CA" sz="1100" dirty="0" smtClean="0">
                <a:latin typeface="+mn-lt"/>
              </a:rPr>
              <a:t>Ensuite</a:t>
            </a:r>
            <a:r>
              <a:rPr lang="fr-CA" sz="1100" dirty="0" smtClean="0">
                <a:latin typeface="+mn-lt"/>
              </a:rPr>
              <a:t>, il devra prévoir les activités obligatoires en classe, mais également des activités avancées pour les étudiants plus rapides. </a:t>
            </a:r>
          </a:p>
          <a:p>
            <a:endParaRPr lang="fr-CA"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26</a:t>
            </a:fld>
            <a:endParaRPr lang="fr-CA"/>
          </a:p>
        </p:txBody>
      </p:sp>
    </p:spTree>
    <p:extLst>
      <p:ext uri="{BB962C8B-B14F-4D97-AF65-F5344CB8AC3E}">
        <p14:creationId xmlns:p14="http://schemas.microsoft.com/office/powerpoint/2010/main" val="67093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5250" lvl="2">
              <a:spcBef>
                <a:spcPts val="300"/>
              </a:spcBef>
              <a:spcAft>
                <a:spcPts val="300"/>
              </a:spcAft>
            </a:pPr>
            <a:r>
              <a:rPr lang="fr-CA" sz="1100" dirty="0" smtClean="0">
                <a:latin typeface="+mn-lt"/>
              </a:rPr>
              <a:t>Avant le cours</a:t>
            </a:r>
          </a:p>
          <a:p>
            <a:pPr marL="95250" lvl="2">
              <a:spcBef>
                <a:spcPts val="300"/>
              </a:spcBef>
              <a:spcAft>
                <a:spcPts val="300"/>
              </a:spcAft>
            </a:pPr>
            <a:r>
              <a:rPr lang="fr-CA" sz="1100" dirty="0" smtClean="0">
                <a:latin typeface="+mn-lt"/>
              </a:rPr>
              <a:t>L’enseignant s’assure que les étudiants comprennent bien l’approche pédagogique du cours pour en assurer le succès, car cela exige une grande implication de leur part. </a:t>
            </a:r>
            <a:endParaRPr lang="fr-CA" sz="1100" dirty="0" smtClean="0">
              <a:latin typeface="+mn-lt"/>
            </a:endParaRPr>
          </a:p>
          <a:p>
            <a:pPr marL="95250" lvl="2">
              <a:spcBef>
                <a:spcPts val="300"/>
              </a:spcBef>
              <a:spcAft>
                <a:spcPts val="300"/>
              </a:spcAft>
            </a:pPr>
            <a:r>
              <a:rPr lang="fr-CA" sz="1100" dirty="0" smtClean="0">
                <a:latin typeface="+mn-lt"/>
              </a:rPr>
              <a:t>Certains </a:t>
            </a:r>
            <a:r>
              <a:rPr lang="fr-CA" sz="1100" dirty="0" smtClean="0">
                <a:latin typeface="+mn-lt"/>
              </a:rPr>
              <a:t>enseignants suggèrent d’y aller graduellement en proposant d’abord des lectures obligatoires qui seront suivies d’une activité en </a:t>
            </a:r>
            <a:r>
              <a:rPr lang="fr-CA" sz="1100" dirty="0" smtClean="0">
                <a:latin typeface="+mn-lt"/>
              </a:rPr>
              <a:t>classe.</a:t>
            </a:r>
          </a:p>
          <a:p>
            <a:pPr marL="95250" lvl="2">
              <a:spcBef>
                <a:spcPts val="300"/>
              </a:spcBef>
              <a:spcAft>
                <a:spcPts val="300"/>
              </a:spcAft>
            </a:pPr>
            <a:r>
              <a:rPr lang="fr-CA" sz="1100" dirty="0" smtClean="0">
                <a:latin typeface="+mn-lt"/>
              </a:rPr>
              <a:t>Ensuite</a:t>
            </a:r>
            <a:r>
              <a:rPr lang="fr-CA" sz="1100" dirty="0" smtClean="0">
                <a:latin typeface="+mn-lt"/>
              </a:rPr>
              <a:t>, les contenus vus à la maison seront de plus en plus complexes, accompagnés de vidéos de l’enseignant. Il faut que l’apprentissage en dehors de la classe soit actif, en exigeant quelques tâches complémentaires. Cela peut prendre plusieurs formes : un résumé des contenus, des questions de compréhension, une réflexion critique par rapport aux contenus, etc. L’objectif est de s’assurer que l’étudiant a pris connaissance de la matière. </a:t>
            </a:r>
            <a:endParaRPr lang="fr-CA" sz="1100" dirty="0">
              <a:latin typeface="+mn-lt"/>
            </a:endParaRP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27</a:t>
            </a:fld>
            <a:endParaRPr lang="fr-CA"/>
          </a:p>
        </p:txBody>
      </p:sp>
    </p:spTree>
    <p:extLst>
      <p:ext uri="{BB962C8B-B14F-4D97-AF65-F5344CB8AC3E}">
        <p14:creationId xmlns:p14="http://schemas.microsoft.com/office/powerpoint/2010/main" val="1576214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5250" lvl="2">
              <a:spcBef>
                <a:spcPts val="300"/>
              </a:spcBef>
              <a:spcAft>
                <a:spcPts val="300"/>
              </a:spcAft>
            </a:pPr>
            <a:r>
              <a:rPr lang="fr-CA" sz="1100" dirty="0" smtClean="0"/>
              <a:t>Pendant le temps de classe, l’étudiant est appelé à être actif dans ses apprentissages, en favorisant la réalisation d’activités, d’exercices ou d’expériences en laboratoire pour réinvestir le contenu vu dans les vidéos. À ce moment, le professeur joue un rôle de guide et de tuteur. Cela n’exclut pas des rappels ou démonstrations, où l’étudiant pourra se réapproprier certains contenus. Plusieurs enseignants qui utilisent la classe inversée préconisent la collaboration entre les étudiants. Cette façon de faire permet également aux enseignants de consacrer davantage de temps aux étudiants en difficulté. </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28</a:t>
            </a:fld>
            <a:endParaRPr lang="fr-CA"/>
          </a:p>
        </p:txBody>
      </p:sp>
    </p:spTree>
    <p:extLst>
      <p:ext uri="{BB962C8B-B14F-4D97-AF65-F5344CB8AC3E}">
        <p14:creationId xmlns:p14="http://schemas.microsoft.com/office/powerpoint/2010/main" val="22415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Avec la pédagogie active,</a:t>
            </a:r>
            <a:r>
              <a:rPr lang="fr-CA" sz="1100" baseline="0" dirty="0" smtClean="0"/>
              <a:t> l</a:t>
            </a:r>
            <a:r>
              <a:rPr lang="fr-CA" sz="1100" dirty="0" smtClean="0"/>
              <a:t>es étudiants sont appelés à résoudre en équipe différents problèmes</a:t>
            </a:r>
            <a:r>
              <a:rPr lang="fr-CA" sz="1100" baseline="0" dirty="0" smtClean="0"/>
              <a:t> et à effectuer différentes </a:t>
            </a:r>
            <a:r>
              <a:rPr lang="fr-CA" sz="1100" dirty="0" smtClean="0"/>
              <a:t>tâches en collaborant</a:t>
            </a:r>
            <a:r>
              <a:rPr lang="fr-CA" sz="1100" baseline="0" dirty="0" smtClean="0"/>
              <a:t> les uns avec les autres. Ces activités collaboratives se font bien sûr au profit d’une diminution de l’enseignement magistral.</a:t>
            </a:r>
            <a:endParaRPr lang="fr-CA" sz="1100" dirty="0" smtClean="0"/>
          </a:p>
          <a:p>
            <a:endParaRPr lang="fr-CA" sz="1100" dirty="0" smtClean="0"/>
          </a:p>
          <a:p>
            <a:r>
              <a:rPr lang="fr-CA" sz="1100" dirty="0" smtClean="0"/>
              <a:t>Ces activités peuvent prendre la forme de :</a:t>
            </a:r>
          </a:p>
          <a:p>
            <a:pPr lvl="1">
              <a:spcBef>
                <a:spcPts val="200"/>
              </a:spcBef>
              <a:spcAft>
                <a:spcPts val="200"/>
              </a:spcAft>
            </a:pPr>
            <a:endParaRPr lang="fr-FR" sz="1100" dirty="0" smtClean="0"/>
          </a:p>
          <a:p>
            <a:pPr marL="971550" lvl="2" indent="-342900">
              <a:spcBef>
                <a:spcPts val="200"/>
              </a:spcBef>
              <a:spcAft>
                <a:spcPts val="200"/>
              </a:spcAft>
              <a:buFont typeface="Arial" pitchFamily="34" charset="0"/>
              <a:buChar char="•"/>
            </a:pPr>
            <a:r>
              <a:rPr lang="fr-CA" sz="1100" dirty="0" smtClean="0"/>
              <a:t>Études de cas</a:t>
            </a:r>
          </a:p>
          <a:p>
            <a:pPr marL="971550" lvl="2" indent="-342900">
              <a:spcBef>
                <a:spcPts val="200"/>
              </a:spcBef>
              <a:spcAft>
                <a:spcPts val="200"/>
              </a:spcAft>
              <a:buFont typeface="Arial" pitchFamily="34" charset="0"/>
              <a:buChar char="•"/>
            </a:pPr>
            <a:r>
              <a:rPr lang="fr-CA" sz="1100" dirty="0" smtClean="0"/>
              <a:t>Approche par problème</a:t>
            </a:r>
          </a:p>
          <a:p>
            <a:pPr marL="971550" lvl="2" indent="-342900">
              <a:spcBef>
                <a:spcPts val="200"/>
              </a:spcBef>
              <a:spcAft>
                <a:spcPts val="200"/>
              </a:spcAft>
              <a:buFont typeface="Arial" pitchFamily="34" charset="0"/>
              <a:buChar char="•"/>
            </a:pPr>
            <a:r>
              <a:rPr lang="fr-CA" sz="1100" dirty="0" smtClean="0"/>
              <a:t>Simulation</a:t>
            </a:r>
          </a:p>
          <a:p>
            <a:pPr marL="971550" lvl="2" indent="-342900">
              <a:spcBef>
                <a:spcPts val="200"/>
              </a:spcBef>
              <a:spcAft>
                <a:spcPts val="200"/>
              </a:spcAft>
              <a:buFont typeface="Arial" pitchFamily="34" charset="0"/>
              <a:buChar char="•"/>
            </a:pPr>
            <a:r>
              <a:rPr lang="fr-CA" sz="1100" dirty="0" smtClean="0"/>
              <a:t>Discussions</a:t>
            </a:r>
          </a:p>
          <a:p>
            <a:pPr marL="971550" lvl="2" indent="-342900">
              <a:spcBef>
                <a:spcPts val="200"/>
              </a:spcBef>
              <a:spcAft>
                <a:spcPts val="200"/>
              </a:spcAft>
              <a:buFont typeface="Arial" pitchFamily="34" charset="0"/>
              <a:buChar char="•"/>
            </a:pPr>
            <a:r>
              <a:rPr lang="fr-CA" sz="1100" dirty="0" smtClean="0"/>
              <a:t>Exposé d’équipe</a:t>
            </a:r>
          </a:p>
          <a:p>
            <a:pPr marL="971550" lvl="2" indent="-342900">
              <a:spcBef>
                <a:spcPts val="200"/>
              </a:spcBef>
              <a:spcAft>
                <a:spcPts val="200"/>
              </a:spcAft>
              <a:buFont typeface="Arial" pitchFamily="34" charset="0"/>
              <a:buChar char="•"/>
            </a:pPr>
            <a:r>
              <a:rPr lang="fr-CA" sz="1100" dirty="0" smtClean="0"/>
              <a:t>Jeu de rôles</a:t>
            </a:r>
          </a:p>
          <a:p>
            <a:pPr marL="971550" lvl="2" indent="-342900">
              <a:spcBef>
                <a:spcPts val="200"/>
              </a:spcBef>
              <a:spcAft>
                <a:spcPts val="200"/>
              </a:spcAft>
              <a:buFont typeface="Arial" pitchFamily="34" charset="0"/>
              <a:buChar char="•"/>
            </a:pPr>
            <a:r>
              <a:rPr lang="fr-CA" sz="1100" dirty="0" smtClean="0"/>
              <a:t>Enseignement par les pairs</a:t>
            </a:r>
          </a:p>
          <a:p>
            <a:pPr marL="971550" lvl="2" indent="-342900">
              <a:spcBef>
                <a:spcPts val="200"/>
              </a:spcBef>
              <a:spcAft>
                <a:spcPts val="200"/>
              </a:spcAft>
              <a:buFont typeface="Arial" pitchFamily="34" charset="0"/>
              <a:buChar char="•"/>
            </a:pPr>
            <a:r>
              <a:rPr lang="fr-CA" sz="1100" dirty="0" smtClean="0"/>
              <a:t>Etc.</a:t>
            </a: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29</a:t>
            </a:fld>
            <a:endParaRPr lang="fr-CA"/>
          </a:p>
        </p:txBody>
      </p:sp>
    </p:spTree>
    <p:extLst>
      <p:ext uri="{BB962C8B-B14F-4D97-AF65-F5344CB8AC3E}">
        <p14:creationId xmlns:p14="http://schemas.microsoft.com/office/powerpoint/2010/main" val="15167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2B7DDBE-0AB5-4C4A-9DFA-78C209CC8D7A}" type="slidenum">
              <a:rPr lang="fr-CA" smtClean="0"/>
              <a:t>3</a:t>
            </a:fld>
            <a:endParaRPr lang="fr-CA"/>
          </a:p>
        </p:txBody>
      </p:sp>
    </p:spTree>
    <p:extLst>
      <p:ext uri="{BB962C8B-B14F-4D97-AF65-F5344CB8AC3E}">
        <p14:creationId xmlns:p14="http://schemas.microsoft.com/office/powerpoint/2010/main" val="3210923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Comme je le mentionnais, le</a:t>
            </a:r>
            <a:r>
              <a:rPr lang="fr-CA" sz="1100" baseline="0" dirty="0" smtClean="0"/>
              <a:t> professeur, pour sa part, passe à un rôle de facilitateur d’apprentissage</a:t>
            </a:r>
          </a:p>
          <a:p>
            <a:endParaRPr lang="fr-CA" sz="1100" baseline="0" dirty="0" smtClean="0"/>
          </a:p>
          <a:p>
            <a:r>
              <a:rPr lang="fr-CA" sz="1100" baseline="0" dirty="0" smtClean="0"/>
              <a:t>Cela implique que, dans ces classes, le professeur sera davantage :</a:t>
            </a:r>
          </a:p>
          <a:p>
            <a:r>
              <a:rPr lang="fr-CA" sz="1100" dirty="0" smtClean="0"/>
              <a:t>En mouvement (pas le choix étant donné la disposition</a:t>
            </a:r>
            <a:r>
              <a:rPr lang="fr-CA" sz="1100" baseline="0" dirty="0" smtClean="0"/>
              <a:t> de la salle)</a:t>
            </a:r>
            <a:endParaRPr lang="fr-CA" sz="1100" dirty="0" smtClean="0"/>
          </a:p>
          <a:p>
            <a:r>
              <a:rPr lang="fr-CA" sz="1100" dirty="0" smtClean="0"/>
              <a:t>Près des étudiants</a:t>
            </a:r>
          </a:p>
          <a:p>
            <a:r>
              <a:rPr lang="fr-CA" sz="1100" dirty="0" smtClean="0"/>
              <a:t>À leur niveau </a:t>
            </a:r>
          </a:p>
          <a:p>
            <a:r>
              <a:rPr lang="fr-CA" sz="1100" dirty="0" smtClean="0"/>
              <a:t>Répondre</a:t>
            </a:r>
            <a:r>
              <a:rPr lang="fr-CA" sz="1100" baseline="0" dirty="0" smtClean="0"/>
              <a:t> à leur questionnements</a:t>
            </a:r>
          </a:p>
          <a:p>
            <a:r>
              <a:rPr lang="fr-CA" sz="1100" baseline="0" dirty="0" smtClean="0"/>
              <a:t>Guider sur des pistes de réflexion et d'apprentissage</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30</a:t>
            </a:fld>
            <a:endParaRPr lang="fr-CA"/>
          </a:p>
        </p:txBody>
      </p:sp>
    </p:spTree>
    <p:extLst>
      <p:ext uri="{BB962C8B-B14F-4D97-AF65-F5344CB8AC3E}">
        <p14:creationId xmlns:p14="http://schemas.microsoft.com/office/powerpoint/2010/main" val="18393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baseline="0" dirty="0" smtClean="0">
                <a:solidFill>
                  <a:schemeClr val="tx1"/>
                </a:solidFill>
                <a:latin typeface="+mn-lt"/>
                <a:ea typeface="+mn-ea"/>
                <a:cs typeface="+mn-cs"/>
              </a:rPr>
              <a:t>Adopter une pédagogie active axée sur l’amélioration continue permet aux étudiants d’être plus dynamiques et engagés dans leurs apprentissages. Cela peut également favoriser leur développement cognitif, social et émotionnel. Il est important d’e</a:t>
            </a:r>
            <a:r>
              <a:rPr lang="fr-CA" dirty="0" smtClean="0"/>
              <a:t>nvisager avec réflexion une transformation et </a:t>
            </a:r>
            <a:r>
              <a:rPr lang="fr-CA" sz="1200" b="0" i="0" u="none" strike="noStrike" kern="1200" baseline="0" dirty="0" smtClean="0">
                <a:solidFill>
                  <a:schemeClr val="tx1"/>
                </a:solidFill>
                <a:latin typeface="+mn-lt"/>
                <a:ea typeface="+mn-ea"/>
                <a:cs typeface="+mn-cs"/>
              </a:rPr>
              <a:t>de choisir des pratiques pertinentes selon les objectifs d’apprentissage visés ou les compétences à développer.</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1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31</a:t>
            </a:fld>
            <a:endParaRPr lang="fr-CA"/>
          </a:p>
        </p:txBody>
      </p:sp>
    </p:spTree>
    <p:extLst>
      <p:ext uri="{BB962C8B-B14F-4D97-AF65-F5344CB8AC3E}">
        <p14:creationId xmlns:p14="http://schemas.microsoft.com/office/powerpoint/2010/main" val="3981151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32</a:t>
            </a:fld>
            <a:endParaRPr lang="fr-CA"/>
          </a:p>
        </p:txBody>
      </p:sp>
    </p:spTree>
    <p:extLst>
      <p:ext uri="{BB962C8B-B14F-4D97-AF65-F5344CB8AC3E}">
        <p14:creationId xmlns:p14="http://schemas.microsoft.com/office/powerpoint/2010/main" val="1933904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buClr>
                <a:srgbClr val="E7021A"/>
              </a:buClr>
              <a:defRPr/>
            </a:pPr>
            <a:r>
              <a:rPr lang="fr-CA" sz="2000" dirty="0" smtClean="0"/>
              <a:t>Documentation juridique et rédaction d’une note de recherche</a:t>
            </a:r>
          </a:p>
          <a:p>
            <a:pPr marL="342900" indent="-342900">
              <a:lnSpc>
                <a:spcPct val="90000"/>
              </a:lnSpc>
              <a:buClr>
                <a:srgbClr val="E7021A"/>
              </a:buClr>
              <a:buFont typeface="Arial" panose="020B0604020202020204" pitchFamily="34" charset="0"/>
              <a:buChar char="•"/>
              <a:defRPr/>
            </a:pPr>
            <a:r>
              <a:rPr lang="fr-CA" sz="2000" dirty="0" smtClean="0"/>
              <a:t>Cours de </a:t>
            </a:r>
            <a:r>
              <a:rPr lang="fr-CA" sz="2000" dirty="0" err="1" smtClean="0"/>
              <a:t>métho</a:t>
            </a:r>
            <a:r>
              <a:rPr lang="fr-CA" sz="2000" dirty="0" smtClean="0"/>
              <a:t> en droit</a:t>
            </a:r>
          </a:p>
          <a:p>
            <a:pPr marL="342900" indent="-342900">
              <a:lnSpc>
                <a:spcPct val="90000"/>
              </a:lnSpc>
              <a:buClr>
                <a:srgbClr val="E7021A"/>
              </a:buClr>
              <a:buFont typeface="Arial" panose="020B0604020202020204" pitchFamily="34" charset="0"/>
              <a:buChar char="•"/>
              <a:defRPr/>
            </a:pPr>
            <a:r>
              <a:rPr lang="fr-CA" sz="2000" dirty="0" smtClean="0"/>
              <a:t>Obligatoire,</a:t>
            </a:r>
            <a:r>
              <a:rPr lang="fr-CA" sz="2000" baseline="0" dirty="0" smtClean="0"/>
              <a:t> 2</a:t>
            </a:r>
            <a:r>
              <a:rPr lang="fr-CA" sz="2000" baseline="30000" dirty="0" smtClean="0"/>
              <a:t>e</a:t>
            </a:r>
            <a:r>
              <a:rPr lang="fr-CA" sz="2000" baseline="0" dirty="0" smtClean="0"/>
              <a:t> session</a:t>
            </a:r>
          </a:p>
          <a:p>
            <a:pPr marL="342900" indent="-342900">
              <a:lnSpc>
                <a:spcPct val="90000"/>
              </a:lnSpc>
              <a:buClr>
                <a:srgbClr val="E7021A"/>
              </a:buClr>
              <a:buFont typeface="Arial" panose="020B0604020202020204" pitchFamily="34" charset="0"/>
              <a:buChar char="•"/>
              <a:defRPr/>
            </a:pPr>
            <a:r>
              <a:rPr lang="fr-CA" sz="2000" baseline="0" dirty="0" smtClean="0"/>
              <a:t>Recherche de doctrine, jurisprudence</a:t>
            </a:r>
          </a:p>
          <a:p>
            <a:pPr marL="342900" indent="-342900">
              <a:lnSpc>
                <a:spcPct val="90000"/>
              </a:lnSpc>
              <a:buClr>
                <a:srgbClr val="E7021A"/>
              </a:buClr>
              <a:buFont typeface="Arial" panose="020B0604020202020204" pitchFamily="34" charset="0"/>
              <a:buChar char="•"/>
              <a:defRPr/>
            </a:pPr>
            <a:r>
              <a:rPr lang="fr-CA" sz="2000" baseline="0" dirty="0" smtClean="0"/>
              <a:t>8 sections à l’hiver et 2 à l’automne</a:t>
            </a:r>
            <a:endParaRPr lang="fr-CA" sz="2000" dirty="0" smtClean="0"/>
          </a:p>
          <a:p>
            <a:pPr marL="0" indent="0">
              <a:lnSpc>
                <a:spcPct val="90000"/>
              </a:lnSpc>
              <a:buClr>
                <a:srgbClr val="E7021A"/>
              </a:buClr>
              <a:buNone/>
              <a:defRPr/>
            </a:pPr>
            <a:endParaRPr lang="fr-CA" sz="2000" dirty="0" smtClean="0"/>
          </a:p>
          <a:p>
            <a:pPr>
              <a:lnSpc>
                <a:spcPct val="90000"/>
              </a:lnSpc>
              <a:buClr>
                <a:srgbClr val="E7021A"/>
              </a:buClr>
              <a:defRPr/>
            </a:pPr>
            <a:r>
              <a:rPr lang="fr-CA" sz="2000" dirty="0" smtClean="0"/>
              <a:t>Univers du droit</a:t>
            </a:r>
          </a:p>
          <a:p>
            <a:pPr marL="342900" indent="-342900">
              <a:lnSpc>
                <a:spcPct val="90000"/>
              </a:lnSpc>
              <a:buClr>
                <a:srgbClr val="E7021A"/>
              </a:buClr>
              <a:buFont typeface="Arial" panose="020B0604020202020204" pitchFamily="34" charset="0"/>
              <a:buChar char="•"/>
              <a:defRPr/>
            </a:pPr>
            <a:r>
              <a:rPr lang="fr-CA" sz="2000" dirty="0" smtClean="0"/>
              <a:t>Cours d’intro au droit</a:t>
            </a:r>
          </a:p>
          <a:p>
            <a:pPr marL="342900" indent="-342900">
              <a:lnSpc>
                <a:spcPct val="90000"/>
              </a:lnSpc>
              <a:buClr>
                <a:srgbClr val="E7021A"/>
              </a:buClr>
              <a:buFont typeface="Arial" panose="020B0604020202020204" pitchFamily="34" charset="0"/>
              <a:buChar char="•"/>
              <a:defRPr/>
            </a:pPr>
            <a:r>
              <a:rPr lang="fr-CA" sz="2000" dirty="0" smtClean="0"/>
              <a:t>Obligatoire,</a:t>
            </a:r>
            <a:r>
              <a:rPr lang="fr-CA" sz="2000" baseline="0" dirty="0" smtClean="0"/>
              <a:t> 1</a:t>
            </a:r>
            <a:r>
              <a:rPr lang="fr-CA" sz="2000" baseline="30000" dirty="0" smtClean="0"/>
              <a:t>er</a:t>
            </a:r>
            <a:r>
              <a:rPr lang="fr-CA" sz="2000" baseline="0" dirty="0" smtClean="0"/>
              <a:t> session</a:t>
            </a:r>
          </a:p>
          <a:p>
            <a:pPr marL="342900" indent="-342900">
              <a:lnSpc>
                <a:spcPct val="90000"/>
              </a:lnSpc>
              <a:buClr>
                <a:srgbClr val="E7021A"/>
              </a:buClr>
              <a:buFont typeface="Arial" panose="020B0604020202020204" pitchFamily="34" charset="0"/>
              <a:buChar char="•"/>
              <a:defRPr/>
            </a:pPr>
            <a:r>
              <a:rPr lang="fr-CA" sz="2000" baseline="0" dirty="0" smtClean="0"/>
              <a:t>Explication du processus législatif et recherche de projets de loi/loi/règlements</a:t>
            </a:r>
          </a:p>
          <a:p>
            <a:pPr marL="342900" indent="-342900">
              <a:lnSpc>
                <a:spcPct val="90000"/>
              </a:lnSpc>
              <a:buClr>
                <a:srgbClr val="E7021A"/>
              </a:buClr>
              <a:buFont typeface="Arial" panose="020B0604020202020204" pitchFamily="34" charset="0"/>
              <a:buChar char="•"/>
              <a:defRPr/>
            </a:pPr>
            <a:r>
              <a:rPr lang="fr-CA" sz="2000" baseline="0" dirty="0" smtClean="0"/>
              <a:t>4 formations (groupe divisé en 4)</a:t>
            </a:r>
            <a:endParaRPr lang="fr-CA" sz="2000" dirty="0" smtClean="0"/>
          </a:p>
          <a:p>
            <a:pPr>
              <a:lnSpc>
                <a:spcPct val="90000"/>
              </a:lnSpc>
              <a:buClr>
                <a:srgbClr val="E7021A"/>
              </a:buClr>
              <a:defRPr/>
            </a:pPr>
            <a:endParaRPr lang="fr-CA"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smtClean="0"/>
          </a:p>
          <a:p>
            <a:pPr marL="0" marR="0" indent="0" algn="l" defTabSz="914400" rtl="0" eaLnBrk="1" fontAlgn="auto" latinLnBrk="0" hangingPunct="1">
              <a:lnSpc>
                <a:spcPct val="100000"/>
              </a:lnSpc>
              <a:spcBef>
                <a:spcPts val="0"/>
              </a:spcBef>
              <a:spcAft>
                <a:spcPts val="0"/>
              </a:spcAft>
              <a:buClrTx/>
              <a:buSzTx/>
              <a:buFont typeface="Wingdings"/>
              <a:buNone/>
              <a:tabLst/>
              <a:defRPr/>
            </a:pPr>
            <a:endParaRPr lang="fr-CA" sz="1200" baseline="0" dirty="0" smtClean="0">
              <a:sym typeface="Wingdings" pitchFamily="2" charset="2"/>
            </a:endParaRPr>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33</a:t>
            </a:fld>
            <a:endParaRPr lang="fr-CA"/>
          </a:p>
        </p:txBody>
      </p:sp>
    </p:spTree>
    <p:extLst>
      <p:ext uri="{BB962C8B-B14F-4D97-AF65-F5344CB8AC3E}">
        <p14:creationId xmlns:p14="http://schemas.microsoft.com/office/powerpoint/2010/main" val="2716327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CA" sz="1800" dirty="0" smtClean="0">
                <a:sym typeface="Wingdings" panose="05000000000000000000" pitchFamily="2" charset="2"/>
              </a:rPr>
              <a:t> Surtout : p</a:t>
            </a:r>
            <a:r>
              <a:rPr lang="fr-CA" sz="1800" dirty="0" smtClean="0"/>
              <a:t>our les formations en apprentissage inversée.</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CA" sz="18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CA" sz="1800" dirty="0" smtClean="0"/>
              <a:t>On donne la recette (théorie) qui sera appliquée en classe : entrée en matière plus rapide</a:t>
            </a:r>
          </a:p>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800" dirty="0" smtClean="0"/>
              <a:t>Ne</a:t>
            </a:r>
            <a:r>
              <a:rPr lang="fr-CA" sz="1800" baseline="0" dirty="0" smtClean="0"/>
              <a:t> pas refaire en classe : sert à se préparer aux activités</a:t>
            </a:r>
          </a:p>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800" baseline="0" dirty="0" smtClean="0"/>
              <a:t>Ne pas </a:t>
            </a:r>
            <a:r>
              <a:rPr lang="fr-CA" sz="1800" baseline="0" dirty="0" err="1" smtClean="0"/>
              <a:t>scooper</a:t>
            </a:r>
            <a:r>
              <a:rPr lang="fr-CA" sz="1800" baseline="0" dirty="0" smtClean="0"/>
              <a:t> la matière vu en classe : parce que répétitif, peu utile et donc peu motivant</a:t>
            </a:r>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CA" sz="1800" dirty="0" smtClean="0"/>
          </a:p>
          <a:p>
            <a:pPr marL="171450" marR="0" indent="-171450" algn="l" defTabSz="914400" rtl="0" eaLnBrk="1" fontAlgn="auto" latinLnBrk="0" hangingPunct="1">
              <a:lnSpc>
                <a:spcPct val="100000"/>
              </a:lnSpc>
              <a:spcBef>
                <a:spcPts val="0"/>
              </a:spcBef>
              <a:spcAft>
                <a:spcPts val="0"/>
              </a:spcAft>
              <a:buClrTx/>
              <a:buSzTx/>
              <a:buFont typeface="Wingdings"/>
              <a:buChar char="à"/>
              <a:tabLst/>
              <a:defRPr/>
            </a:pPr>
            <a:r>
              <a:rPr lang="fr-CA" sz="1200" baseline="0" dirty="0" smtClean="0">
                <a:sym typeface="Wingdings" pitchFamily="2" charset="2"/>
              </a:rPr>
              <a:t>Mise en contexte et consignes, par exemple comment accéder à un base de données</a:t>
            </a:r>
          </a:p>
          <a:p>
            <a:pPr marL="171450" marR="0" indent="-171450" algn="l" defTabSz="914400" rtl="0" eaLnBrk="1" fontAlgn="auto" latinLnBrk="0" hangingPunct="1">
              <a:lnSpc>
                <a:spcPct val="100000"/>
              </a:lnSpc>
              <a:spcBef>
                <a:spcPts val="0"/>
              </a:spcBef>
              <a:spcAft>
                <a:spcPts val="0"/>
              </a:spcAft>
              <a:buClrTx/>
              <a:buSzTx/>
              <a:buFont typeface="Wingdings"/>
              <a:buChar char="à"/>
              <a:tabLst/>
              <a:defRPr/>
            </a:pPr>
            <a:r>
              <a:rPr lang="fr-CA" sz="1200" baseline="0" dirty="0" smtClean="0">
                <a:sym typeface="Wingdings" pitchFamily="2" charset="2"/>
              </a:rPr>
              <a:t>Présentation du site web, partie informationnelle qu’on a moins le temps de faire en classe</a:t>
            </a:r>
          </a:p>
          <a:p>
            <a:pPr marL="171450" marR="0" indent="-171450" algn="l" defTabSz="914400" rtl="0" eaLnBrk="1" fontAlgn="auto" latinLnBrk="0" hangingPunct="1">
              <a:lnSpc>
                <a:spcPct val="100000"/>
              </a:lnSpc>
              <a:spcBef>
                <a:spcPts val="0"/>
              </a:spcBef>
              <a:spcAft>
                <a:spcPts val="0"/>
              </a:spcAft>
              <a:buClrTx/>
              <a:buSzTx/>
              <a:buFont typeface="Wingdings"/>
              <a:buChar char="à"/>
              <a:tabLst/>
              <a:defRPr/>
            </a:pPr>
            <a:r>
              <a:rPr lang="fr-CA" sz="1200" baseline="0" dirty="0" smtClean="0">
                <a:sym typeface="Wingdings" pitchFamily="2" charset="2"/>
              </a:rPr>
              <a:t>Utilisation des tutoriels Diapason : bons outils pour familiarisation avec sujet, ludiques</a:t>
            </a:r>
          </a:p>
          <a:p>
            <a:pPr marL="171450" marR="0" indent="-171450" algn="l" defTabSz="914400" rtl="0" eaLnBrk="1" fontAlgn="auto" latinLnBrk="0" hangingPunct="1">
              <a:lnSpc>
                <a:spcPct val="100000"/>
              </a:lnSpc>
              <a:spcBef>
                <a:spcPts val="0"/>
              </a:spcBef>
              <a:spcAft>
                <a:spcPts val="0"/>
              </a:spcAft>
              <a:buClrTx/>
              <a:buSzTx/>
              <a:buFont typeface="Wingdings"/>
              <a:buChar char="à"/>
              <a:tabLst/>
              <a:defRPr/>
            </a:pPr>
            <a:endParaRPr lang="fr-CA" sz="12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smtClean="0"/>
          </a:p>
          <a:p>
            <a:pPr marL="0" marR="0" indent="0" algn="l" defTabSz="914400" rtl="0" eaLnBrk="1" fontAlgn="auto" latinLnBrk="0" hangingPunct="1">
              <a:lnSpc>
                <a:spcPct val="100000"/>
              </a:lnSpc>
              <a:spcBef>
                <a:spcPts val="0"/>
              </a:spcBef>
              <a:spcAft>
                <a:spcPts val="0"/>
              </a:spcAft>
              <a:buClrTx/>
              <a:buSzTx/>
              <a:buFont typeface="Wingdings"/>
              <a:buNone/>
              <a:tabLst/>
              <a:defRPr/>
            </a:pPr>
            <a:endParaRPr lang="fr-CA" sz="1200" baseline="0" dirty="0" smtClean="0">
              <a:sym typeface="Wingdings" pitchFamily="2" charset="2"/>
            </a:endParaRPr>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34</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CA" dirty="0" smtClean="0"/>
              <a:t>Les étudiants</a:t>
            </a:r>
            <a:r>
              <a:rPr lang="fr-CA" baseline="0" dirty="0" smtClean="0"/>
              <a:t> mettent les mains à la pâte, mettent à profit la théorie vu à l’extérieur de la classe, par des exercices. </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35</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Adaptation du contenu de la formation classique en formation de type «inversée</a:t>
            </a:r>
            <a:r>
              <a:rPr lang="fr-CA" baseline="0" dirty="0" smtClean="0"/>
              <a:t> et active»</a:t>
            </a:r>
            <a:r>
              <a:rPr lang="fr-CA" dirty="0" smtClean="0"/>
              <a:t> :</a:t>
            </a:r>
          </a:p>
          <a:p>
            <a:endParaRPr lang="fr-CA" dirty="0" smtClean="0"/>
          </a:p>
          <a:p>
            <a:pPr marL="171450" indent="-171450">
              <a:buFontTx/>
              <a:buChar char="-"/>
            </a:pPr>
            <a:r>
              <a:rPr lang="fr-CA" dirty="0" smtClean="0"/>
              <a:t>Site</a:t>
            </a:r>
          </a:p>
          <a:p>
            <a:pPr marL="171450" indent="-171450">
              <a:buFontTx/>
              <a:buChar char="-"/>
            </a:pPr>
            <a:r>
              <a:rPr lang="fr-CA" dirty="0" smtClean="0"/>
              <a:t>Recherche dans Ariane,</a:t>
            </a:r>
            <a:r>
              <a:rPr lang="fr-CA" baseline="0" dirty="0" smtClean="0"/>
              <a:t> recherche simple </a:t>
            </a:r>
            <a:r>
              <a:rPr lang="fr-CA" dirty="0" smtClean="0"/>
              <a:t>par sujet, facettes et recherche avec un sujet rejeté</a:t>
            </a:r>
          </a:p>
          <a:p>
            <a:pPr marL="171450" indent="-171450">
              <a:buFontTx/>
              <a:buChar char="-"/>
            </a:pPr>
            <a:r>
              <a:rPr lang="fr-CA" dirty="0" smtClean="0"/>
              <a:t>Utilisation du RVM</a:t>
            </a:r>
          </a:p>
          <a:p>
            <a:pPr marL="171450" indent="-171450">
              <a:buFontTx/>
              <a:buChar char="-"/>
            </a:pPr>
            <a:endParaRPr lang="fr-CA" dirty="0" smtClean="0"/>
          </a:p>
          <a:p>
            <a:r>
              <a:rPr lang="fr-CA" dirty="0" smtClean="0"/>
              <a:t>Présenter l’exercice préalable.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CA" sz="1200" dirty="0" smtClean="0"/>
              <a:t>Exercice</a:t>
            </a:r>
            <a:r>
              <a:rPr lang="fr-CA" sz="1200" baseline="0" dirty="0" smtClean="0"/>
              <a:t> cotes </a:t>
            </a:r>
            <a:r>
              <a:rPr lang="fr-CA" sz="1200" dirty="0" smtClean="0"/>
              <a:t>: ceux qui sont prêts sont meilleurs! ;)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CA" sz="1200"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dirty="0" smtClean="0"/>
              <a:t>Ajout</a:t>
            </a:r>
            <a:r>
              <a:rPr lang="fr-CA" sz="1200" baseline="0" dirty="0" smtClean="0"/>
              <a:t> d’un aspect ludique.</a:t>
            </a:r>
            <a:endParaRPr lang="fr-CA" sz="1200" dirty="0" smtClean="0"/>
          </a:p>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36</a:t>
            </a:fld>
            <a:endParaRPr lang="fr-CA"/>
          </a:p>
        </p:txBody>
      </p:sp>
    </p:spTree>
    <p:extLst>
      <p:ext uri="{BB962C8B-B14F-4D97-AF65-F5344CB8AC3E}">
        <p14:creationId xmlns:p14="http://schemas.microsoft.com/office/powerpoint/2010/main" val="1187531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Objectifs</a:t>
            </a:r>
            <a:r>
              <a:rPr lang="fr-CA" baseline="0" dirty="0" smtClean="0"/>
              <a:t> : </a:t>
            </a:r>
          </a:p>
          <a:p>
            <a:r>
              <a:rPr lang="fr-CA" baseline="0" dirty="0" smtClean="0"/>
              <a:t>Présentation des parties importantes du site, mise en route</a:t>
            </a:r>
          </a:p>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37</a:t>
            </a:fld>
            <a:endParaRPr lang="fr-CA"/>
          </a:p>
        </p:txBody>
      </p:sp>
    </p:spTree>
    <p:extLst>
      <p:ext uri="{BB962C8B-B14F-4D97-AF65-F5344CB8AC3E}">
        <p14:creationId xmlns:p14="http://schemas.microsoft.com/office/powerpoint/2010/main" val="1243508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Objectifs :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Comprendre</a:t>
            </a:r>
            <a:r>
              <a:rPr lang="fr-CA" baseline="0" dirty="0" smtClean="0"/>
              <a:t> l’ordre des cotes</a:t>
            </a:r>
            <a:endParaRPr lang="fr-CA"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Recherche par sujet &gt; dans les explications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Aspect</a:t>
            </a:r>
            <a:r>
              <a:rPr lang="fr-CA" baseline="0" dirty="0" smtClean="0"/>
              <a:t> géographique + tri</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baseline="0" dirty="0" smtClean="0"/>
              <a:t>Retour : localisation dans la cote (réserve)</a:t>
            </a: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38</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Objectif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L’importance d’utiliser le vocabulaire contrôlé</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Qu’est-ce que le vocabulaire contrôlé</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Comment</a:t>
            </a:r>
            <a:r>
              <a:rPr lang="fr-CA" baseline="0" dirty="0" smtClean="0"/>
              <a:t> trouvé les termes du vocabulaire contrôlé avec Ariane</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39</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Si</a:t>
            </a:r>
            <a:r>
              <a:rPr lang="fr-CA" sz="1100" baseline="0" dirty="0" smtClean="0"/>
              <a:t> on demande spontanément à quoi ca ressemble une salle de classe, la plupart des gens se figurent cette image</a:t>
            </a:r>
          </a:p>
          <a:p>
            <a:endParaRPr lang="fr-CA" sz="1100" dirty="0" smtClean="0"/>
          </a:p>
          <a:p>
            <a:r>
              <a:rPr lang="fr-CA" sz="1100" dirty="0" smtClean="0"/>
              <a:t>On a ici </a:t>
            </a:r>
            <a:r>
              <a:rPr lang="fr-CA" sz="1100" baseline="0" dirty="0" smtClean="0"/>
              <a:t>une c</a:t>
            </a:r>
            <a:r>
              <a:rPr lang="fr-CA" sz="1100" dirty="0" smtClean="0"/>
              <a:t>onception traditionnelle </a:t>
            </a:r>
          </a:p>
          <a:p>
            <a:pPr marL="171450" indent="-171450">
              <a:buFont typeface="Arial" pitchFamily="34" charset="0"/>
              <a:buChar char="•"/>
            </a:pPr>
            <a:r>
              <a:rPr lang="fr-CA" sz="1100" dirty="0" smtClean="0"/>
              <a:t>Un tiers de l’espace pour l’enseignant à l’avant</a:t>
            </a:r>
          </a:p>
          <a:p>
            <a:pPr marL="171450" indent="-171450">
              <a:buFont typeface="Arial" pitchFamily="34" charset="0"/>
              <a:buChar char="•"/>
            </a:pPr>
            <a:r>
              <a:rPr lang="fr-CA" sz="1100" dirty="0" smtClean="0"/>
              <a:t>Deux tiers pour les étudiants</a:t>
            </a:r>
            <a:r>
              <a:rPr lang="fr-CA" sz="1100" baseline="0" dirty="0" smtClean="0"/>
              <a:t> disposés e</a:t>
            </a:r>
            <a:r>
              <a:rPr lang="fr-CA" sz="1100" dirty="0" smtClean="0"/>
              <a:t>n rangée</a:t>
            </a:r>
          </a:p>
          <a:p>
            <a:pPr marL="171450" indent="-171450">
              <a:buFont typeface="Arial" pitchFamily="34" charset="0"/>
              <a:buChar char="•"/>
            </a:pPr>
            <a:r>
              <a:rPr lang="fr-CA" sz="1100" dirty="0" smtClean="0"/>
              <a:t>Info provient</a:t>
            </a:r>
            <a:r>
              <a:rPr lang="fr-CA" sz="1100" baseline="0" dirty="0" smtClean="0"/>
              <a:t> d’une seule source située à l’avant, le professeur ou encore une présentation</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4</a:t>
            </a:fld>
            <a:endParaRPr lang="fr-CA"/>
          </a:p>
        </p:txBody>
      </p:sp>
    </p:spTree>
    <p:extLst>
      <p:ext uri="{BB962C8B-B14F-4D97-AF65-F5344CB8AC3E}">
        <p14:creationId xmlns:p14="http://schemas.microsoft.com/office/powerpoint/2010/main" val="1765526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Objectif</a:t>
            </a:r>
            <a:r>
              <a:rPr lang="fr-CA"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Familiarisation et exploration du RVM :</a:t>
            </a:r>
            <a:endParaRPr lang="fr-CA"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dirty="0" smtClean="0"/>
              <a:t>Les</a:t>
            </a:r>
            <a:r>
              <a:rPr lang="fr-CA" baseline="0" dirty="0" smtClean="0"/>
              <a:t> types de termes dans un fiche du RVM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baseline="0" dirty="0" smtClean="0"/>
              <a:t>Possibilité de lancer une recherche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baseline="0" dirty="0" smtClean="0"/>
              <a:t>Lancer une recherche dans </a:t>
            </a:r>
            <a:r>
              <a:rPr lang="fr-CA" baseline="0" dirty="0" err="1" smtClean="0"/>
              <a:t>Wikipedia</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40</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CA" dirty="0" smtClean="0"/>
              <a:t>Rencontre</a:t>
            </a:r>
            <a:r>
              <a:rPr lang="fr-CA" baseline="0" dirty="0" smtClean="0"/>
              <a:t> en décembre avec professeure. </a:t>
            </a:r>
          </a:p>
          <a:p>
            <a:pPr marL="628650" lvl="1" indent="-171450">
              <a:buFont typeface="Arial" panose="020B0604020202020204" pitchFamily="34" charset="0"/>
              <a:buChar char="•"/>
            </a:pPr>
            <a:r>
              <a:rPr lang="fr-CA" baseline="0" dirty="0" smtClean="0"/>
              <a:t>Rendre la formation plus axée sur la recherche par sujet, avec le RVM notamment.</a:t>
            </a:r>
          </a:p>
          <a:p>
            <a:pPr marL="628650" lvl="1" indent="-171450">
              <a:buFont typeface="Arial" panose="020B0604020202020204" pitchFamily="34" charset="0"/>
              <a:buChar char="•"/>
            </a:pPr>
            <a:r>
              <a:rPr lang="fr-CA" baseline="0" dirty="0" smtClean="0"/>
              <a:t>Objectif : mettre en contexte le RVM.</a:t>
            </a:r>
          </a:p>
          <a:p>
            <a:pPr marL="628650" lvl="1" indent="-171450">
              <a:buFont typeface="Arial" panose="020B0604020202020204" pitchFamily="34" charset="0"/>
              <a:buChar char="•"/>
            </a:pPr>
            <a:r>
              <a:rPr lang="fr-CA" baseline="0" dirty="0" smtClean="0"/>
              <a:t>Ajout d’une formation sur la jurisprudence.</a:t>
            </a:r>
          </a:p>
          <a:p>
            <a:endParaRPr lang="fr-CA" baseline="0" dirty="0" smtClean="0"/>
          </a:p>
          <a:p>
            <a:pPr marL="171450" indent="-171450">
              <a:buFont typeface="Arial" panose="020B0604020202020204" pitchFamily="34" charset="0"/>
              <a:buChar char="•"/>
            </a:pPr>
            <a:r>
              <a:rPr lang="fr-CA" baseline="0" dirty="0" smtClean="0"/>
              <a:t>Révision complète de la formation, pour la rendre plus «concrète». </a:t>
            </a:r>
          </a:p>
          <a:p>
            <a:pPr marL="628650" lvl="1" indent="-171450">
              <a:buFont typeface="Arial" panose="020B0604020202020204" pitchFamily="34" charset="0"/>
              <a:buChar char="•"/>
            </a:pPr>
            <a:r>
              <a:rPr lang="fr-CA" baseline="0" dirty="0" smtClean="0"/>
              <a:t>Occasion de placer les étudiants dans un vrai contexte de recherche documentaire</a:t>
            </a:r>
          </a:p>
          <a:p>
            <a:pPr marL="628650" lvl="1" indent="-171450">
              <a:buFont typeface="Arial" panose="020B0604020202020204" pitchFamily="34" charset="0"/>
              <a:buChar char="•"/>
            </a:pPr>
            <a:r>
              <a:rPr lang="fr-CA" baseline="0" dirty="0" smtClean="0"/>
              <a:t>Stratégie axée sur la simulation, qui les fait expérimenter un recherche documentaire de A à Z</a:t>
            </a:r>
          </a:p>
          <a:p>
            <a:pPr marL="628650" lvl="1" indent="-171450">
              <a:buFont typeface="Arial" panose="020B0604020202020204" pitchFamily="34" charset="0"/>
              <a:buChar char="•"/>
            </a:pPr>
            <a:r>
              <a:rPr lang="fr-CA" baseline="0" dirty="0" smtClean="0"/>
              <a:t>Évaluation n’était pas très abordée avant</a:t>
            </a:r>
          </a:p>
          <a:p>
            <a:pPr marL="457200" lvl="1" indent="0">
              <a:buFont typeface="Arial" panose="020B0604020202020204" pitchFamily="34" charset="0"/>
              <a:buNone/>
            </a:pPr>
            <a:endParaRPr lang="fr-CA" baseline="0" dirty="0" smtClean="0"/>
          </a:p>
          <a:p>
            <a:pPr marL="171450" lvl="0" indent="-171450">
              <a:buFont typeface="Arial" panose="020B0604020202020204" pitchFamily="34" charset="0"/>
              <a:buChar char="•"/>
            </a:pPr>
            <a:r>
              <a:rPr lang="fr-CA" baseline="0" dirty="0" smtClean="0">
                <a:solidFill>
                  <a:srgbClr val="FF0000"/>
                </a:solidFill>
              </a:rPr>
              <a:t>Formule active, mais « abandon » de la formule inversée.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olidFill>
                  <a:srgbClr val="FF0000"/>
                </a:solidFill>
              </a:rPr>
              <a:t>Pas de préparation pour la 1</a:t>
            </a:r>
            <a:r>
              <a:rPr lang="fr-CA" baseline="30000" dirty="0" smtClean="0">
                <a:solidFill>
                  <a:srgbClr val="FF0000"/>
                </a:solidFill>
              </a:rPr>
              <a:t>ère</a:t>
            </a:r>
            <a:r>
              <a:rPr lang="fr-CA" baseline="0" dirty="0" smtClean="0">
                <a:solidFill>
                  <a:srgbClr val="FF0000"/>
                </a:solidFill>
              </a:rPr>
              <a:t> formation. Accès à Ariane connu, site connu</a:t>
            </a:r>
          </a:p>
          <a:p>
            <a:pPr marL="628650" lvl="1" indent="-171450">
              <a:buFont typeface="Arial" panose="020B0604020202020204" pitchFamily="34" charset="0"/>
              <a:buChar char="•"/>
            </a:pPr>
            <a:r>
              <a:rPr lang="fr-CA" baseline="0" dirty="0" smtClean="0">
                <a:solidFill>
                  <a:srgbClr val="FF0000"/>
                </a:solidFill>
              </a:rPr>
              <a:t>2</a:t>
            </a:r>
            <a:r>
              <a:rPr lang="fr-CA" baseline="30000" dirty="0" smtClean="0">
                <a:solidFill>
                  <a:srgbClr val="FF0000"/>
                </a:solidFill>
              </a:rPr>
              <a:t>e</a:t>
            </a:r>
            <a:r>
              <a:rPr lang="fr-CA" baseline="0" dirty="0" smtClean="0">
                <a:solidFill>
                  <a:srgbClr val="FF0000"/>
                </a:solidFill>
              </a:rPr>
              <a:t> et 3</a:t>
            </a:r>
            <a:r>
              <a:rPr lang="fr-CA" baseline="30000" dirty="0" smtClean="0">
                <a:solidFill>
                  <a:srgbClr val="FF0000"/>
                </a:solidFill>
              </a:rPr>
              <a:t>e</a:t>
            </a:r>
            <a:r>
              <a:rPr lang="fr-CA" baseline="0" dirty="0" smtClean="0">
                <a:solidFill>
                  <a:srgbClr val="FF0000"/>
                </a:solidFill>
              </a:rPr>
              <a:t> : consignes « techniques », on peut les avertir lors de la 1</a:t>
            </a:r>
            <a:r>
              <a:rPr lang="fr-CA" baseline="30000" dirty="0" smtClean="0">
                <a:solidFill>
                  <a:srgbClr val="FF0000"/>
                </a:solidFill>
              </a:rPr>
              <a:t>ère</a:t>
            </a:r>
            <a:r>
              <a:rPr lang="fr-CA" baseline="0" dirty="0" smtClean="0">
                <a:solidFill>
                  <a:srgbClr val="FF0000"/>
                </a:solidFill>
              </a:rPr>
              <a:t> formation (accès bd : avant ou pendant, aide-mémoire)</a:t>
            </a:r>
          </a:p>
          <a:p>
            <a:pPr marL="628650" lvl="1" indent="-171450">
              <a:buFont typeface="Arial" panose="020B0604020202020204" pitchFamily="34" charset="0"/>
              <a:buChar char="•"/>
            </a:pPr>
            <a:r>
              <a:rPr lang="fr-CA" baseline="0" dirty="0" smtClean="0">
                <a:solidFill>
                  <a:srgbClr val="FF0000"/>
                </a:solidFill>
              </a:rPr>
              <a:t>Plus de temps &gt; quelques explications théoriques de base (cycle – mots-clés)</a:t>
            </a:r>
          </a:p>
          <a:p>
            <a:pPr marL="628650" lvl="1" indent="-171450">
              <a:buFont typeface="Arial" panose="020B0604020202020204" pitchFamily="34" charset="0"/>
              <a:buChar char="•"/>
            </a:pPr>
            <a:r>
              <a:rPr lang="fr-CA" baseline="0" dirty="0" smtClean="0">
                <a:solidFill>
                  <a:srgbClr val="FF0000"/>
                </a:solidFill>
              </a:rPr>
              <a:t>Être certains que tous partent sur les mêmes bases</a:t>
            </a:r>
          </a:p>
          <a:p>
            <a:pPr marL="628650" lvl="1" indent="-171450">
              <a:buFont typeface="Arial" panose="020B0604020202020204" pitchFamily="34" charset="0"/>
              <a:buChar char="•"/>
            </a:pPr>
            <a:r>
              <a:rPr lang="fr-CA" baseline="0" dirty="0" smtClean="0">
                <a:solidFill>
                  <a:srgbClr val="FF0000"/>
                </a:solidFill>
              </a:rPr>
              <a:t>Plus difficile, il faut avoir une bonne collaboration du prof.</a:t>
            </a:r>
          </a:p>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41</a:t>
            </a:fld>
            <a:endParaRPr lang="fr-CA"/>
          </a:p>
        </p:txBody>
      </p:sp>
    </p:spTree>
    <p:extLst>
      <p:ext uri="{BB962C8B-B14F-4D97-AF65-F5344CB8AC3E}">
        <p14:creationId xmlns:p14="http://schemas.microsoft.com/office/powerpoint/2010/main" val="1350555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Objectif</a:t>
            </a:r>
            <a:r>
              <a:rPr lang="fr-CA" baseline="0" dirty="0" smtClean="0"/>
              <a:t> :</a:t>
            </a:r>
          </a:p>
          <a:p>
            <a:endParaRPr lang="fr-CA" baseline="0" dirty="0" smtClean="0"/>
          </a:p>
          <a:p>
            <a:r>
              <a:rPr lang="fr-CA" baseline="0" dirty="0" smtClean="0"/>
              <a:t>Situer le processus de recherche de l’étudiant dans le cycle de la recherche documentaire.</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42</a:t>
            </a:fld>
            <a:endParaRPr lang="fr-CA"/>
          </a:p>
        </p:txBody>
      </p:sp>
    </p:spTree>
    <p:extLst>
      <p:ext uri="{BB962C8B-B14F-4D97-AF65-F5344CB8AC3E}">
        <p14:creationId xmlns:p14="http://schemas.microsoft.com/office/powerpoint/2010/main" val="4041727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43</a:t>
            </a:fld>
            <a:endParaRPr lang="fr-CA"/>
          </a:p>
        </p:txBody>
      </p:sp>
    </p:spTree>
    <p:extLst>
      <p:ext uri="{BB962C8B-B14F-4D97-AF65-F5344CB8AC3E}">
        <p14:creationId xmlns:p14="http://schemas.microsoft.com/office/powerpoint/2010/main" val="4226212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Exercice avec plan de concept</a:t>
            </a:r>
            <a:r>
              <a:rPr lang="fr-CA" baseline="0" dirty="0" smtClean="0"/>
              <a:t> &gt; sur une feuille remise en classe.</a:t>
            </a:r>
            <a:endParaRPr lang="fr-CA" dirty="0" smtClean="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44</a:t>
            </a:fld>
            <a:endParaRPr lang="fr-CA"/>
          </a:p>
        </p:txBody>
      </p:sp>
    </p:spTree>
    <p:extLst>
      <p:ext uri="{BB962C8B-B14F-4D97-AF65-F5344CB8AC3E}">
        <p14:creationId xmlns:p14="http://schemas.microsoft.com/office/powerpoint/2010/main" val="1539655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45</a:t>
            </a:fld>
            <a:endParaRPr lang="fr-CA"/>
          </a:p>
        </p:txBody>
      </p:sp>
    </p:spTree>
    <p:extLst>
      <p:ext uri="{BB962C8B-B14F-4D97-AF65-F5344CB8AC3E}">
        <p14:creationId xmlns:p14="http://schemas.microsoft.com/office/powerpoint/2010/main" val="3123772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Avant : montrer l’accès à l’outil.</a:t>
            </a:r>
          </a:p>
          <a:p>
            <a:endParaRPr lang="fr-CA" dirty="0" smtClean="0"/>
          </a:p>
          <a:p>
            <a:r>
              <a:rPr lang="fr-CA" dirty="0" smtClean="0"/>
              <a:t>Objectif</a:t>
            </a:r>
            <a:r>
              <a:rPr lang="fr-CA" baseline="0" dirty="0" smtClean="0"/>
              <a:t> :</a:t>
            </a:r>
          </a:p>
          <a:p>
            <a:endParaRPr lang="fr-CA" baseline="0" dirty="0" smtClean="0"/>
          </a:p>
          <a:p>
            <a:r>
              <a:rPr lang="fr-CA" baseline="0" dirty="0" smtClean="0"/>
              <a:t>Familiarisation et exploration du RVM.</a:t>
            </a:r>
          </a:p>
          <a:p>
            <a:r>
              <a:rPr lang="fr-CA" baseline="0" dirty="0" smtClean="0"/>
              <a:t>**Connaître l’utilité du RVM. </a:t>
            </a:r>
          </a:p>
          <a:p>
            <a:r>
              <a:rPr lang="fr-CA" baseline="0" dirty="0" smtClean="0"/>
              <a:t>Comprendre que certains outils utilisent un vocabulaire spécifique, où trouver les termes</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46</a:t>
            </a:fld>
            <a:endParaRPr lang="fr-CA"/>
          </a:p>
        </p:txBody>
      </p:sp>
    </p:spTree>
    <p:extLst>
      <p:ext uri="{BB962C8B-B14F-4D97-AF65-F5344CB8AC3E}">
        <p14:creationId xmlns:p14="http://schemas.microsoft.com/office/powerpoint/2010/main" val="3676403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Utiliser</a:t>
            </a:r>
            <a:r>
              <a:rPr lang="fr-CA" baseline="0" dirty="0" smtClean="0"/>
              <a:t> les termes trouvés dans l’outil de recherche &gt; Ariane</a:t>
            </a:r>
          </a:p>
          <a:p>
            <a:endParaRPr lang="fr-CA" baseline="0" dirty="0" smtClean="0"/>
          </a:p>
          <a:p>
            <a:r>
              <a:rPr lang="fr-CA" baseline="0" dirty="0" smtClean="0"/>
              <a:t>**Connaître l’utilité du RVM. </a:t>
            </a:r>
          </a:p>
          <a:p>
            <a:r>
              <a:rPr lang="fr-CA" baseline="0" dirty="0" smtClean="0"/>
              <a:t>Comprendre que certains outils utilisent un vocabulaire spécifique, où trouver les termes</a:t>
            </a:r>
          </a:p>
          <a:p>
            <a:endParaRPr lang="fr-CA" baseline="0" dirty="0" smtClean="0"/>
          </a:p>
          <a:p>
            <a:r>
              <a:rPr lang="fr-CA" baseline="0" dirty="0" smtClean="0"/>
              <a:t>Pour les formations suivantes (doctrine et jurisprudence) : même structure, sauf pour l’étape du plan de concepts</a:t>
            </a:r>
          </a:p>
          <a:p>
            <a:endParaRPr lang="fr-CA" baseline="0" dirty="0" smtClean="0"/>
          </a:p>
          <a:p>
            <a:r>
              <a:rPr lang="fr-CA" baseline="0" dirty="0" smtClean="0"/>
              <a:t>Points positifs : </a:t>
            </a:r>
          </a:p>
          <a:p>
            <a:pPr marL="171450" indent="-171450">
              <a:buFont typeface="Arial" panose="020B0604020202020204" pitchFamily="34" charset="0"/>
              <a:buChar char="•"/>
            </a:pPr>
            <a:r>
              <a:rPr lang="fr-CA" baseline="0" dirty="0" smtClean="0"/>
              <a:t>Continuité entre les 3 formations &gt; ce qu’ils ont fait dans la 1</a:t>
            </a:r>
            <a:r>
              <a:rPr lang="fr-CA" baseline="30000" dirty="0" smtClean="0"/>
              <a:t>ère</a:t>
            </a:r>
            <a:r>
              <a:rPr lang="fr-CA" baseline="0" dirty="0" smtClean="0"/>
              <a:t> sert pour la 2</a:t>
            </a:r>
            <a:r>
              <a:rPr lang="fr-CA" baseline="30000" dirty="0" smtClean="0"/>
              <a:t>e</a:t>
            </a:r>
            <a:r>
              <a:rPr lang="fr-CA" baseline="0" dirty="0" smtClean="0"/>
              <a:t> et 3</a:t>
            </a:r>
            <a:r>
              <a:rPr lang="fr-CA" baseline="30000" dirty="0" smtClean="0"/>
              <a:t>e</a:t>
            </a:r>
            <a:r>
              <a:rPr lang="fr-CA" baseline="0" dirty="0" smtClean="0"/>
              <a:t> </a:t>
            </a:r>
          </a:p>
          <a:p>
            <a:pPr marL="171450" indent="-171450">
              <a:buFont typeface="Arial" panose="020B0604020202020204" pitchFamily="34" charset="0"/>
              <a:buChar char="•"/>
            </a:pPr>
            <a:r>
              <a:rPr lang="fr-CA" baseline="0" dirty="0" smtClean="0"/>
              <a:t>Plus concrets, pratico-pratique, similaire à ce que les étudiants auront à faire dans leur travaux</a:t>
            </a:r>
          </a:p>
          <a:p>
            <a:pPr marL="171450" indent="-171450">
              <a:buFont typeface="Arial" panose="020B0604020202020204" pitchFamily="34" charset="0"/>
              <a:buChar char="•"/>
            </a:pPr>
            <a:r>
              <a:rPr lang="fr-CA" baseline="0" dirty="0" smtClean="0"/>
              <a:t>Permet de parler de toutes les étapes du processus de recherche, à toutes les formations (répétition c’est pédagogique!)</a:t>
            </a:r>
          </a:p>
          <a:p>
            <a:pPr marL="171450" indent="-171450">
              <a:buFont typeface="Arial" panose="020B0604020202020204" pitchFamily="34" charset="0"/>
              <a:buChar char="•"/>
            </a:pPr>
            <a:r>
              <a:rPr lang="fr-CA" baseline="0" dirty="0" smtClean="0"/>
              <a:t>Situe davantage l’étudiant méthodologiquement dans le cycle vs les outils utilisés</a:t>
            </a:r>
          </a:p>
          <a:p>
            <a:pPr marL="171450" indent="-171450">
              <a:buFont typeface="Arial" panose="020B0604020202020204" pitchFamily="34" charset="0"/>
              <a:buChar char="•"/>
            </a:pPr>
            <a:r>
              <a:rPr lang="fr-CA" baseline="0" dirty="0" smtClean="0"/>
              <a:t>Pas vraiment en inversée, sauf l’aspect plus «technique» &gt; moins grave si tous les étudiants ne le font pas</a:t>
            </a:r>
          </a:p>
          <a:p>
            <a:pPr marL="171450" indent="-171450">
              <a:buFont typeface="Arial" panose="020B0604020202020204" pitchFamily="34" charset="0"/>
              <a:buChar char="•"/>
            </a:pPr>
            <a:endParaRPr lang="fr-CA" baseline="0" dirty="0" smtClean="0"/>
          </a:p>
          <a:p>
            <a:pPr marL="0" indent="0">
              <a:buFont typeface="Arial" panose="020B0604020202020204" pitchFamily="34" charset="0"/>
              <a:buNone/>
            </a:pPr>
            <a:r>
              <a:rPr lang="fr-CA" baseline="0" dirty="0" smtClean="0"/>
              <a:t>Points plus difficiles :</a:t>
            </a:r>
          </a:p>
          <a:p>
            <a:pPr marL="171450" indent="-171450">
              <a:buFont typeface="Arial" panose="020B0604020202020204" pitchFamily="34" charset="0"/>
              <a:buChar char="•"/>
            </a:pPr>
            <a:r>
              <a:rPr lang="fr-CA" baseline="0" dirty="0" smtClean="0"/>
              <a:t>Plus long à préparer &gt; il faut trouver des mises en situations pertinentes, nécessite peut-être la collaboration du professeur</a:t>
            </a:r>
          </a:p>
          <a:p>
            <a:pPr marL="171450" indent="-171450">
              <a:buFont typeface="Arial" panose="020B0604020202020204" pitchFamily="34" charset="0"/>
              <a:buChar char="•"/>
            </a:pP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47</a:t>
            </a:fld>
            <a:endParaRPr lang="fr-CA"/>
          </a:p>
        </p:txBody>
      </p:sp>
    </p:spTree>
    <p:extLst>
      <p:ext uri="{BB962C8B-B14F-4D97-AF65-F5344CB8AC3E}">
        <p14:creationId xmlns:p14="http://schemas.microsoft.com/office/powerpoint/2010/main" val="1838611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fr-CA" baseline="0" dirty="0" smtClean="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Formule inversée et active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aseline="0" dirty="0" smtClean="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PPT de la formation standard utilisé comme préparation théorique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Montrer le PPT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aseline="0" dirty="0" smtClean="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Mise en situation lors de la formation avec questions ayant pour objectif de mettre en pratique la théorie et utiliser les outils de recherche.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Préparer en collaboration avec la professeure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Montrer les mises en situation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Formation donnée en duo : moi et prof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aseline="0" dirty="0" smtClean="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Avantages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Peu de matériel pédagogique (</a:t>
            </a:r>
            <a:r>
              <a:rPr lang="fr-CA" baseline="0" dirty="0" err="1" smtClean="0">
                <a:sym typeface="Wingdings" pitchFamily="2" charset="2"/>
              </a:rPr>
              <a:t>ppt</a:t>
            </a:r>
            <a:r>
              <a:rPr lang="fr-CA" baseline="0" dirty="0" smtClean="0">
                <a:sym typeface="Wingdings" pitchFamily="2" charset="2"/>
              </a:rPr>
              <a:t> théorie déjà prêt, fiches à préparer avec questions, aucun </a:t>
            </a:r>
            <a:r>
              <a:rPr lang="fr-CA" baseline="0" dirty="0" err="1" smtClean="0">
                <a:sym typeface="Wingdings" pitchFamily="2" charset="2"/>
              </a:rPr>
              <a:t>ppt</a:t>
            </a:r>
            <a:r>
              <a:rPr lang="fr-CA" baseline="0" dirty="0" smtClean="0">
                <a:sym typeface="Wingdings" pitchFamily="2" charset="2"/>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Réelle mise en pratique des notions théoriques &gt; implication des étudiants dans l’apprentissage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3 mises en situation, couvrent tous les aspect &gt; pas grave si tous ne le font pas grâce aux rétroactions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Plus d’interaction : Place pour la discussion et la critique des sources (officielles et non officielles)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aseline="0" dirty="0" smtClean="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Moins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smtClean="0">
                <a:sym typeface="Wingdings" pitchFamily="2" charset="2"/>
              </a:rPr>
              <a:t>Travail de rédaction des mises en situation pertinentes et des questions pour s’assurer de couvrir toute la matière &gt; collaboration prof</a:t>
            </a:r>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48</a:t>
            </a:fld>
            <a:endParaRPr lang="fr-CA"/>
          </a:p>
        </p:txBody>
      </p:sp>
    </p:spTree>
    <p:extLst>
      <p:ext uri="{BB962C8B-B14F-4D97-AF65-F5344CB8AC3E}">
        <p14:creationId xmlns:p14="http://schemas.microsoft.com/office/powerpoint/2010/main" val="3164400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Comment</a:t>
            </a:r>
            <a:r>
              <a:rPr lang="fr-CA" baseline="0" dirty="0" smtClean="0"/>
              <a:t> je me suis préparée</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Réunions :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Brainstorming (Andréane), élaboration des exercices en équipe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Familiarisation avec la salle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Plan logistique </a:t>
            </a:r>
            <a:r>
              <a:rPr lang="fr-CA" baseline="0" dirty="0" smtClean="0">
                <a:sym typeface="Wingdings" pitchFamily="2" charset="2"/>
              </a:rPr>
              <a:t>feuille de route </a:t>
            </a:r>
            <a:endParaRPr lang="fr-CA"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Préparation du matériel pédagogique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Exercices préalables/préparation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Validation des exercices et rédaction des consignes (conseils Andréane)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Corrigé</a:t>
            </a:r>
            <a:endParaRPr lang="fr-CA" dirty="0"/>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49</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Cependant</a:t>
            </a:r>
            <a:r>
              <a:rPr lang="fr-CA" sz="1100" baseline="0" dirty="0" smtClean="0"/>
              <a:t>, les nouvelles génération d’étudiants qui prennent place sur les bancs de d’école ne se conforment plus à ce modèle d’enseignement.</a:t>
            </a:r>
          </a:p>
          <a:p>
            <a:endParaRPr lang="fr-CA" sz="1100" baseline="0" dirty="0" smtClean="0"/>
          </a:p>
          <a:p>
            <a:r>
              <a:rPr lang="fr-CA" sz="1100" dirty="0" smtClean="0">
                <a:effectLst/>
              </a:rPr>
              <a:t>Avec</a:t>
            </a:r>
            <a:r>
              <a:rPr lang="fr-CA" sz="1100" baseline="0" dirty="0" smtClean="0">
                <a:effectLst/>
              </a:rPr>
              <a:t> la réforme qui a eu lieu dans les années 2000, t</a:t>
            </a:r>
            <a:r>
              <a:rPr lang="fr-CA" sz="1100" dirty="0" smtClean="0">
                <a:effectLst/>
              </a:rPr>
              <a:t>outes les écoles primaires ont fait place à un enseignement qui se fait en fonction des compétences à développer</a:t>
            </a:r>
            <a:r>
              <a:rPr lang="fr-CA" sz="1100" baseline="0" dirty="0" smtClean="0">
                <a:effectLst/>
              </a:rPr>
              <a:t> </a:t>
            </a:r>
            <a:r>
              <a:rPr lang="fr-CA" sz="1100" dirty="0" smtClean="0">
                <a:effectLst/>
              </a:rPr>
              <a:t>dans un cadre d'apprentissage par projet. Cet</a:t>
            </a:r>
            <a:r>
              <a:rPr lang="fr-CA" sz="1100" baseline="0" dirty="0" smtClean="0">
                <a:effectLst/>
              </a:rPr>
              <a:t> </a:t>
            </a:r>
            <a:r>
              <a:rPr lang="fr-CA" sz="1100" dirty="0" smtClean="0">
                <a:effectLst/>
              </a:rPr>
              <a:t>enseignement </a:t>
            </a:r>
            <a:r>
              <a:rPr lang="fr-CA" sz="1100" baseline="0" dirty="0" smtClean="0">
                <a:effectLst/>
              </a:rPr>
              <a:t>a formé des jeunes compétents à la participation, à la pensée critique et surtout à la collaboration. </a:t>
            </a:r>
          </a:p>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Ces nouveaux étudiants sont maintenant ce</a:t>
            </a:r>
            <a:r>
              <a:rPr lang="fr-CA" sz="1100" baseline="0" dirty="0" smtClean="0"/>
              <a:t> qu’on appelle des « </a:t>
            </a:r>
            <a:r>
              <a:rPr lang="fr-CA" sz="1100" dirty="0" smtClean="0"/>
              <a:t>Collaborateur</a:t>
            </a:r>
            <a:r>
              <a:rPr lang="fr-CA" sz="1100" baseline="0" dirty="0" smtClean="0"/>
              <a:t> naturel »</a:t>
            </a:r>
          </a:p>
          <a:p>
            <a:endParaRPr lang="fr-CA" sz="1100" baseline="0" dirty="0" smtClean="0">
              <a:effectLst/>
            </a:endParaRPr>
          </a:p>
          <a:p>
            <a:r>
              <a:rPr lang="fr-CA" sz="1100" baseline="0" dirty="0" smtClean="0">
                <a:effectLst/>
              </a:rPr>
              <a:t>Cette pédagogie axée sur l’implication active des l’étudiants dans leurs apprentissages est tout à fait adaptée au </a:t>
            </a:r>
            <a:r>
              <a:rPr lang="fr-CA" sz="1100" b="0" i="0" u="none" strike="noStrike" kern="1200" baseline="0" dirty="0" smtClean="0">
                <a:solidFill>
                  <a:schemeClr val="tx1"/>
                </a:solidFill>
                <a:latin typeface="+mn-lt"/>
                <a:ea typeface="+mn-ea"/>
                <a:cs typeface="+mn-cs"/>
              </a:rPr>
              <a:t>monde numérique dans lequel ils évoluent de nos jours, où l’accès à l’information et aux technologies mobiles modifie les habitudes et les attentes. </a:t>
            </a:r>
            <a:endParaRPr lang="fr-CA" sz="1100" dirty="0" smtClean="0">
              <a:effectLst/>
            </a:endParaRPr>
          </a:p>
          <a:p>
            <a:endParaRPr lang="fr-CA" sz="1100" baseline="0" dirty="0" smtClean="0"/>
          </a:p>
          <a:p>
            <a:endParaRPr lang="fr-CA" sz="1100" baseline="0" dirty="0" smtClean="0"/>
          </a:p>
          <a:p>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5</a:t>
            </a:fld>
            <a:endParaRPr lang="fr-CA"/>
          </a:p>
        </p:txBody>
      </p:sp>
    </p:spTree>
    <p:extLst>
      <p:ext uri="{BB962C8B-B14F-4D97-AF65-F5344CB8AC3E}">
        <p14:creationId xmlns:p14="http://schemas.microsoft.com/office/powerpoint/2010/main" val="2403987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Exercice</a:t>
            </a:r>
            <a:r>
              <a:rPr lang="fr-CA" baseline="0" dirty="0" smtClean="0"/>
              <a:t> préalable et préparation théorique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Si les étudiants sont déjà en inversée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Sinon, la collaboration du prof est primordiale</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Exercices en classe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Prévoir un temps limite dans la feuille de route, assez serré </a:t>
            </a:r>
            <a:r>
              <a:rPr lang="fr-CA" baseline="0" dirty="0" smtClean="0">
                <a:sym typeface="Wingdings" pitchFamily="2" charset="2"/>
              </a:rPr>
              <a:t> maintenir l’intérêt, effet «compétition», aspect ludique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dirty="0" smtClean="0"/>
              <a:t>Prévoir un retour : refaire ce</a:t>
            </a:r>
            <a:r>
              <a:rPr lang="fr-CA" baseline="0" dirty="0" smtClean="0"/>
              <a:t> que les étudiants ont fait, avec correction et ajouts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t>On ne peut pas expliquer tout </a:t>
            </a:r>
            <a:r>
              <a:rPr lang="fr-CA" baseline="0" dirty="0" smtClean="0">
                <a:sym typeface="Wingdings" pitchFamily="2" charset="2"/>
              </a:rPr>
              <a:t> construire les exercices pour qu’ils voit tout sans que ce soit nécessairement expliqué</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Pas axé sur les détails, mais sur une compréhension globale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sym typeface="Wingdings" pitchFamily="2" charset="2"/>
              </a:rPr>
              <a:t>Déroulement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Espace : bouger pendant les consignes et après, aller près des étudiants pendant les exercices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Attention de ne pas tomber dans le magistral  on parle beaucoup moins, ce sont les étudiants qui parlent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Notre rôle : </a:t>
            </a:r>
            <a:r>
              <a:rPr lang="fr-CA" b="1" baseline="0" dirty="0" smtClean="0">
                <a:sym typeface="Wingdings" pitchFamily="2" charset="2"/>
              </a:rPr>
              <a:t>animateur, facilitateur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Flexibilité et capacité d’adaptation : Réponses des étudiants, retours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1" baseline="0" dirty="0" smtClean="0">
                <a:sym typeface="Wingdings" pitchFamily="2" charset="2"/>
              </a:rPr>
              <a:t>Tâter le pouls  quelles sont les lacunes et faire retour au grand groupe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Prévoir un exercice «back-up»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Temps : le respecter, ne pas attendre que tous aient fini</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sym typeface="Wingdings" pitchFamily="2" charset="2"/>
              </a:rPr>
              <a:t>Logistique : feuille de route peut être aidante pour les 1</a:t>
            </a:r>
            <a:r>
              <a:rPr lang="fr-CA" baseline="30000" dirty="0" smtClean="0">
                <a:sym typeface="Wingdings" pitchFamily="2" charset="2"/>
              </a:rPr>
              <a:t>ère</a:t>
            </a:r>
            <a:r>
              <a:rPr lang="fr-CA" baseline="0" dirty="0" smtClean="0">
                <a:sym typeface="Wingdings" pitchFamily="2" charset="2"/>
              </a:rPr>
              <a:t> expériences, rassurant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Comment on s’installe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Temps par exercice et retour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Idées pour les explications, les retours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1" baseline="0" dirty="0" smtClean="0">
                <a:sym typeface="Wingdings" pitchFamily="2" charset="2"/>
              </a:rPr>
              <a:t>Objectif??</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sym typeface="Wingdings" pitchFamily="2" charset="2"/>
              </a:rPr>
              <a:t>Réaction des étudiants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Beaucoup plus dynamique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Meilleur compréhension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Ex cote : on tous appris un minimum, mais si pas fait l’exercice préalable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Étudiants plus impliqués, motivés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Plus d’espace pour </a:t>
            </a:r>
            <a:r>
              <a:rPr lang="fr-CA" b="1" baseline="0" dirty="0" smtClean="0">
                <a:sym typeface="Wingdings" pitchFamily="2" charset="2"/>
              </a:rPr>
              <a:t>les questions, la discussion </a:t>
            </a:r>
            <a:r>
              <a:rPr lang="fr-CA" baseline="0" dirty="0" smtClean="0">
                <a:sym typeface="Wingdings" pitchFamily="2" charset="2"/>
              </a:rPr>
              <a:t>: entre collègues, à moi, pas juste devant le grand groupe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sym typeface="Wingdings" pitchFamily="2" charset="2"/>
              </a:rPr>
              <a:t>Plus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Apprentissage amélioré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Mieux comprendre comment les étudiants comprennent les choses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CA" b="1" baseline="0" dirty="0" smtClean="0">
                <a:sym typeface="Wingdings" pitchFamily="2" charset="2"/>
              </a:rPr>
              <a:t>S’ajuster aux étudiants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smtClean="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sym typeface="Wingdings" pitchFamily="2" charset="2"/>
              </a:rPr>
              <a:t>Moins – conseils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Beaucoup de préparation (mais soutien d’Andréane et travail d’équipe)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Demande beaucoup de flexibilité et de un capacité d’adaptation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aseline="0" dirty="0" smtClean="0">
                <a:sym typeface="Wingdings" pitchFamily="2" charset="2"/>
              </a:rPr>
              <a:t>Bien connaître les outils &gt; Nouvelle interface d’Ariane!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1" baseline="0" dirty="0" smtClean="0">
                <a:sym typeface="Wingdings" pitchFamily="2" charset="2"/>
              </a:rPr>
              <a:t>Est-ce que le cours est en inversé? Ou juste en actif?</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CA" baseline="0" dirty="0" smtClean="0">
              <a:sym typeface="Wingdings" pitchFamily="2" charset="2"/>
            </a:endParaRPr>
          </a:p>
        </p:txBody>
      </p:sp>
      <p:sp>
        <p:nvSpPr>
          <p:cNvPr id="4" name="Espace réservé du numéro de diapositive 3"/>
          <p:cNvSpPr>
            <a:spLocks noGrp="1"/>
          </p:cNvSpPr>
          <p:nvPr>
            <p:ph type="sldNum" sz="quarter" idx="10"/>
          </p:nvPr>
        </p:nvSpPr>
        <p:spPr/>
        <p:txBody>
          <a:bodyPr/>
          <a:lstStyle/>
          <a:p>
            <a:fld id="{F847B80F-A3AB-4B58-8789-B7DC324A901F}" type="slidenum">
              <a:rPr lang="fr-CA" smtClean="0"/>
              <a:t>50</a:t>
            </a:fld>
            <a:endParaRPr lang="fr-CA"/>
          </a:p>
        </p:txBody>
      </p:sp>
    </p:spTree>
    <p:extLst>
      <p:ext uri="{BB962C8B-B14F-4D97-AF65-F5344CB8AC3E}">
        <p14:creationId xmlns:p14="http://schemas.microsoft.com/office/powerpoint/2010/main" val="2489764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CFF81A5-A461-4215-968A-9435812F947F}" type="slidenum">
              <a:rPr lang="fr-CA" smtClean="0"/>
              <a:t>51</a:t>
            </a:fld>
            <a:endParaRPr lang="fr-CA"/>
          </a:p>
        </p:txBody>
      </p:sp>
    </p:spTree>
    <p:extLst>
      <p:ext uri="{BB962C8B-B14F-4D97-AF65-F5344CB8AC3E}">
        <p14:creationId xmlns:p14="http://schemas.microsoft.com/office/powerpoint/2010/main" val="879267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dirty="0" smtClean="0"/>
              <a:t>D’ailleurs, </a:t>
            </a:r>
            <a:r>
              <a:rPr lang="fr-CA" sz="1100" baseline="0" dirty="0" smtClean="0"/>
              <a:t>les étudiants qui l’ont expérimenté la salle à l’automne ont bien apprécié leur expérience.</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52</a:t>
            </a:fld>
            <a:endParaRPr lang="fr-CA"/>
          </a:p>
        </p:txBody>
      </p:sp>
    </p:spTree>
    <p:extLst>
      <p:ext uri="{BB962C8B-B14F-4D97-AF65-F5344CB8AC3E}">
        <p14:creationId xmlns:p14="http://schemas.microsoft.com/office/powerpoint/2010/main" val="271250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Parmi les commentaires recueillis, …</a:t>
            </a:r>
          </a:p>
          <a:p>
            <a:endParaRPr lang="fr-CA" sz="1100" dirty="0" smtClean="0"/>
          </a:p>
          <a:p>
            <a:r>
              <a:rPr lang="fr-CA" sz="1100" dirty="0" smtClean="0"/>
              <a:t>Donc même si elle nécessite beaucoup de travail, cette transformation semble porter fruits.</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53</a:t>
            </a:fld>
            <a:endParaRPr lang="fr-CA"/>
          </a:p>
        </p:txBody>
      </p:sp>
    </p:spTree>
    <p:extLst>
      <p:ext uri="{BB962C8B-B14F-4D97-AF65-F5344CB8AC3E}">
        <p14:creationId xmlns:p14="http://schemas.microsoft.com/office/powerpoint/2010/main" val="142097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Parmi les commentaires recueillis, …</a:t>
            </a:r>
          </a:p>
          <a:p>
            <a:endParaRPr lang="fr-CA" sz="1100" dirty="0" smtClean="0"/>
          </a:p>
          <a:p>
            <a:r>
              <a:rPr lang="fr-CA" sz="1100" dirty="0" smtClean="0"/>
              <a:t>Donc même si elle nécessite beaucoup de travail, cette transformation semble porter fruits.</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54</a:t>
            </a:fld>
            <a:endParaRPr lang="fr-CA"/>
          </a:p>
        </p:txBody>
      </p:sp>
    </p:spTree>
    <p:extLst>
      <p:ext uri="{BB962C8B-B14F-4D97-AF65-F5344CB8AC3E}">
        <p14:creationId xmlns:p14="http://schemas.microsoft.com/office/powerpoint/2010/main" val="2212012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Parmi les commentaires recueillis, …</a:t>
            </a:r>
          </a:p>
          <a:p>
            <a:endParaRPr lang="fr-CA" sz="1100" dirty="0" smtClean="0"/>
          </a:p>
          <a:p>
            <a:r>
              <a:rPr lang="fr-CA" sz="1100" dirty="0" smtClean="0"/>
              <a:t>Donc même si elle nécessite beaucoup de travail, cette transformation semble porter fruits.</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55</a:t>
            </a:fld>
            <a:endParaRPr lang="fr-CA"/>
          </a:p>
        </p:txBody>
      </p:sp>
    </p:spTree>
    <p:extLst>
      <p:ext uri="{BB962C8B-B14F-4D97-AF65-F5344CB8AC3E}">
        <p14:creationId xmlns:p14="http://schemas.microsoft.com/office/powerpoint/2010/main" val="339914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Donc,</a:t>
            </a:r>
            <a:r>
              <a:rPr lang="fr-CA" sz="1100" baseline="0" dirty="0" smtClean="0"/>
              <a:t> pour la plupart de ces jeunes, c’est un choc qui se produit à l’arrivée aux études supérieures lorsqu’ils des se retrouvent assis dans un grand amphithéâtre.</a:t>
            </a:r>
          </a:p>
          <a:p>
            <a:pPr marL="0" marR="0" indent="0" algn="l" defTabSz="914400" rtl="0" eaLnBrk="1" fontAlgn="auto" latinLnBrk="0" hangingPunct="1">
              <a:lnSpc>
                <a:spcPct val="100000"/>
              </a:lnSpc>
              <a:spcBef>
                <a:spcPts val="0"/>
              </a:spcBef>
              <a:spcAft>
                <a:spcPts val="0"/>
              </a:spcAft>
              <a:buClrTx/>
              <a:buSzTx/>
              <a:buFontTx/>
              <a:buNone/>
              <a:tabLst/>
              <a:defRPr/>
            </a:pPr>
            <a:r>
              <a:rPr lang="fr-CA" sz="1100" b="0" i="0" u="none" strike="noStrike" kern="1200" baseline="0" dirty="0" smtClean="0">
                <a:solidFill>
                  <a:schemeClr val="tx1"/>
                </a:solidFill>
                <a:latin typeface="+mn-lt"/>
                <a:ea typeface="+mn-ea"/>
                <a:cs typeface="+mn-cs"/>
              </a:rPr>
              <a:t>La configuration actuelle de plusieurs espaces d’apprentissage tend encore à soutenir le modèle où l’enseignant présente de manière magistrale à l’avant d’une salle dans laquelle les étudiants assistent passivement à la présentation des contenus. </a:t>
            </a:r>
            <a:endParaRPr lang="fr-CA" sz="1100" dirty="0" smtClean="0"/>
          </a:p>
          <a:p>
            <a:r>
              <a:rPr lang="fr-CA" sz="1100" baseline="0" dirty="0" smtClean="0"/>
              <a:t>C'est un modèle encore extrêmement répandu aux études supérieures, mais pourtant auquel ils ne sont plus habitués e</a:t>
            </a:r>
            <a:r>
              <a:rPr lang="fr-CA" sz="1100" dirty="0" smtClean="0"/>
              <a:t>t avec cette configuration</a:t>
            </a:r>
            <a:r>
              <a:rPr lang="fr-CA" sz="1100" baseline="0" dirty="0" smtClean="0"/>
              <a:t> magistrale, i</a:t>
            </a:r>
            <a:r>
              <a:rPr lang="fr-CA" sz="1100" dirty="0" smtClean="0"/>
              <a:t>l est</a:t>
            </a:r>
            <a:r>
              <a:rPr lang="fr-CA" sz="1100" baseline="0" dirty="0" smtClean="0"/>
              <a:t> difficile de croire qu’on peut espérer conserver leur attention durant plusieurs heures sans la perdre au profit de leur ordinateur portable, de leur tablette ou de leur cellulaire.</a:t>
            </a:r>
          </a:p>
          <a:p>
            <a:endParaRPr lang="fr-CA" sz="1100" baseline="0" dirty="0" smtClean="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6</a:t>
            </a:fld>
            <a:endParaRPr lang="fr-CA"/>
          </a:p>
        </p:txBody>
      </p:sp>
    </p:spTree>
    <p:extLst>
      <p:ext uri="{BB962C8B-B14F-4D97-AF65-F5344CB8AC3E}">
        <p14:creationId xmlns:p14="http://schemas.microsoft.com/office/powerpoint/2010/main" val="405946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100" dirty="0" smtClean="0"/>
              <a:t>En effet,</a:t>
            </a:r>
            <a:r>
              <a:rPr lang="fr-CA" sz="1100" baseline="0" dirty="0" smtClean="0"/>
              <a:t> le</a:t>
            </a:r>
            <a:r>
              <a:rPr lang="fr-CA" sz="1100" dirty="0" smtClean="0"/>
              <a:t> paradigme</a:t>
            </a:r>
            <a:r>
              <a:rPr lang="fr-CA" sz="1100" b="0" i="0" u="none" strike="noStrike" kern="1200" baseline="0" dirty="0" smtClean="0">
                <a:solidFill>
                  <a:schemeClr val="tx1"/>
                </a:solidFill>
                <a:latin typeface="+mn-lt"/>
                <a:ea typeface="+mn-ea"/>
                <a:cs typeface="+mn-cs"/>
              </a:rPr>
              <a:t> d'enseignement axé sur le discours et la transmission de connaissances ne tient plus avec cette nouvelle génération d’étudiant et doit faire place à un modèle axé sur l’engagement et l’apprentissage actif.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100" b="0" i="0" u="none" strike="noStrike" kern="1200" baseline="0" dirty="0" smtClean="0">
                <a:solidFill>
                  <a:schemeClr val="tx1"/>
                </a:solidFill>
                <a:latin typeface="+mn-lt"/>
                <a:ea typeface="+mn-ea"/>
                <a:cs typeface="+mn-cs"/>
              </a:rPr>
              <a:t>De nombreux ouvrages ont d’ailleurs été publiés au cours des dernières années en lien avec l’importance d’adapter les caractéristiques de l’environnement en réponse à l’évolution des besoins de formation universitaire, tant au niveau des approches pédagogiques, des nouvelles technologies que des espaces de formation. </a:t>
            </a:r>
            <a:endParaRPr lang="fr-CA" sz="11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7</a:t>
            </a:fld>
            <a:endParaRPr lang="fr-CA"/>
          </a:p>
        </p:txBody>
      </p:sp>
    </p:spTree>
    <p:extLst>
      <p:ext uri="{BB962C8B-B14F-4D97-AF65-F5344CB8AC3E}">
        <p14:creationId xmlns:p14="http://schemas.microsoft.com/office/powerpoint/2010/main" val="38234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100" b="0" i="0" u="none" strike="noStrike" kern="1200" baseline="0" dirty="0" smtClean="0">
                <a:solidFill>
                  <a:schemeClr val="tx1"/>
                </a:solidFill>
                <a:latin typeface="+mn-lt"/>
                <a:ea typeface="+mn-ea"/>
                <a:cs typeface="+mn-cs"/>
              </a:rPr>
              <a:t>Dans ce nouveau modèle, en plus de la pédagogie choisie et des technologies en place, l’environnement physique devient un élément stratégique à considérer afin de maximiser l’expérience d’apprentissage. </a:t>
            </a:r>
          </a:p>
          <a:p>
            <a:endParaRPr lang="fr-CA" sz="1100" b="0" i="0" u="none" strike="noStrike" kern="1200" baseline="0" dirty="0" smtClean="0">
              <a:solidFill>
                <a:schemeClr val="tx1"/>
              </a:solidFill>
              <a:latin typeface="+mn-lt"/>
              <a:ea typeface="+mn-ea"/>
              <a:cs typeface="+mn-cs"/>
            </a:endParaRPr>
          </a:p>
          <a:p>
            <a:r>
              <a:rPr lang="fr-CA" sz="1100" b="0" i="0" u="none" strike="noStrike" kern="1200" baseline="0" dirty="0" smtClean="0">
                <a:solidFill>
                  <a:schemeClr val="tx1"/>
                </a:solidFill>
                <a:latin typeface="+mn-lt"/>
                <a:ea typeface="+mn-ea"/>
                <a:cs typeface="+mn-cs"/>
              </a:rPr>
              <a:t>De nombreuses publications ont permis de démontrer la valeur de l’espace dans le processus d’apprentissage. Dans tous les cas, c’est l’arrimage efficace de l’espace avec les stratégies pédagogiques et les possibilités technologiques qui permet d’envisager la création d’un environnement complet où chaque dimension soutient la dynamique d’apprentissage. </a:t>
            </a:r>
            <a:endParaRPr lang="fr-CA" sz="1100" dirty="0"/>
          </a:p>
        </p:txBody>
      </p:sp>
      <p:sp>
        <p:nvSpPr>
          <p:cNvPr id="4" name="Espace réservé du numéro de diapositive 3"/>
          <p:cNvSpPr>
            <a:spLocks noGrp="1"/>
          </p:cNvSpPr>
          <p:nvPr>
            <p:ph type="sldNum" sz="quarter" idx="10"/>
          </p:nvPr>
        </p:nvSpPr>
        <p:spPr/>
        <p:txBody>
          <a:bodyPr/>
          <a:lstStyle/>
          <a:p>
            <a:fld id="{1D38C091-7779-4E94-8D49-DD6F5F7139D9}" type="slidenum">
              <a:rPr lang="fr-CA" smtClean="0"/>
              <a:t>8</a:t>
            </a:fld>
            <a:endParaRPr lang="fr-CA"/>
          </a:p>
        </p:txBody>
      </p:sp>
    </p:spTree>
    <p:extLst>
      <p:ext uri="{BB962C8B-B14F-4D97-AF65-F5344CB8AC3E}">
        <p14:creationId xmlns:p14="http://schemas.microsoft.com/office/powerpoint/2010/main" val="168360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42B7DDBE-0AB5-4C4A-9DFA-78C209CC8D7A}" type="slidenum">
              <a:rPr lang="fr-CA" smtClean="0"/>
              <a:t>9</a:t>
            </a:fld>
            <a:endParaRPr lang="fr-CA"/>
          </a:p>
        </p:txBody>
      </p:sp>
    </p:spTree>
    <p:extLst>
      <p:ext uri="{BB962C8B-B14F-4D97-AF65-F5344CB8AC3E}">
        <p14:creationId xmlns:p14="http://schemas.microsoft.com/office/powerpoint/2010/main" val="183704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189918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386642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118300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4413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1984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0110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51590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7394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000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8122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1941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58182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85325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8240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F9C738-026F-6843-BDBC-05C73B4AB26D}" type="datetimeFigureOut">
              <a:rPr lang="fr-FR" smtClean="0">
                <a:solidFill>
                  <a:prstClr val="black">
                    <a:tint val="75000"/>
                  </a:prstClr>
                </a:solidFill>
              </a:rPr>
              <a:pPr/>
              <a:t>18/03/2015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59C0F19-A45B-E341-B278-8F14E3AF0B0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5355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209787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7C3D7408-EE7B-4D82-AE52-EEBABE1C317C}" type="datetimeFigureOut">
              <a:rPr lang="fr-CA" smtClean="0"/>
              <a:t>2015-03-18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269862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7C3D7408-EE7B-4D82-AE52-EEBABE1C317C}" type="datetimeFigureOut">
              <a:rPr lang="fr-CA" smtClean="0"/>
              <a:t>2015-03-18</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58022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7C3D7408-EE7B-4D82-AE52-EEBABE1C317C}" type="datetimeFigureOut">
              <a:rPr lang="fr-CA" smtClean="0"/>
              <a:t>2015-03-18</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95114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C3D7408-EE7B-4D82-AE52-EEBABE1C317C}" type="datetimeFigureOut">
              <a:rPr lang="fr-CA" smtClean="0"/>
              <a:t>2015-03-18</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273781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C3D7408-EE7B-4D82-AE52-EEBABE1C317C}" type="datetimeFigureOut">
              <a:rPr lang="fr-CA" smtClean="0"/>
              <a:t>2015-03-18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22859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C3D7408-EE7B-4D82-AE52-EEBABE1C317C}" type="datetimeFigureOut">
              <a:rPr lang="fr-CA" smtClean="0"/>
              <a:t>2015-03-18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FA03D175-B067-4450-8EE1-A69B9956BE71}" type="slidenum">
              <a:rPr lang="fr-CA" smtClean="0"/>
              <a:t>‹N°›</a:t>
            </a:fld>
            <a:endParaRPr lang="fr-CA"/>
          </a:p>
        </p:txBody>
      </p:sp>
    </p:spTree>
    <p:extLst>
      <p:ext uri="{BB962C8B-B14F-4D97-AF65-F5344CB8AC3E}">
        <p14:creationId xmlns:p14="http://schemas.microsoft.com/office/powerpoint/2010/main" val="147077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D7408-EE7B-4D82-AE52-EEBABE1C317C}" type="datetimeFigureOut">
              <a:rPr lang="fr-CA" smtClean="0"/>
              <a:t>2015-03-18</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3D175-B067-4450-8EE1-A69B9956BE71}" type="slidenum">
              <a:rPr lang="fr-CA" smtClean="0"/>
              <a:t>‹N°›</a:t>
            </a:fld>
            <a:endParaRPr lang="fr-CA"/>
          </a:p>
        </p:txBody>
      </p:sp>
    </p:spTree>
    <p:extLst>
      <p:ext uri="{BB962C8B-B14F-4D97-AF65-F5344CB8AC3E}">
        <p14:creationId xmlns:p14="http://schemas.microsoft.com/office/powerpoint/2010/main" val="2028410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0F9C738-026F-6843-BDBC-05C73B4AB26D}" type="datetimeFigureOut">
              <a:rPr lang="fr-FR" smtClean="0">
                <a:solidFill>
                  <a:prstClr val="black">
                    <a:tint val="75000"/>
                  </a:prstClr>
                </a:solidFill>
              </a:rPr>
              <a:pPr defTabSz="457200"/>
              <a:t>18/03/2015</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9C0F19-A45B-E341-B278-8F14E3AF0B0A}"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713762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5.pd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5.pd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3.xml"/><Relationship Id="rId7"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 Id="rId5" Type="http://schemas.openxmlformats.org/officeDocument/2006/relationships/image" Target="../media/image4.png"/><Relationship Id="rId4" Type="http://schemas.openxmlformats.org/officeDocument/2006/relationships/image" Target="../media/image5.pd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5.pd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5.pd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5.pdf"/></Relationships>
</file>

<file path=ppt/slides/_rels/slide3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5.pd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5.pd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5.pd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5.pd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5.pd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d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pd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png"/><Relationship Id="rId4" Type="http://schemas.openxmlformats.org/officeDocument/2006/relationships/image" Target="../media/image5.pd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image" Target="../media/image5.pd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5.pd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5.pd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png"/><Relationship Id="rId4" Type="http://schemas.openxmlformats.org/officeDocument/2006/relationships/image" Target="../media/image5.pd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df"/></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1.xml"/><Relationship Id="rId7" Type="http://schemas.openxmlformats.org/officeDocument/2006/relationships/diagramLayout" Target="../diagrams/layout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5.pdf"/><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4.png"/><Relationship Id="rId4" Type="http://schemas.openxmlformats.org/officeDocument/2006/relationships/image" Target="../media/image5.pd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5.pd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Image 6" descr="ULBIBLIO-Gabarit-Bibl-VF-3.jpg"/>
          <p:cNvPicPr>
            <a:picLocks noChangeAspect="1"/>
          </p:cNvPicPr>
          <p:nvPr/>
        </p:nvPicPr>
        <p:blipFill>
          <a:blip r:embed="rId4"/>
          <a:stretch>
            <a:fillRect/>
          </a:stretch>
        </p:blipFill>
        <p:spPr bwMode="auto">
          <a:xfrm>
            <a:off x="0" y="0"/>
            <a:ext cx="9144000" cy="6858000"/>
          </a:xfrm>
          <a:prstGeom prst="rect">
            <a:avLst/>
          </a:prstGeom>
          <a:noFill/>
          <a:ln w="9525">
            <a:noFill/>
            <a:miter lim="800000"/>
            <a:headEnd/>
            <a:tailEnd/>
          </a:ln>
        </p:spPr>
      </p:pic>
      <p:sp>
        <p:nvSpPr>
          <p:cNvPr id="11" name="Text Box 7"/>
          <p:cNvSpPr txBox="1">
            <a:spLocks noChangeArrowheads="1"/>
          </p:cNvSpPr>
          <p:nvPr/>
        </p:nvSpPr>
        <p:spPr bwMode="auto">
          <a:xfrm>
            <a:off x="990600" y="3505200"/>
            <a:ext cx="3810000" cy="1817421"/>
          </a:xfrm>
          <a:prstGeom prst="rect">
            <a:avLst/>
          </a:prstGeom>
          <a:noFill/>
          <a:ln w="9525">
            <a:noFill/>
            <a:miter lim="800000"/>
            <a:headEnd/>
            <a:tailEnd/>
          </a:ln>
        </p:spPr>
        <p:txBody>
          <a:bodyPr lIns="0" rIns="0">
            <a:prstTxWarp prst="textNoShape">
              <a:avLst/>
            </a:prstTxWarp>
            <a:spAutoFit/>
          </a:bodyPr>
          <a:lstStyle/>
          <a:p>
            <a:pPr>
              <a:lnSpc>
                <a:spcPct val="110000"/>
              </a:lnSpc>
              <a:defRPr/>
            </a:pPr>
            <a:endParaRPr lang="fr-FR" cap="all" dirty="0">
              <a:solidFill>
                <a:srgbClr val="040404"/>
              </a:solidFill>
              <a:latin typeface="Arial Narrow"/>
              <a:cs typeface="Arial Narrow"/>
            </a:endParaRPr>
          </a:p>
          <a:p>
            <a:pPr>
              <a:lnSpc>
                <a:spcPct val="110000"/>
              </a:lnSpc>
              <a:defRPr/>
            </a:pPr>
            <a:endParaRPr lang="fr-FR" sz="300" dirty="0" smtClean="0">
              <a:solidFill>
                <a:srgbClr val="040404"/>
              </a:solidFill>
              <a:latin typeface="Arial Narrow"/>
              <a:cs typeface="Arial Narrow"/>
            </a:endParaRPr>
          </a:p>
          <a:p>
            <a:pPr>
              <a:defRPr/>
            </a:pPr>
            <a:r>
              <a:rPr lang="fr-FR" cap="all" dirty="0" smtClean="0">
                <a:solidFill>
                  <a:srgbClr val="040404"/>
                </a:solidFill>
                <a:latin typeface="Arial Narrow"/>
                <a:cs typeface="Arial Narrow"/>
              </a:rPr>
              <a:t>Maude Laplante-Dubé</a:t>
            </a:r>
          </a:p>
          <a:p>
            <a:pPr>
              <a:lnSpc>
                <a:spcPct val="110000"/>
              </a:lnSpc>
              <a:defRPr/>
            </a:pPr>
            <a:r>
              <a:rPr lang="fr-FR" sz="1600" dirty="0">
                <a:solidFill>
                  <a:srgbClr val="040404"/>
                </a:solidFill>
                <a:latin typeface="Arial Narrow"/>
                <a:cs typeface="Arial Narrow"/>
              </a:rPr>
              <a:t>C</a:t>
            </a:r>
            <a:r>
              <a:rPr lang="fr-FR" sz="1600" dirty="0" smtClean="0">
                <a:solidFill>
                  <a:srgbClr val="040404"/>
                </a:solidFill>
                <a:latin typeface="Arial Narrow"/>
                <a:cs typeface="Arial Narrow"/>
              </a:rPr>
              <a:t>onseillère en documentation</a:t>
            </a:r>
          </a:p>
          <a:p>
            <a:pPr>
              <a:lnSpc>
                <a:spcPct val="110000"/>
              </a:lnSpc>
              <a:defRPr/>
            </a:pPr>
            <a:r>
              <a:rPr lang="fr-FR" cap="all" dirty="0" smtClean="0">
                <a:solidFill>
                  <a:srgbClr val="040404"/>
                </a:solidFill>
                <a:latin typeface="Arial Narrow"/>
                <a:cs typeface="Arial Narrow"/>
              </a:rPr>
              <a:t>Andréane </a:t>
            </a:r>
            <a:r>
              <a:rPr lang="fr-FR" cap="all" dirty="0">
                <a:solidFill>
                  <a:srgbClr val="040404"/>
                </a:solidFill>
                <a:latin typeface="Arial Narrow"/>
                <a:cs typeface="Arial Narrow"/>
              </a:rPr>
              <a:t>Sicotte</a:t>
            </a:r>
          </a:p>
          <a:p>
            <a:pPr>
              <a:lnSpc>
                <a:spcPct val="110000"/>
              </a:lnSpc>
              <a:defRPr/>
            </a:pPr>
            <a:r>
              <a:rPr lang="fr-FR" sz="1600" dirty="0">
                <a:solidFill>
                  <a:srgbClr val="040404"/>
                </a:solidFill>
                <a:latin typeface="Arial Narrow"/>
                <a:cs typeface="Arial Narrow"/>
              </a:rPr>
              <a:t>Conseillère en formation</a:t>
            </a:r>
          </a:p>
          <a:p>
            <a:pPr>
              <a:defRPr/>
            </a:pPr>
            <a:endParaRPr lang="fr-FR" sz="1600" dirty="0">
              <a:solidFill>
                <a:srgbClr val="040404"/>
              </a:solidFill>
              <a:latin typeface="Arial Narrow"/>
              <a:cs typeface="Arial Narrow"/>
            </a:endParaRPr>
          </a:p>
        </p:txBody>
      </p:sp>
      <p:pic>
        <p:nvPicPr>
          <p:cNvPr id="12" name="Image 5"/>
          <p:cNvPicPr>
            <a:picLocks noChangeAspect="1"/>
          </p:cNvPicPr>
          <p:nvPr/>
        </p:nvPicPr>
        <p:blipFill>
          <a:blip r:embed="rId5"/>
          <a:srcRect/>
          <a:stretch>
            <a:fillRect/>
          </a:stretch>
        </p:blipFill>
        <p:spPr bwMode="auto">
          <a:xfrm>
            <a:off x="395536" y="3861048"/>
            <a:ext cx="434975" cy="546100"/>
          </a:xfrm>
          <a:prstGeom prst="rect">
            <a:avLst/>
          </a:prstGeom>
          <a:noFill/>
          <a:ln w="9525">
            <a:noFill/>
            <a:miter lim="800000"/>
            <a:headEnd/>
            <a:tailEnd/>
          </a:ln>
        </p:spPr>
      </p:pic>
      <p:sp>
        <p:nvSpPr>
          <p:cNvPr id="8" name="Rectangle 2"/>
          <p:cNvSpPr>
            <a:spLocks noGrp="1" noChangeArrowheads="1"/>
          </p:cNvSpPr>
          <p:nvPr>
            <p:ph type="title"/>
          </p:nvPr>
        </p:nvSpPr>
        <p:spPr>
          <a:xfrm>
            <a:off x="395536" y="579905"/>
            <a:ext cx="8064896" cy="1263650"/>
          </a:xfrm>
        </p:spPr>
        <p:txBody>
          <a:bodyPr anchor="t" anchorCtr="0">
            <a:normAutofit/>
          </a:bodyPr>
          <a:lstStyle/>
          <a:p>
            <a:pPr algn="l"/>
            <a:r>
              <a:rPr lang="fr-FR" sz="3800" dirty="0" smtClean="0">
                <a:solidFill>
                  <a:srgbClr val="E7021A"/>
                </a:solidFill>
                <a:latin typeface="Minion Pro"/>
                <a:cs typeface="Minion Pro"/>
              </a:rPr>
              <a:t>Expériences en salle d’apprentissage actif</a:t>
            </a:r>
            <a:endParaRPr lang="fr-FR" sz="3800" dirty="0">
              <a:solidFill>
                <a:srgbClr val="E7021A"/>
              </a:solidFill>
              <a:latin typeface="Minion Pro"/>
              <a:cs typeface="Minion Pro"/>
            </a:endParaRPr>
          </a:p>
        </p:txBody>
      </p:sp>
      <p:pic>
        <p:nvPicPr>
          <p:cNvPr id="7" name="Image 6"/>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Effect>
                      <a14:brightnessContrast bright="20000"/>
                    </a14:imgEffect>
                  </a14:imgLayer>
                </a14:imgProps>
              </a:ext>
            </a:extLst>
          </a:blip>
          <a:stretch>
            <a:fillRect/>
          </a:stretch>
        </p:blipFill>
        <p:spPr>
          <a:xfrm>
            <a:off x="4283968" y="1976220"/>
            <a:ext cx="4515077" cy="2508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7410343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22397" y="1745673"/>
            <a:ext cx="2932431"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8215196" y="3934673"/>
            <a:ext cx="471604" cy="307777"/>
          </a:xfrm>
          <a:prstGeom prst="rect">
            <a:avLst/>
          </a:prstGeom>
          <a:noFill/>
        </p:spPr>
        <p:txBody>
          <a:bodyPr wrap="none" rtlCol="0">
            <a:spAutoFit/>
          </a:bodyPr>
          <a:lstStyle/>
          <a:p>
            <a:r>
              <a:rPr lang="fr-CA" sz="1400" dirty="0" smtClean="0">
                <a:solidFill>
                  <a:schemeClr val="tx1">
                    <a:lumMod val="65000"/>
                    <a:lumOff val="35000"/>
                  </a:schemeClr>
                </a:solidFill>
              </a:rPr>
              <a:t>MIT</a:t>
            </a:r>
            <a:endParaRPr lang="fr-CA" sz="1400" dirty="0">
              <a:solidFill>
                <a:schemeClr val="tx1">
                  <a:lumMod val="65000"/>
                  <a:lumOff val="35000"/>
                </a:schemeClr>
              </a:solidFill>
            </a:endParaRPr>
          </a:p>
        </p:txBody>
      </p:sp>
      <p:sp>
        <p:nvSpPr>
          <p:cNvPr id="14"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Salle d’apprentissage actif</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77" t="8866" r="4119" b="12138"/>
          <a:stretch/>
        </p:blipFill>
        <p:spPr bwMode="auto">
          <a:xfrm>
            <a:off x="4840433" y="4342666"/>
            <a:ext cx="392588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539554" y="1805798"/>
            <a:ext cx="1887524"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437559" y="3934671"/>
            <a:ext cx="1907895" cy="307777"/>
          </a:xfrm>
          <a:prstGeom prst="rect">
            <a:avLst/>
          </a:prstGeom>
          <a:noFill/>
        </p:spPr>
        <p:txBody>
          <a:bodyPr wrap="none" rtlCol="0">
            <a:spAutoFit/>
          </a:bodyPr>
          <a:lstStyle/>
          <a:p>
            <a:r>
              <a:rPr lang="fr-CA" sz="1400" dirty="0" smtClean="0">
                <a:solidFill>
                  <a:schemeClr val="tx1">
                    <a:lumMod val="65000"/>
                    <a:lumOff val="35000"/>
                  </a:schemeClr>
                </a:solidFill>
              </a:rPr>
              <a:t>Penn State </a:t>
            </a:r>
            <a:r>
              <a:rPr lang="fr-CA" sz="1400" dirty="0" err="1" smtClean="0">
                <a:solidFill>
                  <a:schemeClr val="tx1">
                    <a:lumMod val="65000"/>
                    <a:lumOff val="35000"/>
                  </a:schemeClr>
                </a:solidFill>
              </a:rPr>
              <a:t>University</a:t>
            </a:r>
            <a:endParaRPr lang="fr-CA" sz="1400" dirty="0">
              <a:solidFill>
                <a:schemeClr val="tx1">
                  <a:lumMod val="65000"/>
                  <a:lumOff val="35000"/>
                </a:schemeClr>
              </a:solidFill>
            </a:endParaRPr>
          </a:p>
        </p:txBody>
      </p:sp>
      <p:pic>
        <p:nvPicPr>
          <p:cNvPr id="28"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539554" y="4342666"/>
            <a:ext cx="411044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6802184" y="6142666"/>
            <a:ext cx="2045753" cy="307777"/>
          </a:xfrm>
          <a:prstGeom prst="rect">
            <a:avLst/>
          </a:prstGeom>
          <a:noFill/>
        </p:spPr>
        <p:txBody>
          <a:bodyPr wrap="none" rtlCol="0">
            <a:spAutoFit/>
          </a:bodyPr>
          <a:lstStyle/>
          <a:p>
            <a:r>
              <a:rPr lang="fr-CA" sz="1400" dirty="0" err="1" smtClean="0">
                <a:solidFill>
                  <a:schemeClr val="tx1">
                    <a:lumMod val="65000"/>
                    <a:lumOff val="35000"/>
                  </a:schemeClr>
                </a:solidFill>
              </a:rPr>
              <a:t>University</a:t>
            </a:r>
            <a:r>
              <a:rPr lang="fr-CA" sz="1400" dirty="0" smtClean="0">
                <a:solidFill>
                  <a:schemeClr val="tx1">
                    <a:lumMod val="65000"/>
                    <a:lumOff val="35000"/>
                  </a:schemeClr>
                </a:solidFill>
              </a:rPr>
              <a:t> of Minnesota</a:t>
            </a:r>
            <a:endParaRPr lang="fr-CA" sz="1400" dirty="0">
              <a:solidFill>
                <a:schemeClr val="tx1">
                  <a:lumMod val="65000"/>
                  <a:lumOff val="35000"/>
                </a:schemeClr>
              </a:solidFill>
            </a:endParaRPr>
          </a:p>
        </p:txBody>
      </p:sp>
      <p:sp>
        <p:nvSpPr>
          <p:cNvPr id="30" name="ZoneTexte 29"/>
          <p:cNvSpPr txBox="1"/>
          <p:nvPr/>
        </p:nvSpPr>
        <p:spPr>
          <a:xfrm>
            <a:off x="4128040" y="3934673"/>
            <a:ext cx="1677062" cy="307777"/>
          </a:xfrm>
          <a:prstGeom prst="rect">
            <a:avLst/>
          </a:prstGeom>
          <a:noFill/>
        </p:spPr>
        <p:txBody>
          <a:bodyPr wrap="none" rtlCol="0">
            <a:spAutoFit/>
          </a:bodyPr>
          <a:lstStyle/>
          <a:p>
            <a:r>
              <a:rPr lang="fr-CA" sz="1400" dirty="0" smtClean="0">
                <a:solidFill>
                  <a:schemeClr val="tx1">
                    <a:lumMod val="65000"/>
                    <a:lumOff val="35000"/>
                  </a:schemeClr>
                </a:solidFill>
              </a:rPr>
              <a:t>Cégep de </a:t>
            </a:r>
            <a:r>
              <a:rPr lang="fr-CA" sz="1400" dirty="0" err="1" smtClean="0">
                <a:solidFill>
                  <a:schemeClr val="tx1">
                    <a:lumMod val="65000"/>
                    <a:lumOff val="35000"/>
                  </a:schemeClr>
                </a:solidFill>
              </a:rPr>
              <a:t>Limoilou</a:t>
            </a:r>
            <a:endParaRPr lang="fr-CA" sz="1400" dirty="0">
              <a:solidFill>
                <a:schemeClr val="tx1">
                  <a:lumMod val="65000"/>
                  <a:lumOff val="35000"/>
                </a:schemeClr>
              </a:solidFill>
            </a:endParaRPr>
          </a:p>
        </p:txBody>
      </p:sp>
      <p:pic>
        <p:nvPicPr>
          <p:cNvPr id="32" name="Image 31"/>
          <p:cNvPicPr>
            <a:picLocks noChangeAspect="1"/>
          </p:cNvPicPr>
          <p:nvPr/>
        </p:nvPicPr>
        <p:blipFill rotWithShape="1">
          <a:blip r:embed="rId10">
            <a:extLst>
              <a:ext uri="{28A0092B-C50C-407E-A947-70E740481C1C}">
                <a14:useLocalDpi xmlns:a14="http://schemas.microsoft.com/office/drawing/2010/main" val="0"/>
              </a:ext>
            </a:extLst>
          </a:blip>
          <a:srcRect l="2609" r="19403" b="16972"/>
          <a:stretch/>
        </p:blipFill>
        <p:spPr>
          <a:xfrm>
            <a:off x="2613185" y="1805798"/>
            <a:ext cx="3117772" cy="2160000"/>
          </a:xfrm>
          <a:prstGeom prst="rect">
            <a:avLst/>
          </a:prstGeom>
        </p:spPr>
      </p:pic>
      <p:sp>
        <p:nvSpPr>
          <p:cNvPr id="33" name="ZoneTexte 32"/>
          <p:cNvSpPr txBox="1"/>
          <p:nvPr/>
        </p:nvSpPr>
        <p:spPr>
          <a:xfrm>
            <a:off x="437559" y="6142667"/>
            <a:ext cx="1529586" cy="307777"/>
          </a:xfrm>
          <a:prstGeom prst="rect">
            <a:avLst/>
          </a:prstGeom>
          <a:noFill/>
        </p:spPr>
        <p:txBody>
          <a:bodyPr wrap="none" rtlCol="0">
            <a:spAutoFit/>
          </a:bodyPr>
          <a:lstStyle/>
          <a:p>
            <a:r>
              <a:rPr lang="fr-CA" sz="1400" dirty="0" smtClean="0">
                <a:solidFill>
                  <a:schemeClr val="tx1">
                    <a:lumMod val="65000"/>
                    <a:lumOff val="35000"/>
                  </a:schemeClr>
                </a:solidFill>
              </a:rPr>
              <a:t>Université McGill</a:t>
            </a:r>
            <a:endParaRPr lang="fr-CA" sz="1400"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3373996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4"/>
          <a:srcRect r="18171"/>
          <a:stretch/>
        </p:blipFill>
        <p:spPr>
          <a:xfrm>
            <a:off x="323528" y="1984514"/>
            <a:ext cx="5398312" cy="4324732"/>
          </a:xfrm>
          <a:prstGeom prst="rect">
            <a:avLst/>
          </a:prstGeom>
          <a:ln w="6350">
            <a:solidFill>
              <a:schemeClr val="bg1">
                <a:lumMod val="50000"/>
              </a:schemeClr>
            </a:solidFill>
          </a:ln>
        </p:spPr>
      </p:pic>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Salle d’apprentissage actif</a:t>
            </a: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2923499"/>
            <a:ext cx="3466728" cy="2600046"/>
          </a:xfrm>
          <a:prstGeom prst="rect">
            <a:avLst/>
          </a:prstGeom>
          <a:ln w="38100">
            <a:solidFill>
              <a:schemeClr val="bg1"/>
            </a:solidFill>
          </a:ln>
        </p:spPr>
      </p:pic>
    </p:spTree>
    <p:custDataLst>
      <p:tags r:id="rId1"/>
    </p:custDataLst>
    <p:extLst>
      <p:ext uri="{BB962C8B-B14F-4D97-AF65-F5344CB8AC3E}">
        <p14:creationId xmlns:p14="http://schemas.microsoft.com/office/powerpoint/2010/main" val="3994010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Salle d’apprentissage actif</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35696" y="1916832"/>
            <a:ext cx="5472608" cy="43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054528" y="6159705"/>
            <a:ext cx="3253776" cy="276999"/>
          </a:xfrm>
          <a:prstGeom prst="rect">
            <a:avLst/>
          </a:prstGeom>
        </p:spPr>
        <p:txBody>
          <a:bodyPr>
            <a:spAutoFit/>
          </a:bodyPr>
          <a:lstStyle/>
          <a:p>
            <a:r>
              <a:rPr lang="fr-CA" sz="1200" dirty="0" smtClean="0">
                <a:solidFill>
                  <a:schemeClr val="tx1">
                    <a:lumMod val="65000"/>
                    <a:lumOff val="35000"/>
                  </a:schemeClr>
                </a:solidFill>
              </a:rPr>
              <a:t>http</a:t>
            </a:r>
            <a:r>
              <a:rPr lang="fr-CA" sz="1200" dirty="0">
                <a:solidFill>
                  <a:schemeClr val="tx1">
                    <a:lumMod val="65000"/>
                    <a:lumOff val="35000"/>
                  </a:schemeClr>
                </a:solidFill>
              </a:rPr>
              <a:t>://icampus.mit.edu/teal/content/?whatisteal</a:t>
            </a:r>
          </a:p>
        </p:txBody>
      </p:sp>
    </p:spTree>
    <p:custDataLst>
      <p:tags r:id="rId1"/>
    </p:custDataLst>
    <p:extLst>
      <p:ext uri="{BB962C8B-B14F-4D97-AF65-F5344CB8AC3E}">
        <p14:creationId xmlns:p14="http://schemas.microsoft.com/office/powerpoint/2010/main" val="2939615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4131"/>
            <a:ext cx="9106771" cy="431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Changement de paradigme</a:t>
            </a:r>
          </a:p>
        </p:txBody>
      </p:sp>
      <p:sp>
        <p:nvSpPr>
          <p:cNvPr id="5" name="Ellipse 4"/>
          <p:cNvSpPr/>
          <p:nvPr/>
        </p:nvSpPr>
        <p:spPr>
          <a:xfrm>
            <a:off x="5724128" y="4377737"/>
            <a:ext cx="2160240" cy="1008112"/>
          </a:xfrm>
          <a:prstGeom prst="ellipse">
            <a:avLst/>
          </a:prstGeom>
          <a:noFill/>
          <a:ln w="25400">
            <a:solidFill>
              <a:srgbClr val="E70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nvSpPr>
        <p:spPr>
          <a:xfrm>
            <a:off x="1403648" y="4377737"/>
            <a:ext cx="2160240" cy="1008112"/>
          </a:xfrm>
          <a:prstGeom prst="ellipse">
            <a:avLst/>
          </a:prstGeom>
          <a:noFill/>
          <a:ln w="25400">
            <a:solidFill>
              <a:srgbClr val="E70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9205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14</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2" name="Titre 1"/>
          <p:cNvSpPr>
            <a:spLocks noGrp="1"/>
          </p:cNvSpPr>
          <p:nvPr>
            <p:ph type="title"/>
          </p:nvPr>
        </p:nvSpPr>
        <p:spPr>
          <a:xfrm>
            <a:off x="467544" y="3212976"/>
            <a:ext cx="8229600" cy="1143000"/>
          </a:xfrm>
        </p:spPr>
        <p:txBody>
          <a:bodyPr>
            <a:normAutofit/>
          </a:bodyPr>
          <a:lstStyle/>
          <a:p>
            <a:pPr algn="l"/>
            <a:r>
              <a:rPr lang="fr-CA" dirty="0">
                <a:solidFill>
                  <a:srgbClr val="E7021A"/>
                </a:solidFill>
                <a:latin typeface="Minion Pro"/>
                <a:cs typeface="Minion Pro"/>
              </a:rPr>
              <a:t>C’est quoi l’apprentissage actif?</a:t>
            </a:r>
            <a:endParaRPr lang="fr-CA" dirty="0">
              <a:solidFill>
                <a:srgbClr val="E7021A"/>
              </a:solidFill>
              <a:latin typeface="Minion Pro"/>
              <a:cs typeface="Minion Pro"/>
            </a:endParaRPr>
          </a:p>
        </p:txBody>
      </p:sp>
    </p:spTree>
    <p:custDataLst>
      <p:tags r:id="rId1"/>
    </p:custDataLst>
    <p:extLst>
      <p:ext uri="{BB962C8B-B14F-4D97-AF65-F5344CB8AC3E}">
        <p14:creationId xmlns:p14="http://schemas.microsoft.com/office/powerpoint/2010/main" val="23560020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84511" y="2897649"/>
            <a:ext cx="1628206" cy="1628206"/>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724" y="2825641"/>
            <a:ext cx="1625970" cy="1625970"/>
          </a:xfrm>
          <a:prstGeom prst="rect">
            <a:avLst/>
          </a:prstGeom>
        </p:spPr>
      </p:pic>
      <p:sp>
        <p:nvSpPr>
          <p:cNvPr id="19" name="Rectangle 3"/>
          <p:cNvSpPr txBox="1">
            <a:spLocks noChangeArrowheads="1"/>
          </p:cNvSpPr>
          <p:nvPr/>
        </p:nvSpPr>
        <p:spPr>
          <a:xfrm>
            <a:off x="1403648" y="4691926"/>
            <a:ext cx="2895299" cy="10017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fr-FR" sz="2000" dirty="0" smtClean="0"/>
              <a:t>Axé sur le discours et la </a:t>
            </a:r>
            <a:r>
              <a:rPr lang="fr-FR" sz="2000" b="1" dirty="0" smtClean="0"/>
              <a:t>transmission des connaissances</a:t>
            </a:r>
          </a:p>
        </p:txBody>
      </p:sp>
      <p:sp>
        <p:nvSpPr>
          <p:cNvPr id="20" name="Flèche vers le bas 19"/>
          <p:cNvSpPr/>
          <p:nvPr/>
        </p:nvSpPr>
        <p:spPr>
          <a:xfrm rot="16200000">
            <a:off x="4357291" y="3694793"/>
            <a:ext cx="549452" cy="600045"/>
          </a:xfrm>
          <a:prstGeom prst="downArrow">
            <a:avLst/>
          </a:prstGeom>
          <a:noFill/>
          <a:ln w="38100">
            <a:solidFill>
              <a:srgbClr val="E7021A"/>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fr-CA"/>
          </a:p>
        </p:txBody>
      </p:sp>
      <p:sp>
        <p:nvSpPr>
          <p:cNvPr id="21" name="Rectangle 20"/>
          <p:cNvSpPr/>
          <p:nvPr/>
        </p:nvSpPr>
        <p:spPr>
          <a:xfrm>
            <a:off x="5076056" y="4691926"/>
            <a:ext cx="2928954" cy="1015663"/>
          </a:xfrm>
          <a:prstGeom prst="rect">
            <a:avLst/>
          </a:prstGeom>
        </p:spPr>
        <p:txBody>
          <a:bodyPr wrap="square">
            <a:spAutoFit/>
          </a:bodyPr>
          <a:lstStyle/>
          <a:p>
            <a:pPr algn="ctr">
              <a:buFont typeface="Wingdings" pitchFamily="2" charset="2"/>
              <a:buNone/>
            </a:pPr>
            <a:r>
              <a:rPr lang="fr-FR" sz="2000" dirty="0" smtClean="0"/>
              <a:t>Axé </a:t>
            </a:r>
            <a:r>
              <a:rPr lang="fr-FR" sz="2000" dirty="0"/>
              <a:t>sur l‘</a:t>
            </a:r>
            <a:r>
              <a:rPr lang="fr-FR" sz="2000" b="1" dirty="0"/>
              <a:t>APPRENDRE</a:t>
            </a:r>
            <a:r>
              <a:rPr lang="fr-CA" sz="2000" dirty="0"/>
              <a:t> et </a:t>
            </a:r>
            <a:r>
              <a:rPr lang="fr-CA" sz="2000" dirty="0" smtClean="0"/>
              <a:t> le </a:t>
            </a:r>
            <a:r>
              <a:rPr lang="fr-CA" sz="2000" b="1" dirty="0"/>
              <a:t>DÉVELOPPEMENT DE L’ÉTUDIANT</a:t>
            </a:r>
            <a:endParaRPr lang="fr-CA" sz="1600" i="1" dirty="0"/>
          </a:p>
        </p:txBody>
      </p:sp>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Changement de paradigme</a:t>
            </a:r>
          </a:p>
        </p:txBody>
      </p:sp>
    </p:spTree>
    <p:custDataLst>
      <p:tags r:id="rId1"/>
    </p:custDataLst>
    <p:extLst>
      <p:ext uri="{BB962C8B-B14F-4D97-AF65-F5344CB8AC3E}">
        <p14:creationId xmlns:p14="http://schemas.microsoft.com/office/powerpoint/2010/main" val="2066188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39552" y="1772816"/>
            <a:ext cx="7758609" cy="4896544"/>
            <a:chOff x="341783" y="899082"/>
            <a:chExt cx="8363727" cy="5770278"/>
          </a:xfrm>
        </p:grpSpPr>
        <p:pic>
          <p:nvPicPr>
            <p:cNvPr id="8" name="Image 7"/>
            <p:cNvPicPr>
              <a:picLocks noChangeAspect="1"/>
            </p:cNvPicPr>
            <p:nvPr/>
          </p:nvPicPr>
          <p:blipFill rotWithShape="1">
            <a:blip r:embed="rId4">
              <a:duotone>
                <a:schemeClr val="accent5">
                  <a:shade val="45000"/>
                  <a:satMod val="135000"/>
                </a:schemeClr>
                <a:prstClr val="white"/>
              </a:duotone>
            </a:blip>
            <a:srcRect b="96962"/>
            <a:stretch/>
          </p:blipFill>
          <p:spPr>
            <a:xfrm>
              <a:off x="342578" y="899082"/>
              <a:ext cx="8362932" cy="2220304"/>
            </a:xfrm>
            <a:prstGeom prst="rect">
              <a:avLst/>
            </a:prstGeom>
          </p:spPr>
        </p:pic>
        <p:sp>
          <p:nvSpPr>
            <p:cNvPr id="9" name="Rectangle 8"/>
            <p:cNvSpPr/>
            <p:nvPr/>
          </p:nvSpPr>
          <p:spPr>
            <a:xfrm>
              <a:off x="3659646" y="1594230"/>
              <a:ext cx="2496530" cy="1329444"/>
            </a:xfrm>
            <a:prstGeom prst="rect">
              <a:avLst/>
            </a:prstGeom>
            <a:solidFill>
              <a:srgbClr val="ED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nvPicPr>
          <p:blipFill>
            <a:blip r:embed="rId4">
              <a:duotone>
                <a:schemeClr val="accent5">
                  <a:shade val="45000"/>
                  <a:satMod val="135000"/>
                </a:schemeClr>
                <a:prstClr val="white"/>
              </a:duotone>
            </a:blip>
            <a:stretch>
              <a:fillRect/>
            </a:stretch>
          </p:blipFill>
          <p:spPr>
            <a:xfrm>
              <a:off x="2384311" y="3026086"/>
              <a:ext cx="4195285" cy="3643274"/>
            </a:xfrm>
            <a:prstGeom prst="rect">
              <a:avLst/>
            </a:prstGeom>
          </p:spPr>
        </p:pic>
        <p:sp>
          <p:nvSpPr>
            <p:cNvPr id="11" name="ZoneTexte 10"/>
            <p:cNvSpPr txBox="1"/>
            <p:nvPr/>
          </p:nvSpPr>
          <p:spPr>
            <a:xfrm>
              <a:off x="3635896" y="1956698"/>
              <a:ext cx="2933368" cy="584775"/>
            </a:xfrm>
            <a:prstGeom prst="rect">
              <a:avLst/>
            </a:prstGeom>
            <a:noFill/>
          </p:spPr>
          <p:txBody>
            <a:bodyPr wrap="square" rtlCol="0">
              <a:spAutoFit/>
            </a:bodyPr>
            <a:lstStyle/>
            <a:p>
              <a:pPr marL="214313" indent="-80963">
                <a:buFont typeface="Arial" panose="020B0604020202020204" pitchFamily="34" charset="0"/>
                <a:buChar char="•"/>
              </a:pPr>
              <a:r>
                <a:rPr lang="fr-CA" sz="1400" dirty="0" smtClean="0">
                  <a:solidFill>
                    <a:prstClr val="black"/>
                  </a:solidFill>
                </a:rPr>
                <a:t> Activités </a:t>
              </a:r>
              <a:r>
                <a:rPr lang="fr-CA" sz="1400" dirty="0">
                  <a:solidFill>
                    <a:prstClr val="black"/>
                  </a:solidFill>
                </a:rPr>
                <a:t>d’apprentissage </a:t>
              </a:r>
            </a:p>
            <a:p>
              <a:endParaRPr lang="fr-CA" dirty="0">
                <a:solidFill>
                  <a:prstClr val="black"/>
                </a:solidFill>
              </a:endParaRPr>
            </a:p>
          </p:txBody>
        </p:sp>
        <p:sp>
          <p:nvSpPr>
            <p:cNvPr id="12" name="Rectangle 11"/>
            <p:cNvSpPr/>
            <p:nvPr/>
          </p:nvSpPr>
          <p:spPr>
            <a:xfrm>
              <a:off x="3760952" y="1594230"/>
              <a:ext cx="723660" cy="369332"/>
            </a:xfrm>
            <a:prstGeom prst="rect">
              <a:avLst/>
            </a:prstGeom>
          </p:spPr>
          <p:txBody>
            <a:bodyPr wrap="none">
              <a:spAutoFit/>
            </a:bodyPr>
            <a:lstStyle/>
            <a:p>
              <a:r>
                <a:rPr lang="fr-CA" b="1" dirty="0">
                  <a:solidFill>
                    <a:prstClr val="black"/>
                  </a:solidFill>
                </a:rPr>
                <a:t>Cours</a:t>
              </a:r>
              <a:endParaRPr lang="fr-CA" sz="1500" b="1" dirty="0">
                <a:solidFill>
                  <a:prstClr val="black"/>
                </a:solidFill>
              </a:endParaRPr>
            </a:p>
          </p:txBody>
        </p:sp>
        <p:pic>
          <p:nvPicPr>
            <p:cNvPr id="16" name="Picture 7" descr="C:\Users\stvac11\Desktop\Changement\Images_Clipart\objects_people_industries\128x128\shadow\user.pn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3290" y="1210728"/>
              <a:ext cx="1712946" cy="1712946"/>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3635896" y="2204864"/>
              <a:ext cx="1816810" cy="584775"/>
            </a:xfrm>
            <a:prstGeom prst="rect">
              <a:avLst/>
            </a:prstGeom>
            <a:noFill/>
          </p:spPr>
          <p:txBody>
            <a:bodyPr wrap="square" rtlCol="0">
              <a:spAutoFit/>
            </a:bodyPr>
            <a:lstStyle/>
            <a:p>
              <a:pPr marL="214313" indent="-80963">
                <a:buFont typeface="Arial" panose="020B0604020202020204" pitchFamily="34" charset="0"/>
                <a:buChar char="•"/>
              </a:pPr>
              <a:r>
                <a:rPr lang="fr-CA" sz="1400" dirty="0" smtClean="0">
                  <a:solidFill>
                    <a:prstClr val="black"/>
                  </a:solidFill>
                </a:rPr>
                <a:t> Contenus</a:t>
              </a:r>
              <a:endParaRPr lang="fr-CA" sz="1400" dirty="0">
                <a:solidFill>
                  <a:prstClr val="black"/>
                </a:solidFill>
              </a:endParaRPr>
            </a:p>
            <a:p>
              <a:endParaRPr lang="fr-CA" dirty="0">
                <a:solidFill>
                  <a:prstClr val="black"/>
                </a:solidFill>
              </a:endParaRPr>
            </a:p>
          </p:txBody>
        </p:sp>
        <p:pic>
          <p:nvPicPr>
            <p:cNvPr id="18" name="Image 17"/>
            <p:cNvPicPr>
              <a:picLocks noChangeAspect="1"/>
            </p:cNvPicPr>
            <p:nvPr/>
          </p:nvPicPr>
          <p:blipFill rotWithShape="1">
            <a:blip r:embed="rId4">
              <a:duotone>
                <a:schemeClr val="accent5">
                  <a:shade val="45000"/>
                  <a:satMod val="135000"/>
                </a:schemeClr>
                <a:prstClr val="white"/>
              </a:duotone>
            </a:blip>
            <a:srcRect r="99233"/>
            <a:stretch/>
          </p:blipFill>
          <p:spPr>
            <a:xfrm>
              <a:off x="341783" y="3026086"/>
              <a:ext cx="2094485" cy="3643274"/>
            </a:xfrm>
            <a:prstGeom prst="rect">
              <a:avLst/>
            </a:prstGeom>
          </p:spPr>
        </p:pic>
        <p:grpSp>
          <p:nvGrpSpPr>
            <p:cNvPr id="19" name="Groupe 18"/>
            <p:cNvGrpSpPr/>
            <p:nvPr/>
          </p:nvGrpSpPr>
          <p:grpSpPr>
            <a:xfrm>
              <a:off x="467544" y="4754802"/>
              <a:ext cx="1671848" cy="1342682"/>
              <a:chOff x="467544" y="4318566"/>
              <a:chExt cx="1671848" cy="1342682"/>
            </a:xfrm>
          </p:grpSpPr>
          <p:grpSp>
            <p:nvGrpSpPr>
              <p:cNvPr id="30" name="Groupe 29"/>
              <p:cNvGrpSpPr/>
              <p:nvPr/>
            </p:nvGrpSpPr>
            <p:grpSpPr>
              <a:xfrm>
                <a:off x="468626" y="4318566"/>
                <a:ext cx="1670766" cy="1056642"/>
                <a:chOff x="468626" y="4318566"/>
                <a:chExt cx="1670766" cy="1056642"/>
              </a:xfrm>
            </p:grpSpPr>
            <p:sp>
              <p:nvSpPr>
                <p:cNvPr id="32" name="ZoneTexte 31"/>
                <p:cNvSpPr txBox="1"/>
                <p:nvPr/>
              </p:nvSpPr>
              <p:spPr>
                <a:xfrm>
                  <a:off x="489197" y="4318566"/>
                  <a:ext cx="1650195" cy="338554"/>
                </a:xfrm>
                <a:prstGeom prst="rect">
                  <a:avLst/>
                </a:prstGeom>
                <a:noFill/>
              </p:spPr>
              <p:txBody>
                <a:bodyPr wrap="none" rtlCol="0">
                  <a:spAutoFit/>
                </a:bodyPr>
                <a:lstStyle/>
                <a:p>
                  <a:r>
                    <a:rPr lang="fr-CA" sz="1600" dirty="0" smtClean="0"/>
                    <a:t>Site web de cours</a:t>
                  </a:r>
                  <a:endParaRPr lang="fr-CA" sz="1600" dirty="0"/>
                </a:p>
              </p:txBody>
            </p:sp>
            <p:sp>
              <p:nvSpPr>
                <p:cNvPr id="33" name="ZoneTexte 32"/>
                <p:cNvSpPr txBox="1"/>
                <p:nvPr/>
              </p:nvSpPr>
              <p:spPr>
                <a:xfrm>
                  <a:off x="468626" y="4677610"/>
                  <a:ext cx="747320" cy="338554"/>
                </a:xfrm>
                <a:prstGeom prst="rect">
                  <a:avLst/>
                </a:prstGeom>
                <a:noFill/>
              </p:spPr>
              <p:txBody>
                <a:bodyPr wrap="none" rtlCol="0">
                  <a:spAutoFit/>
                </a:bodyPr>
                <a:lstStyle/>
                <a:p>
                  <a:r>
                    <a:rPr lang="fr-CA" sz="1600" dirty="0" smtClean="0"/>
                    <a:t>Vidéos</a:t>
                  </a:r>
                  <a:endParaRPr lang="fr-CA" sz="1600" dirty="0"/>
                </a:p>
              </p:txBody>
            </p:sp>
            <p:sp>
              <p:nvSpPr>
                <p:cNvPr id="34" name="ZoneTexte 33"/>
                <p:cNvSpPr txBox="1"/>
                <p:nvPr/>
              </p:nvSpPr>
              <p:spPr>
                <a:xfrm>
                  <a:off x="468626" y="5036654"/>
                  <a:ext cx="1429174" cy="338554"/>
                </a:xfrm>
                <a:prstGeom prst="rect">
                  <a:avLst/>
                </a:prstGeom>
                <a:noFill/>
              </p:spPr>
              <p:txBody>
                <a:bodyPr wrap="none" rtlCol="0">
                  <a:spAutoFit/>
                </a:bodyPr>
                <a:lstStyle/>
                <a:p>
                  <a:r>
                    <a:rPr lang="fr-CA" sz="1600" dirty="0" smtClean="0"/>
                    <a:t>Notes de cours</a:t>
                  </a:r>
                  <a:endParaRPr lang="fr-CA" sz="1600" dirty="0"/>
                </a:p>
              </p:txBody>
            </p:sp>
          </p:grpSp>
          <p:sp>
            <p:nvSpPr>
              <p:cNvPr id="31" name="ZoneTexte 30"/>
              <p:cNvSpPr txBox="1"/>
              <p:nvPr/>
            </p:nvSpPr>
            <p:spPr>
              <a:xfrm>
                <a:off x="467544" y="5322694"/>
                <a:ext cx="325730" cy="338554"/>
              </a:xfrm>
              <a:prstGeom prst="rect">
                <a:avLst/>
              </a:prstGeom>
              <a:noFill/>
            </p:spPr>
            <p:txBody>
              <a:bodyPr wrap="none" rtlCol="0">
                <a:spAutoFit/>
              </a:bodyPr>
              <a:lstStyle/>
              <a:p>
                <a:r>
                  <a:rPr lang="fr-CA" sz="1600" dirty="0" smtClean="0"/>
                  <a:t>…</a:t>
                </a:r>
                <a:endParaRPr lang="fr-CA" sz="1600" dirty="0"/>
              </a:p>
            </p:txBody>
          </p:sp>
        </p:grpSp>
        <p:pic>
          <p:nvPicPr>
            <p:cNvPr id="20" name="Image 19"/>
            <p:cNvPicPr>
              <a:picLocks noChangeAspect="1"/>
            </p:cNvPicPr>
            <p:nvPr/>
          </p:nvPicPr>
          <p:blipFill rotWithShape="1">
            <a:blip r:embed="rId4">
              <a:duotone>
                <a:schemeClr val="accent5">
                  <a:shade val="45000"/>
                  <a:satMod val="135000"/>
                </a:schemeClr>
                <a:prstClr val="white"/>
              </a:duotone>
            </a:blip>
            <a:srcRect l="98910"/>
            <a:stretch/>
          </p:blipFill>
          <p:spPr>
            <a:xfrm>
              <a:off x="6511939" y="3026086"/>
              <a:ext cx="2193571" cy="3643274"/>
            </a:xfrm>
            <a:prstGeom prst="rect">
              <a:avLst/>
            </a:prstGeom>
          </p:spPr>
        </p:pic>
        <p:pic>
          <p:nvPicPr>
            <p:cNvPr id="21" name="Image 20"/>
            <p:cNvPicPr>
              <a:picLocks noChangeAspect="1"/>
            </p:cNvPicPr>
            <p:nvPr/>
          </p:nvPicPr>
          <p:blipFill rotWithShape="1">
            <a:blip r:embed="rId4">
              <a:duotone>
                <a:schemeClr val="accent5">
                  <a:shade val="45000"/>
                  <a:satMod val="135000"/>
                </a:schemeClr>
                <a:prstClr val="white"/>
              </a:duotone>
            </a:blip>
            <a:srcRect l="92302" t="14896" r="1738" b="59410"/>
            <a:stretch/>
          </p:blipFill>
          <p:spPr>
            <a:xfrm>
              <a:off x="6663030" y="3492496"/>
              <a:ext cx="2042480" cy="1173796"/>
            </a:xfrm>
            <a:prstGeom prst="rect">
              <a:avLst/>
            </a:prstGeom>
          </p:spPr>
        </p:pic>
        <p:pic>
          <p:nvPicPr>
            <p:cNvPr id="22" name="Image 21"/>
            <p:cNvPicPr>
              <a:picLocks noChangeAspect="1"/>
            </p:cNvPicPr>
            <p:nvPr/>
          </p:nvPicPr>
          <p:blipFill rotWithShape="1">
            <a:blip r:embed="rId4">
              <a:duotone>
                <a:schemeClr val="accent5">
                  <a:shade val="45000"/>
                  <a:satMod val="135000"/>
                </a:schemeClr>
                <a:prstClr val="white"/>
              </a:duotone>
            </a:blip>
            <a:srcRect l="98910" t="64308" r="716" b="17904"/>
            <a:stretch/>
          </p:blipFill>
          <p:spPr>
            <a:xfrm>
              <a:off x="6515308" y="5174014"/>
              <a:ext cx="752800" cy="648072"/>
            </a:xfrm>
            <a:prstGeom prst="rect">
              <a:avLst/>
            </a:prstGeom>
          </p:spPr>
        </p:pic>
        <p:grpSp>
          <p:nvGrpSpPr>
            <p:cNvPr id="23" name="Groupe 22"/>
            <p:cNvGrpSpPr/>
            <p:nvPr/>
          </p:nvGrpSpPr>
          <p:grpSpPr>
            <a:xfrm>
              <a:off x="7067772" y="4725144"/>
              <a:ext cx="1305422" cy="1346735"/>
              <a:chOff x="7067772" y="4288908"/>
              <a:chExt cx="1305422" cy="1346735"/>
            </a:xfrm>
          </p:grpSpPr>
          <p:sp>
            <p:nvSpPr>
              <p:cNvPr id="26" name="ZoneTexte 25"/>
              <p:cNvSpPr txBox="1"/>
              <p:nvPr/>
            </p:nvSpPr>
            <p:spPr>
              <a:xfrm>
                <a:off x="7067772" y="4288908"/>
                <a:ext cx="1305422" cy="338554"/>
              </a:xfrm>
              <a:prstGeom prst="rect">
                <a:avLst/>
              </a:prstGeom>
              <a:noFill/>
            </p:spPr>
            <p:txBody>
              <a:bodyPr wrap="none" rtlCol="0">
                <a:spAutoFit/>
              </a:bodyPr>
              <a:lstStyle/>
              <a:p>
                <a:r>
                  <a:rPr lang="fr-CA" sz="1600" dirty="0" smtClean="0"/>
                  <a:t>Collaboration</a:t>
                </a:r>
                <a:endParaRPr lang="fr-CA" sz="1600" dirty="0"/>
              </a:p>
            </p:txBody>
          </p:sp>
          <p:sp>
            <p:nvSpPr>
              <p:cNvPr id="27" name="ZoneTexte 26"/>
              <p:cNvSpPr txBox="1"/>
              <p:nvPr/>
            </p:nvSpPr>
            <p:spPr>
              <a:xfrm>
                <a:off x="7067772" y="4629257"/>
                <a:ext cx="953659" cy="338554"/>
              </a:xfrm>
              <a:prstGeom prst="rect">
                <a:avLst/>
              </a:prstGeom>
              <a:noFill/>
            </p:spPr>
            <p:txBody>
              <a:bodyPr wrap="none" rtlCol="0">
                <a:spAutoFit/>
              </a:bodyPr>
              <a:lstStyle/>
              <a:p>
                <a:r>
                  <a:rPr lang="fr-CA" sz="1600" dirty="0" smtClean="0"/>
                  <a:t>Réflexion</a:t>
                </a:r>
                <a:endParaRPr lang="fr-CA" sz="1600" dirty="0"/>
              </a:p>
            </p:txBody>
          </p:sp>
          <p:sp>
            <p:nvSpPr>
              <p:cNvPr id="28" name="ZoneTexte 27"/>
              <p:cNvSpPr txBox="1"/>
              <p:nvPr/>
            </p:nvSpPr>
            <p:spPr>
              <a:xfrm>
                <a:off x="7067772" y="4969606"/>
                <a:ext cx="817211" cy="338554"/>
              </a:xfrm>
              <a:prstGeom prst="rect">
                <a:avLst/>
              </a:prstGeom>
              <a:noFill/>
            </p:spPr>
            <p:txBody>
              <a:bodyPr wrap="none" rtlCol="0">
                <a:spAutoFit/>
              </a:bodyPr>
              <a:lstStyle/>
              <a:p>
                <a:r>
                  <a:rPr lang="fr-CA" sz="1600" dirty="0" smtClean="0"/>
                  <a:t>Partage</a:t>
                </a:r>
                <a:endParaRPr lang="fr-CA" sz="1600" dirty="0"/>
              </a:p>
            </p:txBody>
          </p:sp>
          <p:sp>
            <p:nvSpPr>
              <p:cNvPr id="29" name="ZoneTexte 28"/>
              <p:cNvSpPr txBox="1"/>
              <p:nvPr/>
            </p:nvSpPr>
            <p:spPr>
              <a:xfrm>
                <a:off x="7071954" y="5297089"/>
                <a:ext cx="325730" cy="338554"/>
              </a:xfrm>
              <a:prstGeom prst="rect">
                <a:avLst/>
              </a:prstGeom>
              <a:noFill/>
            </p:spPr>
            <p:txBody>
              <a:bodyPr wrap="none" rtlCol="0">
                <a:spAutoFit/>
              </a:bodyPr>
              <a:lstStyle/>
              <a:p>
                <a:r>
                  <a:rPr lang="fr-CA" sz="1600" dirty="0" smtClean="0"/>
                  <a:t>…</a:t>
                </a:r>
                <a:endParaRPr lang="fr-CA" sz="1600" dirty="0"/>
              </a:p>
            </p:txBody>
          </p:sp>
        </p:grpSp>
        <p:cxnSp>
          <p:nvCxnSpPr>
            <p:cNvPr id="24" name="Connecteur droit 23"/>
            <p:cNvCxnSpPr/>
            <p:nvPr/>
          </p:nvCxnSpPr>
          <p:spPr>
            <a:xfrm>
              <a:off x="2139392" y="2067201"/>
              <a:ext cx="154105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818046" y="2789639"/>
              <a:ext cx="0" cy="37256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Rectangle 3"/>
            <p:cNvSpPr txBox="1">
              <a:spLocks noChangeArrowheads="1"/>
            </p:cNvSpPr>
            <p:nvPr/>
          </p:nvSpPr>
          <p:spPr>
            <a:xfrm>
              <a:off x="903496" y="3532946"/>
              <a:ext cx="2895299" cy="4001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fr-FR" sz="2000" b="1" dirty="0" smtClean="0"/>
                <a:t>À la maison</a:t>
              </a:r>
            </a:p>
          </p:txBody>
        </p:sp>
        <p:sp>
          <p:nvSpPr>
            <p:cNvPr id="36" name="Rectangle 35"/>
            <p:cNvSpPr/>
            <p:nvPr/>
          </p:nvSpPr>
          <p:spPr>
            <a:xfrm>
              <a:off x="5401894" y="3532946"/>
              <a:ext cx="2928954" cy="400110"/>
            </a:xfrm>
            <a:prstGeom prst="rect">
              <a:avLst/>
            </a:prstGeom>
          </p:spPr>
          <p:txBody>
            <a:bodyPr wrap="square">
              <a:spAutoFit/>
            </a:bodyPr>
            <a:lstStyle/>
            <a:p>
              <a:pPr algn="ctr">
                <a:buFont typeface="Wingdings" pitchFamily="2" charset="2"/>
                <a:buNone/>
              </a:pPr>
              <a:r>
                <a:rPr lang="fr-CA" sz="2000" b="1" dirty="0" smtClean="0"/>
                <a:t>En classe</a:t>
              </a:r>
              <a:endParaRPr lang="fr-CA" sz="1600" b="1" i="1" dirty="0"/>
            </a:p>
          </p:txBody>
        </p:sp>
        <p:sp>
          <p:nvSpPr>
            <p:cNvPr id="37" name="ZoneTexte 36"/>
            <p:cNvSpPr txBox="1"/>
            <p:nvPr/>
          </p:nvSpPr>
          <p:spPr>
            <a:xfrm>
              <a:off x="486415" y="4365104"/>
              <a:ext cx="986552" cy="338554"/>
            </a:xfrm>
            <a:prstGeom prst="rect">
              <a:avLst/>
            </a:prstGeom>
            <a:noFill/>
          </p:spPr>
          <p:txBody>
            <a:bodyPr wrap="none" rtlCol="0">
              <a:spAutoFit/>
            </a:bodyPr>
            <a:lstStyle/>
            <a:p>
              <a:r>
                <a:rPr lang="fr-CA" sz="1600" b="1" dirty="0" smtClean="0"/>
                <a:t>Contenus</a:t>
              </a:r>
              <a:endParaRPr lang="fr-CA" sz="1600" b="1" dirty="0"/>
            </a:p>
          </p:txBody>
        </p:sp>
        <p:sp>
          <p:nvSpPr>
            <p:cNvPr id="38" name="ZoneTexte 37"/>
            <p:cNvSpPr txBox="1"/>
            <p:nvPr/>
          </p:nvSpPr>
          <p:spPr>
            <a:xfrm>
              <a:off x="7095704" y="4365104"/>
              <a:ext cx="1018933" cy="338554"/>
            </a:xfrm>
            <a:prstGeom prst="rect">
              <a:avLst/>
            </a:prstGeom>
            <a:noFill/>
          </p:spPr>
          <p:txBody>
            <a:bodyPr wrap="none" rtlCol="0">
              <a:spAutoFit/>
            </a:bodyPr>
            <a:lstStyle/>
            <a:p>
              <a:r>
                <a:rPr lang="fr-CA" sz="1600" b="1" dirty="0" smtClean="0"/>
                <a:t>Activités :</a:t>
              </a:r>
              <a:endParaRPr lang="fr-CA" sz="1600" b="1" dirty="0"/>
            </a:p>
          </p:txBody>
        </p:sp>
      </p:grpSp>
      <p:sp>
        <p:nvSpPr>
          <p:cNvPr id="39"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1246900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 y="2193559"/>
            <a:ext cx="7987248" cy="4401205"/>
          </a:xfrm>
          <a:prstGeom prst="rect">
            <a:avLst/>
          </a:prstGeom>
          <a:noFill/>
        </p:spPr>
        <p:txBody>
          <a:bodyPr wrap="square" rtlCol="0">
            <a:spAutoFit/>
          </a:bodyPr>
          <a:lstStyle/>
          <a:p>
            <a:r>
              <a:rPr lang="fr-CA" sz="2000" b="1" i="1" dirty="0" smtClean="0"/>
              <a:t>F - Flexible </a:t>
            </a:r>
            <a:r>
              <a:rPr lang="fr-CA" sz="2000" b="1" i="1" dirty="0" err="1" smtClean="0"/>
              <a:t>Environment</a:t>
            </a:r>
            <a:r>
              <a:rPr lang="fr-CA" sz="2000" b="1" i="1" dirty="0" smtClean="0"/>
              <a:t> </a:t>
            </a:r>
          </a:p>
          <a:p>
            <a:r>
              <a:rPr lang="fr-CA" sz="2000" dirty="0" smtClean="0"/>
              <a:t>L’environnement qui </a:t>
            </a:r>
            <a:r>
              <a:rPr lang="fr-CA" sz="2000" dirty="0"/>
              <a:t>s’adapte au rythme et style d’apprentissage des étudiants. </a:t>
            </a:r>
            <a:endParaRPr lang="fr-CA" sz="2000" dirty="0" smtClean="0"/>
          </a:p>
          <a:p>
            <a:r>
              <a:rPr lang="fr-CA" sz="2000" b="1" i="1" dirty="0" smtClean="0"/>
              <a:t>L - Learning Culture </a:t>
            </a:r>
          </a:p>
          <a:p>
            <a:r>
              <a:rPr lang="fr-CA" sz="2000" dirty="0"/>
              <a:t>L</a:t>
            </a:r>
            <a:r>
              <a:rPr lang="fr-CA" sz="2000" dirty="0" smtClean="0"/>
              <a:t>’étudiant </a:t>
            </a:r>
            <a:r>
              <a:rPr lang="fr-CA" sz="2000" dirty="0"/>
              <a:t>est appelé à être actif et responsable de ses </a:t>
            </a:r>
            <a:r>
              <a:rPr lang="fr-CA" sz="2000" dirty="0" smtClean="0"/>
              <a:t>apprentissages,        autant </a:t>
            </a:r>
            <a:r>
              <a:rPr lang="fr-CA" sz="2000" dirty="0"/>
              <a:t>en dehors que dans la classe. </a:t>
            </a:r>
            <a:endParaRPr lang="fr-CA" sz="2000" dirty="0" smtClean="0"/>
          </a:p>
          <a:p>
            <a:r>
              <a:rPr lang="fr-CA" sz="2000" b="1" i="1" dirty="0" smtClean="0"/>
              <a:t>I </a:t>
            </a:r>
            <a:r>
              <a:rPr lang="fr-CA" sz="2000" b="1" i="1" dirty="0"/>
              <a:t>- </a:t>
            </a:r>
            <a:r>
              <a:rPr lang="fr-CA" sz="2000" b="1" i="1" dirty="0" err="1" smtClean="0"/>
              <a:t>Intentional</a:t>
            </a:r>
            <a:r>
              <a:rPr lang="fr-CA" sz="2000" b="1" i="1" dirty="0" smtClean="0"/>
              <a:t> Content </a:t>
            </a:r>
          </a:p>
          <a:p>
            <a:r>
              <a:rPr lang="fr-CA" sz="2000" dirty="0" smtClean="0"/>
              <a:t>Afin </a:t>
            </a:r>
            <a:r>
              <a:rPr lang="fr-CA" sz="2000" dirty="0"/>
              <a:t>de réduire le temps d’exposés magistraux donnés en classe, l’enseignant détermine le contenu </a:t>
            </a:r>
            <a:r>
              <a:rPr lang="fr-CA" sz="2000" dirty="0" smtClean="0"/>
              <a:t>qui sera vu par </a:t>
            </a:r>
            <a:r>
              <a:rPr lang="fr-CA" sz="2000" dirty="0"/>
              <a:t>les étudiants lors de leur préparation au cours. Ce contenu sera revu et réinvesti dans les activités en classe. </a:t>
            </a:r>
            <a:endParaRPr lang="fr-CA" sz="2000" dirty="0" smtClean="0"/>
          </a:p>
          <a:p>
            <a:r>
              <a:rPr lang="fr-CA" sz="2000" b="1" i="1" dirty="0" smtClean="0"/>
              <a:t>P - Professional </a:t>
            </a:r>
            <a:r>
              <a:rPr lang="fr-CA" sz="2000" b="1" i="1" dirty="0" err="1" smtClean="0"/>
              <a:t>Educators</a:t>
            </a:r>
            <a:r>
              <a:rPr lang="fr-CA" sz="2000" b="1" i="1" dirty="0" smtClean="0"/>
              <a:t> </a:t>
            </a:r>
          </a:p>
          <a:p>
            <a:r>
              <a:rPr lang="fr-CA" sz="2000" dirty="0" smtClean="0"/>
              <a:t>L’approche </a:t>
            </a:r>
            <a:r>
              <a:rPr lang="fr-CA" sz="2000" dirty="0"/>
              <a:t>suggère une intervention pédagogique structurée et constamment </a:t>
            </a:r>
            <a:r>
              <a:rPr lang="fr-CA" sz="2000" dirty="0" smtClean="0"/>
              <a:t>adaptée.</a:t>
            </a:r>
            <a:endParaRPr lang="fr-CA" sz="2000" dirty="0"/>
          </a:p>
        </p:txBody>
      </p:sp>
      <p:sp>
        <p:nvSpPr>
          <p:cNvPr id="7"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3904382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 y="2193559"/>
            <a:ext cx="7987248" cy="4401205"/>
          </a:xfrm>
          <a:prstGeom prst="rect">
            <a:avLst/>
          </a:prstGeom>
          <a:noFill/>
        </p:spPr>
        <p:txBody>
          <a:bodyPr wrap="square" rtlCol="0">
            <a:spAutoFit/>
          </a:bodyPr>
          <a:lstStyle/>
          <a:p>
            <a:r>
              <a:rPr lang="fr-CA" sz="2000" b="1" i="1" dirty="0" smtClean="0"/>
              <a:t>F - Flexible </a:t>
            </a:r>
            <a:r>
              <a:rPr lang="fr-CA" sz="2000" b="1" i="1" dirty="0" err="1" smtClean="0"/>
              <a:t>Environment</a:t>
            </a:r>
            <a:r>
              <a:rPr lang="fr-CA" sz="2000" b="1" i="1" dirty="0" smtClean="0"/>
              <a:t> </a:t>
            </a:r>
          </a:p>
          <a:p>
            <a:r>
              <a:rPr lang="fr-CA" sz="2000" dirty="0" smtClean="0"/>
              <a:t>L’environnement qui </a:t>
            </a:r>
            <a:r>
              <a:rPr lang="fr-CA" sz="2000" dirty="0"/>
              <a:t>s’adapte au rythme et style d’apprentissage des étudiants. </a:t>
            </a:r>
            <a:endParaRPr lang="fr-CA" sz="2000" dirty="0" smtClean="0"/>
          </a:p>
          <a:p>
            <a:r>
              <a:rPr lang="fr-CA" sz="2000" b="1" i="1" dirty="0" smtClean="0"/>
              <a:t>L - Learning Culture </a:t>
            </a:r>
          </a:p>
          <a:p>
            <a:r>
              <a:rPr lang="fr-CA" sz="2000" dirty="0"/>
              <a:t>L</a:t>
            </a:r>
            <a:r>
              <a:rPr lang="fr-CA" sz="2000" dirty="0" smtClean="0"/>
              <a:t>’étudiant </a:t>
            </a:r>
            <a:r>
              <a:rPr lang="fr-CA" sz="2000" dirty="0"/>
              <a:t>est appelé à être actif et responsable de ses </a:t>
            </a:r>
            <a:r>
              <a:rPr lang="fr-CA" sz="2000" dirty="0" smtClean="0"/>
              <a:t>apprentissages,        autant </a:t>
            </a:r>
            <a:r>
              <a:rPr lang="fr-CA" sz="2000" dirty="0"/>
              <a:t>en dehors que dans la classe. </a:t>
            </a:r>
            <a:endParaRPr lang="fr-CA" sz="2000" dirty="0" smtClean="0"/>
          </a:p>
          <a:p>
            <a:r>
              <a:rPr lang="fr-CA" sz="2000" b="1" i="1" dirty="0" smtClean="0"/>
              <a:t>I </a:t>
            </a:r>
            <a:r>
              <a:rPr lang="fr-CA" sz="2000" b="1" i="1" dirty="0"/>
              <a:t>- </a:t>
            </a:r>
            <a:r>
              <a:rPr lang="fr-CA" sz="2000" b="1" i="1" dirty="0" err="1" smtClean="0"/>
              <a:t>Intentional</a:t>
            </a:r>
            <a:r>
              <a:rPr lang="fr-CA" sz="2000" b="1" i="1" dirty="0" smtClean="0"/>
              <a:t> Content </a:t>
            </a:r>
          </a:p>
          <a:p>
            <a:r>
              <a:rPr lang="fr-CA" sz="2000" dirty="0" smtClean="0"/>
              <a:t>Afin </a:t>
            </a:r>
            <a:r>
              <a:rPr lang="fr-CA" sz="2000" dirty="0"/>
              <a:t>de réduire le temps d’exposés magistraux donnés en classe, l’enseignant détermine le contenu </a:t>
            </a:r>
            <a:r>
              <a:rPr lang="fr-CA" sz="2000" dirty="0" smtClean="0"/>
              <a:t>qui sera vu par </a:t>
            </a:r>
            <a:r>
              <a:rPr lang="fr-CA" sz="2000" dirty="0"/>
              <a:t>les étudiants lors de leur préparation au cours. Ce contenu sera revu et réinvesti dans les activités en classe. </a:t>
            </a:r>
            <a:endParaRPr lang="fr-CA" sz="2000" dirty="0" smtClean="0"/>
          </a:p>
          <a:p>
            <a:r>
              <a:rPr lang="fr-CA" sz="2000" b="1" i="1" dirty="0" smtClean="0"/>
              <a:t>P - Professional </a:t>
            </a:r>
            <a:r>
              <a:rPr lang="fr-CA" sz="2000" b="1" i="1" dirty="0" err="1" smtClean="0"/>
              <a:t>Educators</a:t>
            </a:r>
            <a:r>
              <a:rPr lang="fr-CA" sz="2000" b="1" i="1" dirty="0" smtClean="0"/>
              <a:t> </a:t>
            </a:r>
          </a:p>
          <a:p>
            <a:r>
              <a:rPr lang="fr-CA" sz="2000" dirty="0" smtClean="0"/>
              <a:t>L’approche </a:t>
            </a:r>
            <a:r>
              <a:rPr lang="fr-CA" sz="2000" dirty="0"/>
              <a:t>suggère une intervention pédagogique structurée et constamment </a:t>
            </a:r>
            <a:r>
              <a:rPr lang="fr-CA" sz="2000" dirty="0" smtClean="0"/>
              <a:t>adaptée.</a:t>
            </a:r>
            <a:endParaRPr lang="fr-CA" sz="2000" dirty="0"/>
          </a:p>
        </p:txBody>
      </p:sp>
      <p:sp>
        <p:nvSpPr>
          <p:cNvPr id="7"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
        <p:nvSpPr>
          <p:cNvPr id="2" name="Rectangle 1"/>
          <p:cNvSpPr/>
          <p:nvPr/>
        </p:nvSpPr>
        <p:spPr>
          <a:xfrm>
            <a:off x="457200" y="3068960"/>
            <a:ext cx="7715200" cy="1080120"/>
          </a:xfrm>
          <a:prstGeom prst="rect">
            <a:avLst/>
          </a:prstGeom>
          <a:noFill/>
          <a:ln w="38100">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contenu 2"/>
          <p:cNvSpPr txBox="1">
            <a:spLocks/>
          </p:cNvSpPr>
          <p:nvPr/>
        </p:nvSpPr>
        <p:spPr>
          <a:xfrm>
            <a:off x="5626606" y="3200889"/>
            <a:ext cx="4042792"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2600" dirty="0" smtClean="0">
                <a:solidFill>
                  <a:srgbClr val="E7021A"/>
                </a:solidFill>
                <a:latin typeface="+mj-lt"/>
                <a:ea typeface="+mj-ea"/>
                <a:cs typeface="+mj-cs"/>
              </a:rPr>
              <a:t>Pédagogie active</a:t>
            </a:r>
            <a:endParaRPr lang="fr-CA" sz="2600" dirty="0">
              <a:solidFill>
                <a:srgbClr val="E7021A"/>
              </a:solidFill>
              <a:latin typeface="+mj-lt"/>
              <a:ea typeface="+mj-ea"/>
              <a:cs typeface="+mj-cs"/>
            </a:endParaRPr>
          </a:p>
        </p:txBody>
      </p:sp>
    </p:spTree>
    <p:custDataLst>
      <p:tags r:id="rId1"/>
    </p:custDataLst>
    <p:extLst>
      <p:ext uri="{BB962C8B-B14F-4D97-AF65-F5344CB8AC3E}">
        <p14:creationId xmlns:p14="http://schemas.microsoft.com/office/powerpoint/2010/main" val="3891135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57200" y="2193559"/>
            <a:ext cx="7987248" cy="3893374"/>
          </a:xfrm>
          <a:prstGeom prst="rect">
            <a:avLst/>
          </a:prstGeom>
          <a:noFill/>
        </p:spPr>
        <p:txBody>
          <a:bodyPr wrap="square" rtlCol="0">
            <a:spAutoFit/>
          </a:bodyPr>
          <a:lstStyle/>
          <a:p>
            <a:r>
              <a:rPr lang="fr-CA" sz="2400" b="1" i="1" dirty="0" smtClean="0"/>
              <a:t>Raisons d’utiliser la pédagogie inversée </a:t>
            </a:r>
          </a:p>
          <a:p>
            <a:endParaRPr lang="fr-CA" sz="1400" b="1" i="1" dirty="0" smtClean="0"/>
          </a:p>
          <a:p>
            <a:endParaRPr lang="fr-CA" sz="900" b="1" i="1" dirty="0" smtClean="0"/>
          </a:p>
          <a:p>
            <a:pPr marL="457200" lvl="2" indent="-457200">
              <a:spcBef>
                <a:spcPts val="600"/>
              </a:spcBef>
              <a:spcAft>
                <a:spcPts val="600"/>
              </a:spcAft>
              <a:buFont typeface="+mj-lt"/>
              <a:buAutoNum type="arabicPeriod"/>
              <a:defRPr/>
            </a:pPr>
            <a:r>
              <a:rPr lang="fr-CA" sz="2200" dirty="0" smtClean="0"/>
              <a:t>Possibilité d’écouter </a:t>
            </a:r>
            <a:r>
              <a:rPr lang="fr-CA" sz="2200" dirty="0"/>
              <a:t>et de réécouter le contenu théorique </a:t>
            </a:r>
            <a:r>
              <a:rPr lang="fr-CA" sz="2200" dirty="0" smtClean="0"/>
              <a:t>selon le besoin</a:t>
            </a:r>
            <a:endParaRPr lang="fr-CA" sz="2200" dirty="0"/>
          </a:p>
          <a:p>
            <a:pPr marL="457200" lvl="2" indent="-457200">
              <a:spcBef>
                <a:spcPts val="600"/>
              </a:spcBef>
              <a:spcAft>
                <a:spcPts val="600"/>
              </a:spcAft>
              <a:buFont typeface="+mj-lt"/>
              <a:buAutoNum type="arabicPeriod"/>
              <a:defRPr/>
            </a:pPr>
            <a:r>
              <a:rPr lang="fr-CA" sz="2200" dirty="0" smtClean="0"/>
              <a:t>Responsabilisation par l’implication </a:t>
            </a:r>
          </a:p>
          <a:p>
            <a:pPr marL="457200" lvl="2" indent="-457200">
              <a:spcBef>
                <a:spcPts val="600"/>
              </a:spcBef>
              <a:spcAft>
                <a:spcPts val="600"/>
              </a:spcAft>
              <a:buFont typeface="+mj-lt"/>
              <a:buAutoNum type="arabicPeriod"/>
              <a:defRPr/>
            </a:pPr>
            <a:r>
              <a:rPr lang="fr-CA" sz="2200" dirty="0" smtClean="0"/>
              <a:t>Davantage de place pour le suivi </a:t>
            </a:r>
            <a:r>
              <a:rPr lang="fr-CA" sz="2200" dirty="0"/>
              <a:t>personnalisé </a:t>
            </a:r>
            <a:endParaRPr lang="fr-CA" sz="2200" dirty="0" smtClean="0"/>
          </a:p>
          <a:p>
            <a:pPr marL="457200" lvl="2" indent="-457200">
              <a:spcBef>
                <a:spcPts val="600"/>
              </a:spcBef>
              <a:spcAft>
                <a:spcPts val="600"/>
              </a:spcAft>
              <a:buFont typeface="+mj-lt"/>
              <a:buAutoNum type="arabicPeriod"/>
              <a:defRPr/>
            </a:pPr>
            <a:r>
              <a:rPr lang="fr-CA" sz="2200" dirty="0" smtClean="0"/>
              <a:t>Davantage </a:t>
            </a:r>
            <a:r>
              <a:rPr lang="fr-CA" sz="2200" dirty="0"/>
              <a:t>d’interactions entre les </a:t>
            </a:r>
            <a:r>
              <a:rPr lang="fr-CA" sz="2200" dirty="0" smtClean="0"/>
              <a:t>étudiants</a:t>
            </a:r>
            <a:endParaRPr lang="fr-CA" sz="2200" dirty="0"/>
          </a:p>
          <a:p>
            <a:pPr marL="457200" lvl="2" indent="-457200">
              <a:spcBef>
                <a:spcPts val="600"/>
              </a:spcBef>
              <a:spcAft>
                <a:spcPts val="600"/>
              </a:spcAft>
              <a:buFont typeface="+mj-lt"/>
              <a:buAutoNum type="arabicPeriod"/>
              <a:defRPr/>
            </a:pPr>
            <a:r>
              <a:rPr lang="fr-CA" sz="2200" dirty="0" smtClean="0"/>
              <a:t>Meilleure </a:t>
            </a:r>
            <a:r>
              <a:rPr lang="fr-CA" sz="2200" dirty="0"/>
              <a:t>utilisation du temps en présence avec les </a:t>
            </a:r>
            <a:r>
              <a:rPr lang="fr-CA" sz="2200" dirty="0" smtClean="0"/>
              <a:t>étudiants</a:t>
            </a:r>
            <a:endParaRPr lang="fr-CA" sz="2200" dirty="0">
              <a:latin typeface="Candara" panose="020E0502030303020204" pitchFamily="34" charset="0"/>
            </a:endParaRPr>
          </a:p>
          <a:p>
            <a:endParaRPr lang="fr-CA" dirty="0"/>
          </a:p>
        </p:txBody>
      </p:sp>
      <p:sp>
        <p:nvSpPr>
          <p:cNvPr id="7"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2985699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492896"/>
            <a:ext cx="8229600" cy="3633267"/>
          </a:xfrm>
        </p:spPr>
        <p:txBody>
          <a:bodyPr>
            <a:normAutofit/>
          </a:bodyPr>
          <a:lstStyle/>
          <a:p>
            <a:pPr>
              <a:spcAft>
                <a:spcPts val="600"/>
              </a:spcAft>
              <a:buClr>
                <a:srgbClr val="E7021A"/>
              </a:buClr>
            </a:pPr>
            <a:r>
              <a:rPr lang="fr-CA" sz="2800" dirty="0" smtClean="0"/>
              <a:t>L’apprentissage actif</a:t>
            </a:r>
          </a:p>
          <a:p>
            <a:pPr>
              <a:spcAft>
                <a:spcPts val="600"/>
              </a:spcAft>
              <a:buClr>
                <a:srgbClr val="E7021A"/>
              </a:buClr>
            </a:pPr>
            <a:r>
              <a:rPr lang="fr-CA" sz="2800" dirty="0" smtClean="0"/>
              <a:t>La pédagogie inversée</a:t>
            </a:r>
          </a:p>
          <a:p>
            <a:pPr>
              <a:spcAft>
                <a:spcPts val="600"/>
              </a:spcAft>
              <a:buClr>
                <a:srgbClr val="E7021A"/>
              </a:buClr>
            </a:pPr>
            <a:r>
              <a:rPr lang="fr-CA" sz="2800" dirty="0" smtClean="0"/>
              <a:t>Comment faire de l’apprentissage actif</a:t>
            </a:r>
          </a:p>
          <a:p>
            <a:pPr>
              <a:spcAft>
                <a:spcPts val="600"/>
              </a:spcAft>
              <a:buClr>
                <a:srgbClr val="E7021A"/>
              </a:buClr>
            </a:pPr>
            <a:r>
              <a:rPr lang="fr-CA" sz="2800" dirty="0" smtClean="0"/>
              <a:t>Deux exemples de formations documentaires</a:t>
            </a:r>
          </a:p>
          <a:p>
            <a:pPr>
              <a:spcAft>
                <a:spcPts val="600"/>
              </a:spcAft>
              <a:buClr>
                <a:srgbClr val="E7021A"/>
              </a:buClr>
            </a:pPr>
            <a:r>
              <a:rPr lang="fr-CA" sz="2800" dirty="0" smtClean="0"/>
              <a:t>Retour sur les expériences</a:t>
            </a:r>
          </a:p>
          <a:p>
            <a:pPr>
              <a:spcAft>
                <a:spcPts val="600"/>
              </a:spcAft>
              <a:buClr>
                <a:srgbClr val="E7021A"/>
              </a:buClr>
            </a:pPr>
            <a:endParaRPr lang="fr-CA" sz="2800" dirty="0"/>
          </a:p>
        </p:txBody>
      </p:sp>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4" name="Rectangle 2"/>
          <p:cNvSpPr>
            <a:spLocks noGrp="1" noChangeArrowheads="1"/>
          </p:cNvSpPr>
          <p:nvPr>
            <p:ph type="title"/>
          </p:nvPr>
        </p:nvSpPr>
        <p:spPr>
          <a:xfrm>
            <a:off x="467544" y="908720"/>
            <a:ext cx="7620000" cy="1263650"/>
          </a:xfrm>
        </p:spPr>
        <p:txBody>
          <a:bodyPr anchor="t" anchorCtr="0">
            <a:normAutofit/>
          </a:bodyPr>
          <a:lstStyle/>
          <a:p>
            <a:pPr algn="l"/>
            <a:r>
              <a:rPr lang="fr-FR" sz="4400" dirty="0" smtClean="0">
                <a:solidFill>
                  <a:srgbClr val="E7021A"/>
                </a:solidFill>
                <a:latin typeface="Minion Pro"/>
                <a:cs typeface="Minion Pro"/>
              </a:rPr>
              <a:t>Plan de la formation</a:t>
            </a:r>
            <a:endParaRPr lang="fr-FR" sz="4400" dirty="0">
              <a:solidFill>
                <a:srgbClr val="E7021A"/>
              </a:solidFill>
              <a:latin typeface="Minion Pro"/>
              <a:cs typeface="Minion Pro"/>
            </a:endParaRPr>
          </a:p>
        </p:txBody>
      </p:sp>
    </p:spTree>
    <p:custDataLst>
      <p:tags r:id="rId1"/>
    </p:custDataLst>
    <p:extLst>
      <p:ext uri="{BB962C8B-B14F-4D97-AF65-F5344CB8AC3E}">
        <p14:creationId xmlns:p14="http://schemas.microsoft.com/office/powerpoint/2010/main" val="23419723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stretch>
            <a:fillRect/>
          </a:stretch>
        </p:blipFill>
        <p:spPr>
          <a:xfrm>
            <a:off x="395536" y="2339201"/>
            <a:ext cx="8447619" cy="4076190"/>
          </a:xfrm>
          <a:prstGeom prst="rect">
            <a:avLst/>
          </a:prstGeom>
        </p:spPr>
      </p:pic>
      <p:sp>
        <p:nvSpPr>
          <p:cNvPr id="5" name="ZoneTexte 4"/>
          <p:cNvSpPr txBox="1"/>
          <p:nvPr/>
        </p:nvSpPr>
        <p:spPr>
          <a:xfrm>
            <a:off x="466122" y="6176337"/>
            <a:ext cx="6336704" cy="276999"/>
          </a:xfrm>
          <a:prstGeom prst="rect">
            <a:avLst/>
          </a:prstGeom>
          <a:noFill/>
        </p:spPr>
        <p:txBody>
          <a:bodyPr wrap="square" rtlCol="0">
            <a:spAutoFit/>
          </a:bodyPr>
          <a:lstStyle/>
          <a:p>
            <a:r>
              <a:rPr lang="fr-CA" sz="1200" dirty="0" smtClean="0"/>
              <a:t>Normand </a:t>
            </a:r>
            <a:r>
              <a:rPr lang="fr-CA" sz="1200" dirty="0"/>
              <a:t>R</a:t>
            </a:r>
            <a:r>
              <a:rPr lang="fr-CA" sz="1200" dirty="0" smtClean="0"/>
              <a:t>oy (2014). La classe inversée : une pédagogie renversante? </a:t>
            </a:r>
            <a:r>
              <a:rPr lang="fr-CA" sz="1200" i="1" dirty="0" smtClean="0"/>
              <a:t>Le Tableau</a:t>
            </a:r>
            <a:r>
              <a:rPr lang="fr-CA" sz="1200" dirty="0" smtClean="0"/>
              <a:t>, vol. 3, no 1.</a:t>
            </a:r>
            <a:endParaRPr lang="fr-CA" sz="1200" dirty="0"/>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386670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stretch>
            <a:fillRect/>
          </a:stretch>
        </p:blipFill>
        <p:spPr>
          <a:xfrm>
            <a:off x="395536" y="2398435"/>
            <a:ext cx="8447619" cy="4076190"/>
          </a:xfrm>
          <a:prstGeom prst="rect">
            <a:avLst/>
          </a:prstGeom>
        </p:spPr>
      </p:pic>
      <p:sp>
        <p:nvSpPr>
          <p:cNvPr id="5" name="ZoneTexte 4"/>
          <p:cNvSpPr txBox="1"/>
          <p:nvPr/>
        </p:nvSpPr>
        <p:spPr>
          <a:xfrm>
            <a:off x="467544" y="6248345"/>
            <a:ext cx="6336704" cy="276999"/>
          </a:xfrm>
          <a:prstGeom prst="rect">
            <a:avLst/>
          </a:prstGeom>
          <a:noFill/>
        </p:spPr>
        <p:txBody>
          <a:bodyPr wrap="square" rtlCol="0">
            <a:spAutoFit/>
          </a:bodyPr>
          <a:lstStyle/>
          <a:p>
            <a:r>
              <a:rPr lang="fr-CA" sz="1200" dirty="0" smtClean="0"/>
              <a:t>Normand </a:t>
            </a:r>
            <a:r>
              <a:rPr lang="fr-CA" sz="1200" dirty="0"/>
              <a:t>R</a:t>
            </a:r>
            <a:r>
              <a:rPr lang="fr-CA" sz="1200" dirty="0" smtClean="0"/>
              <a:t>oy (2014). La classe inversée : une pédagogie renversante? </a:t>
            </a:r>
            <a:r>
              <a:rPr lang="fr-CA" sz="1200" i="1" dirty="0" smtClean="0"/>
              <a:t>Le Tableau</a:t>
            </a:r>
            <a:r>
              <a:rPr lang="fr-CA" sz="1200" dirty="0" smtClean="0"/>
              <a:t>, vol. 3, no 1.</a:t>
            </a:r>
            <a:endParaRPr lang="fr-CA" sz="1200" dirty="0"/>
          </a:p>
        </p:txBody>
      </p:sp>
      <p:sp>
        <p:nvSpPr>
          <p:cNvPr id="2" name="Rectangle 1"/>
          <p:cNvSpPr/>
          <p:nvPr/>
        </p:nvSpPr>
        <p:spPr>
          <a:xfrm>
            <a:off x="2915816" y="3238873"/>
            <a:ext cx="1944216" cy="288032"/>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4211960" y="3861400"/>
            <a:ext cx="3456384" cy="304322"/>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p:cNvSpPr txBox="1"/>
          <p:nvPr/>
        </p:nvSpPr>
        <p:spPr>
          <a:xfrm>
            <a:off x="1403648" y="1124744"/>
            <a:ext cx="1763688" cy="1446550"/>
          </a:xfrm>
          <a:prstGeom prst="rect">
            <a:avLst/>
          </a:prstGeom>
          <a:noFill/>
        </p:spPr>
        <p:txBody>
          <a:bodyPr wrap="square" rtlCol="0">
            <a:spAutoFit/>
          </a:bodyPr>
          <a:lstStyle/>
          <a:p>
            <a:r>
              <a:rPr lang="fr-CA" sz="8800" b="1" dirty="0" smtClean="0">
                <a:solidFill>
                  <a:srgbClr val="FF0000"/>
                </a:solidFill>
              </a:rPr>
              <a:t>_</a:t>
            </a:r>
            <a:endParaRPr lang="fr-CA" sz="8800" b="1" dirty="0">
              <a:solidFill>
                <a:srgbClr val="FF0000"/>
              </a:solidFill>
            </a:endParaRPr>
          </a:p>
        </p:txBody>
      </p:sp>
      <p:sp>
        <p:nvSpPr>
          <p:cNvPr id="8" name="ZoneTexte 7"/>
          <p:cNvSpPr txBox="1"/>
          <p:nvPr/>
        </p:nvSpPr>
        <p:spPr>
          <a:xfrm>
            <a:off x="7668344" y="5206747"/>
            <a:ext cx="1763688" cy="1692771"/>
          </a:xfrm>
          <a:prstGeom prst="rect">
            <a:avLst/>
          </a:prstGeom>
          <a:noFill/>
        </p:spPr>
        <p:txBody>
          <a:bodyPr wrap="square" rtlCol="0">
            <a:spAutoFit/>
          </a:bodyPr>
          <a:lstStyle/>
          <a:p>
            <a:r>
              <a:rPr lang="fr-CA" sz="10400" dirty="0" smtClean="0">
                <a:solidFill>
                  <a:srgbClr val="FF0000"/>
                </a:solidFill>
              </a:rPr>
              <a:t>+</a:t>
            </a:r>
            <a:endParaRPr lang="fr-CA" sz="10400" dirty="0">
              <a:solidFill>
                <a:srgbClr val="FF0000"/>
              </a:solidFill>
            </a:endParaRPr>
          </a:p>
        </p:txBody>
      </p:sp>
      <p:sp>
        <p:nvSpPr>
          <p:cNvPr id="10"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1217276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stretch>
            <a:fillRect/>
          </a:stretch>
        </p:blipFill>
        <p:spPr>
          <a:xfrm>
            <a:off x="395536" y="2398435"/>
            <a:ext cx="8447619" cy="4076190"/>
          </a:xfrm>
          <a:prstGeom prst="rect">
            <a:avLst/>
          </a:prstGeom>
        </p:spPr>
      </p:pic>
      <p:sp>
        <p:nvSpPr>
          <p:cNvPr id="5" name="ZoneTexte 4"/>
          <p:cNvSpPr txBox="1"/>
          <p:nvPr/>
        </p:nvSpPr>
        <p:spPr>
          <a:xfrm>
            <a:off x="467544" y="6248345"/>
            <a:ext cx="6336704" cy="276999"/>
          </a:xfrm>
          <a:prstGeom prst="rect">
            <a:avLst/>
          </a:prstGeom>
          <a:noFill/>
        </p:spPr>
        <p:txBody>
          <a:bodyPr wrap="square" rtlCol="0">
            <a:spAutoFit/>
          </a:bodyPr>
          <a:lstStyle/>
          <a:p>
            <a:r>
              <a:rPr lang="fr-CA" sz="1200" dirty="0" smtClean="0"/>
              <a:t>Normand </a:t>
            </a:r>
            <a:r>
              <a:rPr lang="fr-CA" sz="1200" dirty="0"/>
              <a:t>R</a:t>
            </a:r>
            <a:r>
              <a:rPr lang="fr-CA" sz="1200" dirty="0" smtClean="0"/>
              <a:t>oy (2014). La classe inversée : une pédagogie renversante? </a:t>
            </a:r>
            <a:r>
              <a:rPr lang="fr-CA" sz="1200" i="1" dirty="0" smtClean="0"/>
              <a:t>Le Tableau</a:t>
            </a:r>
            <a:r>
              <a:rPr lang="fr-CA" sz="1200" dirty="0" smtClean="0"/>
              <a:t>, vol. 3, no 1.</a:t>
            </a:r>
            <a:endParaRPr lang="fr-CA" sz="1200" dirty="0"/>
          </a:p>
        </p:txBody>
      </p:sp>
      <p:sp>
        <p:nvSpPr>
          <p:cNvPr id="2" name="Rectangle 1"/>
          <p:cNvSpPr/>
          <p:nvPr/>
        </p:nvSpPr>
        <p:spPr>
          <a:xfrm>
            <a:off x="683568" y="5239404"/>
            <a:ext cx="1944216" cy="288032"/>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971600" y="5671290"/>
            <a:ext cx="4752528" cy="349997"/>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p:cNvSpPr txBox="1"/>
          <p:nvPr/>
        </p:nvSpPr>
        <p:spPr>
          <a:xfrm>
            <a:off x="1403648" y="1124744"/>
            <a:ext cx="1763688" cy="1446550"/>
          </a:xfrm>
          <a:prstGeom prst="rect">
            <a:avLst/>
          </a:prstGeom>
          <a:noFill/>
        </p:spPr>
        <p:txBody>
          <a:bodyPr wrap="square" rtlCol="0">
            <a:spAutoFit/>
          </a:bodyPr>
          <a:lstStyle/>
          <a:p>
            <a:r>
              <a:rPr lang="fr-CA" sz="8800" b="1" dirty="0" smtClean="0">
                <a:solidFill>
                  <a:srgbClr val="FF0000"/>
                </a:solidFill>
              </a:rPr>
              <a:t>_</a:t>
            </a:r>
            <a:endParaRPr lang="fr-CA" sz="8800" b="1" dirty="0">
              <a:solidFill>
                <a:srgbClr val="FF0000"/>
              </a:solidFill>
            </a:endParaRPr>
          </a:p>
        </p:txBody>
      </p:sp>
      <p:sp>
        <p:nvSpPr>
          <p:cNvPr id="8" name="ZoneTexte 7"/>
          <p:cNvSpPr txBox="1"/>
          <p:nvPr/>
        </p:nvSpPr>
        <p:spPr>
          <a:xfrm>
            <a:off x="7668344" y="5206747"/>
            <a:ext cx="1763688" cy="1692771"/>
          </a:xfrm>
          <a:prstGeom prst="rect">
            <a:avLst/>
          </a:prstGeom>
          <a:noFill/>
        </p:spPr>
        <p:txBody>
          <a:bodyPr wrap="square" rtlCol="0">
            <a:spAutoFit/>
          </a:bodyPr>
          <a:lstStyle/>
          <a:p>
            <a:r>
              <a:rPr lang="fr-CA" sz="10400" dirty="0" smtClean="0">
                <a:solidFill>
                  <a:srgbClr val="FF0000"/>
                </a:solidFill>
              </a:rPr>
              <a:t>+</a:t>
            </a:r>
            <a:endParaRPr lang="fr-CA" sz="10400" dirty="0">
              <a:solidFill>
                <a:srgbClr val="FF0000"/>
              </a:solidFill>
            </a:endParaRPr>
          </a:p>
        </p:txBody>
      </p:sp>
      <p:sp>
        <p:nvSpPr>
          <p:cNvPr id="10"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Pédagogie inversée</a:t>
            </a:r>
            <a:endParaRPr lang="fr-CA" sz="3800" dirty="0">
              <a:solidFill>
                <a:srgbClr val="E7021A"/>
              </a:solidFill>
              <a:latin typeface="Minion Pro" pitchFamily="18" charset="0"/>
              <a:ea typeface="+mj-ea"/>
              <a:cs typeface="+mj-cs"/>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287448"/>
            <a:ext cx="5503965" cy="4298163"/>
          </a:xfrm>
          <a:prstGeom prst="rect">
            <a:avLst/>
          </a:prstGeom>
        </p:spPr>
      </p:pic>
    </p:spTree>
    <p:custDataLst>
      <p:tags r:id="rId1"/>
    </p:custDataLst>
    <p:extLst>
      <p:ext uri="{BB962C8B-B14F-4D97-AF65-F5344CB8AC3E}">
        <p14:creationId xmlns:p14="http://schemas.microsoft.com/office/powerpoint/2010/main" val="37362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007449"/>
            <a:ext cx="3672408" cy="184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539552" y="4095070"/>
            <a:ext cx="3672408" cy="3131627"/>
          </a:xfrm>
          <a:prstGeom prst="rect">
            <a:avLst/>
          </a:prstGeom>
          <a:noFill/>
        </p:spPr>
        <p:txBody>
          <a:bodyPr wrap="square" rtlCol="0">
            <a:spAutoFit/>
          </a:bodyPr>
          <a:lstStyle/>
          <a:p>
            <a:pPr marL="174625" indent="-174625">
              <a:spcBef>
                <a:spcPts val="300"/>
              </a:spcBef>
              <a:spcAft>
                <a:spcPts val="300"/>
              </a:spcAft>
              <a:buFont typeface="Arial" pitchFamily="34" charset="0"/>
              <a:buChar char="•"/>
            </a:pPr>
            <a:r>
              <a:rPr lang="fr-CA" dirty="0" smtClean="0"/>
              <a:t>Espace </a:t>
            </a:r>
            <a:r>
              <a:rPr lang="fr-CA" dirty="0"/>
              <a:t>de rédaction, d’échanges d’idées, de démonstration, de création</a:t>
            </a:r>
          </a:p>
          <a:p>
            <a:pPr marL="174625" indent="-174625">
              <a:spcBef>
                <a:spcPts val="300"/>
              </a:spcBef>
              <a:spcAft>
                <a:spcPts val="300"/>
              </a:spcAft>
              <a:buFont typeface="Arial" pitchFamily="34" charset="0"/>
              <a:buChar char="•"/>
            </a:pPr>
            <a:r>
              <a:rPr lang="fr-CA" dirty="0"/>
              <a:t>Capacité de présenter ses idées, son travail, </a:t>
            </a:r>
            <a:r>
              <a:rPr lang="fr-CA" dirty="0" smtClean="0"/>
              <a:t>sa réflexion, sa contribution</a:t>
            </a:r>
          </a:p>
          <a:p>
            <a:pPr marL="174625" indent="-174625">
              <a:spcBef>
                <a:spcPts val="300"/>
              </a:spcBef>
              <a:spcAft>
                <a:spcPts val="300"/>
              </a:spcAft>
              <a:buFont typeface="Arial" pitchFamily="34" charset="0"/>
              <a:buChar char="•"/>
            </a:pPr>
            <a:r>
              <a:rPr lang="fr-CA" dirty="0">
                <a:solidFill>
                  <a:prstClr val="black"/>
                </a:solidFill>
              </a:rPr>
              <a:t>Illustration, schématisation</a:t>
            </a:r>
          </a:p>
          <a:p>
            <a:pPr marL="174625" indent="-174625">
              <a:buFont typeface="Arial" pitchFamily="34" charset="0"/>
              <a:buChar char="•"/>
            </a:pPr>
            <a:endParaRPr lang="fr-CA" dirty="0"/>
          </a:p>
          <a:p>
            <a:pPr marL="285750" indent="-285750">
              <a:buFont typeface="Arial" pitchFamily="34" charset="0"/>
              <a:buChar char="•"/>
            </a:pPr>
            <a:endParaRPr lang="fr-CA" dirty="0" smtClean="0">
              <a:solidFill>
                <a:prstClr val="black"/>
              </a:solidFill>
            </a:endParaRPr>
          </a:p>
          <a:p>
            <a:endParaRPr lang="fr-CA" dirty="0">
              <a:solidFill>
                <a:prstClr val="black"/>
              </a:solidFill>
            </a:endParaRPr>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8343" y="4451818"/>
            <a:ext cx="3721147" cy="208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9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39552" y="1007449"/>
            <a:ext cx="4285850" cy="2837233"/>
          </a:xfrm>
          <a:prstGeom prst="rect">
            <a:avLst/>
          </a:prstGeom>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5936" y="2636912"/>
            <a:ext cx="3377585" cy="1866649"/>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22684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24</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7" name="Titre 1"/>
          <p:cNvSpPr>
            <a:spLocks noGrp="1"/>
          </p:cNvSpPr>
          <p:nvPr>
            <p:ph type="title"/>
          </p:nvPr>
        </p:nvSpPr>
        <p:spPr>
          <a:xfrm>
            <a:off x="467544" y="3212976"/>
            <a:ext cx="8229600" cy="1143000"/>
          </a:xfrm>
        </p:spPr>
        <p:txBody>
          <a:bodyPr>
            <a:normAutofit/>
          </a:bodyPr>
          <a:lstStyle/>
          <a:p>
            <a:pPr algn="l"/>
            <a:r>
              <a:rPr lang="fr-CA" dirty="0" smtClean="0">
                <a:solidFill>
                  <a:srgbClr val="FF0000"/>
                </a:solidFill>
                <a:latin typeface="Minion Pro" pitchFamily="18" charset="0"/>
              </a:rPr>
              <a:t>L’ apprentissage actif: Comment?</a:t>
            </a:r>
            <a:endParaRPr lang="fr-CA" dirty="0">
              <a:solidFill>
                <a:srgbClr val="FF0000"/>
              </a:solidFill>
              <a:latin typeface="Minion Pro" pitchFamily="18" charset="0"/>
            </a:endParaRPr>
          </a:p>
        </p:txBody>
      </p:sp>
    </p:spTree>
    <p:custDataLst>
      <p:tags r:id="rId1"/>
    </p:custDataLst>
    <p:extLst>
      <p:ext uri="{BB962C8B-B14F-4D97-AF65-F5344CB8AC3E}">
        <p14:creationId xmlns:p14="http://schemas.microsoft.com/office/powerpoint/2010/main" val="215184590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4" cstate="print">
            <a:extLst>
              <a:ext uri="{28A0092B-C50C-407E-A947-70E740481C1C}">
                <a14:useLocalDpi xmlns:a14="http://schemas.microsoft.com/office/drawing/2010/main"/>
              </a:ext>
            </a:extLst>
          </a:blip>
          <a:srcRect l="10968"/>
          <a:stretch/>
        </p:blipFill>
        <p:spPr>
          <a:xfrm>
            <a:off x="6356913" y="4181006"/>
            <a:ext cx="2490643" cy="1507007"/>
          </a:xfrm>
          <a:prstGeom prst="rect">
            <a:avLst/>
          </a:prstGeom>
        </p:spPr>
      </p:pic>
      <p:pic>
        <p:nvPicPr>
          <p:cNvPr id="9"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50730"/>
          <a:stretch/>
        </p:blipFill>
        <p:spPr bwMode="auto">
          <a:xfrm>
            <a:off x="6127165" y="2516686"/>
            <a:ext cx="2974404" cy="150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Université : la mort annoncée des cours en amphi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349715"/>
            <a:ext cx="2232248" cy="14274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032" t="5490" r="3468" b="4188"/>
          <a:stretch/>
        </p:blipFill>
        <p:spPr bwMode="auto">
          <a:xfrm rot="5400000">
            <a:off x="597029" y="2369495"/>
            <a:ext cx="1512168" cy="20162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519016" y="3658086"/>
            <a:ext cx="3802649" cy="2939266"/>
          </a:xfrm>
          <a:prstGeom prst="rect">
            <a:avLst/>
          </a:prstGeom>
        </p:spPr>
        <p:txBody>
          <a:bodyPr wrap="square">
            <a:spAutoFit/>
          </a:bodyPr>
          <a:lstStyle/>
          <a:p>
            <a:pPr marL="381000" lvl="2" indent="-285750">
              <a:spcBef>
                <a:spcPts val="300"/>
              </a:spcBef>
              <a:spcAft>
                <a:spcPts val="300"/>
              </a:spcAft>
              <a:buFont typeface="Arial" pitchFamily="34" charset="0"/>
              <a:buChar char="•"/>
            </a:pPr>
            <a:r>
              <a:rPr lang="fr-CA" sz="1600" dirty="0" smtClean="0"/>
              <a:t>Est-ce qu’un nouveau lieu permet de mieux atteindre </a:t>
            </a:r>
            <a:r>
              <a:rPr lang="fr-CA" sz="1600" dirty="0"/>
              <a:t>l</a:t>
            </a:r>
            <a:r>
              <a:rPr lang="fr-CA" sz="1600" dirty="0" smtClean="0"/>
              <a:t>es objectifs?</a:t>
            </a:r>
          </a:p>
          <a:p>
            <a:pPr marL="381000" lvl="2" indent="-285750">
              <a:spcBef>
                <a:spcPts val="300"/>
              </a:spcBef>
              <a:spcAft>
                <a:spcPts val="300"/>
              </a:spcAft>
              <a:buFont typeface="Arial" pitchFamily="34" charset="0"/>
              <a:buChar char="•"/>
            </a:pPr>
            <a:r>
              <a:rPr lang="fr-CA" sz="1600" dirty="0"/>
              <a:t>Comment rééquilibrer le temps de classe et le temps d’étude?</a:t>
            </a:r>
          </a:p>
          <a:p>
            <a:pPr marL="381000" lvl="2" indent="-285750">
              <a:spcBef>
                <a:spcPts val="300"/>
              </a:spcBef>
              <a:spcAft>
                <a:spcPts val="300"/>
              </a:spcAft>
              <a:buFont typeface="Arial" pitchFamily="34" charset="0"/>
              <a:buChar char="•"/>
            </a:pPr>
            <a:r>
              <a:rPr lang="fr-CA" sz="1600" dirty="0" smtClean="0"/>
              <a:t>Comment </a:t>
            </a:r>
            <a:r>
              <a:rPr lang="fr-CA" sz="1600" dirty="0"/>
              <a:t>animer/encadrer des discussions de </a:t>
            </a:r>
            <a:r>
              <a:rPr lang="fr-CA" sz="1600" dirty="0" smtClean="0"/>
              <a:t>petits </a:t>
            </a:r>
            <a:r>
              <a:rPr lang="fr-CA" sz="1600" dirty="0"/>
              <a:t>groupes</a:t>
            </a:r>
            <a:r>
              <a:rPr lang="fr-CA" sz="1600" dirty="0" smtClean="0"/>
              <a:t>?</a:t>
            </a:r>
            <a:endParaRPr lang="fr-CA" sz="1600" dirty="0"/>
          </a:p>
          <a:p>
            <a:pPr marL="381000" lvl="2" indent="-285750">
              <a:spcBef>
                <a:spcPts val="300"/>
              </a:spcBef>
              <a:spcAft>
                <a:spcPts val="300"/>
              </a:spcAft>
              <a:buFont typeface="Arial" pitchFamily="34" charset="0"/>
              <a:buChar char="•"/>
            </a:pPr>
            <a:r>
              <a:rPr lang="fr-CA" sz="1600" dirty="0"/>
              <a:t>Comment fonctionne les outils de projection d’équipe</a:t>
            </a:r>
            <a:r>
              <a:rPr lang="fr-CA" sz="1600" dirty="0" smtClean="0"/>
              <a:t>?</a:t>
            </a:r>
            <a:endParaRPr lang="fr-CA" sz="1600" dirty="0"/>
          </a:p>
          <a:p>
            <a:pPr marL="381000" lvl="2" indent="-285750">
              <a:spcBef>
                <a:spcPts val="300"/>
              </a:spcBef>
              <a:spcAft>
                <a:spcPts val="300"/>
              </a:spcAft>
              <a:buFont typeface="Arial" pitchFamily="34" charset="0"/>
              <a:buChar char="•"/>
            </a:pPr>
            <a:r>
              <a:rPr lang="fr-CA" sz="1600" dirty="0" smtClean="0"/>
              <a:t>Comment </a:t>
            </a:r>
            <a:r>
              <a:rPr lang="fr-CA" sz="1600" dirty="0"/>
              <a:t>évaluer le travail d’équipe</a:t>
            </a:r>
            <a:r>
              <a:rPr lang="fr-CA" sz="1600" dirty="0" smtClean="0"/>
              <a:t>?</a:t>
            </a:r>
          </a:p>
          <a:p>
            <a:pPr marL="381000" lvl="2" indent="-285750">
              <a:spcBef>
                <a:spcPts val="300"/>
              </a:spcBef>
              <a:spcAft>
                <a:spcPts val="300"/>
              </a:spcAft>
              <a:buFont typeface="Arial" pitchFamily="34" charset="0"/>
              <a:buChar char="•"/>
            </a:pPr>
            <a:r>
              <a:rPr lang="fr-CA" sz="1600" dirty="0" smtClean="0"/>
              <a:t>…</a:t>
            </a:r>
            <a:endParaRPr lang="fr-CA" sz="1600" dirty="0"/>
          </a:p>
        </p:txBody>
      </p:sp>
      <p:cxnSp>
        <p:nvCxnSpPr>
          <p:cNvPr id="13" name="Connecteur droit avec flèche 12"/>
          <p:cNvCxnSpPr/>
          <p:nvPr/>
        </p:nvCxnSpPr>
        <p:spPr>
          <a:xfrm>
            <a:off x="2915816" y="3269595"/>
            <a:ext cx="2952328"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smtClean="0">
                <a:solidFill>
                  <a:srgbClr val="E7021A"/>
                </a:solidFill>
                <a:latin typeface="Minion Pro" pitchFamily="18" charset="0"/>
                <a:ea typeface="+mj-ea"/>
                <a:cs typeface="+mj-cs"/>
              </a:rPr>
              <a:t>Réflexions préalables</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3696521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04864"/>
            <a:ext cx="7848872" cy="3239348"/>
          </a:xfrm>
          <a:prstGeom prst="rect">
            <a:avLst/>
          </a:prstGeom>
        </p:spPr>
        <p:txBody>
          <a:bodyPr wrap="square">
            <a:spAutoFit/>
          </a:bodyPr>
          <a:lstStyle/>
          <a:p>
            <a:pPr marL="0" lvl="2">
              <a:spcBef>
                <a:spcPts val="300"/>
              </a:spcBef>
              <a:spcAft>
                <a:spcPts val="300"/>
              </a:spcAft>
            </a:pPr>
            <a:r>
              <a:rPr lang="fr-CA" sz="2800" b="1" i="1" dirty="0"/>
              <a:t>Préparation de l’enseignant </a:t>
            </a:r>
          </a:p>
          <a:p>
            <a:pPr marL="95250" lvl="2">
              <a:spcBef>
                <a:spcPts val="300"/>
              </a:spcBef>
              <a:spcAft>
                <a:spcPts val="300"/>
              </a:spcAft>
            </a:pPr>
            <a:endParaRPr lang="fr-CA" sz="2400" b="1" i="1" dirty="0" smtClean="0"/>
          </a:p>
          <a:p>
            <a:pPr marL="457200" lvl="2" indent="-457200">
              <a:spcBef>
                <a:spcPts val="600"/>
              </a:spcBef>
              <a:spcAft>
                <a:spcPts val="600"/>
              </a:spcAft>
              <a:buFont typeface="+mj-lt"/>
              <a:buAutoNum type="arabicPeriod"/>
              <a:defRPr/>
            </a:pPr>
            <a:r>
              <a:rPr lang="fr-CA" sz="2400" dirty="0"/>
              <a:t>Réfléchir aux contenus </a:t>
            </a:r>
          </a:p>
          <a:p>
            <a:pPr marL="457200" lvl="2" indent="-457200">
              <a:spcBef>
                <a:spcPts val="600"/>
              </a:spcBef>
              <a:spcAft>
                <a:spcPts val="600"/>
              </a:spcAft>
              <a:buFont typeface="+mj-lt"/>
              <a:buAutoNum type="arabicPeriod"/>
              <a:defRPr/>
            </a:pPr>
            <a:r>
              <a:rPr lang="fr-CA" sz="2400" dirty="0"/>
              <a:t>Sélectionner et/ou préparer des ressources (capsules audio, présentation, matériel audio, etc.) </a:t>
            </a:r>
          </a:p>
          <a:p>
            <a:pPr marL="457200" lvl="2" indent="-457200">
              <a:spcBef>
                <a:spcPts val="600"/>
              </a:spcBef>
              <a:spcAft>
                <a:spcPts val="600"/>
              </a:spcAft>
              <a:buFont typeface="+mj-lt"/>
              <a:buAutoNum type="arabicPeriod"/>
              <a:defRPr/>
            </a:pPr>
            <a:r>
              <a:rPr lang="fr-CA" sz="2400" dirty="0"/>
              <a:t>Prévoir les activités obligatoires en classe et des activités avancées pour les étudiants plus rapides</a:t>
            </a:r>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Comment?</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1779542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04864"/>
            <a:ext cx="7848872" cy="4362733"/>
          </a:xfrm>
          <a:prstGeom prst="rect">
            <a:avLst/>
          </a:prstGeom>
        </p:spPr>
        <p:txBody>
          <a:bodyPr wrap="square">
            <a:spAutoFit/>
          </a:bodyPr>
          <a:lstStyle/>
          <a:p>
            <a:pPr marL="0" lvl="2">
              <a:spcBef>
                <a:spcPts val="300"/>
              </a:spcBef>
              <a:spcAft>
                <a:spcPts val="300"/>
              </a:spcAft>
            </a:pPr>
            <a:r>
              <a:rPr lang="fr-CA" sz="2800" b="1" i="1" dirty="0" smtClean="0"/>
              <a:t>Avant le cours</a:t>
            </a:r>
          </a:p>
          <a:p>
            <a:pPr marL="0" lvl="2">
              <a:spcBef>
                <a:spcPts val="300"/>
              </a:spcBef>
              <a:spcAft>
                <a:spcPts val="300"/>
              </a:spcAft>
            </a:pPr>
            <a:endParaRPr lang="fr-CA" sz="2400" b="1" i="1" dirty="0"/>
          </a:p>
          <a:p>
            <a:pPr marL="0" lvl="2">
              <a:spcBef>
                <a:spcPts val="300"/>
              </a:spcBef>
              <a:spcAft>
                <a:spcPts val="300"/>
              </a:spcAft>
            </a:pPr>
            <a:r>
              <a:rPr lang="fr-CA" sz="2400" dirty="0" smtClean="0"/>
              <a:t>S’assurer </a:t>
            </a:r>
            <a:r>
              <a:rPr lang="fr-CA" sz="2400" dirty="0"/>
              <a:t>que les étudiants comprennent bien l’approche </a:t>
            </a:r>
            <a:endParaRPr lang="fr-CA" sz="2400" dirty="0" smtClean="0"/>
          </a:p>
          <a:p>
            <a:pPr marL="0" lvl="2">
              <a:spcBef>
                <a:spcPts val="300"/>
              </a:spcBef>
              <a:spcAft>
                <a:spcPts val="300"/>
              </a:spcAft>
            </a:pPr>
            <a:endParaRPr lang="fr-CA" sz="300" dirty="0"/>
          </a:p>
          <a:p>
            <a:pPr marL="914400" lvl="3" indent="-457200">
              <a:spcBef>
                <a:spcPts val="600"/>
              </a:spcBef>
              <a:spcAft>
                <a:spcPts val="600"/>
              </a:spcAft>
              <a:buFont typeface="Arial" panose="020B0604020202020204" pitchFamily="34" charset="0"/>
              <a:buChar char="•"/>
              <a:defRPr/>
            </a:pPr>
            <a:r>
              <a:rPr lang="fr-CA" sz="2200" dirty="0"/>
              <a:t>Exige une grande implication de la part des étudiants</a:t>
            </a:r>
          </a:p>
          <a:p>
            <a:pPr marL="914400" lvl="3" indent="-457200">
              <a:spcBef>
                <a:spcPts val="600"/>
              </a:spcBef>
              <a:spcAft>
                <a:spcPts val="600"/>
              </a:spcAft>
              <a:buFont typeface="Arial" panose="020B0604020202020204" pitchFamily="34" charset="0"/>
              <a:buChar char="•"/>
              <a:defRPr/>
            </a:pPr>
            <a:r>
              <a:rPr lang="fr-CA" sz="2200" dirty="0" smtClean="0"/>
              <a:t>Charge graduelle de </a:t>
            </a:r>
            <a:r>
              <a:rPr lang="fr-CA" sz="2200" dirty="0"/>
              <a:t>plus en plus </a:t>
            </a:r>
            <a:r>
              <a:rPr lang="fr-CA" sz="2200" dirty="0" smtClean="0"/>
              <a:t>complexe </a:t>
            </a:r>
          </a:p>
          <a:p>
            <a:pPr marL="914400" lvl="3" indent="-457200">
              <a:spcBef>
                <a:spcPts val="600"/>
              </a:spcBef>
              <a:spcAft>
                <a:spcPts val="600"/>
              </a:spcAft>
              <a:buFont typeface="Arial" panose="020B0604020202020204" pitchFamily="34" charset="0"/>
              <a:buChar char="•"/>
              <a:defRPr/>
            </a:pPr>
            <a:r>
              <a:rPr lang="fr-CA" sz="2200" dirty="0" smtClean="0"/>
              <a:t>L’apprentissage hors classe doit être actif </a:t>
            </a:r>
          </a:p>
          <a:p>
            <a:pPr marL="1371600" lvl="4" indent="-457200">
              <a:spcBef>
                <a:spcPts val="300"/>
              </a:spcBef>
              <a:buFont typeface="Courier New" panose="02070309020205020404" pitchFamily="49" charset="0"/>
              <a:buChar char="o"/>
              <a:defRPr/>
            </a:pPr>
            <a:r>
              <a:rPr lang="fr-CA" sz="2000" dirty="0" smtClean="0"/>
              <a:t>tâches complémentaires</a:t>
            </a:r>
            <a:r>
              <a:rPr lang="fr-CA" sz="2000" dirty="0"/>
              <a:t> </a:t>
            </a:r>
            <a:r>
              <a:rPr lang="fr-CA" sz="2000" dirty="0" smtClean="0"/>
              <a:t>: résumé </a:t>
            </a:r>
            <a:r>
              <a:rPr lang="fr-CA" sz="2000" dirty="0"/>
              <a:t>des contenus, </a:t>
            </a:r>
            <a:r>
              <a:rPr lang="fr-CA" sz="2000" dirty="0" smtClean="0"/>
              <a:t>questions </a:t>
            </a:r>
            <a:r>
              <a:rPr lang="fr-CA" sz="2000" dirty="0"/>
              <a:t>de compréhension, </a:t>
            </a:r>
            <a:r>
              <a:rPr lang="fr-CA" sz="2000" dirty="0" smtClean="0"/>
              <a:t>réflexion </a:t>
            </a:r>
            <a:r>
              <a:rPr lang="fr-CA" sz="2000" dirty="0"/>
              <a:t>critique par rapport aux contenus, etc. </a:t>
            </a:r>
            <a:endParaRPr lang="fr-CA" sz="2000" dirty="0" smtClean="0"/>
          </a:p>
          <a:p>
            <a:pPr marL="1371600" lvl="4" indent="-457200">
              <a:spcBef>
                <a:spcPts val="300"/>
              </a:spcBef>
              <a:buFont typeface="Courier New" panose="02070309020205020404" pitchFamily="49" charset="0"/>
              <a:buChar char="o"/>
              <a:defRPr/>
            </a:pPr>
            <a:r>
              <a:rPr lang="fr-CA" sz="2000" dirty="0" smtClean="0"/>
              <a:t>s’assurer </a:t>
            </a:r>
            <a:r>
              <a:rPr lang="fr-CA" sz="2000" dirty="0"/>
              <a:t>que l’étudiant a pris connaissance de la </a:t>
            </a:r>
            <a:r>
              <a:rPr lang="fr-CA" sz="2000" dirty="0" smtClean="0"/>
              <a:t>matière</a:t>
            </a:r>
            <a:endParaRPr lang="fr-CA" sz="2000" dirty="0"/>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Comment?</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2365476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04864"/>
            <a:ext cx="7848872" cy="4070345"/>
          </a:xfrm>
          <a:prstGeom prst="rect">
            <a:avLst/>
          </a:prstGeom>
        </p:spPr>
        <p:txBody>
          <a:bodyPr wrap="square">
            <a:spAutoFit/>
          </a:bodyPr>
          <a:lstStyle/>
          <a:p>
            <a:pPr marL="0" lvl="2">
              <a:spcBef>
                <a:spcPts val="300"/>
              </a:spcBef>
              <a:spcAft>
                <a:spcPts val="300"/>
              </a:spcAft>
            </a:pPr>
            <a:r>
              <a:rPr lang="fr-CA" sz="2800" b="1" i="1" dirty="0" smtClean="0"/>
              <a:t>Pendant le cours</a:t>
            </a:r>
          </a:p>
          <a:p>
            <a:pPr marL="0" lvl="2">
              <a:spcBef>
                <a:spcPts val="300"/>
              </a:spcBef>
              <a:spcAft>
                <a:spcPts val="300"/>
              </a:spcAft>
            </a:pPr>
            <a:endParaRPr lang="fr-CA" sz="2400" b="1" i="1" dirty="0"/>
          </a:p>
          <a:p>
            <a:pPr marL="342900" lvl="2" indent="-342900">
              <a:spcBef>
                <a:spcPts val="600"/>
              </a:spcBef>
              <a:spcAft>
                <a:spcPts val="600"/>
              </a:spcAft>
              <a:buFont typeface="Arial" panose="020B0604020202020204" pitchFamily="34" charset="0"/>
              <a:buChar char="•"/>
            </a:pPr>
            <a:r>
              <a:rPr lang="fr-CA" sz="2400" dirty="0"/>
              <a:t>L</a:t>
            </a:r>
            <a:r>
              <a:rPr lang="fr-CA" sz="2400" dirty="0" smtClean="0"/>
              <a:t>’étudiant </a:t>
            </a:r>
            <a:r>
              <a:rPr lang="fr-CA" sz="2400" dirty="0"/>
              <a:t>est appelé à être </a:t>
            </a:r>
            <a:r>
              <a:rPr lang="fr-CA" sz="2400" dirty="0" smtClean="0"/>
              <a:t>actif</a:t>
            </a:r>
          </a:p>
          <a:p>
            <a:pPr marL="800100" lvl="3" indent="-342900">
              <a:spcBef>
                <a:spcPts val="600"/>
              </a:spcBef>
              <a:spcAft>
                <a:spcPts val="600"/>
              </a:spcAft>
              <a:buFont typeface="Arial" panose="020B0604020202020204" pitchFamily="34" charset="0"/>
              <a:buChar char="•"/>
            </a:pPr>
            <a:r>
              <a:rPr lang="fr-CA" sz="2200" dirty="0" smtClean="0"/>
              <a:t>exercices </a:t>
            </a:r>
            <a:r>
              <a:rPr lang="fr-CA" sz="2200" dirty="0"/>
              <a:t>ou </a:t>
            </a:r>
            <a:r>
              <a:rPr lang="fr-CA" sz="2200" dirty="0" smtClean="0"/>
              <a:t>expériences </a:t>
            </a:r>
            <a:r>
              <a:rPr lang="fr-CA" sz="2200" dirty="0"/>
              <a:t>en </a:t>
            </a:r>
            <a:r>
              <a:rPr lang="fr-CA" sz="2200" dirty="0" smtClean="0"/>
              <a:t>laboratoire</a:t>
            </a:r>
          </a:p>
          <a:p>
            <a:pPr marL="800100" lvl="3" indent="-342900">
              <a:spcBef>
                <a:spcPts val="600"/>
              </a:spcBef>
              <a:spcAft>
                <a:spcPts val="600"/>
              </a:spcAft>
              <a:buFont typeface="Arial" panose="020B0604020202020204" pitchFamily="34" charset="0"/>
              <a:buChar char="•"/>
            </a:pPr>
            <a:r>
              <a:rPr lang="fr-CA" sz="2200" dirty="0" smtClean="0"/>
              <a:t>réinvestissement du contenu vu à la maison </a:t>
            </a:r>
            <a:endParaRPr lang="fr-CA" sz="2200" dirty="0"/>
          </a:p>
          <a:p>
            <a:pPr marL="342900" lvl="2" indent="-342900">
              <a:spcBef>
                <a:spcPts val="600"/>
              </a:spcBef>
              <a:spcAft>
                <a:spcPts val="600"/>
              </a:spcAft>
              <a:buFont typeface="Arial" panose="020B0604020202020204" pitchFamily="34" charset="0"/>
              <a:buChar char="•"/>
            </a:pPr>
            <a:r>
              <a:rPr lang="fr-CA" sz="2400" dirty="0" smtClean="0"/>
              <a:t>Le </a:t>
            </a:r>
            <a:r>
              <a:rPr lang="fr-CA" sz="2400" dirty="0"/>
              <a:t>professeur joue un rôle de guide et de </a:t>
            </a:r>
            <a:r>
              <a:rPr lang="fr-CA" sz="2400" dirty="0" smtClean="0"/>
              <a:t>facilitateur </a:t>
            </a:r>
          </a:p>
          <a:p>
            <a:pPr marL="800100" lvl="3" indent="-342900">
              <a:spcBef>
                <a:spcPts val="600"/>
              </a:spcBef>
              <a:spcAft>
                <a:spcPts val="600"/>
              </a:spcAft>
              <a:buFont typeface="Arial" panose="020B0604020202020204" pitchFamily="34" charset="0"/>
              <a:buChar char="•"/>
            </a:pPr>
            <a:r>
              <a:rPr lang="fr-CA" sz="2200" dirty="0" smtClean="0"/>
              <a:t>n’exclut </a:t>
            </a:r>
            <a:r>
              <a:rPr lang="fr-CA" sz="2200" dirty="0"/>
              <a:t>pas des rappels ou </a:t>
            </a:r>
            <a:r>
              <a:rPr lang="fr-CA" sz="2200" dirty="0" smtClean="0"/>
              <a:t>démonstrations</a:t>
            </a:r>
          </a:p>
          <a:p>
            <a:pPr marL="800100" lvl="3" indent="-342900">
              <a:spcBef>
                <a:spcPts val="600"/>
              </a:spcBef>
              <a:spcAft>
                <a:spcPts val="600"/>
              </a:spcAft>
              <a:buFont typeface="Arial" panose="020B0604020202020204" pitchFamily="34" charset="0"/>
              <a:buChar char="•"/>
            </a:pPr>
            <a:r>
              <a:rPr lang="fr-CA" sz="2200" dirty="0" smtClean="0"/>
              <a:t>davantage </a:t>
            </a:r>
            <a:r>
              <a:rPr lang="fr-CA" sz="2200" dirty="0"/>
              <a:t>de temps </a:t>
            </a:r>
            <a:r>
              <a:rPr lang="fr-CA" sz="2200" dirty="0" smtClean="0"/>
              <a:t>pour les </a:t>
            </a:r>
            <a:r>
              <a:rPr lang="fr-CA" sz="2200" dirty="0"/>
              <a:t>étudiants en </a:t>
            </a:r>
            <a:r>
              <a:rPr lang="fr-CA" sz="2200" dirty="0" smtClean="0"/>
              <a:t>difficulté </a:t>
            </a:r>
            <a:endParaRPr lang="fr-CA" sz="2200" dirty="0"/>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Comment?</a:t>
            </a:r>
            <a:endParaRPr lang="fr-CA" sz="3800" dirty="0">
              <a:solidFill>
                <a:srgbClr val="E7021A"/>
              </a:solidFill>
              <a:latin typeface="Minion Pro" pitchFamily="18" charset="0"/>
              <a:ea typeface="+mj-ea"/>
              <a:cs typeface="+mj-cs"/>
            </a:endParaRPr>
          </a:p>
        </p:txBody>
      </p:sp>
    </p:spTree>
    <p:custDataLst>
      <p:tags r:id="rId1"/>
    </p:custDataLst>
    <p:extLst>
      <p:ext uri="{BB962C8B-B14F-4D97-AF65-F5344CB8AC3E}">
        <p14:creationId xmlns:p14="http://schemas.microsoft.com/office/powerpoint/2010/main" val="3753347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04864"/>
            <a:ext cx="7848872" cy="461665"/>
          </a:xfrm>
          <a:prstGeom prst="rect">
            <a:avLst/>
          </a:prstGeom>
        </p:spPr>
        <p:txBody>
          <a:bodyPr wrap="square">
            <a:spAutoFit/>
          </a:bodyPr>
          <a:lstStyle/>
          <a:p>
            <a:pPr>
              <a:spcBef>
                <a:spcPct val="0"/>
              </a:spcBef>
              <a:buNone/>
            </a:pPr>
            <a:r>
              <a:rPr lang="fr-CA" sz="2400" dirty="0"/>
              <a:t>Augmentation de l’utilisation des </a:t>
            </a:r>
            <a:r>
              <a:rPr lang="fr-CA" sz="2400" dirty="0" smtClean="0"/>
              <a:t>stratégies collaboratives</a:t>
            </a:r>
            <a:endParaRPr lang="fr-CA" sz="2400" dirty="0"/>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smtClean="0">
                <a:solidFill>
                  <a:srgbClr val="E7021A"/>
                </a:solidFill>
                <a:latin typeface="Minion Pro" pitchFamily="18" charset="0"/>
                <a:ea typeface="+mj-ea"/>
                <a:cs typeface="+mj-cs"/>
              </a:rPr>
              <a:t>Comment?</a:t>
            </a:r>
            <a:endParaRPr lang="fr-CA" sz="3800" dirty="0">
              <a:solidFill>
                <a:srgbClr val="E7021A"/>
              </a:solidFill>
              <a:latin typeface="Minion Pro" pitchFamily="18" charset="0"/>
              <a:ea typeface="+mj-ea"/>
              <a:cs typeface="+mj-cs"/>
            </a:endParaRPr>
          </a:p>
        </p:txBody>
      </p:sp>
      <p:sp>
        <p:nvSpPr>
          <p:cNvPr id="4" name="Rectangle 3"/>
          <p:cNvSpPr/>
          <p:nvPr/>
        </p:nvSpPr>
        <p:spPr>
          <a:xfrm>
            <a:off x="35496" y="2636912"/>
            <a:ext cx="7488832" cy="3088025"/>
          </a:xfrm>
          <a:prstGeom prst="rect">
            <a:avLst/>
          </a:prstGeom>
        </p:spPr>
        <p:txBody>
          <a:bodyPr wrap="square">
            <a:spAutoFit/>
          </a:bodyPr>
          <a:lstStyle/>
          <a:p>
            <a:pPr lvl="1">
              <a:spcBef>
                <a:spcPts val="200"/>
              </a:spcBef>
              <a:spcAft>
                <a:spcPts val="200"/>
              </a:spcAft>
            </a:pPr>
            <a:endParaRPr lang="fr-FR" sz="800" dirty="0"/>
          </a:p>
          <a:p>
            <a:pPr marL="971550" lvl="2" indent="-342900">
              <a:spcBef>
                <a:spcPts val="200"/>
              </a:spcBef>
              <a:spcAft>
                <a:spcPts val="200"/>
              </a:spcAft>
              <a:buFont typeface="Arial" pitchFamily="34" charset="0"/>
              <a:buChar char="•"/>
            </a:pPr>
            <a:r>
              <a:rPr lang="fr-CA" sz="2000" dirty="0"/>
              <a:t>Études de cas</a:t>
            </a:r>
          </a:p>
          <a:p>
            <a:pPr marL="971550" lvl="2" indent="-342900">
              <a:spcBef>
                <a:spcPts val="200"/>
              </a:spcBef>
              <a:spcAft>
                <a:spcPts val="200"/>
              </a:spcAft>
              <a:buFont typeface="Arial" pitchFamily="34" charset="0"/>
              <a:buChar char="•"/>
            </a:pPr>
            <a:r>
              <a:rPr lang="fr-CA" sz="2000" dirty="0"/>
              <a:t>Approche par problème</a:t>
            </a:r>
          </a:p>
          <a:p>
            <a:pPr marL="971550" lvl="2" indent="-342900">
              <a:spcBef>
                <a:spcPts val="200"/>
              </a:spcBef>
              <a:spcAft>
                <a:spcPts val="200"/>
              </a:spcAft>
              <a:buFont typeface="Arial" pitchFamily="34" charset="0"/>
              <a:buChar char="•"/>
            </a:pPr>
            <a:r>
              <a:rPr lang="fr-CA" sz="2000" dirty="0"/>
              <a:t>Simulation</a:t>
            </a:r>
          </a:p>
          <a:p>
            <a:pPr marL="971550" lvl="2" indent="-342900">
              <a:spcBef>
                <a:spcPts val="200"/>
              </a:spcBef>
              <a:spcAft>
                <a:spcPts val="200"/>
              </a:spcAft>
              <a:buFont typeface="Arial" pitchFamily="34" charset="0"/>
              <a:buChar char="•"/>
            </a:pPr>
            <a:r>
              <a:rPr lang="fr-CA" sz="2000" dirty="0"/>
              <a:t>Discussions</a:t>
            </a:r>
          </a:p>
          <a:p>
            <a:pPr marL="971550" lvl="2" indent="-342900">
              <a:spcBef>
                <a:spcPts val="200"/>
              </a:spcBef>
              <a:spcAft>
                <a:spcPts val="200"/>
              </a:spcAft>
              <a:buFont typeface="Arial" pitchFamily="34" charset="0"/>
              <a:buChar char="•"/>
            </a:pPr>
            <a:r>
              <a:rPr lang="fr-CA" sz="2000" dirty="0"/>
              <a:t>Exposé d’équipe</a:t>
            </a:r>
          </a:p>
          <a:p>
            <a:pPr marL="971550" lvl="2" indent="-342900">
              <a:spcBef>
                <a:spcPts val="200"/>
              </a:spcBef>
              <a:spcAft>
                <a:spcPts val="200"/>
              </a:spcAft>
              <a:buFont typeface="Arial" pitchFamily="34" charset="0"/>
              <a:buChar char="•"/>
            </a:pPr>
            <a:r>
              <a:rPr lang="fr-CA" sz="2000" dirty="0"/>
              <a:t>Jeu de rôles</a:t>
            </a:r>
          </a:p>
          <a:p>
            <a:pPr marL="971550" lvl="2" indent="-342900">
              <a:spcBef>
                <a:spcPts val="200"/>
              </a:spcBef>
              <a:spcAft>
                <a:spcPts val="200"/>
              </a:spcAft>
              <a:buFont typeface="Arial" pitchFamily="34" charset="0"/>
              <a:buChar char="•"/>
            </a:pPr>
            <a:r>
              <a:rPr lang="fr-CA" sz="2000" dirty="0" smtClean="0"/>
              <a:t>Enseignement </a:t>
            </a:r>
            <a:r>
              <a:rPr lang="fr-CA" sz="2000" dirty="0"/>
              <a:t>par les pairs</a:t>
            </a:r>
          </a:p>
          <a:p>
            <a:pPr marL="971550" lvl="2" indent="-342900">
              <a:spcBef>
                <a:spcPts val="200"/>
              </a:spcBef>
              <a:spcAft>
                <a:spcPts val="200"/>
              </a:spcAft>
              <a:buFont typeface="Arial" pitchFamily="34" charset="0"/>
              <a:buChar char="•"/>
            </a:pPr>
            <a:r>
              <a:rPr lang="fr-CA" sz="2000" dirty="0" smtClean="0"/>
              <a:t>Etc.</a:t>
            </a:r>
            <a:endParaRPr lang="fr-CA" sz="2000"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062" y="4644044"/>
            <a:ext cx="3519849" cy="1665276"/>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899"/>
          <a:stretch/>
        </p:blipFill>
        <p:spPr bwMode="auto">
          <a:xfrm>
            <a:off x="5868144" y="2996952"/>
            <a:ext cx="2740272" cy="1693212"/>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73389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2" name="Titre 1"/>
          <p:cNvSpPr>
            <a:spLocks noGrp="1"/>
          </p:cNvSpPr>
          <p:nvPr>
            <p:ph type="title"/>
          </p:nvPr>
        </p:nvSpPr>
        <p:spPr>
          <a:xfrm>
            <a:off x="467544" y="3212976"/>
            <a:ext cx="8229600" cy="1143000"/>
          </a:xfrm>
        </p:spPr>
        <p:txBody>
          <a:bodyPr>
            <a:normAutofit/>
          </a:bodyPr>
          <a:lstStyle/>
          <a:p>
            <a:pPr algn="l"/>
            <a:r>
              <a:rPr lang="fr-CA" dirty="0">
                <a:solidFill>
                  <a:srgbClr val="E7021A"/>
                </a:solidFill>
                <a:latin typeface="Minion Pro"/>
                <a:cs typeface="Minion Pro"/>
              </a:rPr>
              <a:t>Pourquoi l’apprentissage actif?</a:t>
            </a:r>
            <a:endParaRPr lang="fr-CA" dirty="0">
              <a:solidFill>
                <a:srgbClr val="E7021A"/>
              </a:solidFill>
              <a:latin typeface="Minion Pro"/>
              <a:cs typeface="Minion Pro"/>
            </a:endParaRPr>
          </a:p>
        </p:txBody>
      </p:sp>
    </p:spTree>
    <p:custDataLst>
      <p:tags r:id="rId1"/>
    </p:custDataLst>
    <p:extLst>
      <p:ext uri="{BB962C8B-B14F-4D97-AF65-F5344CB8AC3E}">
        <p14:creationId xmlns:p14="http://schemas.microsoft.com/office/powerpoint/2010/main" val="203972898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29" r="9842"/>
          <a:stretch/>
        </p:blipFill>
        <p:spPr bwMode="auto">
          <a:xfrm>
            <a:off x="4597611" y="1245150"/>
            <a:ext cx="3716977" cy="252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77" r="9120"/>
          <a:stretch/>
        </p:blipFill>
        <p:spPr bwMode="auto">
          <a:xfrm>
            <a:off x="779326" y="3884060"/>
            <a:ext cx="3716978" cy="250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792" r="13103"/>
          <a:stretch/>
        </p:blipFill>
        <p:spPr bwMode="auto">
          <a:xfrm>
            <a:off x="4597611" y="3873218"/>
            <a:ext cx="3716978" cy="250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0941" r="7465"/>
          <a:stretch/>
        </p:blipFill>
        <p:spPr bwMode="auto">
          <a:xfrm>
            <a:off x="779326" y="1253411"/>
            <a:ext cx="3716978" cy="252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85414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smtClean="0">
                <a:solidFill>
                  <a:srgbClr val="E7021A"/>
                </a:solidFill>
                <a:latin typeface="Minion Pro" pitchFamily="18" charset="0"/>
                <a:ea typeface="+mj-ea"/>
                <a:cs typeface="+mj-cs"/>
              </a:rPr>
              <a:t>Conclusion</a:t>
            </a:r>
            <a:endParaRPr lang="fr-CA" sz="3800" dirty="0">
              <a:solidFill>
                <a:srgbClr val="E7021A"/>
              </a:solidFill>
              <a:latin typeface="Minion Pro" pitchFamily="18" charset="0"/>
              <a:ea typeface="+mj-ea"/>
              <a:cs typeface="+mj-cs"/>
            </a:endParaRPr>
          </a:p>
        </p:txBody>
      </p:sp>
      <p:sp>
        <p:nvSpPr>
          <p:cNvPr id="2" name="Rectangle 1"/>
          <p:cNvSpPr/>
          <p:nvPr/>
        </p:nvSpPr>
        <p:spPr>
          <a:xfrm>
            <a:off x="755576" y="2573437"/>
            <a:ext cx="4320480" cy="2862322"/>
          </a:xfrm>
          <a:prstGeom prst="rect">
            <a:avLst/>
          </a:prstGeom>
        </p:spPr>
        <p:txBody>
          <a:bodyPr wrap="square">
            <a:spAutoFit/>
          </a:bodyPr>
          <a:lstStyle/>
          <a:p>
            <a:pPr marL="285750" lvl="0" indent="-285750">
              <a:spcBef>
                <a:spcPts val="600"/>
              </a:spcBef>
              <a:spcAft>
                <a:spcPts val="600"/>
              </a:spcAft>
              <a:buFont typeface="Arial" pitchFamily="34" charset="0"/>
              <a:buChar char="•"/>
            </a:pPr>
            <a:r>
              <a:rPr lang="fr-CA" sz="2000" dirty="0" smtClean="0"/>
              <a:t>Étudiants plus dynamiques et engagés dans leurs apprentissages</a:t>
            </a:r>
          </a:p>
          <a:p>
            <a:pPr marL="285750" lvl="0" indent="-285750">
              <a:spcBef>
                <a:spcPts val="600"/>
              </a:spcBef>
              <a:spcAft>
                <a:spcPts val="600"/>
              </a:spcAft>
              <a:buFont typeface="Arial" pitchFamily="34" charset="0"/>
              <a:buChar char="•"/>
            </a:pPr>
            <a:r>
              <a:rPr lang="fr-CA" sz="2000" dirty="0" smtClean="0"/>
              <a:t>Favorise le développement cognitif et social</a:t>
            </a:r>
          </a:p>
          <a:p>
            <a:pPr marL="285750" lvl="0" indent="-285750">
              <a:spcBef>
                <a:spcPts val="600"/>
              </a:spcBef>
              <a:spcAft>
                <a:spcPts val="600"/>
              </a:spcAft>
              <a:buFont typeface="Arial" pitchFamily="34" charset="0"/>
              <a:buChar char="•"/>
            </a:pPr>
            <a:r>
              <a:rPr lang="fr-CA" sz="2000" dirty="0" smtClean="0"/>
              <a:t>Important : Envisager avec réflexion une transformation et choisir des pratiques pertinentes selon les objectifs d’apprentissage visés</a:t>
            </a:r>
            <a:endParaRPr lang="fr-CA" sz="20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582" y="4149080"/>
            <a:ext cx="3332739" cy="21602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6966" y="2054113"/>
            <a:ext cx="2453355" cy="179056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5827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a:solidFill>
                  <a:srgbClr val="E7021A"/>
                </a:solidFill>
                <a:latin typeface="Minion Pro" pitchFamily="18" charset="0"/>
                <a:ea typeface="+mj-ea"/>
                <a:cs typeface="+mj-cs"/>
              </a:rPr>
              <a:t>Questions?</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348879"/>
            <a:ext cx="5688632" cy="315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6966" y="2054113"/>
            <a:ext cx="2453355" cy="179056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582" y="4149080"/>
            <a:ext cx="3332739" cy="216024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72282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33</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855185"/>
            <a:ext cx="7879663" cy="3446024"/>
          </a:xfrm>
        </p:spPr>
        <p:txBody>
          <a:bodyPr>
            <a:normAutofit/>
          </a:bodyPr>
          <a:lstStyle/>
          <a:p>
            <a:pPr marL="457200" lvl="1" indent="0">
              <a:buClr>
                <a:srgbClr val="E7021A"/>
              </a:buClr>
              <a:buNone/>
              <a:defRPr/>
            </a:pPr>
            <a:endParaRPr lang="fr-CA" sz="1600" dirty="0" smtClean="0">
              <a:solidFill>
                <a:srgbClr val="5E5E5E"/>
              </a:solidFill>
              <a:latin typeface="Arial Narrow"/>
              <a:cs typeface="Arial Narrow"/>
            </a:endParaRPr>
          </a:p>
          <a:p>
            <a:pPr>
              <a:lnSpc>
                <a:spcPct val="90000"/>
              </a:lnSpc>
              <a:buClr>
                <a:srgbClr val="E7021A"/>
              </a:buClr>
              <a:defRPr/>
            </a:pPr>
            <a:r>
              <a:rPr lang="fr-CA" sz="2000" dirty="0" smtClean="0"/>
              <a:t>Apprentissage actif : Documentation </a:t>
            </a:r>
            <a:r>
              <a:rPr lang="fr-CA" sz="2000" dirty="0"/>
              <a:t>juridique et rédaction d’une </a:t>
            </a:r>
            <a:r>
              <a:rPr lang="fr-CA" sz="2000" dirty="0" smtClean="0"/>
              <a:t>note de recherche</a:t>
            </a:r>
          </a:p>
          <a:p>
            <a:pPr marL="0" indent="0">
              <a:lnSpc>
                <a:spcPct val="90000"/>
              </a:lnSpc>
              <a:buClr>
                <a:srgbClr val="E7021A"/>
              </a:buClr>
              <a:buNone/>
              <a:defRPr/>
            </a:pPr>
            <a:endParaRPr lang="fr-CA" sz="2000" dirty="0" smtClean="0"/>
          </a:p>
          <a:p>
            <a:pPr>
              <a:lnSpc>
                <a:spcPct val="90000"/>
              </a:lnSpc>
              <a:buClr>
                <a:srgbClr val="E7021A"/>
              </a:buClr>
              <a:defRPr/>
            </a:pPr>
            <a:r>
              <a:rPr lang="fr-CA" sz="2000" dirty="0" smtClean="0"/>
              <a:t>Pédagogie inversée : Univers du droit</a:t>
            </a:r>
            <a:endParaRPr lang="fr-CA" sz="2000" dirty="0"/>
          </a:p>
          <a:p>
            <a:pPr marL="457200" lvl="1" indent="0">
              <a:buClr>
                <a:srgbClr val="E7021A"/>
              </a:buClr>
              <a:buNone/>
              <a:defRPr/>
            </a:pPr>
            <a:endParaRPr lang="fr-CA" sz="1600"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755577" y="838200"/>
            <a:ext cx="7704856" cy="1150640"/>
          </a:xfrm>
        </p:spPr>
        <p:txBody>
          <a:bodyPr anchor="t" anchorCtr="0">
            <a:noAutofit/>
          </a:bodyPr>
          <a:lstStyle/>
          <a:p>
            <a:pPr algn="l"/>
            <a:r>
              <a:rPr lang="fr-FR" sz="3600" dirty="0" smtClean="0">
                <a:solidFill>
                  <a:srgbClr val="E7021A"/>
                </a:solidFill>
                <a:latin typeface="Minion Pro"/>
                <a:cs typeface="Minion Pro"/>
              </a:rPr>
              <a:t>2 exemples de formations documentaires</a:t>
            </a:r>
            <a:endParaRPr lang="fr-FR" sz="3600" dirty="0">
              <a:solidFill>
                <a:srgbClr val="E7021A"/>
              </a:solidFill>
              <a:latin typeface="Minion Pro"/>
              <a:cs typeface="Minion Pro"/>
            </a:endParaRPr>
          </a:p>
        </p:txBody>
      </p:sp>
      <p:sp>
        <p:nvSpPr>
          <p:cNvPr id="2" name="Rectangle 1"/>
          <p:cNvSpPr/>
          <p:nvPr/>
        </p:nvSpPr>
        <p:spPr>
          <a:xfrm>
            <a:off x="4067944" y="6268670"/>
            <a:ext cx="2708220" cy="184666"/>
          </a:xfrm>
          <a:prstGeom prst="rect">
            <a:avLst/>
          </a:prstGeom>
        </p:spPr>
        <p:txBody>
          <a:bodyPr wrap="square">
            <a:spAutoFit/>
          </a:bodyPr>
          <a:lstStyle/>
          <a:p>
            <a:r>
              <a:rPr lang="fr-CA" sz="600" dirty="0"/>
              <a:t>https://www.flickr.com/photos/63822543@N00/3070036961/in/photostream/</a:t>
            </a:r>
          </a:p>
        </p:txBody>
      </p:sp>
    </p:spTree>
    <p:custDataLst>
      <p:tags r:id="rId1"/>
    </p:custDataLst>
    <p:extLst>
      <p:ext uri="{BB962C8B-B14F-4D97-AF65-F5344CB8AC3E}">
        <p14:creationId xmlns:p14="http://schemas.microsoft.com/office/powerpoint/2010/main" val="30697051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34</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484785"/>
            <a:ext cx="3631191" cy="3816424"/>
          </a:xfrm>
        </p:spPr>
        <p:txBody>
          <a:bodyPr>
            <a:normAutofit/>
          </a:bodyPr>
          <a:lstStyle/>
          <a:p>
            <a:pPr>
              <a:lnSpc>
                <a:spcPct val="90000"/>
              </a:lnSpc>
              <a:buClr>
                <a:srgbClr val="E7021A"/>
              </a:buClr>
              <a:defRPr/>
            </a:pPr>
            <a:endParaRPr lang="fr-CA" sz="2000" dirty="0" smtClean="0"/>
          </a:p>
          <a:p>
            <a:pPr>
              <a:lnSpc>
                <a:spcPct val="90000"/>
              </a:lnSpc>
              <a:buClr>
                <a:srgbClr val="E7021A"/>
              </a:buClr>
              <a:defRPr/>
            </a:pPr>
            <a:endParaRPr lang="fr-CA" sz="2000" dirty="0"/>
          </a:p>
          <a:p>
            <a:pPr>
              <a:lnSpc>
                <a:spcPct val="90000"/>
              </a:lnSpc>
              <a:buClr>
                <a:srgbClr val="E7021A"/>
              </a:buClr>
              <a:defRPr/>
            </a:pPr>
            <a:endParaRPr lang="fr-CA" sz="2000" dirty="0" smtClean="0"/>
          </a:p>
          <a:p>
            <a:pPr>
              <a:lnSpc>
                <a:spcPct val="90000"/>
              </a:lnSpc>
              <a:buClr>
                <a:srgbClr val="E7021A"/>
              </a:buClr>
              <a:defRPr/>
            </a:pPr>
            <a:endParaRPr lang="fr-CA" sz="2000" dirty="0"/>
          </a:p>
          <a:p>
            <a:pPr>
              <a:lnSpc>
                <a:spcPct val="90000"/>
              </a:lnSpc>
              <a:buClr>
                <a:srgbClr val="E7021A"/>
              </a:buClr>
              <a:defRPr/>
            </a:pPr>
            <a:r>
              <a:rPr lang="fr-CA" sz="2000" dirty="0" smtClean="0"/>
              <a:t>Théorie pour faire les exercices</a:t>
            </a:r>
          </a:p>
          <a:p>
            <a:pPr>
              <a:lnSpc>
                <a:spcPct val="90000"/>
              </a:lnSpc>
              <a:buClr>
                <a:srgbClr val="E7021A"/>
              </a:buClr>
              <a:defRPr/>
            </a:pPr>
            <a:r>
              <a:rPr lang="fr-CA" sz="2000" dirty="0" smtClean="0"/>
              <a:t>Consignes plus techniques</a:t>
            </a:r>
          </a:p>
          <a:p>
            <a:pPr>
              <a:lnSpc>
                <a:spcPct val="90000"/>
              </a:lnSpc>
              <a:buClr>
                <a:srgbClr val="E7021A"/>
              </a:buClr>
              <a:defRPr/>
            </a:pPr>
            <a:r>
              <a:rPr lang="fr-CA" sz="2000" dirty="0" smtClean="0"/>
              <a:t>Ce qu’on a pas le temps de voir en formation, mais qui est important</a:t>
            </a:r>
          </a:p>
          <a:p>
            <a:pPr>
              <a:lnSpc>
                <a:spcPct val="90000"/>
              </a:lnSpc>
              <a:buClr>
                <a:srgbClr val="E7021A"/>
              </a:buClr>
              <a:defRPr/>
            </a:pPr>
            <a:r>
              <a:rPr lang="fr-CA" sz="2000" dirty="0" smtClean="0"/>
              <a:t>Envoyés </a:t>
            </a:r>
            <a:r>
              <a:rPr lang="fr-CA" sz="2000" dirty="0"/>
              <a:t>1 semaine avant</a:t>
            </a:r>
          </a:p>
          <a:p>
            <a:pPr marL="457200" lvl="1" indent="0">
              <a:buClr>
                <a:srgbClr val="E7021A"/>
              </a:buClr>
              <a:buNone/>
              <a:defRPr/>
            </a:pPr>
            <a:endParaRPr lang="fr-CA" sz="1600" dirty="0" smtClean="0">
              <a:solidFill>
                <a:srgbClr val="5E5E5E"/>
              </a:solidFill>
              <a:latin typeface="Arial Narrow"/>
              <a:cs typeface="Arial Narrow"/>
            </a:endParaRPr>
          </a:p>
          <a:p>
            <a:pPr marL="457200" lvl="1" indent="0">
              <a:buClr>
                <a:srgbClr val="E7021A"/>
              </a:buClr>
              <a:buNone/>
              <a:defRPr/>
            </a:pPr>
            <a:endParaRPr lang="fr-CA" sz="1600"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718592"/>
          </a:xfrm>
        </p:spPr>
        <p:txBody>
          <a:bodyPr anchor="t" anchorCtr="0">
            <a:noAutofit/>
          </a:bodyPr>
          <a:lstStyle/>
          <a:p>
            <a:pPr algn="l"/>
            <a:r>
              <a:rPr lang="fr-FR" sz="3600" dirty="0" smtClean="0">
                <a:solidFill>
                  <a:srgbClr val="E7021A"/>
                </a:solidFill>
                <a:latin typeface="Minion Pro"/>
                <a:cs typeface="Minion Pro"/>
              </a:rPr>
              <a:t>Exercices préalables/préparation</a:t>
            </a:r>
            <a:endParaRPr lang="fr-FR" sz="3600" dirty="0">
              <a:solidFill>
                <a:srgbClr val="E7021A"/>
              </a:solidFill>
              <a:latin typeface="Minion Pro"/>
              <a:cs typeface="Minion Pro"/>
            </a:endParaRPr>
          </a:p>
        </p:txBody>
      </p:sp>
      <p:pic>
        <p:nvPicPr>
          <p:cNvPr id="3" name="Image 2"/>
          <p:cNvPicPr>
            <a:picLocks noChangeAspect="1"/>
          </p:cNvPicPr>
          <p:nvPr/>
        </p:nvPicPr>
        <p:blipFill>
          <a:blip r:embed="rId6"/>
          <a:stretch>
            <a:fillRect/>
          </a:stretch>
        </p:blipFill>
        <p:spPr>
          <a:xfrm>
            <a:off x="4067944" y="1861976"/>
            <a:ext cx="4432969" cy="4329506"/>
          </a:xfrm>
          <a:prstGeom prst="rect">
            <a:avLst/>
          </a:prstGeom>
        </p:spPr>
      </p:pic>
      <p:sp>
        <p:nvSpPr>
          <p:cNvPr id="5" name="ZoneTexte 4"/>
          <p:cNvSpPr txBox="1"/>
          <p:nvPr/>
        </p:nvSpPr>
        <p:spPr>
          <a:xfrm>
            <a:off x="4050506" y="6235558"/>
            <a:ext cx="3744416" cy="215444"/>
          </a:xfrm>
          <a:prstGeom prst="rect">
            <a:avLst/>
          </a:prstGeom>
          <a:noFill/>
        </p:spPr>
        <p:txBody>
          <a:bodyPr wrap="square" rtlCol="0">
            <a:spAutoFit/>
          </a:bodyPr>
          <a:lstStyle/>
          <a:p>
            <a:r>
              <a:rPr lang="fr-CA" sz="800" dirty="0" smtClean="0"/>
              <a:t>Photo : Musée </a:t>
            </a:r>
            <a:r>
              <a:rPr lang="fr-CA" sz="800" dirty="0" err="1" smtClean="0"/>
              <a:t>Steinberg’s</a:t>
            </a:r>
            <a:r>
              <a:rPr lang="fr-CA" sz="800" dirty="0"/>
              <a:t>, https://www.flickr.com/photos/ghost_of_steinbergs/</a:t>
            </a:r>
          </a:p>
        </p:txBody>
      </p:sp>
    </p:spTree>
    <p:extLst>
      <p:ext uri="{BB962C8B-B14F-4D97-AF65-F5344CB8AC3E}">
        <p14:creationId xmlns:p14="http://schemas.microsoft.com/office/powerpoint/2010/main" val="41592447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35</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484784"/>
            <a:ext cx="7929946" cy="4372155"/>
          </a:xfrm>
        </p:spPr>
        <p:txBody>
          <a:bodyPr>
            <a:normAutofit/>
          </a:bodyPr>
          <a:lstStyle/>
          <a:p>
            <a:pPr marL="457200" lvl="1" indent="0">
              <a:buClr>
                <a:srgbClr val="E7021A"/>
              </a:buClr>
              <a:buNone/>
              <a:defRPr/>
            </a:pPr>
            <a:endParaRPr lang="fr-CA" sz="1600" dirty="0" smtClean="0">
              <a:solidFill>
                <a:srgbClr val="5E5E5E"/>
              </a:solidFill>
              <a:latin typeface="Arial Narrow"/>
              <a:cs typeface="Arial Narrow"/>
            </a:endParaRPr>
          </a:p>
          <a:p>
            <a:pPr marL="457200" lvl="1" indent="0">
              <a:buClr>
                <a:srgbClr val="E7021A"/>
              </a:buClr>
              <a:buNone/>
              <a:defRPr/>
            </a:pPr>
            <a:endParaRPr lang="fr-CA" sz="1600"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718592"/>
          </a:xfrm>
        </p:spPr>
        <p:txBody>
          <a:bodyPr anchor="t" anchorCtr="0">
            <a:noAutofit/>
          </a:bodyPr>
          <a:lstStyle/>
          <a:p>
            <a:pPr algn="l"/>
            <a:r>
              <a:rPr lang="fr-FR" sz="3600" dirty="0" smtClean="0">
                <a:solidFill>
                  <a:srgbClr val="E7021A"/>
                </a:solidFill>
                <a:latin typeface="Minion Pro"/>
                <a:cs typeface="Minion Pro"/>
              </a:rPr>
              <a:t>Exercices lors de la formation</a:t>
            </a:r>
            <a:endParaRPr lang="fr-FR" sz="3600" dirty="0">
              <a:solidFill>
                <a:srgbClr val="E7021A"/>
              </a:solidFill>
              <a:latin typeface="Minion Pro"/>
              <a:cs typeface="Minion Pro"/>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864" y="2996952"/>
            <a:ext cx="5040560" cy="3362014"/>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405" y="1528412"/>
            <a:ext cx="3839750" cy="33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96182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36</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lvl="0"/>
            <a:r>
              <a:rPr lang="fr-CA" sz="2400" dirty="0" smtClean="0"/>
              <a:t>Première version – janvier 2014</a:t>
            </a:r>
          </a:p>
          <a:p>
            <a:pPr lvl="1"/>
            <a:r>
              <a:rPr lang="fr-CA" sz="2000" dirty="0" smtClean="0"/>
              <a:t>2 formations : Ariane – Doctrine</a:t>
            </a:r>
          </a:p>
          <a:p>
            <a:pPr marL="457200" lvl="1" indent="0">
              <a:buNone/>
            </a:pPr>
            <a:endParaRPr lang="fr-CA" sz="2000" dirty="0" smtClean="0"/>
          </a:p>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1.0 </a:t>
            </a:r>
          </a:p>
        </p:txBody>
      </p:sp>
    </p:spTree>
    <p:custDataLst>
      <p:tags r:id="rId1"/>
    </p:custDataLst>
    <p:extLst>
      <p:ext uri="{BB962C8B-B14F-4D97-AF65-F5344CB8AC3E}">
        <p14:creationId xmlns:p14="http://schemas.microsoft.com/office/powerpoint/2010/main" val="4246774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37</a:t>
            </a:fld>
            <a:endParaRPr lang="fr-FR" dirty="0">
              <a:solidFill>
                <a:srgbClr val="5E5E5E"/>
              </a:solidFill>
              <a:latin typeface="Arial Narrow"/>
              <a:cs typeface="Arial Narrow"/>
            </a:endParaRPr>
          </a:p>
        </p:txBody>
      </p:sp>
      <p:pic>
        <p:nvPicPr>
          <p:cNvPr id="3" name="Image 2"/>
          <p:cNvPicPr>
            <a:picLocks noChangeAspect="1"/>
          </p:cNvPicPr>
          <p:nvPr/>
        </p:nvPicPr>
        <p:blipFill>
          <a:blip r:embed="rId4"/>
          <a:stretch>
            <a:fillRect/>
          </a:stretch>
        </p:blipFill>
        <p:spPr>
          <a:xfrm>
            <a:off x="935523" y="2348880"/>
            <a:ext cx="4572638" cy="3429479"/>
          </a:xfrm>
          <a:prstGeom prst="rect">
            <a:avLst/>
          </a:prstGeom>
          <a:ln w="12700">
            <a:solidFill>
              <a:schemeClr val="tx1"/>
            </a:solidFill>
          </a:ln>
        </p:spPr>
      </p:pic>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1.0 </a:t>
            </a:r>
            <a:endParaRPr lang="fr-FR" sz="3600" dirty="0">
              <a:solidFill>
                <a:srgbClr val="E7021A"/>
              </a:solidFill>
              <a:latin typeface="Minion Pro"/>
              <a:cs typeface="Minion Pro"/>
            </a:endParaRPr>
          </a:p>
        </p:txBody>
      </p:sp>
    </p:spTree>
    <p:custDataLst>
      <p:tags r:id="rId1"/>
    </p:custDataLst>
    <p:extLst>
      <p:ext uri="{BB962C8B-B14F-4D97-AF65-F5344CB8AC3E}">
        <p14:creationId xmlns:p14="http://schemas.microsoft.com/office/powerpoint/2010/main" val="274464042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38</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063428"/>
          </a:xfrm>
        </p:spPr>
        <p:txBody>
          <a:bodyPr anchor="t" anchorCtr="0">
            <a:noAutofit/>
          </a:bodyPr>
          <a:lstStyle/>
          <a:p>
            <a:pPr algn="l"/>
            <a:r>
              <a:rPr lang="fr-CA" sz="3200" dirty="0">
                <a:solidFill>
                  <a:srgbClr val="E7021A"/>
                </a:solidFill>
                <a:latin typeface="Minion Pro"/>
                <a:cs typeface="Minion Pro"/>
              </a:rPr>
              <a:t>Documentation juridique et rédaction d’une note de recherche – version 1.0 </a:t>
            </a:r>
            <a:endParaRPr lang="fr-FR" sz="3200" dirty="0">
              <a:solidFill>
                <a:srgbClr val="E7021A"/>
              </a:solidFill>
              <a:latin typeface="Minion Pro"/>
              <a:cs typeface="Minion Pro"/>
            </a:endParaRPr>
          </a:p>
        </p:txBody>
      </p:sp>
      <p:pic>
        <p:nvPicPr>
          <p:cNvPr id="3" name="Espace réservé du contenu 2"/>
          <p:cNvPicPr>
            <a:picLocks noGrp="1" noChangeAspect="1"/>
          </p:cNvPicPr>
          <p:nvPr>
            <p:ph idx="1"/>
          </p:nvPr>
        </p:nvPicPr>
        <p:blipFill>
          <a:blip r:embed="rId6"/>
          <a:stretch>
            <a:fillRect/>
          </a:stretch>
        </p:blipFill>
        <p:spPr>
          <a:xfrm>
            <a:off x="1032837" y="2204864"/>
            <a:ext cx="4572638" cy="3429479"/>
          </a:xfrm>
          <a:prstGeom prst="rect">
            <a:avLst/>
          </a:prstGeom>
          <a:ln w="12700">
            <a:solidFill>
              <a:schemeClr val="tx1"/>
            </a:solidFill>
          </a:ln>
        </p:spPr>
      </p:pic>
    </p:spTree>
    <p:extLst>
      <p:ext uri="{BB962C8B-B14F-4D97-AF65-F5344CB8AC3E}">
        <p14:creationId xmlns:p14="http://schemas.microsoft.com/office/powerpoint/2010/main" val="137205226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39</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063428"/>
          </a:xfrm>
        </p:spPr>
        <p:txBody>
          <a:bodyPr anchor="t" anchorCtr="0">
            <a:normAutofit fontScale="90000"/>
          </a:bodyPr>
          <a:lstStyle/>
          <a:p>
            <a:pPr algn="l"/>
            <a:r>
              <a:rPr lang="fr-CA" sz="3600" dirty="0">
                <a:solidFill>
                  <a:srgbClr val="E7021A"/>
                </a:solidFill>
                <a:latin typeface="Minion Pro"/>
                <a:cs typeface="Minion Pro"/>
              </a:rPr>
              <a:t>Documentation juridique et rédaction d’une note de recherche – version 1.0 </a:t>
            </a:r>
            <a:endParaRPr lang="fr-FR" sz="3600" dirty="0">
              <a:solidFill>
                <a:srgbClr val="E7021A"/>
              </a:solidFill>
              <a:latin typeface="Minion Pro"/>
              <a:cs typeface="Minion Pro"/>
            </a:endParaRPr>
          </a:p>
        </p:txBody>
      </p:sp>
      <p:pic>
        <p:nvPicPr>
          <p:cNvPr id="3" name="Espace réservé du contenu 2"/>
          <p:cNvPicPr>
            <a:picLocks noGrp="1" noChangeAspect="1"/>
          </p:cNvPicPr>
          <p:nvPr>
            <p:ph idx="1"/>
          </p:nvPr>
        </p:nvPicPr>
        <p:blipFill>
          <a:blip r:embed="rId6"/>
          <a:stretch>
            <a:fillRect/>
          </a:stretch>
        </p:blipFill>
        <p:spPr>
          <a:xfrm>
            <a:off x="925039" y="1945068"/>
            <a:ext cx="4572638" cy="3429479"/>
          </a:xfrm>
          <a:prstGeom prst="rect">
            <a:avLst/>
          </a:prstGeom>
          <a:ln w="12700">
            <a:solidFill>
              <a:schemeClr val="tx1"/>
            </a:solidFill>
          </a:ln>
        </p:spPr>
      </p:pic>
    </p:spTree>
    <p:extLst>
      <p:ext uri="{BB962C8B-B14F-4D97-AF65-F5344CB8AC3E}">
        <p14:creationId xmlns:p14="http://schemas.microsoft.com/office/powerpoint/2010/main" val="7626272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0" y="6486525"/>
            <a:ext cx="40957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47663" y="1700808"/>
            <a:ext cx="6120681" cy="401112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8856" name="Groupe 78855"/>
          <p:cNvGrpSpPr/>
          <p:nvPr/>
        </p:nvGrpSpPr>
        <p:grpSpPr>
          <a:xfrm>
            <a:off x="2555776" y="3360078"/>
            <a:ext cx="414632" cy="713088"/>
            <a:chOff x="2555776" y="3309392"/>
            <a:chExt cx="414632" cy="713088"/>
          </a:xfrm>
        </p:grpSpPr>
        <p:grpSp>
          <p:nvGrpSpPr>
            <p:cNvPr id="6" name="Groupe 5"/>
            <p:cNvGrpSpPr/>
            <p:nvPr/>
          </p:nvGrpSpPr>
          <p:grpSpPr>
            <a:xfrm>
              <a:off x="2555776" y="3522539"/>
              <a:ext cx="155200" cy="266292"/>
              <a:chOff x="8028384" y="2348880"/>
              <a:chExt cx="155200" cy="266292"/>
            </a:xfrm>
          </p:grpSpPr>
          <p:sp>
            <p:nvSpPr>
              <p:cNvPr id="4" name="Ellipse 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 name="Rectangle 7"/>
            <p:cNvSpPr/>
            <p:nvPr/>
          </p:nvSpPr>
          <p:spPr>
            <a:xfrm>
              <a:off x="2765568" y="3309392"/>
              <a:ext cx="204840" cy="71308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8857" name="Groupe 78856"/>
          <p:cNvGrpSpPr/>
          <p:nvPr/>
        </p:nvGrpSpPr>
        <p:grpSpPr>
          <a:xfrm>
            <a:off x="3898401" y="2155146"/>
            <a:ext cx="3094575" cy="3313576"/>
            <a:chOff x="3898401" y="2104460"/>
            <a:chExt cx="3094575" cy="3313576"/>
          </a:xfrm>
        </p:grpSpPr>
        <p:grpSp>
          <p:nvGrpSpPr>
            <p:cNvPr id="9" name="Groupe 8"/>
            <p:cNvGrpSpPr/>
            <p:nvPr/>
          </p:nvGrpSpPr>
          <p:grpSpPr>
            <a:xfrm flipH="1">
              <a:off x="4167248" y="2104460"/>
              <a:ext cx="155200" cy="266292"/>
              <a:chOff x="8028384" y="2348880"/>
              <a:chExt cx="155200" cy="266292"/>
            </a:xfrm>
          </p:grpSpPr>
          <p:sp>
            <p:nvSpPr>
              <p:cNvPr id="10" name="Ellipse 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 name="Groupe 11"/>
            <p:cNvGrpSpPr/>
            <p:nvPr/>
          </p:nvGrpSpPr>
          <p:grpSpPr>
            <a:xfrm flipH="1">
              <a:off x="4167248" y="2486240"/>
              <a:ext cx="155200" cy="266292"/>
              <a:chOff x="8028384" y="2348880"/>
              <a:chExt cx="155200" cy="266292"/>
            </a:xfrm>
          </p:grpSpPr>
          <p:sp>
            <p:nvSpPr>
              <p:cNvPr id="13" name="Ellipse 1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 name="Groupe 14"/>
            <p:cNvGrpSpPr/>
            <p:nvPr/>
          </p:nvGrpSpPr>
          <p:grpSpPr>
            <a:xfrm flipH="1">
              <a:off x="4167248" y="2846280"/>
              <a:ext cx="155200" cy="266292"/>
              <a:chOff x="8028384" y="2348880"/>
              <a:chExt cx="155200" cy="266292"/>
            </a:xfrm>
          </p:grpSpPr>
          <p:sp>
            <p:nvSpPr>
              <p:cNvPr id="16" name="Ellipse 1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 name="Groupe 17"/>
            <p:cNvGrpSpPr/>
            <p:nvPr/>
          </p:nvGrpSpPr>
          <p:grpSpPr>
            <a:xfrm flipH="1">
              <a:off x="4167248" y="3206320"/>
              <a:ext cx="155200" cy="266292"/>
              <a:chOff x="8028384" y="2348880"/>
              <a:chExt cx="155200" cy="266292"/>
            </a:xfrm>
          </p:grpSpPr>
          <p:sp>
            <p:nvSpPr>
              <p:cNvPr id="19" name="Ellipse 1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p:cNvGrpSpPr/>
            <p:nvPr/>
          </p:nvGrpSpPr>
          <p:grpSpPr>
            <a:xfrm flipH="1">
              <a:off x="4776840" y="2104460"/>
              <a:ext cx="155200" cy="266292"/>
              <a:chOff x="8028384" y="2348880"/>
              <a:chExt cx="155200" cy="266292"/>
            </a:xfrm>
          </p:grpSpPr>
          <p:sp>
            <p:nvSpPr>
              <p:cNvPr id="25" name="Ellipse 2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7" name="Groupe 26"/>
            <p:cNvGrpSpPr/>
            <p:nvPr/>
          </p:nvGrpSpPr>
          <p:grpSpPr>
            <a:xfrm flipH="1">
              <a:off x="4776840" y="2486240"/>
              <a:ext cx="155200" cy="266292"/>
              <a:chOff x="8028384" y="2348880"/>
              <a:chExt cx="155200" cy="266292"/>
            </a:xfrm>
          </p:grpSpPr>
          <p:sp>
            <p:nvSpPr>
              <p:cNvPr id="28" name="Ellipse 2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0" name="Groupe 29"/>
            <p:cNvGrpSpPr/>
            <p:nvPr/>
          </p:nvGrpSpPr>
          <p:grpSpPr>
            <a:xfrm flipH="1">
              <a:off x="4776840" y="2846280"/>
              <a:ext cx="155200" cy="266292"/>
              <a:chOff x="8028384" y="2348880"/>
              <a:chExt cx="155200" cy="266292"/>
            </a:xfrm>
          </p:grpSpPr>
          <p:sp>
            <p:nvSpPr>
              <p:cNvPr id="31" name="Ellipse 3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Ellipse 3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3" name="Groupe 32"/>
            <p:cNvGrpSpPr/>
            <p:nvPr/>
          </p:nvGrpSpPr>
          <p:grpSpPr>
            <a:xfrm flipH="1">
              <a:off x="4776840" y="3206320"/>
              <a:ext cx="155200" cy="266292"/>
              <a:chOff x="8028384" y="2348880"/>
              <a:chExt cx="155200" cy="266292"/>
            </a:xfrm>
          </p:grpSpPr>
          <p:sp>
            <p:nvSpPr>
              <p:cNvPr id="34" name="Ellipse 3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9" name="Groupe 38"/>
            <p:cNvGrpSpPr/>
            <p:nvPr/>
          </p:nvGrpSpPr>
          <p:grpSpPr>
            <a:xfrm flipH="1">
              <a:off x="5323144" y="2104460"/>
              <a:ext cx="155200" cy="266292"/>
              <a:chOff x="8028384" y="2348880"/>
              <a:chExt cx="155200" cy="266292"/>
            </a:xfrm>
          </p:grpSpPr>
          <p:sp>
            <p:nvSpPr>
              <p:cNvPr id="40" name="Ellipse 3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2" name="Groupe 41"/>
            <p:cNvGrpSpPr/>
            <p:nvPr/>
          </p:nvGrpSpPr>
          <p:grpSpPr>
            <a:xfrm flipH="1">
              <a:off x="5323144" y="2486240"/>
              <a:ext cx="155200" cy="266292"/>
              <a:chOff x="8028384" y="2348880"/>
              <a:chExt cx="155200" cy="266292"/>
            </a:xfrm>
          </p:grpSpPr>
          <p:sp>
            <p:nvSpPr>
              <p:cNvPr id="43" name="Ellipse 4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Ellipse 4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5" name="Groupe 44"/>
            <p:cNvGrpSpPr/>
            <p:nvPr/>
          </p:nvGrpSpPr>
          <p:grpSpPr>
            <a:xfrm flipH="1">
              <a:off x="5323144" y="2846280"/>
              <a:ext cx="155200" cy="266292"/>
              <a:chOff x="8028384" y="2348880"/>
              <a:chExt cx="155200" cy="266292"/>
            </a:xfrm>
          </p:grpSpPr>
          <p:sp>
            <p:nvSpPr>
              <p:cNvPr id="46" name="Ellipse 4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Ellipse 4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8" name="Groupe 47"/>
            <p:cNvGrpSpPr/>
            <p:nvPr/>
          </p:nvGrpSpPr>
          <p:grpSpPr>
            <a:xfrm flipH="1">
              <a:off x="5323144" y="3206320"/>
              <a:ext cx="155200" cy="266292"/>
              <a:chOff x="8028384" y="2348880"/>
              <a:chExt cx="155200" cy="266292"/>
            </a:xfrm>
          </p:grpSpPr>
          <p:sp>
            <p:nvSpPr>
              <p:cNvPr id="49" name="Ellipse 4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Ellipse 4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4" name="Groupe 53"/>
            <p:cNvGrpSpPr/>
            <p:nvPr/>
          </p:nvGrpSpPr>
          <p:grpSpPr>
            <a:xfrm flipH="1">
              <a:off x="5816016" y="2104460"/>
              <a:ext cx="155200" cy="266292"/>
              <a:chOff x="8028384" y="2348880"/>
              <a:chExt cx="155200" cy="266292"/>
            </a:xfrm>
          </p:grpSpPr>
          <p:sp>
            <p:nvSpPr>
              <p:cNvPr id="55" name="Ellipse 5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7" name="Groupe 56"/>
            <p:cNvGrpSpPr/>
            <p:nvPr/>
          </p:nvGrpSpPr>
          <p:grpSpPr>
            <a:xfrm flipH="1">
              <a:off x="5816016" y="2486240"/>
              <a:ext cx="155200" cy="266292"/>
              <a:chOff x="8028384" y="2348880"/>
              <a:chExt cx="155200" cy="266292"/>
            </a:xfrm>
          </p:grpSpPr>
          <p:sp>
            <p:nvSpPr>
              <p:cNvPr id="58" name="Ellipse 5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0" name="Groupe 59"/>
            <p:cNvGrpSpPr/>
            <p:nvPr/>
          </p:nvGrpSpPr>
          <p:grpSpPr>
            <a:xfrm flipH="1">
              <a:off x="5816016" y="2846280"/>
              <a:ext cx="155200" cy="266292"/>
              <a:chOff x="8028384" y="2348880"/>
              <a:chExt cx="155200" cy="266292"/>
            </a:xfrm>
          </p:grpSpPr>
          <p:sp>
            <p:nvSpPr>
              <p:cNvPr id="61" name="Ellipse 6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3" name="Groupe 62"/>
            <p:cNvGrpSpPr/>
            <p:nvPr/>
          </p:nvGrpSpPr>
          <p:grpSpPr>
            <a:xfrm flipH="1">
              <a:off x="5816016" y="3206320"/>
              <a:ext cx="155200" cy="266292"/>
              <a:chOff x="8028384" y="2348880"/>
              <a:chExt cx="155200" cy="266292"/>
            </a:xfrm>
          </p:grpSpPr>
          <p:sp>
            <p:nvSpPr>
              <p:cNvPr id="64" name="Ellipse 6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Ellipse 6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9" name="Groupe 68"/>
            <p:cNvGrpSpPr/>
            <p:nvPr/>
          </p:nvGrpSpPr>
          <p:grpSpPr>
            <a:xfrm flipH="1">
              <a:off x="6331256" y="2104460"/>
              <a:ext cx="155200" cy="266292"/>
              <a:chOff x="8028384" y="2348880"/>
              <a:chExt cx="155200" cy="266292"/>
            </a:xfrm>
          </p:grpSpPr>
          <p:sp>
            <p:nvSpPr>
              <p:cNvPr id="70" name="Ellipse 6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Ellipse 7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2" name="Groupe 71"/>
            <p:cNvGrpSpPr/>
            <p:nvPr/>
          </p:nvGrpSpPr>
          <p:grpSpPr>
            <a:xfrm flipH="1">
              <a:off x="6331256" y="2486240"/>
              <a:ext cx="155200" cy="266292"/>
              <a:chOff x="8028384" y="2348880"/>
              <a:chExt cx="155200" cy="266292"/>
            </a:xfrm>
          </p:grpSpPr>
          <p:sp>
            <p:nvSpPr>
              <p:cNvPr id="73" name="Ellipse 7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Ellipse 7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5" name="Groupe 74"/>
            <p:cNvGrpSpPr/>
            <p:nvPr/>
          </p:nvGrpSpPr>
          <p:grpSpPr>
            <a:xfrm flipH="1">
              <a:off x="6331256" y="2846280"/>
              <a:ext cx="155200" cy="266292"/>
              <a:chOff x="8028384" y="2348880"/>
              <a:chExt cx="155200" cy="266292"/>
            </a:xfrm>
          </p:grpSpPr>
          <p:sp>
            <p:nvSpPr>
              <p:cNvPr id="76" name="Ellipse 7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8" name="Groupe 77"/>
            <p:cNvGrpSpPr/>
            <p:nvPr/>
          </p:nvGrpSpPr>
          <p:grpSpPr>
            <a:xfrm flipH="1">
              <a:off x="6331256" y="3206320"/>
              <a:ext cx="155200" cy="266292"/>
              <a:chOff x="8028384" y="2348880"/>
              <a:chExt cx="155200" cy="266292"/>
            </a:xfrm>
          </p:grpSpPr>
          <p:sp>
            <p:nvSpPr>
              <p:cNvPr id="79" name="Ellipse 7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Ellipse 7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84" name="Groupe 83"/>
            <p:cNvGrpSpPr/>
            <p:nvPr/>
          </p:nvGrpSpPr>
          <p:grpSpPr>
            <a:xfrm flipH="1">
              <a:off x="6837776" y="2104460"/>
              <a:ext cx="155200" cy="266292"/>
              <a:chOff x="8028384" y="2348880"/>
              <a:chExt cx="155200" cy="266292"/>
            </a:xfrm>
          </p:grpSpPr>
          <p:sp>
            <p:nvSpPr>
              <p:cNvPr id="85" name="Ellipse 8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Ellipse 8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87" name="Groupe 86"/>
            <p:cNvGrpSpPr/>
            <p:nvPr/>
          </p:nvGrpSpPr>
          <p:grpSpPr>
            <a:xfrm flipH="1">
              <a:off x="6837776" y="2486240"/>
              <a:ext cx="155200" cy="266292"/>
              <a:chOff x="8028384" y="2348880"/>
              <a:chExt cx="155200" cy="266292"/>
            </a:xfrm>
          </p:grpSpPr>
          <p:sp>
            <p:nvSpPr>
              <p:cNvPr id="88" name="Ellipse 8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0" name="Groupe 89"/>
            <p:cNvGrpSpPr/>
            <p:nvPr/>
          </p:nvGrpSpPr>
          <p:grpSpPr>
            <a:xfrm flipH="1">
              <a:off x="6837776" y="2846280"/>
              <a:ext cx="155200" cy="266292"/>
              <a:chOff x="8028384" y="2348880"/>
              <a:chExt cx="155200" cy="266292"/>
            </a:xfrm>
          </p:grpSpPr>
          <p:sp>
            <p:nvSpPr>
              <p:cNvPr id="91" name="Ellipse 9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Ellipse 9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3" name="Groupe 92"/>
            <p:cNvGrpSpPr/>
            <p:nvPr/>
          </p:nvGrpSpPr>
          <p:grpSpPr>
            <a:xfrm flipH="1">
              <a:off x="6837776" y="3206320"/>
              <a:ext cx="155200" cy="266292"/>
              <a:chOff x="8028384" y="2348880"/>
              <a:chExt cx="155200" cy="266292"/>
            </a:xfrm>
          </p:grpSpPr>
          <p:sp>
            <p:nvSpPr>
              <p:cNvPr id="94" name="Ellipse 9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9" name="Groupe 98"/>
            <p:cNvGrpSpPr/>
            <p:nvPr/>
          </p:nvGrpSpPr>
          <p:grpSpPr>
            <a:xfrm flipH="1">
              <a:off x="4167248" y="4005064"/>
              <a:ext cx="155200" cy="266292"/>
              <a:chOff x="8028384" y="2348880"/>
              <a:chExt cx="155200" cy="266292"/>
            </a:xfrm>
          </p:grpSpPr>
          <p:sp>
            <p:nvSpPr>
              <p:cNvPr id="100" name="Ellipse 9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Ellipse 10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2" name="Groupe 101"/>
            <p:cNvGrpSpPr/>
            <p:nvPr/>
          </p:nvGrpSpPr>
          <p:grpSpPr>
            <a:xfrm flipH="1">
              <a:off x="4167248" y="4386844"/>
              <a:ext cx="155200" cy="266292"/>
              <a:chOff x="8028384" y="2348880"/>
              <a:chExt cx="155200" cy="266292"/>
            </a:xfrm>
          </p:grpSpPr>
          <p:sp>
            <p:nvSpPr>
              <p:cNvPr id="103" name="Ellipse 10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Ellipse 10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5" name="Groupe 104"/>
            <p:cNvGrpSpPr/>
            <p:nvPr/>
          </p:nvGrpSpPr>
          <p:grpSpPr>
            <a:xfrm flipH="1">
              <a:off x="4167248" y="4746884"/>
              <a:ext cx="155200" cy="266292"/>
              <a:chOff x="8028384" y="2348880"/>
              <a:chExt cx="155200" cy="266292"/>
            </a:xfrm>
          </p:grpSpPr>
          <p:sp>
            <p:nvSpPr>
              <p:cNvPr id="106" name="Ellipse 10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Ellipse 10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8" name="Groupe 107"/>
            <p:cNvGrpSpPr/>
            <p:nvPr/>
          </p:nvGrpSpPr>
          <p:grpSpPr>
            <a:xfrm flipH="1">
              <a:off x="4167248" y="5106924"/>
              <a:ext cx="155200" cy="266292"/>
              <a:chOff x="8028384" y="2348880"/>
              <a:chExt cx="155200" cy="266292"/>
            </a:xfrm>
          </p:grpSpPr>
          <p:sp>
            <p:nvSpPr>
              <p:cNvPr id="109" name="Ellipse 10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Ellipse 10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4" name="Groupe 113"/>
            <p:cNvGrpSpPr/>
            <p:nvPr/>
          </p:nvGrpSpPr>
          <p:grpSpPr>
            <a:xfrm flipH="1">
              <a:off x="4776840" y="4005064"/>
              <a:ext cx="155200" cy="266292"/>
              <a:chOff x="8028384" y="2348880"/>
              <a:chExt cx="155200" cy="266292"/>
            </a:xfrm>
          </p:grpSpPr>
          <p:sp>
            <p:nvSpPr>
              <p:cNvPr id="115" name="Ellipse 11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Ellipse 11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7" name="Groupe 116"/>
            <p:cNvGrpSpPr/>
            <p:nvPr/>
          </p:nvGrpSpPr>
          <p:grpSpPr>
            <a:xfrm flipH="1">
              <a:off x="4776840" y="4386844"/>
              <a:ext cx="155200" cy="266292"/>
              <a:chOff x="8028384" y="2348880"/>
              <a:chExt cx="155200" cy="266292"/>
            </a:xfrm>
          </p:grpSpPr>
          <p:sp>
            <p:nvSpPr>
              <p:cNvPr id="118" name="Ellipse 11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9" name="Ellipse 11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0" name="Groupe 119"/>
            <p:cNvGrpSpPr/>
            <p:nvPr/>
          </p:nvGrpSpPr>
          <p:grpSpPr>
            <a:xfrm flipH="1">
              <a:off x="4776840" y="4746884"/>
              <a:ext cx="155200" cy="266292"/>
              <a:chOff x="8028384" y="2348880"/>
              <a:chExt cx="155200" cy="266292"/>
            </a:xfrm>
          </p:grpSpPr>
          <p:sp>
            <p:nvSpPr>
              <p:cNvPr id="121" name="Ellipse 12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Ellipse 12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3" name="Groupe 122"/>
            <p:cNvGrpSpPr/>
            <p:nvPr/>
          </p:nvGrpSpPr>
          <p:grpSpPr>
            <a:xfrm flipH="1">
              <a:off x="4776840" y="5106924"/>
              <a:ext cx="155200" cy="266292"/>
              <a:chOff x="8028384" y="2348880"/>
              <a:chExt cx="155200" cy="266292"/>
            </a:xfrm>
          </p:grpSpPr>
          <p:sp>
            <p:nvSpPr>
              <p:cNvPr id="124" name="Ellipse 12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5" name="Ellipse 12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9" name="Groupe 128"/>
            <p:cNvGrpSpPr/>
            <p:nvPr/>
          </p:nvGrpSpPr>
          <p:grpSpPr>
            <a:xfrm flipH="1">
              <a:off x="5323144" y="4005064"/>
              <a:ext cx="155200" cy="266292"/>
              <a:chOff x="8028384" y="2348880"/>
              <a:chExt cx="155200" cy="266292"/>
            </a:xfrm>
          </p:grpSpPr>
          <p:sp>
            <p:nvSpPr>
              <p:cNvPr id="130" name="Ellipse 12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1" name="Ellipse 13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2" name="Groupe 131"/>
            <p:cNvGrpSpPr/>
            <p:nvPr/>
          </p:nvGrpSpPr>
          <p:grpSpPr>
            <a:xfrm flipH="1">
              <a:off x="5323144" y="4386844"/>
              <a:ext cx="155200" cy="266292"/>
              <a:chOff x="8028384" y="2348880"/>
              <a:chExt cx="155200" cy="266292"/>
            </a:xfrm>
          </p:grpSpPr>
          <p:sp>
            <p:nvSpPr>
              <p:cNvPr id="133" name="Ellipse 13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4" name="Ellipse 13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5" name="Groupe 134"/>
            <p:cNvGrpSpPr/>
            <p:nvPr/>
          </p:nvGrpSpPr>
          <p:grpSpPr>
            <a:xfrm flipH="1">
              <a:off x="5323144" y="4746884"/>
              <a:ext cx="155200" cy="266292"/>
              <a:chOff x="8028384" y="2348880"/>
              <a:chExt cx="155200" cy="266292"/>
            </a:xfrm>
          </p:grpSpPr>
          <p:sp>
            <p:nvSpPr>
              <p:cNvPr id="136" name="Ellipse 13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7" name="Ellipse 13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8" name="Groupe 137"/>
            <p:cNvGrpSpPr/>
            <p:nvPr/>
          </p:nvGrpSpPr>
          <p:grpSpPr>
            <a:xfrm flipH="1">
              <a:off x="5323144" y="5106924"/>
              <a:ext cx="155200" cy="266292"/>
              <a:chOff x="8028384" y="2348880"/>
              <a:chExt cx="155200" cy="266292"/>
            </a:xfrm>
          </p:grpSpPr>
          <p:sp>
            <p:nvSpPr>
              <p:cNvPr id="139" name="Ellipse 13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0" name="Ellipse 13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4" name="Groupe 143"/>
            <p:cNvGrpSpPr/>
            <p:nvPr/>
          </p:nvGrpSpPr>
          <p:grpSpPr>
            <a:xfrm flipH="1">
              <a:off x="5816016" y="4005064"/>
              <a:ext cx="155200" cy="266292"/>
              <a:chOff x="8028384" y="2348880"/>
              <a:chExt cx="155200" cy="266292"/>
            </a:xfrm>
          </p:grpSpPr>
          <p:sp>
            <p:nvSpPr>
              <p:cNvPr id="145" name="Ellipse 14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6" name="Ellipse 14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7" name="Groupe 146"/>
            <p:cNvGrpSpPr/>
            <p:nvPr/>
          </p:nvGrpSpPr>
          <p:grpSpPr>
            <a:xfrm flipH="1">
              <a:off x="5816016" y="4386844"/>
              <a:ext cx="155200" cy="266292"/>
              <a:chOff x="8028384" y="2348880"/>
              <a:chExt cx="155200" cy="266292"/>
            </a:xfrm>
          </p:grpSpPr>
          <p:sp>
            <p:nvSpPr>
              <p:cNvPr id="148" name="Ellipse 14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9" name="Ellipse 14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0" name="Groupe 149"/>
            <p:cNvGrpSpPr/>
            <p:nvPr/>
          </p:nvGrpSpPr>
          <p:grpSpPr>
            <a:xfrm flipH="1">
              <a:off x="5816016" y="4746884"/>
              <a:ext cx="155200" cy="266292"/>
              <a:chOff x="8028384" y="2348880"/>
              <a:chExt cx="155200" cy="266292"/>
            </a:xfrm>
          </p:grpSpPr>
          <p:sp>
            <p:nvSpPr>
              <p:cNvPr id="151" name="Ellipse 15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2" name="Ellipse 15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3" name="Groupe 152"/>
            <p:cNvGrpSpPr/>
            <p:nvPr/>
          </p:nvGrpSpPr>
          <p:grpSpPr>
            <a:xfrm flipH="1">
              <a:off x="5816016" y="5106924"/>
              <a:ext cx="155200" cy="266292"/>
              <a:chOff x="8028384" y="2348880"/>
              <a:chExt cx="155200" cy="266292"/>
            </a:xfrm>
          </p:grpSpPr>
          <p:sp>
            <p:nvSpPr>
              <p:cNvPr id="154" name="Ellipse 15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5" name="Ellipse 15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9" name="Groupe 158"/>
            <p:cNvGrpSpPr/>
            <p:nvPr/>
          </p:nvGrpSpPr>
          <p:grpSpPr>
            <a:xfrm flipH="1">
              <a:off x="6331256" y="4005064"/>
              <a:ext cx="155200" cy="266292"/>
              <a:chOff x="8028384" y="2348880"/>
              <a:chExt cx="155200" cy="266292"/>
            </a:xfrm>
          </p:grpSpPr>
          <p:sp>
            <p:nvSpPr>
              <p:cNvPr id="160" name="Ellipse 159"/>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1" name="Ellipse 160"/>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2" name="Groupe 161"/>
            <p:cNvGrpSpPr/>
            <p:nvPr/>
          </p:nvGrpSpPr>
          <p:grpSpPr>
            <a:xfrm flipH="1">
              <a:off x="6331256" y="4386844"/>
              <a:ext cx="155200" cy="266292"/>
              <a:chOff x="8028384" y="2348880"/>
              <a:chExt cx="155200" cy="266292"/>
            </a:xfrm>
          </p:grpSpPr>
          <p:sp>
            <p:nvSpPr>
              <p:cNvPr id="163" name="Ellipse 162"/>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4" name="Ellipse 163"/>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5" name="Groupe 164"/>
            <p:cNvGrpSpPr/>
            <p:nvPr/>
          </p:nvGrpSpPr>
          <p:grpSpPr>
            <a:xfrm flipH="1">
              <a:off x="6331256" y="4746884"/>
              <a:ext cx="155200" cy="266292"/>
              <a:chOff x="8028384" y="2348880"/>
              <a:chExt cx="155200" cy="266292"/>
            </a:xfrm>
          </p:grpSpPr>
          <p:sp>
            <p:nvSpPr>
              <p:cNvPr id="166" name="Ellipse 165"/>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7" name="Ellipse 166"/>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8" name="Groupe 167"/>
            <p:cNvGrpSpPr/>
            <p:nvPr/>
          </p:nvGrpSpPr>
          <p:grpSpPr>
            <a:xfrm flipH="1">
              <a:off x="6331256" y="5106924"/>
              <a:ext cx="155200" cy="266292"/>
              <a:chOff x="8028384" y="2348880"/>
              <a:chExt cx="155200" cy="266292"/>
            </a:xfrm>
          </p:grpSpPr>
          <p:sp>
            <p:nvSpPr>
              <p:cNvPr id="169" name="Ellipse 168"/>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0" name="Ellipse 169"/>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4" name="Groupe 173"/>
            <p:cNvGrpSpPr/>
            <p:nvPr/>
          </p:nvGrpSpPr>
          <p:grpSpPr>
            <a:xfrm flipH="1">
              <a:off x="6837776" y="4005064"/>
              <a:ext cx="155200" cy="266292"/>
              <a:chOff x="8028384" y="2348880"/>
              <a:chExt cx="155200" cy="266292"/>
            </a:xfrm>
          </p:grpSpPr>
          <p:sp>
            <p:nvSpPr>
              <p:cNvPr id="175" name="Ellipse 174"/>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6" name="Ellipse 175"/>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7" name="Groupe 176"/>
            <p:cNvGrpSpPr/>
            <p:nvPr/>
          </p:nvGrpSpPr>
          <p:grpSpPr>
            <a:xfrm flipH="1">
              <a:off x="6837776" y="4386844"/>
              <a:ext cx="155200" cy="266292"/>
              <a:chOff x="8028384" y="2348880"/>
              <a:chExt cx="155200" cy="266292"/>
            </a:xfrm>
          </p:grpSpPr>
          <p:sp>
            <p:nvSpPr>
              <p:cNvPr id="178" name="Ellipse 177"/>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9" name="Ellipse 178"/>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0" name="Groupe 179"/>
            <p:cNvGrpSpPr/>
            <p:nvPr/>
          </p:nvGrpSpPr>
          <p:grpSpPr>
            <a:xfrm flipH="1">
              <a:off x="6837776" y="4746884"/>
              <a:ext cx="155200" cy="266292"/>
              <a:chOff x="8028384" y="2348880"/>
              <a:chExt cx="155200" cy="266292"/>
            </a:xfrm>
          </p:grpSpPr>
          <p:sp>
            <p:nvSpPr>
              <p:cNvPr id="181" name="Ellipse 180"/>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2" name="Ellipse 181"/>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3" name="Groupe 182"/>
            <p:cNvGrpSpPr/>
            <p:nvPr/>
          </p:nvGrpSpPr>
          <p:grpSpPr>
            <a:xfrm flipH="1">
              <a:off x="6837776" y="5106924"/>
              <a:ext cx="155200" cy="266292"/>
              <a:chOff x="8028384" y="2348880"/>
              <a:chExt cx="155200" cy="266292"/>
            </a:xfrm>
          </p:grpSpPr>
          <p:sp>
            <p:nvSpPr>
              <p:cNvPr id="184" name="Ellipse 183"/>
              <p:cNvSpPr/>
              <p:nvPr/>
            </p:nvSpPr>
            <p:spPr>
              <a:xfrm>
                <a:off x="8028384" y="2348880"/>
                <a:ext cx="132977" cy="2662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5" name="Ellipse 184"/>
              <p:cNvSpPr/>
              <p:nvPr/>
            </p:nvSpPr>
            <p:spPr>
              <a:xfrm rot="16200000">
                <a:off x="8055680" y="2410040"/>
                <a:ext cx="103407" cy="152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90" name="Rectangle 189"/>
            <p:cNvSpPr/>
            <p:nvPr/>
          </p:nvSpPr>
          <p:spPr>
            <a:xfrm>
              <a:off x="3898401"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1" name="Rectangle 190"/>
            <p:cNvSpPr/>
            <p:nvPr/>
          </p:nvSpPr>
          <p:spPr>
            <a:xfrm>
              <a:off x="4519231"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2" name="Rectangle 191"/>
            <p:cNvSpPr/>
            <p:nvPr/>
          </p:nvSpPr>
          <p:spPr>
            <a:xfrm>
              <a:off x="5077360"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3" name="Rectangle 192"/>
            <p:cNvSpPr/>
            <p:nvPr/>
          </p:nvSpPr>
          <p:spPr>
            <a:xfrm>
              <a:off x="5583880"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4" name="Rectangle 193"/>
            <p:cNvSpPr/>
            <p:nvPr/>
          </p:nvSpPr>
          <p:spPr>
            <a:xfrm>
              <a:off x="6085472"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5" name="Rectangle 194"/>
            <p:cNvSpPr/>
            <p:nvPr/>
          </p:nvSpPr>
          <p:spPr>
            <a:xfrm>
              <a:off x="6605640" y="2109567"/>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6" name="Rectangle 195"/>
            <p:cNvSpPr/>
            <p:nvPr/>
          </p:nvSpPr>
          <p:spPr>
            <a:xfrm>
              <a:off x="3917958"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7" name="Rectangle 196"/>
            <p:cNvSpPr/>
            <p:nvPr/>
          </p:nvSpPr>
          <p:spPr>
            <a:xfrm>
              <a:off x="4525140"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8" name="Rectangle 197"/>
            <p:cNvSpPr/>
            <p:nvPr/>
          </p:nvSpPr>
          <p:spPr>
            <a:xfrm>
              <a:off x="5083269"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9" name="Rectangle 198"/>
            <p:cNvSpPr/>
            <p:nvPr/>
          </p:nvSpPr>
          <p:spPr>
            <a:xfrm>
              <a:off x="5589789"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0" name="Rectangle 199"/>
            <p:cNvSpPr/>
            <p:nvPr/>
          </p:nvSpPr>
          <p:spPr>
            <a:xfrm>
              <a:off x="6105029"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1" name="Rectangle 200"/>
            <p:cNvSpPr/>
            <p:nvPr/>
          </p:nvSpPr>
          <p:spPr>
            <a:xfrm>
              <a:off x="6611549" y="4005064"/>
              <a:ext cx="204840" cy="1412972"/>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8855" name="Groupe 78854"/>
          <p:cNvGrpSpPr/>
          <p:nvPr/>
        </p:nvGrpSpPr>
        <p:grpSpPr>
          <a:xfrm>
            <a:off x="2759251" y="2460609"/>
            <a:ext cx="3822606" cy="2814024"/>
            <a:chOff x="2759251" y="2409923"/>
            <a:chExt cx="3822606" cy="2814024"/>
          </a:xfrm>
        </p:grpSpPr>
        <p:cxnSp>
          <p:nvCxnSpPr>
            <p:cNvPr id="78849" name="Connecteur droit avec flèche 78848"/>
            <p:cNvCxnSpPr/>
            <p:nvPr/>
          </p:nvCxnSpPr>
          <p:spPr>
            <a:xfrm flipV="1">
              <a:off x="2759251" y="2409923"/>
              <a:ext cx="2440086" cy="12424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Connecteur droit avec flèche 204"/>
            <p:cNvCxnSpPr/>
            <p:nvPr/>
          </p:nvCxnSpPr>
          <p:spPr>
            <a:xfrm>
              <a:off x="2771800" y="3676088"/>
              <a:ext cx="3810057"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Connecteur droit avec flèche 206"/>
            <p:cNvCxnSpPr/>
            <p:nvPr/>
          </p:nvCxnSpPr>
          <p:spPr>
            <a:xfrm>
              <a:off x="2765568" y="3697303"/>
              <a:ext cx="2420121" cy="152664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8858" name="Rectangle 78857"/>
          <p:cNvSpPr/>
          <p:nvPr/>
        </p:nvSpPr>
        <p:spPr>
          <a:xfrm>
            <a:off x="1691680" y="2831614"/>
            <a:ext cx="72008" cy="1900604"/>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ustDataLst>
      <p:tags r:id="rId1"/>
    </p:custDataLst>
    <p:extLst>
      <p:ext uri="{BB962C8B-B14F-4D97-AF65-F5344CB8AC3E}">
        <p14:creationId xmlns:p14="http://schemas.microsoft.com/office/powerpoint/2010/main" val="41079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6"/>
                                        </p:tgtEl>
                                        <p:attrNameLst>
                                          <p:attrName>style.visibility</p:attrName>
                                        </p:attrNameLst>
                                      </p:cBhvr>
                                      <p:to>
                                        <p:strVal val="visible"/>
                                      </p:to>
                                    </p:set>
                                    <p:animEffect transition="in" filter="fade">
                                      <p:cBhvr>
                                        <p:cTn id="7" dur="500"/>
                                        <p:tgtEl>
                                          <p:spTgt spid="788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8"/>
                                        </p:tgtEl>
                                        <p:attrNameLst>
                                          <p:attrName>style.visibility</p:attrName>
                                        </p:attrNameLst>
                                      </p:cBhvr>
                                      <p:to>
                                        <p:strVal val="visible"/>
                                      </p:to>
                                    </p:set>
                                    <p:animEffect transition="in" filter="fade">
                                      <p:cBhvr>
                                        <p:cTn id="10" dur="500"/>
                                        <p:tgtEl>
                                          <p:spTgt spid="788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8857"/>
                                        </p:tgtEl>
                                        <p:attrNameLst>
                                          <p:attrName>style.visibility</p:attrName>
                                        </p:attrNameLst>
                                      </p:cBhvr>
                                      <p:to>
                                        <p:strVal val="visible"/>
                                      </p:to>
                                    </p:set>
                                    <p:animEffect transition="in" filter="fade">
                                      <p:cBhvr>
                                        <p:cTn id="15" dur="500"/>
                                        <p:tgtEl>
                                          <p:spTgt spid="788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8855"/>
                                        </p:tgtEl>
                                        <p:attrNameLst>
                                          <p:attrName>style.visibility</p:attrName>
                                        </p:attrNameLst>
                                      </p:cBhvr>
                                      <p:to>
                                        <p:strVal val="visible"/>
                                      </p:to>
                                    </p:set>
                                    <p:animEffect transition="in" filter="wipe(left)">
                                      <p:cBhvr>
                                        <p:cTn id="20"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40</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994752" y="1157161"/>
            <a:ext cx="7050360" cy="702536"/>
          </a:xfrm>
        </p:spPr>
        <p:txBody>
          <a:bodyPr anchor="t" anchorCtr="0">
            <a:normAutofit fontScale="90000"/>
          </a:bodyPr>
          <a:lstStyle/>
          <a:p>
            <a:pPr algn="l"/>
            <a:r>
              <a:rPr lang="fr-CA" sz="3600" dirty="0">
                <a:solidFill>
                  <a:srgbClr val="E7021A"/>
                </a:solidFill>
                <a:latin typeface="Minion Pro"/>
                <a:cs typeface="Minion Pro"/>
              </a:rPr>
              <a:t>Documentation juridique et rédaction d’une note de recherche </a:t>
            </a:r>
            <a:r>
              <a:rPr lang="fr-CA" sz="3600" dirty="0" smtClean="0">
                <a:solidFill>
                  <a:srgbClr val="E7021A"/>
                </a:solidFill>
                <a:latin typeface="Minion Pro"/>
                <a:cs typeface="Minion Pro"/>
              </a:rPr>
              <a:t>– version 1.0 </a:t>
            </a:r>
            <a:endParaRPr lang="fr-FR" sz="3600" dirty="0">
              <a:solidFill>
                <a:srgbClr val="E7021A"/>
              </a:solidFill>
              <a:latin typeface="Minion Pro"/>
              <a:cs typeface="Minion Pro"/>
            </a:endParaRPr>
          </a:p>
        </p:txBody>
      </p:sp>
      <p:pic>
        <p:nvPicPr>
          <p:cNvPr id="4" name="Espace réservé du contenu 3"/>
          <p:cNvPicPr>
            <a:picLocks noGrp="1" noChangeAspect="1"/>
          </p:cNvPicPr>
          <p:nvPr>
            <p:ph idx="1"/>
          </p:nvPr>
        </p:nvPicPr>
        <p:blipFill>
          <a:blip r:embed="rId6"/>
          <a:stretch>
            <a:fillRect/>
          </a:stretch>
        </p:blipFill>
        <p:spPr>
          <a:xfrm>
            <a:off x="920534" y="2420888"/>
            <a:ext cx="4572638" cy="3429479"/>
          </a:xfrm>
          <a:prstGeom prst="rect">
            <a:avLst/>
          </a:prstGeom>
          <a:ln w="12700">
            <a:solidFill>
              <a:schemeClr val="tx1"/>
            </a:solidFill>
          </a:ln>
        </p:spPr>
      </p:pic>
    </p:spTree>
    <p:extLst>
      <p:ext uri="{BB962C8B-B14F-4D97-AF65-F5344CB8AC3E}">
        <p14:creationId xmlns:p14="http://schemas.microsoft.com/office/powerpoint/2010/main" val="389975195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41</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lvl="0"/>
            <a:r>
              <a:rPr lang="fr-CA" sz="2400" dirty="0" smtClean="0"/>
              <a:t>Deuxième version – janvier 2015</a:t>
            </a:r>
          </a:p>
          <a:p>
            <a:pPr lvl="1"/>
            <a:r>
              <a:rPr lang="fr-CA" sz="2000" dirty="0" smtClean="0"/>
              <a:t>3 formations : Ariane et RVM – Doctrine – Jurisprudence</a:t>
            </a:r>
          </a:p>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spTree>
    <p:extLst>
      <p:ext uri="{BB962C8B-B14F-4D97-AF65-F5344CB8AC3E}">
        <p14:creationId xmlns:p14="http://schemas.microsoft.com/office/powerpoint/2010/main" val="109521791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42</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2" name="Image 1"/>
          <p:cNvPicPr>
            <a:picLocks noChangeAspect="1"/>
          </p:cNvPicPr>
          <p:nvPr/>
        </p:nvPicPr>
        <p:blipFill>
          <a:blip r:embed="rId6"/>
          <a:stretch>
            <a:fillRect/>
          </a:stretch>
        </p:blipFill>
        <p:spPr>
          <a:xfrm>
            <a:off x="1115616" y="2309491"/>
            <a:ext cx="5072941" cy="3804706"/>
          </a:xfrm>
          <a:prstGeom prst="rect">
            <a:avLst/>
          </a:prstGeom>
          <a:ln w="6350">
            <a:solidFill>
              <a:schemeClr val="tx1"/>
            </a:solidFill>
          </a:ln>
        </p:spPr>
      </p:pic>
    </p:spTree>
    <p:extLst>
      <p:ext uri="{BB962C8B-B14F-4D97-AF65-F5344CB8AC3E}">
        <p14:creationId xmlns:p14="http://schemas.microsoft.com/office/powerpoint/2010/main" val="193688591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43</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3" name="Image 2"/>
          <p:cNvPicPr>
            <a:picLocks noChangeAspect="1"/>
          </p:cNvPicPr>
          <p:nvPr/>
        </p:nvPicPr>
        <p:blipFill>
          <a:blip r:embed="rId6"/>
          <a:stretch>
            <a:fillRect/>
          </a:stretch>
        </p:blipFill>
        <p:spPr>
          <a:xfrm>
            <a:off x="1115615" y="2315672"/>
            <a:ext cx="4947359" cy="3710520"/>
          </a:xfrm>
          <a:prstGeom prst="rect">
            <a:avLst/>
          </a:prstGeom>
          <a:ln w="9525">
            <a:solidFill>
              <a:schemeClr val="tx1"/>
            </a:solidFill>
          </a:ln>
        </p:spPr>
      </p:pic>
    </p:spTree>
    <p:extLst>
      <p:ext uri="{BB962C8B-B14F-4D97-AF65-F5344CB8AC3E}">
        <p14:creationId xmlns:p14="http://schemas.microsoft.com/office/powerpoint/2010/main" val="32830147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44</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2" name="Image 1"/>
          <p:cNvPicPr>
            <a:picLocks noChangeAspect="1"/>
          </p:cNvPicPr>
          <p:nvPr/>
        </p:nvPicPr>
        <p:blipFill>
          <a:blip r:embed="rId6"/>
          <a:stretch>
            <a:fillRect/>
          </a:stretch>
        </p:blipFill>
        <p:spPr>
          <a:xfrm>
            <a:off x="1032836" y="2311891"/>
            <a:ext cx="4952401" cy="3714301"/>
          </a:xfrm>
          <a:prstGeom prst="rect">
            <a:avLst/>
          </a:prstGeom>
          <a:ln w="9525">
            <a:solidFill>
              <a:schemeClr val="tx1"/>
            </a:solidFill>
          </a:ln>
        </p:spPr>
      </p:pic>
    </p:spTree>
    <p:extLst>
      <p:ext uri="{BB962C8B-B14F-4D97-AF65-F5344CB8AC3E}">
        <p14:creationId xmlns:p14="http://schemas.microsoft.com/office/powerpoint/2010/main" val="74689813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45</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3" name="Image 2"/>
          <p:cNvPicPr>
            <a:picLocks noChangeAspect="1"/>
          </p:cNvPicPr>
          <p:nvPr/>
        </p:nvPicPr>
        <p:blipFill>
          <a:blip r:embed="rId6"/>
          <a:stretch>
            <a:fillRect/>
          </a:stretch>
        </p:blipFill>
        <p:spPr>
          <a:xfrm>
            <a:off x="1039037" y="2347461"/>
            <a:ext cx="5045131" cy="3783849"/>
          </a:xfrm>
          <a:prstGeom prst="rect">
            <a:avLst/>
          </a:prstGeom>
          <a:ln w="9525">
            <a:solidFill>
              <a:schemeClr val="tx1"/>
            </a:solidFill>
          </a:ln>
        </p:spPr>
      </p:pic>
    </p:spTree>
    <p:extLst>
      <p:ext uri="{BB962C8B-B14F-4D97-AF65-F5344CB8AC3E}">
        <p14:creationId xmlns:p14="http://schemas.microsoft.com/office/powerpoint/2010/main" val="314294552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46</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2" name="Image 1"/>
          <p:cNvPicPr>
            <a:picLocks noChangeAspect="1"/>
          </p:cNvPicPr>
          <p:nvPr/>
        </p:nvPicPr>
        <p:blipFill>
          <a:blip r:embed="rId6"/>
          <a:stretch>
            <a:fillRect/>
          </a:stretch>
        </p:blipFill>
        <p:spPr>
          <a:xfrm>
            <a:off x="1032837" y="2332083"/>
            <a:ext cx="4925478" cy="3694109"/>
          </a:xfrm>
          <a:prstGeom prst="rect">
            <a:avLst/>
          </a:prstGeom>
          <a:ln w="9525">
            <a:solidFill>
              <a:schemeClr val="tx1"/>
            </a:solidFill>
          </a:ln>
        </p:spPr>
      </p:pic>
    </p:spTree>
    <p:extLst>
      <p:ext uri="{BB962C8B-B14F-4D97-AF65-F5344CB8AC3E}">
        <p14:creationId xmlns:p14="http://schemas.microsoft.com/office/powerpoint/2010/main" val="155403203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47</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2483987"/>
            <a:ext cx="7929945" cy="3630210"/>
          </a:xfrm>
        </p:spPr>
        <p:txBody>
          <a:bodyPr>
            <a:normAutofit/>
          </a:bodyPr>
          <a:lstStyle/>
          <a:p>
            <a:pPr marL="457200" lvl="1" indent="0">
              <a:buNone/>
            </a:pPr>
            <a:endParaRPr lang="fr-CA" sz="2000" dirty="0" smtClean="0"/>
          </a:p>
          <a:p>
            <a:pPr lvl="0"/>
            <a:endParaRPr lang="fr-CA" sz="2400" dirty="0"/>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890715" y="838200"/>
            <a:ext cx="7620000" cy="1263650"/>
          </a:xfrm>
        </p:spPr>
        <p:txBody>
          <a:bodyPr anchor="t" anchorCtr="0">
            <a:normAutofit/>
          </a:bodyPr>
          <a:lstStyle/>
          <a:p>
            <a:pPr algn="l"/>
            <a:r>
              <a:rPr lang="fr-CA" sz="3600" dirty="0">
                <a:solidFill>
                  <a:srgbClr val="E7021A"/>
                </a:solidFill>
                <a:latin typeface="Minion Pro"/>
                <a:cs typeface="Minion Pro"/>
              </a:rPr>
              <a:t>Documentation juridique et rédaction d’une note de recherche - version 2.0</a:t>
            </a:r>
          </a:p>
        </p:txBody>
      </p:sp>
      <p:pic>
        <p:nvPicPr>
          <p:cNvPr id="3" name="Image 2"/>
          <p:cNvPicPr>
            <a:picLocks noChangeAspect="1"/>
          </p:cNvPicPr>
          <p:nvPr/>
        </p:nvPicPr>
        <p:blipFill>
          <a:blip r:embed="rId6"/>
          <a:stretch>
            <a:fillRect/>
          </a:stretch>
        </p:blipFill>
        <p:spPr>
          <a:xfrm>
            <a:off x="925039" y="2175138"/>
            <a:ext cx="5012757" cy="3759568"/>
          </a:xfrm>
          <a:prstGeom prst="rect">
            <a:avLst/>
          </a:prstGeom>
          <a:ln w="9525">
            <a:solidFill>
              <a:schemeClr val="tx1"/>
            </a:solidFill>
          </a:ln>
        </p:spPr>
      </p:pic>
    </p:spTree>
    <p:extLst>
      <p:ext uri="{BB962C8B-B14F-4D97-AF65-F5344CB8AC3E}">
        <p14:creationId xmlns:p14="http://schemas.microsoft.com/office/powerpoint/2010/main" val="184583956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48</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258644"/>
            <a:ext cx="7929945" cy="5153644"/>
          </a:xfrm>
        </p:spPr>
        <p:txBody>
          <a:bodyPr>
            <a:normAutofit/>
          </a:bodyPr>
          <a:lstStyle/>
          <a:p>
            <a:pPr marL="0" indent="0">
              <a:buNone/>
            </a:pPr>
            <a:endParaRPr lang="fr-CA" sz="3400" dirty="0" smtClean="0"/>
          </a:p>
          <a:p>
            <a:pPr marL="0" indent="0">
              <a:buNone/>
            </a:pPr>
            <a:endParaRPr lang="fr-CA" sz="3400" dirty="0"/>
          </a:p>
          <a:p>
            <a:pPr marL="0" indent="0">
              <a:buClr>
                <a:srgbClr val="E7021A"/>
              </a:buClr>
              <a:buNone/>
              <a:defRPr/>
            </a:pPr>
            <a:endParaRPr lang="fr-CA" sz="2000" dirty="0" smtClean="0">
              <a:latin typeface="Arial Narrow"/>
              <a:cs typeface="Arial Narrow"/>
            </a:endParaRPr>
          </a:p>
          <a:p>
            <a:pPr marL="457200" lvl="1" indent="0">
              <a:buClr>
                <a:srgbClr val="E7021A"/>
              </a:buClr>
              <a:buNone/>
              <a:defRPr/>
            </a:pPr>
            <a:endParaRPr lang="fr-CA" sz="1600" dirty="0" smtClean="0">
              <a:latin typeface="Arial Narrow"/>
              <a:cs typeface="Arial Narrow"/>
            </a:endParaRPr>
          </a:p>
          <a:p>
            <a:pPr marL="457200" lvl="1" indent="0">
              <a:buClr>
                <a:srgbClr val="E7021A"/>
              </a:buClr>
              <a:buNone/>
              <a:defRPr/>
            </a:pPr>
            <a:endParaRPr lang="fr-CA" sz="1600" dirty="0">
              <a:latin typeface="Arial Narrow"/>
              <a:cs typeface="Arial Narrow"/>
            </a:endParaRPr>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762000" y="960561"/>
            <a:ext cx="7620000" cy="1063428"/>
          </a:xfrm>
        </p:spPr>
        <p:txBody>
          <a:bodyPr anchor="t" anchorCtr="0">
            <a:normAutofit/>
          </a:bodyPr>
          <a:lstStyle/>
          <a:p>
            <a:pPr algn="l"/>
            <a:r>
              <a:rPr lang="fr-FR" sz="3600" dirty="0" smtClean="0">
                <a:solidFill>
                  <a:srgbClr val="E7021A"/>
                </a:solidFill>
                <a:latin typeface="Minion Pro"/>
                <a:cs typeface="Minion Pro"/>
              </a:rPr>
              <a:t>Univers du droit</a:t>
            </a:r>
            <a:endParaRPr lang="fr-FR" sz="3600" dirty="0">
              <a:solidFill>
                <a:srgbClr val="E7021A"/>
              </a:solidFill>
              <a:latin typeface="Minion Pro"/>
              <a:cs typeface="Minion Pro"/>
            </a:endParaRPr>
          </a:p>
        </p:txBody>
      </p:sp>
      <p:sp>
        <p:nvSpPr>
          <p:cNvPr id="10" name="Rectangle 3"/>
          <p:cNvSpPr txBox="1">
            <a:spLocks noChangeArrowheads="1"/>
          </p:cNvSpPr>
          <p:nvPr/>
        </p:nvSpPr>
        <p:spPr>
          <a:xfrm>
            <a:off x="733169" y="1628800"/>
            <a:ext cx="6935175" cy="460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endParaRPr lang="fr-CA" sz="2600" dirty="0" smtClean="0"/>
          </a:p>
          <a:p>
            <a:pPr>
              <a:lnSpc>
                <a:spcPct val="120000"/>
              </a:lnSpc>
            </a:pPr>
            <a:r>
              <a:rPr lang="fr-CA" sz="2600" dirty="0" smtClean="0"/>
              <a:t>Ce cours n’est pas donné dans la SAA, seule la formation documentaire y a été donnée</a:t>
            </a:r>
          </a:p>
          <a:p>
            <a:pPr>
              <a:lnSpc>
                <a:spcPct val="120000"/>
              </a:lnSpc>
            </a:pPr>
            <a:r>
              <a:rPr lang="fr-CA" sz="2600" dirty="0" smtClean="0"/>
              <a:t>Formation documentaire originale </a:t>
            </a:r>
          </a:p>
          <a:p>
            <a:pPr lvl="1">
              <a:lnSpc>
                <a:spcPct val="120000"/>
              </a:lnSpc>
            </a:pPr>
            <a:r>
              <a:rPr lang="fr-CA" sz="2200" dirty="0" smtClean="0"/>
              <a:t>Magistrale</a:t>
            </a:r>
          </a:p>
          <a:p>
            <a:pPr lvl="1">
              <a:lnSpc>
                <a:spcPct val="120000"/>
              </a:lnSpc>
            </a:pPr>
            <a:r>
              <a:rPr lang="fr-CA" sz="2200" dirty="0" smtClean="0"/>
              <a:t>Très théorique, avec un contenu très lourd</a:t>
            </a:r>
          </a:p>
          <a:p>
            <a:pPr>
              <a:lnSpc>
                <a:spcPct val="120000"/>
              </a:lnSpc>
            </a:pPr>
            <a:r>
              <a:rPr lang="fr-CA" sz="2600" dirty="0" smtClean="0"/>
              <a:t>Volonté de mettre les étudiants en action</a:t>
            </a:r>
          </a:p>
          <a:p>
            <a:pPr lvl="1">
              <a:lnSpc>
                <a:spcPct val="120000"/>
              </a:lnSpc>
            </a:pPr>
            <a:r>
              <a:rPr lang="fr-CA" sz="2200" dirty="0" smtClean="0"/>
              <a:t>Utiliser les outils de recherche</a:t>
            </a:r>
          </a:p>
        </p:txBody>
      </p:sp>
    </p:spTree>
    <p:extLst>
      <p:ext uri="{BB962C8B-B14F-4D97-AF65-F5344CB8AC3E}">
        <p14:creationId xmlns:p14="http://schemas.microsoft.com/office/powerpoint/2010/main" val="41620158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49</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258644"/>
            <a:ext cx="7929945" cy="5153644"/>
          </a:xfrm>
        </p:spPr>
        <p:txBody>
          <a:bodyPr>
            <a:normAutofit/>
          </a:bodyPr>
          <a:lstStyle/>
          <a:p>
            <a:pPr marL="0" indent="0">
              <a:buNone/>
            </a:pPr>
            <a:endParaRPr lang="fr-CA" sz="3400" dirty="0"/>
          </a:p>
          <a:p>
            <a:pPr marL="0" indent="0">
              <a:buClr>
                <a:srgbClr val="E7021A"/>
              </a:buClr>
              <a:buNone/>
              <a:defRPr/>
            </a:pPr>
            <a:endParaRPr lang="fr-CA" sz="2000" dirty="0" smtClean="0">
              <a:latin typeface="Arial Narrow"/>
              <a:cs typeface="Arial Narrow"/>
            </a:endParaRPr>
          </a:p>
          <a:p>
            <a:pPr marL="457200" lvl="1" indent="0">
              <a:buClr>
                <a:srgbClr val="E7021A"/>
              </a:buClr>
              <a:buNone/>
              <a:defRPr/>
            </a:pPr>
            <a:endParaRPr lang="fr-CA" sz="1600" dirty="0">
              <a:latin typeface="Arial Narrow"/>
              <a:cs typeface="Arial Narrow"/>
            </a:endParaRPr>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graphicFrame>
        <p:nvGraphicFramePr>
          <p:cNvPr id="2" name="Diagramme 1"/>
          <p:cNvGraphicFramePr/>
          <p:nvPr>
            <p:extLst>
              <p:ext uri="{D42A27DB-BD31-4B8C-83A1-F6EECF244321}">
                <p14:modId xmlns:p14="http://schemas.microsoft.com/office/powerpoint/2010/main" val="29697928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60787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arrefourdequebec.com/picture.php?mode=knparticle&amp;knparticle=6241&amp;size=medium"/>
          <p:cNvPicPr>
            <a:picLocks noChangeAspect="1" noChangeArrowheads="1"/>
          </p:cNvPicPr>
          <p:nvPr/>
        </p:nvPicPr>
        <p:blipFill rotWithShape="1">
          <a:blip r:embed="rId4">
            <a:extLst>
              <a:ext uri="{28A0092B-C50C-407E-A947-70E740481C1C}">
                <a14:useLocalDpi xmlns:a14="http://schemas.microsoft.com/office/drawing/2010/main" val="0"/>
              </a:ext>
            </a:extLst>
          </a:blip>
          <a:srcRect l="3430" r="2624"/>
          <a:stretch/>
        </p:blipFill>
        <p:spPr bwMode="auto">
          <a:xfrm>
            <a:off x="4237555" y="2276872"/>
            <a:ext cx="4465122" cy="35701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63032" y="5847296"/>
            <a:ext cx="2523768" cy="461665"/>
          </a:xfrm>
          <a:prstGeom prst="rect">
            <a:avLst/>
          </a:prstGeom>
        </p:spPr>
        <p:txBody>
          <a:bodyPr wrap="none">
            <a:spAutoFit/>
          </a:bodyPr>
          <a:lstStyle/>
          <a:p>
            <a:pPr algn="r"/>
            <a:r>
              <a:rPr lang="fr-CA" sz="1200" dirty="0"/>
              <a:t>Commission scolaire des </a:t>
            </a:r>
            <a:r>
              <a:rPr lang="fr-CA" sz="1200" dirty="0" smtClean="0"/>
              <a:t>découvreurs</a:t>
            </a:r>
            <a:br>
              <a:rPr lang="fr-CA" sz="1200" dirty="0" smtClean="0"/>
            </a:br>
            <a:r>
              <a:rPr lang="fr-CA" sz="1100" dirty="0" smtClean="0"/>
              <a:t>Québec</a:t>
            </a:r>
            <a:endParaRPr lang="fr-CA" sz="1100" dirty="0"/>
          </a:p>
        </p:txBody>
      </p:sp>
      <p:sp>
        <p:nvSpPr>
          <p:cNvPr id="14" name="Espace réservé du contenu 2"/>
          <p:cNvSpPr>
            <a:spLocks noGrp="1"/>
          </p:cNvSpPr>
          <p:nvPr>
            <p:ph idx="1"/>
          </p:nvPr>
        </p:nvSpPr>
        <p:spPr>
          <a:xfrm>
            <a:off x="465387" y="2424623"/>
            <a:ext cx="3746573" cy="4676785"/>
          </a:xfrm>
        </p:spPr>
        <p:txBody>
          <a:bodyPr>
            <a:normAutofit/>
          </a:bodyPr>
          <a:lstStyle/>
          <a:p>
            <a:pPr>
              <a:buClr>
                <a:srgbClr val="E7021A"/>
              </a:buClr>
            </a:pPr>
            <a:r>
              <a:rPr lang="fr-CA" sz="2000" dirty="0" smtClean="0">
                <a:latin typeface="Minion Pro" pitchFamily="18" charset="0"/>
              </a:rPr>
              <a:t>Accès constant à l’information </a:t>
            </a:r>
          </a:p>
          <a:p>
            <a:pPr>
              <a:buClr>
                <a:srgbClr val="E7021A"/>
              </a:buClr>
            </a:pPr>
            <a:r>
              <a:rPr lang="fr-CA" sz="2000" dirty="0" smtClean="0">
                <a:latin typeface="Minion Pro" pitchFamily="18" charset="0"/>
              </a:rPr>
              <a:t>Multitâches</a:t>
            </a:r>
          </a:p>
          <a:p>
            <a:pPr>
              <a:buClr>
                <a:srgbClr val="E7021A"/>
              </a:buClr>
            </a:pPr>
            <a:r>
              <a:rPr lang="fr-CA" sz="2000" dirty="0" smtClean="0">
                <a:latin typeface="Minion Pro" pitchFamily="18" charset="0"/>
              </a:rPr>
              <a:t>Collaboration</a:t>
            </a:r>
          </a:p>
          <a:p>
            <a:pPr>
              <a:buClr>
                <a:srgbClr val="E7021A"/>
              </a:buClr>
            </a:pPr>
            <a:r>
              <a:rPr lang="fr-CA" sz="2000" dirty="0">
                <a:latin typeface="Minion Pro" pitchFamily="18" charset="0"/>
              </a:rPr>
              <a:t>Participation et </a:t>
            </a:r>
            <a:r>
              <a:rPr lang="fr-CA" sz="2000" dirty="0" smtClean="0">
                <a:latin typeface="Minion Pro" pitchFamily="18" charset="0"/>
              </a:rPr>
              <a:t>implication</a:t>
            </a:r>
          </a:p>
          <a:p>
            <a:pPr>
              <a:buClr>
                <a:srgbClr val="E7021A"/>
              </a:buClr>
            </a:pPr>
            <a:r>
              <a:rPr lang="fr-CA" sz="2000" dirty="0" smtClean="0">
                <a:latin typeface="Minion Pro" pitchFamily="18" charset="0"/>
              </a:rPr>
              <a:t>Visualisation</a:t>
            </a:r>
          </a:p>
          <a:p>
            <a:pPr>
              <a:buClr>
                <a:srgbClr val="E7021A"/>
              </a:buClr>
            </a:pPr>
            <a:r>
              <a:rPr lang="fr-CA" sz="2000" dirty="0">
                <a:latin typeface="Minion Pro" pitchFamily="18" charset="0"/>
              </a:rPr>
              <a:t>Production et partage</a:t>
            </a:r>
          </a:p>
          <a:p>
            <a:endParaRPr lang="fr-CA" sz="2000" dirty="0">
              <a:latin typeface="Minion Pro" pitchFamily="18" charset="0"/>
            </a:endParaRPr>
          </a:p>
          <a:p>
            <a:pPr marL="0" indent="0">
              <a:buNone/>
            </a:pPr>
            <a:endParaRPr lang="fr-CA" sz="1800" dirty="0">
              <a:latin typeface="Minion Pro" pitchFamily="18" charset="0"/>
            </a:endParaRPr>
          </a:p>
          <a:p>
            <a:pPr marL="0" indent="0">
              <a:buNone/>
            </a:pPr>
            <a:endParaRPr lang="fr-CA" sz="1800" dirty="0">
              <a:latin typeface="Minion Pro" pitchFamily="18" charset="0"/>
            </a:endParaRPr>
          </a:p>
          <a:p>
            <a:pPr marL="0" indent="0">
              <a:buNone/>
            </a:pPr>
            <a:endParaRPr lang="fr-CA" sz="1800" dirty="0">
              <a:latin typeface="Minion Pro" pitchFamily="18" charset="0"/>
            </a:endParaRPr>
          </a:p>
          <a:p>
            <a:pPr marL="0" indent="0">
              <a:buNone/>
            </a:pPr>
            <a:endParaRPr lang="fr-CA" sz="1800" dirty="0">
              <a:latin typeface="Minion Pro" pitchFamily="18" charset="0"/>
            </a:endParaRPr>
          </a:p>
          <a:p>
            <a:pPr marL="0" indent="0">
              <a:buNone/>
            </a:pPr>
            <a:endParaRPr lang="fr-CA" sz="1800" dirty="0" smtClean="0">
              <a:latin typeface="Minion Pro" pitchFamily="18" charset="0"/>
            </a:endParaRPr>
          </a:p>
          <a:p>
            <a:pPr lvl="1"/>
            <a:endParaRPr lang="fr-CA" sz="1800" dirty="0" smtClean="0">
              <a:latin typeface="Minion Pro" pitchFamily="18" charset="0"/>
            </a:endParaRPr>
          </a:p>
          <a:p>
            <a:pPr lvl="1"/>
            <a:endParaRPr lang="fr-CA" sz="1800" dirty="0">
              <a:latin typeface="Minion Pro" pitchFamily="18" charset="0"/>
            </a:endParaRPr>
          </a:p>
        </p:txBody>
      </p:sp>
      <p:sp>
        <p:nvSpPr>
          <p:cNvPr id="6"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itchFamily="34" charset="0"/>
              <a:buNone/>
            </a:pPr>
            <a:r>
              <a:rPr lang="fr-CA" sz="3800" dirty="0">
                <a:solidFill>
                  <a:srgbClr val="E7021A"/>
                </a:solidFill>
                <a:latin typeface="Minion Pro" pitchFamily="18" charset="0"/>
                <a:ea typeface="+mj-ea"/>
                <a:cs typeface="+mj-cs"/>
              </a:rPr>
              <a:t>L</a:t>
            </a:r>
            <a:r>
              <a:rPr lang="fr-CA" sz="3800" dirty="0" smtClean="0">
                <a:solidFill>
                  <a:srgbClr val="E7021A"/>
                </a:solidFill>
                <a:latin typeface="Minion Pro" pitchFamily="18" charset="0"/>
                <a:ea typeface="+mj-ea"/>
                <a:cs typeface="+mj-cs"/>
              </a:rPr>
              <a:t>’ apprenant </a:t>
            </a:r>
            <a:r>
              <a:rPr lang="fr-CA" sz="3800" dirty="0">
                <a:solidFill>
                  <a:srgbClr val="E7021A"/>
                </a:solidFill>
                <a:latin typeface="Minion Pro" pitchFamily="18" charset="0"/>
                <a:ea typeface="+mj-ea"/>
                <a:cs typeface="+mj-cs"/>
              </a:rPr>
              <a:t>du 21e siècle</a:t>
            </a:r>
          </a:p>
        </p:txBody>
      </p:sp>
    </p:spTree>
    <p:custDataLst>
      <p:tags r:id="rId1"/>
    </p:custDataLst>
    <p:extLst>
      <p:ext uri="{BB962C8B-B14F-4D97-AF65-F5344CB8AC3E}">
        <p14:creationId xmlns:p14="http://schemas.microsoft.com/office/powerpoint/2010/main" val="679373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50</a:t>
            </a:fld>
            <a:endParaRPr lang="fr-FR" dirty="0">
              <a:solidFill>
                <a:srgbClr val="5E5E5E"/>
              </a:solidFill>
              <a:latin typeface="Arial Narrow"/>
              <a:cs typeface="Arial Narrow"/>
            </a:endParaRPr>
          </a:p>
        </p:txBody>
      </p:sp>
      <p:sp>
        <p:nvSpPr>
          <p:cNvPr id="67590" name="Rectangle 3"/>
          <p:cNvSpPr>
            <a:spLocks noGrp="1" noChangeArrowheads="1"/>
          </p:cNvSpPr>
          <p:nvPr>
            <p:ph type="body" idx="1"/>
          </p:nvPr>
        </p:nvSpPr>
        <p:spPr>
          <a:xfrm>
            <a:off x="580769" y="1258644"/>
            <a:ext cx="7929945" cy="5153644"/>
          </a:xfrm>
        </p:spPr>
        <p:txBody>
          <a:bodyPr>
            <a:normAutofit/>
          </a:bodyPr>
          <a:lstStyle/>
          <a:p>
            <a:pPr marL="0" indent="0">
              <a:buNone/>
            </a:pPr>
            <a:endParaRPr lang="fr-CA" sz="3400" dirty="0" smtClean="0"/>
          </a:p>
          <a:p>
            <a:pPr marL="0" indent="0">
              <a:buNone/>
            </a:pPr>
            <a:endParaRPr lang="fr-CA" sz="3400" dirty="0"/>
          </a:p>
          <a:p>
            <a:pPr marL="0" indent="0">
              <a:buClr>
                <a:srgbClr val="E7021A"/>
              </a:buClr>
              <a:buNone/>
              <a:defRPr/>
            </a:pPr>
            <a:endParaRPr lang="fr-CA" sz="2000" dirty="0" smtClean="0">
              <a:latin typeface="Arial Narrow"/>
              <a:cs typeface="Arial Narrow"/>
            </a:endParaRPr>
          </a:p>
          <a:p>
            <a:pPr marL="457200" lvl="1" indent="0">
              <a:buClr>
                <a:srgbClr val="E7021A"/>
              </a:buClr>
              <a:buNone/>
              <a:defRPr/>
            </a:pPr>
            <a:endParaRPr lang="fr-CA" sz="1600" dirty="0">
              <a:latin typeface="Arial Narrow"/>
              <a:cs typeface="Arial Narrow"/>
            </a:endParaRPr>
          </a:p>
        </p:txBody>
      </p:sp>
      <p:pic>
        <p:nvPicPr>
          <p:cNvPr id="9" name="Imag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11" name="Rectangle 2"/>
          <p:cNvSpPr>
            <a:spLocks noGrp="1" noChangeArrowheads="1"/>
          </p:cNvSpPr>
          <p:nvPr>
            <p:ph type="title"/>
          </p:nvPr>
        </p:nvSpPr>
        <p:spPr>
          <a:xfrm>
            <a:off x="762000" y="619836"/>
            <a:ext cx="7620000" cy="1063428"/>
          </a:xfrm>
        </p:spPr>
        <p:txBody>
          <a:bodyPr anchor="t" anchorCtr="0">
            <a:normAutofit/>
          </a:bodyPr>
          <a:lstStyle/>
          <a:p>
            <a:pPr algn="l"/>
            <a:r>
              <a:rPr lang="fr-FR" sz="3600" dirty="0" smtClean="0">
                <a:solidFill>
                  <a:srgbClr val="E7021A"/>
                </a:solidFill>
                <a:latin typeface="Minion Pro"/>
                <a:cs typeface="Minion Pro"/>
              </a:rPr>
              <a:t>Commentaires et retour sur l’expérience</a:t>
            </a:r>
            <a:endParaRPr lang="fr-FR" sz="3600" dirty="0">
              <a:solidFill>
                <a:srgbClr val="E7021A"/>
              </a:solidFill>
              <a:latin typeface="Minion Pro"/>
              <a:cs typeface="Minion Pro"/>
            </a:endParaRPr>
          </a:p>
        </p:txBody>
      </p:sp>
      <p:sp>
        <p:nvSpPr>
          <p:cNvPr id="10" name="Rectangle 3"/>
          <p:cNvSpPr txBox="1">
            <a:spLocks noChangeArrowheads="1"/>
          </p:cNvSpPr>
          <p:nvPr/>
        </p:nvSpPr>
        <p:spPr>
          <a:xfrm>
            <a:off x="733169" y="1628800"/>
            <a:ext cx="6935175" cy="460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endParaRPr lang="fr-CA" sz="2600" dirty="0" smtClean="0"/>
          </a:p>
          <a:p>
            <a:pPr>
              <a:lnSpc>
                <a:spcPct val="120000"/>
              </a:lnSpc>
            </a:pPr>
            <a:r>
              <a:rPr lang="fr-CA" sz="2600" dirty="0" smtClean="0"/>
              <a:t>Exercices préalables</a:t>
            </a:r>
          </a:p>
          <a:p>
            <a:pPr>
              <a:lnSpc>
                <a:spcPct val="120000"/>
              </a:lnSpc>
            </a:pPr>
            <a:r>
              <a:rPr lang="fr-CA" sz="2600" dirty="0" smtClean="0"/>
              <a:t>Exercices en classe</a:t>
            </a:r>
          </a:p>
          <a:p>
            <a:pPr>
              <a:lnSpc>
                <a:spcPct val="120000"/>
              </a:lnSpc>
            </a:pPr>
            <a:r>
              <a:rPr lang="fr-CA" sz="2600" dirty="0" smtClean="0"/>
              <a:t>Déroulement</a:t>
            </a:r>
          </a:p>
          <a:p>
            <a:pPr>
              <a:lnSpc>
                <a:spcPct val="120000"/>
              </a:lnSpc>
            </a:pPr>
            <a:r>
              <a:rPr lang="fr-CA" sz="2600" dirty="0" smtClean="0"/>
              <a:t>Logistique</a:t>
            </a:r>
          </a:p>
          <a:p>
            <a:pPr>
              <a:lnSpc>
                <a:spcPct val="120000"/>
              </a:lnSpc>
            </a:pPr>
            <a:r>
              <a:rPr lang="fr-CA" sz="2600" dirty="0" smtClean="0"/>
              <a:t>Réaction des étudiants</a:t>
            </a:r>
          </a:p>
          <a:p>
            <a:pPr>
              <a:lnSpc>
                <a:spcPct val="120000"/>
              </a:lnSpc>
            </a:pPr>
            <a:r>
              <a:rPr lang="fr-CA" sz="2600" dirty="0" smtClean="0"/>
              <a:t>Les plus et les moins</a:t>
            </a:r>
            <a:endParaRPr lang="fr-CA" sz="2600" dirty="0"/>
          </a:p>
          <a:p>
            <a:pPr marL="457200" lvl="1" indent="0">
              <a:buClr>
                <a:srgbClr val="E7021A"/>
              </a:buClr>
              <a:buFont typeface="Arial" pitchFamily="34" charset="0"/>
              <a:buNone/>
              <a:defRPr/>
            </a:pPr>
            <a:endParaRPr lang="fr-CA" sz="1600" dirty="0">
              <a:latin typeface="Arial Narrow"/>
              <a:cs typeface="Arial Narrow"/>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2543152"/>
            <a:ext cx="4176464" cy="2779807"/>
          </a:xfrm>
          <a:prstGeom prst="rect">
            <a:avLst/>
          </a:prstGeom>
        </p:spPr>
      </p:pic>
    </p:spTree>
    <p:extLst>
      <p:ext uri="{BB962C8B-B14F-4D97-AF65-F5344CB8AC3E}">
        <p14:creationId xmlns:p14="http://schemas.microsoft.com/office/powerpoint/2010/main" val="259153270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Image 6" descr="ULBIBLIO-Gabarit-Bibl-VF-3.jpg"/>
          <p:cNvPicPr>
            <a:picLocks noChangeAspect="1"/>
          </p:cNvPicPr>
          <p:nvPr/>
        </p:nvPicPr>
        <p:blipFill>
          <a:blip r:embed="rId4"/>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nvPr>
        </p:nvSpPr>
        <p:spPr>
          <a:xfrm>
            <a:off x="811164" y="2016924"/>
            <a:ext cx="4480916" cy="1484084"/>
          </a:xfrm>
        </p:spPr>
        <p:txBody>
          <a:bodyPr anchor="t" anchorCtr="0">
            <a:noAutofit/>
          </a:bodyPr>
          <a:lstStyle/>
          <a:p>
            <a:pPr algn="l"/>
            <a:r>
              <a:rPr lang="fr-FR" sz="7200" b="0" dirty="0" smtClean="0">
                <a:solidFill>
                  <a:srgbClr val="E7021A"/>
                </a:solidFill>
                <a:latin typeface="Minion Pro"/>
                <a:cs typeface="Minion Pro"/>
              </a:rPr>
              <a:t>Merci</a:t>
            </a:r>
            <a:endParaRPr lang="fr-FR" sz="7200" dirty="0">
              <a:solidFill>
                <a:srgbClr val="E7021A"/>
              </a:solidFill>
              <a:latin typeface="Minion Pro"/>
              <a:cs typeface="Minion Pro"/>
            </a:endParaRPr>
          </a:p>
        </p:txBody>
      </p:sp>
      <p:sp>
        <p:nvSpPr>
          <p:cNvPr id="4" name="Text Box 7"/>
          <p:cNvSpPr txBox="1">
            <a:spLocks noChangeArrowheads="1"/>
          </p:cNvSpPr>
          <p:nvPr/>
        </p:nvSpPr>
        <p:spPr bwMode="auto">
          <a:xfrm>
            <a:off x="1259632" y="3717032"/>
            <a:ext cx="3810000" cy="1546577"/>
          </a:xfrm>
          <a:prstGeom prst="rect">
            <a:avLst/>
          </a:prstGeom>
          <a:noFill/>
          <a:ln w="9525">
            <a:noFill/>
            <a:miter lim="800000"/>
            <a:headEnd/>
            <a:tailEnd/>
          </a:ln>
        </p:spPr>
        <p:txBody>
          <a:bodyPr lIns="0" rIns="0">
            <a:prstTxWarp prst="textNoShape">
              <a:avLst/>
            </a:prstTxWarp>
            <a:spAutoFit/>
          </a:bodyPr>
          <a:lstStyle/>
          <a:p>
            <a:pPr>
              <a:defRPr/>
            </a:pPr>
            <a:r>
              <a:rPr lang="fr-FR" sz="1600" cap="all" dirty="0">
                <a:solidFill>
                  <a:srgbClr val="040404"/>
                </a:solidFill>
                <a:latin typeface="Arial Narrow"/>
                <a:cs typeface="Arial Narrow"/>
              </a:rPr>
              <a:t>Maude Laplante-Dubé</a:t>
            </a:r>
          </a:p>
          <a:p>
            <a:pPr>
              <a:defRPr/>
            </a:pPr>
            <a:r>
              <a:rPr lang="fr-FR" sz="1600" dirty="0">
                <a:solidFill>
                  <a:srgbClr val="040404"/>
                </a:solidFill>
                <a:latin typeface="Arial Narrow"/>
                <a:cs typeface="Arial Narrow"/>
              </a:rPr>
              <a:t>Conseillère en documentation</a:t>
            </a:r>
          </a:p>
          <a:p>
            <a:pPr>
              <a:lnSpc>
                <a:spcPct val="110000"/>
              </a:lnSpc>
              <a:defRPr/>
            </a:pPr>
            <a:r>
              <a:rPr lang="fr-FR" sz="1600" cap="all" dirty="0" smtClean="0">
                <a:solidFill>
                  <a:srgbClr val="040404"/>
                </a:solidFill>
                <a:latin typeface="Arial Narrow"/>
                <a:cs typeface="Arial Narrow"/>
              </a:rPr>
              <a:t>Andréane </a:t>
            </a:r>
            <a:r>
              <a:rPr lang="fr-FR" sz="1600" cap="all" dirty="0">
                <a:solidFill>
                  <a:srgbClr val="040404"/>
                </a:solidFill>
                <a:latin typeface="Arial Narrow"/>
                <a:cs typeface="Arial Narrow"/>
              </a:rPr>
              <a:t>Sicotte</a:t>
            </a:r>
          </a:p>
          <a:p>
            <a:pPr>
              <a:lnSpc>
                <a:spcPct val="110000"/>
              </a:lnSpc>
              <a:defRPr/>
            </a:pPr>
            <a:r>
              <a:rPr lang="fr-FR" sz="1600" dirty="0">
                <a:solidFill>
                  <a:srgbClr val="040404"/>
                </a:solidFill>
                <a:latin typeface="Arial Narrow"/>
                <a:cs typeface="Arial Narrow"/>
              </a:rPr>
              <a:t>Conseillère en formation</a:t>
            </a:r>
          </a:p>
          <a:p>
            <a:pPr>
              <a:lnSpc>
                <a:spcPct val="110000"/>
              </a:lnSpc>
              <a:defRPr/>
            </a:pPr>
            <a:endParaRPr lang="fr-FR" sz="300" dirty="0">
              <a:solidFill>
                <a:srgbClr val="040404"/>
              </a:solidFill>
              <a:latin typeface="Arial Narrow"/>
              <a:cs typeface="Arial Narrow"/>
            </a:endParaRPr>
          </a:p>
          <a:p>
            <a:pPr>
              <a:defRPr/>
            </a:pPr>
            <a:endParaRPr lang="fr-FR" sz="800" dirty="0">
              <a:solidFill>
                <a:srgbClr val="040404"/>
              </a:solidFill>
              <a:latin typeface="Arial Narrow"/>
              <a:cs typeface="Arial Narrow"/>
            </a:endParaRPr>
          </a:p>
          <a:p>
            <a:pPr>
              <a:defRPr/>
            </a:pPr>
            <a:r>
              <a:rPr lang="fr-FR" sz="1600" cap="all" dirty="0" smtClean="0">
                <a:solidFill>
                  <a:srgbClr val="040404"/>
                </a:solidFill>
                <a:latin typeface="Arial Narrow"/>
                <a:cs typeface="Arial Narrow"/>
              </a:rPr>
              <a:t>17 </a:t>
            </a:r>
            <a:r>
              <a:rPr lang="fr-FR" sz="1600" dirty="0" smtClean="0">
                <a:solidFill>
                  <a:srgbClr val="040404"/>
                </a:solidFill>
                <a:latin typeface="Arial Narrow"/>
                <a:cs typeface="Arial Narrow"/>
              </a:rPr>
              <a:t>mars</a:t>
            </a:r>
            <a:r>
              <a:rPr lang="fr-FR" sz="1600" cap="all" dirty="0" smtClean="0">
                <a:solidFill>
                  <a:srgbClr val="040404"/>
                </a:solidFill>
                <a:latin typeface="Arial Narrow"/>
                <a:cs typeface="Arial Narrow"/>
              </a:rPr>
              <a:t> 2015</a:t>
            </a:r>
            <a:endParaRPr lang="fr-FR" sz="1600" cap="all" dirty="0">
              <a:solidFill>
                <a:srgbClr val="040404"/>
              </a:solidFill>
              <a:latin typeface="Arial Narrow"/>
              <a:cs typeface="Arial Narrow"/>
            </a:endParaRPr>
          </a:p>
        </p:txBody>
      </p:sp>
      <p:pic>
        <p:nvPicPr>
          <p:cNvPr id="7" name="Image 5"/>
          <p:cNvPicPr>
            <a:picLocks noChangeAspect="1"/>
          </p:cNvPicPr>
          <p:nvPr/>
        </p:nvPicPr>
        <p:blipFill>
          <a:blip r:embed="rId5"/>
          <a:srcRect/>
          <a:stretch>
            <a:fillRect/>
          </a:stretch>
        </p:blipFill>
        <p:spPr bwMode="auto">
          <a:xfrm>
            <a:off x="683568" y="3861048"/>
            <a:ext cx="434975" cy="546100"/>
          </a:xfrm>
          <a:prstGeom prst="rect">
            <a:avLst/>
          </a:prstGeom>
          <a:noFill/>
          <a:ln w="9525">
            <a:noFill/>
            <a:miter lim="800000"/>
            <a:headEnd/>
            <a:tailEnd/>
          </a:ln>
        </p:spPr>
      </p:pic>
      <p:pic>
        <p:nvPicPr>
          <p:cNvPr id="8" name="Image 7"/>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Effect>
                      <a14:brightnessContrast bright="20000"/>
                    </a14:imgEffect>
                  </a14:imgLayer>
                </a14:imgProps>
              </a:ext>
            </a:extLst>
          </a:blip>
          <a:stretch>
            <a:fillRect/>
          </a:stretch>
        </p:blipFill>
        <p:spPr>
          <a:xfrm>
            <a:off x="4047052" y="2204864"/>
            <a:ext cx="4535969"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83357208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4"/>
          <a:stretch>
            <a:fillRect/>
          </a:stretch>
        </p:blipFill>
        <p:spPr>
          <a:xfrm>
            <a:off x="5796136" y="1984514"/>
            <a:ext cx="3172930" cy="2163234"/>
          </a:xfrm>
          <a:prstGeom prst="rect">
            <a:avLst/>
          </a:prstGeom>
          <a:ln w="6350">
            <a:solidFill>
              <a:schemeClr val="bg1">
                <a:lumMod val="50000"/>
              </a:schemeClr>
            </a:solidFill>
          </a:ln>
        </p:spPr>
      </p:pic>
      <p:pic>
        <p:nvPicPr>
          <p:cNvPr id="10" name="Image 9"/>
          <p:cNvPicPr>
            <a:picLocks noChangeAspect="1"/>
          </p:cNvPicPr>
          <p:nvPr/>
        </p:nvPicPr>
        <p:blipFill>
          <a:blip r:embed="rId5"/>
          <a:stretch>
            <a:fillRect/>
          </a:stretch>
        </p:blipFill>
        <p:spPr>
          <a:xfrm>
            <a:off x="5796136" y="4351866"/>
            <a:ext cx="3172930" cy="1945548"/>
          </a:xfrm>
          <a:prstGeom prst="rect">
            <a:avLst/>
          </a:prstGeom>
          <a:ln w="6350">
            <a:solidFill>
              <a:schemeClr val="bg1">
                <a:lumMod val="50000"/>
              </a:schemeClr>
            </a:solidFill>
          </a:ln>
        </p:spPr>
      </p:pic>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smtClean="0">
                <a:solidFill>
                  <a:srgbClr val="E7021A"/>
                </a:solidFill>
                <a:latin typeface="Minion Pro" pitchFamily="18" charset="0"/>
                <a:ea typeface="+mj-ea"/>
                <a:cs typeface="+mj-cs"/>
              </a:rPr>
              <a:t>Commentaires des étudiants</a:t>
            </a:r>
            <a:endParaRPr lang="fr-CA" sz="3800" dirty="0">
              <a:solidFill>
                <a:srgbClr val="E7021A"/>
              </a:solidFill>
              <a:latin typeface="Minion Pro" pitchFamily="18" charset="0"/>
              <a:ea typeface="+mj-ea"/>
              <a:cs typeface="+mj-cs"/>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15"/>
          <a:stretch/>
        </p:blipFill>
        <p:spPr bwMode="auto">
          <a:xfrm>
            <a:off x="251520" y="2221128"/>
            <a:ext cx="5392335" cy="372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739280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4"/>
          <a:stretch>
            <a:fillRect/>
          </a:stretch>
        </p:blipFill>
        <p:spPr>
          <a:xfrm>
            <a:off x="5796136" y="1984514"/>
            <a:ext cx="3172930" cy="2163234"/>
          </a:xfrm>
          <a:prstGeom prst="rect">
            <a:avLst/>
          </a:prstGeom>
          <a:ln w="6350">
            <a:solidFill>
              <a:schemeClr val="bg1">
                <a:lumMod val="50000"/>
              </a:schemeClr>
            </a:solidFill>
          </a:ln>
        </p:spPr>
      </p:pic>
      <p:pic>
        <p:nvPicPr>
          <p:cNvPr id="10" name="Image 9"/>
          <p:cNvPicPr>
            <a:picLocks noChangeAspect="1"/>
          </p:cNvPicPr>
          <p:nvPr/>
        </p:nvPicPr>
        <p:blipFill>
          <a:blip r:embed="rId5"/>
          <a:stretch>
            <a:fillRect/>
          </a:stretch>
        </p:blipFill>
        <p:spPr>
          <a:xfrm>
            <a:off x="5796136" y="4351866"/>
            <a:ext cx="3172930" cy="1945548"/>
          </a:xfrm>
          <a:prstGeom prst="rect">
            <a:avLst/>
          </a:prstGeom>
          <a:ln w="6350">
            <a:solidFill>
              <a:schemeClr val="bg1">
                <a:lumMod val="50000"/>
              </a:schemeClr>
            </a:solidFill>
          </a:ln>
        </p:spPr>
      </p:pic>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a:solidFill>
                  <a:srgbClr val="E7021A"/>
                </a:solidFill>
                <a:latin typeface="Minion Pro" pitchFamily="18" charset="0"/>
              </a:rPr>
              <a:t>Commentaires des étudiants</a:t>
            </a:r>
          </a:p>
        </p:txBody>
      </p:sp>
      <p:sp>
        <p:nvSpPr>
          <p:cNvPr id="2" name="Rectangle 1"/>
          <p:cNvSpPr/>
          <p:nvPr/>
        </p:nvSpPr>
        <p:spPr>
          <a:xfrm>
            <a:off x="755576" y="2573437"/>
            <a:ext cx="4572000" cy="2769989"/>
          </a:xfrm>
          <a:prstGeom prst="rect">
            <a:avLst/>
          </a:prstGeom>
        </p:spPr>
        <p:txBody>
          <a:bodyPr>
            <a:spAutoFit/>
          </a:bodyPr>
          <a:lstStyle/>
          <a:p>
            <a:pPr marL="285750" indent="-285750">
              <a:spcBef>
                <a:spcPts val="300"/>
              </a:spcBef>
              <a:spcAft>
                <a:spcPts val="300"/>
              </a:spcAft>
              <a:buFont typeface="Arial" pitchFamily="34" charset="0"/>
              <a:buChar char="•"/>
            </a:pPr>
            <a:r>
              <a:rPr lang="fr-CA" dirty="0" smtClean="0"/>
              <a:t>Plus motivant</a:t>
            </a:r>
            <a:endParaRPr lang="fr-CA" dirty="0"/>
          </a:p>
          <a:p>
            <a:pPr marL="285750" lvl="0" indent="-285750">
              <a:spcBef>
                <a:spcPts val="300"/>
              </a:spcBef>
              <a:spcAft>
                <a:spcPts val="300"/>
              </a:spcAft>
              <a:buFont typeface="Arial" pitchFamily="34" charset="0"/>
              <a:buChar char="•"/>
            </a:pPr>
            <a:r>
              <a:rPr lang="fr-CA" dirty="0" smtClean="0"/>
              <a:t>Plus </a:t>
            </a:r>
            <a:r>
              <a:rPr lang="fr-CA" dirty="0"/>
              <a:t>amusant, plus </a:t>
            </a:r>
            <a:r>
              <a:rPr lang="fr-CA" dirty="0" smtClean="0"/>
              <a:t>divertissant</a:t>
            </a:r>
          </a:p>
          <a:p>
            <a:pPr marL="285750" indent="-285750">
              <a:spcBef>
                <a:spcPts val="300"/>
              </a:spcBef>
              <a:spcAft>
                <a:spcPts val="300"/>
              </a:spcAft>
              <a:buFont typeface="Arial" pitchFamily="34" charset="0"/>
              <a:buChar char="•"/>
            </a:pPr>
            <a:r>
              <a:rPr lang="fr-CA" dirty="0"/>
              <a:t>Échange de d’idées et </a:t>
            </a:r>
            <a:r>
              <a:rPr lang="fr-CA" dirty="0" smtClean="0"/>
              <a:t>d’opinions</a:t>
            </a:r>
          </a:p>
          <a:p>
            <a:pPr marL="285750" lvl="0" indent="-285750">
              <a:spcBef>
                <a:spcPts val="300"/>
              </a:spcBef>
              <a:spcAft>
                <a:spcPts val="300"/>
              </a:spcAft>
              <a:buFont typeface="Arial" pitchFamily="34" charset="0"/>
              <a:buChar char="•"/>
            </a:pPr>
            <a:r>
              <a:rPr lang="fr-CA" dirty="0"/>
              <a:t>Davantage de réflexion et de raisonnement</a:t>
            </a:r>
          </a:p>
          <a:p>
            <a:pPr marL="285750" lvl="0" indent="-285750">
              <a:spcBef>
                <a:spcPts val="300"/>
              </a:spcBef>
              <a:spcAft>
                <a:spcPts val="300"/>
              </a:spcAft>
              <a:buFont typeface="Arial" pitchFamily="34" charset="0"/>
              <a:buChar char="•"/>
            </a:pPr>
            <a:r>
              <a:rPr lang="fr-CA" dirty="0" smtClean="0"/>
              <a:t>Meilleure </a:t>
            </a:r>
            <a:r>
              <a:rPr lang="fr-CA" dirty="0"/>
              <a:t>compréhension de la matière grâce aux </a:t>
            </a:r>
            <a:r>
              <a:rPr lang="fr-CA" dirty="0" smtClean="0"/>
              <a:t>échanges</a:t>
            </a:r>
          </a:p>
          <a:p>
            <a:pPr marL="285750" indent="-285750">
              <a:spcBef>
                <a:spcPts val="300"/>
              </a:spcBef>
              <a:spcAft>
                <a:spcPts val="300"/>
              </a:spcAft>
              <a:buFont typeface="Arial" pitchFamily="34" charset="0"/>
              <a:buChar char="•"/>
            </a:pPr>
            <a:r>
              <a:rPr lang="fr-CA" dirty="0"/>
              <a:t>Meilleure rétention de la matière</a:t>
            </a:r>
          </a:p>
          <a:p>
            <a:pPr marL="285750" lvl="0" indent="-285750">
              <a:spcBef>
                <a:spcPts val="300"/>
              </a:spcBef>
              <a:spcAft>
                <a:spcPts val="300"/>
              </a:spcAft>
              <a:buFont typeface="Arial" pitchFamily="34" charset="0"/>
              <a:buChar char="•"/>
            </a:pPr>
            <a:r>
              <a:rPr lang="fr-CA" dirty="0" smtClean="0"/>
              <a:t>Etc.</a:t>
            </a:r>
            <a:endParaRPr lang="fr-CA" dirty="0"/>
          </a:p>
        </p:txBody>
      </p:sp>
    </p:spTree>
    <p:custDataLst>
      <p:tags r:id="rId1"/>
    </p:custDataLst>
    <p:extLst>
      <p:ext uri="{BB962C8B-B14F-4D97-AF65-F5344CB8AC3E}">
        <p14:creationId xmlns:p14="http://schemas.microsoft.com/office/powerpoint/2010/main" val="1905774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a:solidFill>
                  <a:srgbClr val="E7021A"/>
                </a:solidFill>
                <a:latin typeface="Minion Pro" pitchFamily="18" charset="0"/>
              </a:rPr>
              <a:t>Commentaires des étudiants</a:t>
            </a:r>
          </a:p>
        </p:txBody>
      </p:sp>
      <p:graphicFrame>
        <p:nvGraphicFramePr>
          <p:cNvPr id="6" name="Graphique 5" title="Taux de satisfaction concernant les interactions constructives entre les étudiants que procure la salle"/>
          <p:cNvGraphicFramePr/>
          <p:nvPr>
            <p:extLst/>
          </p:nvPr>
        </p:nvGraphicFramePr>
        <p:xfrm>
          <a:off x="457200" y="1916832"/>
          <a:ext cx="4063518"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phique 8" title="Taux de satisfaction concernant les interactions constructives entre les étudiants que procure la salle"/>
          <p:cNvGraphicFramePr/>
          <p:nvPr>
            <p:extLst/>
          </p:nvPr>
        </p:nvGraphicFramePr>
        <p:xfrm>
          <a:off x="3851920" y="1916832"/>
          <a:ext cx="4176464" cy="24482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phique 10" title="Taux de satisfaction concernant les interactions constructives entre les étudiants que procure la salle"/>
          <p:cNvGraphicFramePr/>
          <p:nvPr>
            <p:extLst/>
          </p:nvPr>
        </p:nvGraphicFramePr>
        <p:xfrm>
          <a:off x="395536" y="4293096"/>
          <a:ext cx="3960440" cy="2448272"/>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12"/>
          <p:cNvSpPr/>
          <p:nvPr/>
        </p:nvSpPr>
        <p:spPr>
          <a:xfrm>
            <a:off x="5508104" y="5013176"/>
            <a:ext cx="2808312" cy="1331134"/>
          </a:xfrm>
          <a:prstGeom prst="rect">
            <a:avLst/>
          </a:prstGeom>
        </p:spPr>
        <p:txBody>
          <a:bodyPr wrap="square">
            <a:spAutoFit/>
          </a:bodyPr>
          <a:lstStyle/>
          <a:p>
            <a:pPr>
              <a:lnSpc>
                <a:spcPct val="115000"/>
              </a:lnSpc>
              <a:spcAft>
                <a:spcPts val="0"/>
              </a:spcAft>
            </a:pPr>
            <a:r>
              <a:rPr lang="fr-CA" sz="1400" dirty="0" smtClean="0"/>
              <a:t>1 - Tout </a:t>
            </a:r>
            <a:r>
              <a:rPr lang="fr-CA" sz="1400" dirty="0"/>
              <a:t>à fait en </a:t>
            </a:r>
            <a:r>
              <a:rPr lang="fr-CA" sz="1400" dirty="0" smtClean="0"/>
              <a:t>désaccord</a:t>
            </a:r>
          </a:p>
          <a:p>
            <a:pPr>
              <a:lnSpc>
                <a:spcPct val="115000"/>
              </a:lnSpc>
              <a:spcAft>
                <a:spcPts val="0"/>
              </a:spcAft>
            </a:pPr>
            <a:r>
              <a:rPr lang="fr-CA" sz="1400" dirty="0" smtClean="0">
                <a:ea typeface="Calibri"/>
                <a:cs typeface="Times New Roman"/>
              </a:rPr>
              <a:t>2 - En désaccord</a:t>
            </a:r>
          </a:p>
          <a:p>
            <a:pPr>
              <a:lnSpc>
                <a:spcPct val="115000"/>
              </a:lnSpc>
              <a:spcAft>
                <a:spcPts val="0"/>
              </a:spcAft>
            </a:pPr>
            <a:r>
              <a:rPr lang="fr-CA" sz="1400" dirty="0" smtClean="0">
                <a:ea typeface="Calibri"/>
                <a:cs typeface="Times New Roman"/>
              </a:rPr>
              <a:t>3 - Neutre</a:t>
            </a:r>
          </a:p>
          <a:p>
            <a:pPr>
              <a:lnSpc>
                <a:spcPct val="115000"/>
              </a:lnSpc>
              <a:spcAft>
                <a:spcPts val="0"/>
              </a:spcAft>
            </a:pPr>
            <a:r>
              <a:rPr lang="fr-CA" sz="1400" dirty="0" smtClean="0">
                <a:ea typeface="Calibri"/>
                <a:cs typeface="Times New Roman"/>
              </a:rPr>
              <a:t>4 - En accord</a:t>
            </a:r>
          </a:p>
          <a:p>
            <a:pPr>
              <a:lnSpc>
                <a:spcPct val="115000"/>
              </a:lnSpc>
              <a:spcAft>
                <a:spcPts val="0"/>
              </a:spcAft>
            </a:pPr>
            <a:r>
              <a:rPr lang="fr-CA" sz="1400" dirty="0" smtClean="0">
                <a:ea typeface="Calibri"/>
                <a:cs typeface="Times New Roman"/>
              </a:rPr>
              <a:t>5 - Tout à fait en accord</a:t>
            </a:r>
            <a:endParaRPr lang="fr-CA" sz="1400" dirty="0">
              <a:ea typeface="Calibri"/>
              <a:cs typeface="Times New Roman"/>
            </a:endParaRPr>
          </a:p>
        </p:txBody>
      </p:sp>
    </p:spTree>
    <p:custDataLst>
      <p:tags r:id="rId1"/>
    </p:custDataLst>
    <p:extLst>
      <p:ext uri="{BB962C8B-B14F-4D97-AF65-F5344CB8AC3E}">
        <p14:creationId xmlns:p14="http://schemas.microsoft.com/office/powerpoint/2010/main" val="25680403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4"/>
          <a:stretch>
            <a:fillRect/>
          </a:stretch>
        </p:blipFill>
        <p:spPr>
          <a:xfrm>
            <a:off x="5796136" y="1984514"/>
            <a:ext cx="3172930" cy="2163234"/>
          </a:xfrm>
          <a:prstGeom prst="rect">
            <a:avLst/>
          </a:prstGeom>
          <a:ln w="6350">
            <a:solidFill>
              <a:schemeClr val="bg1">
                <a:lumMod val="50000"/>
              </a:schemeClr>
            </a:solidFill>
          </a:ln>
        </p:spPr>
      </p:pic>
      <p:pic>
        <p:nvPicPr>
          <p:cNvPr id="10" name="Image 9"/>
          <p:cNvPicPr>
            <a:picLocks noChangeAspect="1"/>
          </p:cNvPicPr>
          <p:nvPr/>
        </p:nvPicPr>
        <p:blipFill>
          <a:blip r:embed="rId5"/>
          <a:stretch>
            <a:fillRect/>
          </a:stretch>
        </p:blipFill>
        <p:spPr>
          <a:xfrm>
            <a:off x="5796136" y="4351866"/>
            <a:ext cx="3172930" cy="1945548"/>
          </a:xfrm>
          <a:prstGeom prst="rect">
            <a:avLst/>
          </a:prstGeom>
          <a:ln w="6350">
            <a:solidFill>
              <a:schemeClr val="bg1">
                <a:lumMod val="50000"/>
              </a:schemeClr>
            </a:solidFill>
          </a:ln>
        </p:spPr>
      </p:pic>
      <p:sp>
        <p:nvSpPr>
          <p:cNvPr id="8"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fr-CA" sz="3800" dirty="0">
                <a:solidFill>
                  <a:srgbClr val="E7021A"/>
                </a:solidFill>
                <a:latin typeface="Minion Pro" pitchFamily="18" charset="0"/>
              </a:rPr>
              <a:t>Commentaires des étudiants</a:t>
            </a:r>
          </a:p>
        </p:txBody>
      </p:sp>
      <p:sp>
        <p:nvSpPr>
          <p:cNvPr id="2" name="Rectangle 1"/>
          <p:cNvSpPr/>
          <p:nvPr/>
        </p:nvSpPr>
        <p:spPr>
          <a:xfrm>
            <a:off x="755576" y="2573437"/>
            <a:ext cx="4572000" cy="3323987"/>
          </a:xfrm>
          <a:prstGeom prst="rect">
            <a:avLst/>
          </a:prstGeom>
        </p:spPr>
        <p:txBody>
          <a:bodyPr>
            <a:spAutoFit/>
          </a:bodyPr>
          <a:lstStyle/>
          <a:p>
            <a:pPr>
              <a:lnSpc>
                <a:spcPct val="150000"/>
              </a:lnSpc>
            </a:pPr>
            <a:r>
              <a:rPr lang="fr-CA" sz="2000" dirty="0"/>
              <a:t>De manière générale un étudiant retient </a:t>
            </a:r>
            <a:r>
              <a:rPr lang="fr-CA" sz="2000" dirty="0" smtClean="0"/>
              <a:t>:</a:t>
            </a:r>
          </a:p>
          <a:p>
            <a:pPr marL="342900" indent="-342900">
              <a:lnSpc>
                <a:spcPct val="150000"/>
              </a:lnSpc>
              <a:buFont typeface="Arial" pitchFamily="34" charset="0"/>
              <a:buChar char="•"/>
            </a:pPr>
            <a:r>
              <a:rPr lang="fr-CA" sz="2000" dirty="0" smtClean="0"/>
              <a:t>10</a:t>
            </a:r>
            <a:r>
              <a:rPr lang="fr-CA" sz="2000" dirty="0"/>
              <a:t>% de ce qu’il lit</a:t>
            </a:r>
          </a:p>
          <a:p>
            <a:pPr marL="342900" indent="-342900">
              <a:lnSpc>
                <a:spcPct val="150000"/>
              </a:lnSpc>
              <a:buFont typeface="Arial" pitchFamily="34" charset="0"/>
              <a:buChar char="•"/>
            </a:pPr>
            <a:r>
              <a:rPr lang="fr-CA" sz="2000" dirty="0"/>
              <a:t>20% de ce qu’il entend</a:t>
            </a:r>
          </a:p>
          <a:p>
            <a:pPr marL="342900" indent="-342900">
              <a:lnSpc>
                <a:spcPct val="150000"/>
              </a:lnSpc>
              <a:buFont typeface="Arial" pitchFamily="34" charset="0"/>
              <a:buChar char="•"/>
            </a:pPr>
            <a:r>
              <a:rPr lang="fr-CA" sz="2000" dirty="0"/>
              <a:t>30% de ce qu’il voit</a:t>
            </a:r>
          </a:p>
          <a:p>
            <a:pPr marL="342900" indent="-342900">
              <a:lnSpc>
                <a:spcPct val="150000"/>
              </a:lnSpc>
              <a:buFont typeface="Arial" pitchFamily="34" charset="0"/>
              <a:buChar char="•"/>
            </a:pPr>
            <a:r>
              <a:rPr lang="fr-CA" sz="2000" dirty="0"/>
              <a:t>50% de ce qu’il voit et entend</a:t>
            </a:r>
          </a:p>
          <a:p>
            <a:pPr marL="342900" indent="-342900">
              <a:lnSpc>
                <a:spcPct val="150000"/>
              </a:lnSpc>
              <a:buFont typeface="Arial" pitchFamily="34" charset="0"/>
              <a:buChar char="•"/>
            </a:pPr>
            <a:r>
              <a:rPr lang="fr-CA" sz="2000" dirty="0"/>
              <a:t>70% de ce qu’il dit</a:t>
            </a:r>
          </a:p>
          <a:p>
            <a:pPr marL="342900" indent="-342900">
              <a:lnSpc>
                <a:spcPct val="150000"/>
              </a:lnSpc>
              <a:buFont typeface="Arial" pitchFamily="34" charset="0"/>
              <a:buChar char="•"/>
            </a:pPr>
            <a:r>
              <a:rPr lang="fr-CA" sz="2000" dirty="0">
                <a:solidFill>
                  <a:srgbClr val="FF0000"/>
                </a:solidFill>
              </a:rPr>
              <a:t>90% de ce qu’il fait</a:t>
            </a:r>
          </a:p>
        </p:txBody>
      </p:sp>
    </p:spTree>
    <p:custDataLst>
      <p:tags r:id="rId1"/>
    </p:custDataLst>
    <p:extLst>
      <p:ext uri="{BB962C8B-B14F-4D97-AF65-F5344CB8AC3E}">
        <p14:creationId xmlns:p14="http://schemas.microsoft.com/office/powerpoint/2010/main" val="1435911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Université : la mort annoncée des cours en amphi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558" y="2054114"/>
            <a:ext cx="6382810" cy="4255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971600" y="6309319"/>
            <a:ext cx="4824536" cy="288032"/>
          </a:xfrm>
        </p:spPr>
        <p:txBody>
          <a:bodyPr>
            <a:normAutofit fontScale="32500" lnSpcReduction="20000"/>
          </a:bodyPr>
          <a:lstStyle/>
          <a:p>
            <a:pPr marL="400050" lvl="1" indent="0">
              <a:buNone/>
            </a:pPr>
            <a:r>
              <a:rPr lang="fr-CA" dirty="0"/>
              <a:t>http://mcetv.fr/news-express/2911-universite-la-mort-annoncee-des-cours-en-amphis</a:t>
            </a:r>
          </a:p>
          <a:p>
            <a:endParaRPr lang="fr-CA" dirty="0"/>
          </a:p>
        </p:txBody>
      </p:sp>
      <p:sp>
        <p:nvSpPr>
          <p:cNvPr id="4"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Font typeface="Arial" pitchFamily="34" charset="0"/>
              <a:buNone/>
            </a:pPr>
            <a:r>
              <a:rPr lang="fr-CA" sz="3800" dirty="0">
                <a:solidFill>
                  <a:srgbClr val="E7021A"/>
                </a:solidFill>
                <a:latin typeface="Minion Pro" pitchFamily="18" charset="0"/>
                <a:ea typeface="+mj-ea"/>
                <a:cs typeface="+mj-cs"/>
              </a:rPr>
              <a:t>L</a:t>
            </a:r>
            <a:r>
              <a:rPr lang="fr-CA" sz="3800" dirty="0" smtClean="0">
                <a:solidFill>
                  <a:srgbClr val="E7021A"/>
                </a:solidFill>
                <a:latin typeface="Minion Pro" pitchFamily="18" charset="0"/>
                <a:ea typeface="+mj-ea"/>
                <a:cs typeface="+mj-cs"/>
              </a:rPr>
              <a:t>’ apprenant </a:t>
            </a:r>
            <a:r>
              <a:rPr lang="fr-CA" sz="3800" dirty="0">
                <a:solidFill>
                  <a:srgbClr val="E7021A"/>
                </a:solidFill>
                <a:latin typeface="Minion Pro" pitchFamily="18" charset="0"/>
                <a:ea typeface="+mj-ea"/>
                <a:cs typeface="+mj-cs"/>
              </a:rPr>
              <a:t>du 21e siècle</a:t>
            </a:r>
          </a:p>
        </p:txBody>
      </p:sp>
      <p:grpSp>
        <p:nvGrpSpPr>
          <p:cNvPr id="5" name="Groupe 4"/>
          <p:cNvGrpSpPr/>
          <p:nvPr/>
        </p:nvGrpSpPr>
        <p:grpSpPr>
          <a:xfrm>
            <a:off x="5253365" y="1751359"/>
            <a:ext cx="3433435" cy="4155935"/>
            <a:chOff x="4630622" y="2308968"/>
            <a:chExt cx="3433435" cy="4155935"/>
          </a:xfrm>
        </p:grpSpPr>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622" y="2308968"/>
              <a:ext cx="2363586" cy="343932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7590" y="4410283"/>
              <a:ext cx="1886467" cy="205462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457200" y="3525187"/>
            <a:ext cx="2808312" cy="2411095"/>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001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558599" y="2051726"/>
            <a:ext cx="8765929" cy="3528392"/>
            <a:chOff x="270567" y="2276872"/>
            <a:chExt cx="8765929" cy="3528392"/>
          </a:xfrm>
        </p:grpSpPr>
        <p:pic>
          <p:nvPicPr>
            <p:cNvPr id="819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658" y="2790005"/>
              <a:ext cx="2546381" cy="257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52120" y="2276872"/>
              <a:ext cx="3384376" cy="369332"/>
            </a:xfrm>
            <a:prstGeom prst="rect">
              <a:avLst/>
            </a:prstGeom>
          </p:spPr>
          <p:txBody>
            <a:bodyPr wrap="square">
              <a:spAutoFit/>
            </a:bodyPr>
            <a:lstStyle/>
            <a:p>
              <a:endParaRPr lang="fr-CA" dirty="0">
                <a:solidFill>
                  <a:schemeClr val="bg1">
                    <a:lumMod val="50000"/>
                  </a:schemeClr>
                </a:solidFill>
              </a:endParaRP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7" y="2351900"/>
              <a:ext cx="5078136" cy="345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Changement de paradigme</a:t>
            </a:r>
          </a:p>
        </p:txBody>
      </p:sp>
    </p:spTree>
    <p:custDataLst>
      <p:tags r:id="rId1"/>
    </p:custDataLst>
    <p:extLst>
      <p:ext uri="{BB962C8B-B14F-4D97-AF65-F5344CB8AC3E}">
        <p14:creationId xmlns:p14="http://schemas.microsoft.com/office/powerpoint/2010/main" val="2679563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4131"/>
            <a:ext cx="9106771" cy="431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txBox="1">
            <a:spLocks/>
          </p:cNvSpPr>
          <p:nvPr/>
        </p:nvSpPr>
        <p:spPr>
          <a:xfrm>
            <a:off x="457200" y="627422"/>
            <a:ext cx="8229600" cy="142669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None/>
            </a:pPr>
            <a:r>
              <a:rPr lang="fr-CA" sz="3800" dirty="0">
                <a:solidFill>
                  <a:srgbClr val="E7021A"/>
                </a:solidFill>
                <a:latin typeface="Minion Pro" pitchFamily="18" charset="0"/>
                <a:ea typeface="+mj-ea"/>
                <a:cs typeface="+mj-cs"/>
              </a:rPr>
              <a:t>Changement de paradigme</a:t>
            </a:r>
          </a:p>
        </p:txBody>
      </p:sp>
    </p:spTree>
    <p:custDataLst>
      <p:tags r:id="rId1"/>
    </p:custDataLst>
    <p:extLst>
      <p:ext uri="{BB962C8B-B14F-4D97-AF65-F5344CB8AC3E}">
        <p14:creationId xmlns:p14="http://schemas.microsoft.com/office/powerpoint/2010/main" val="364408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Espace réservé du pied de page 3"/>
          <p:cNvSpPr>
            <a:spLocks noGrp="1"/>
          </p:cNvSpPr>
          <p:nvPr>
            <p:ph type="ftr" sz="quarter" idx="10"/>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67588" name="Espace réservé du numéro de diapositive 4"/>
          <p:cNvSpPr>
            <a:spLocks noGrp="1"/>
          </p:cNvSpPr>
          <p:nvPr>
            <p:ph type="sldNum" sz="quarter" idx="11"/>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9</a:t>
            </a:fld>
            <a:endParaRPr lang="fr-FR" dirty="0">
              <a:solidFill>
                <a:srgbClr val="5E5E5E"/>
              </a:solidFill>
              <a:latin typeface="Arial Narrow"/>
              <a:cs typeface="Arial Narrow"/>
            </a:endParaRPr>
          </a:p>
        </p:txBody>
      </p:sp>
      <p:pic>
        <p:nvPicPr>
          <p:cNvPr id="9" name="Imag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4752" y="6423046"/>
            <a:ext cx="6769100" cy="38100"/>
          </a:xfrm>
          <a:prstGeom prst="rect">
            <a:avLst/>
          </a:prstGeom>
        </p:spPr>
      </p:pic>
      <p:sp>
        <p:nvSpPr>
          <p:cNvPr id="2" name="Titre 1"/>
          <p:cNvSpPr>
            <a:spLocks noGrp="1"/>
          </p:cNvSpPr>
          <p:nvPr>
            <p:ph type="title"/>
          </p:nvPr>
        </p:nvSpPr>
        <p:spPr>
          <a:xfrm>
            <a:off x="467544" y="3212976"/>
            <a:ext cx="8229600" cy="1143000"/>
          </a:xfrm>
        </p:spPr>
        <p:txBody>
          <a:bodyPr>
            <a:normAutofit/>
          </a:bodyPr>
          <a:lstStyle/>
          <a:p>
            <a:pPr algn="l"/>
            <a:r>
              <a:rPr lang="fr-CA" dirty="0" smtClean="0">
                <a:solidFill>
                  <a:srgbClr val="FF0000"/>
                </a:solidFill>
                <a:latin typeface="Minion Pro" pitchFamily="18" charset="0"/>
              </a:rPr>
              <a:t>L’apprentissage actif : Où?</a:t>
            </a:r>
            <a:endParaRPr lang="fr-CA" dirty="0">
              <a:solidFill>
                <a:srgbClr val="FF0000"/>
              </a:solidFill>
              <a:latin typeface="Minion Pro" pitchFamily="18" charset="0"/>
            </a:endParaRPr>
          </a:p>
        </p:txBody>
      </p:sp>
    </p:spTree>
    <p:custDataLst>
      <p:tags r:id="rId1"/>
    </p:custDataLst>
    <p:extLst>
      <p:ext uri="{BB962C8B-B14F-4D97-AF65-F5344CB8AC3E}">
        <p14:creationId xmlns:p14="http://schemas.microsoft.com/office/powerpoint/2010/main" val="137470906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4422</Words>
  <Application>Microsoft Office PowerPoint</Application>
  <PresentationFormat>Affichage à l'écran (4:3)</PresentationFormat>
  <Paragraphs>624</Paragraphs>
  <Slides>55</Slides>
  <Notes>55</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55</vt:i4>
      </vt:variant>
    </vt:vector>
  </HeadingPairs>
  <TitlesOfParts>
    <vt:vector size="65" baseType="lpstr">
      <vt:lpstr>Arial</vt:lpstr>
      <vt:lpstr>Arial Narrow</vt:lpstr>
      <vt:lpstr>Calibri</vt:lpstr>
      <vt:lpstr>Candara</vt:lpstr>
      <vt:lpstr>Courier New</vt:lpstr>
      <vt:lpstr>Minion Pro</vt:lpstr>
      <vt:lpstr>Times New Roman</vt:lpstr>
      <vt:lpstr>Wingdings</vt:lpstr>
      <vt:lpstr>Thème Office</vt:lpstr>
      <vt:lpstr>1_Thème Office</vt:lpstr>
      <vt:lpstr>Expériences en salle d’apprentissage actif</vt:lpstr>
      <vt:lpstr>Plan de la formation</vt:lpstr>
      <vt:lpstr>Pourquoi l’apprentissage actif?</vt:lpstr>
      <vt:lpstr>Présentation PowerPoint</vt:lpstr>
      <vt:lpstr>Présentation PowerPoint</vt:lpstr>
      <vt:lpstr>Présentation PowerPoint</vt:lpstr>
      <vt:lpstr>Présentation PowerPoint</vt:lpstr>
      <vt:lpstr>Présentation PowerPoint</vt:lpstr>
      <vt:lpstr>L’apprentissage actif : Où?</vt:lpstr>
      <vt:lpstr>Présentation PowerPoint</vt:lpstr>
      <vt:lpstr>Présentation PowerPoint</vt:lpstr>
      <vt:lpstr>Présentation PowerPoint</vt:lpstr>
      <vt:lpstr>Présentation PowerPoint</vt:lpstr>
      <vt:lpstr>C’est quoi l’apprentissage actif?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 apprentissage actif: Comment?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exemples de formations documentaires</vt:lpstr>
      <vt:lpstr>Exercices préalables/préparation</vt:lpstr>
      <vt:lpstr>Exercices lors de la formation</vt:lpstr>
      <vt:lpstr>Documentation juridique et rédaction d’une note de recherche – version 1.0 </vt:lpstr>
      <vt:lpstr>Documentation juridique et rédaction d’une note de recherche – version 1.0 </vt:lpstr>
      <vt:lpstr>Documentation juridique et rédaction d’une note de recherche – version 1.0 </vt:lpstr>
      <vt:lpstr>Documentation juridique et rédaction d’une note de recherche – version 1.0 </vt:lpstr>
      <vt:lpstr>Documentation juridique et rédaction d’une note de recherche – version 1.0 </vt:lpstr>
      <vt:lpstr>Documentation juridique et rédaction d’une note de recherche - version 2.0</vt:lpstr>
      <vt:lpstr>Documentation juridique et rédaction d’une note de recherche - version 2.0</vt:lpstr>
      <vt:lpstr>Documentation juridique et rédaction d’une note de recherche - version 2.0</vt:lpstr>
      <vt:lpstr>Documentation juridique et rédaction d’une note de recherche - version 2.0</vt:lpstr>
      <vt:lpstr>Documentation juridique et rédaction d’une note de recherche - version 2.0</vt:lpstr>
      <vt:lpstr>Documentation juridique et rédaction d’une note de recherche - version 2.0</vt:lpstr>
      <vt:lpstr>Documentation juridique et rédaction d’une note de recherche - version 2.0</vt:lpstr>
      <vt:lpstr>Univers du droit</vt:lpstr>
      <vt:lpstr>Présentation PowerPoint</vt:lpstr>
      <vt:lpstr>Commentaires et retour sur l’expérience</vt:lpstr>
      <vt:lpstr>Merci</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Recherche sur le droit administratif dans Ariane 2.0</dc:title>
  <dc:creator>Maude Laplante-Dubé</dc:creator>
  <cp:lastModifiedBy>Andréane Sicotte</cp:lastModifiedBy>
  <cp:revision>45</cp:revision>
  <cp:lastPrinted>2015-03-17T15:48:46Z</cp:lastPrinted>
  <dcterms:created xsi:type="dcterms:W3CDTF">2014-04-24T18:13:29Z</dcterms:created>
  <dcterms:modified xsi:type="dcterms:W3CDTF">2015-03-18T12:29:06Z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6B9D7F46-66DC-4E9D-A402-BD840D3C4B57</vt:lpwstr>
  </property>
  <property fmtid="{D5CDD505-2E9C-101B-9397-08002B2CF9AE}" pid="3" name="ArticulatePath">
    <vt:lpwstr>Idées fructueuses - Présentation SAA</vt:lpwstr>
  </property>
</Properties>
</file>