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tags/tag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  <p:sldMasterId id="2147483827" r:id="rId3"/>
  </p:sldMasterIdLst>
  <p:notesMasterIdLst>
    <p:notesMasterId r:id="rId24"/>
  </p:notesMasterIdLst>
  <p:sldIdLst>
    <p:sldId id="385" r:id="rId4"/>
    <p:sldId id="399" r:id="rId5"/>
    <p:sldId id="386" r:id="rId6"/>
    <p:sldId id="391" r:id="rId7"/>
    <p:sldId id="405" r:id="rId8"/>
    <p:sldId id="406" r:id="rId9"/>
    <p:sldId id="401" r:id="rId10"/>
    <p:sldId id="403" r:id="rId11"/>
    <p:sldId id="409" r:id="rId12"/>
    <p:sldId id="415" r:id="rId13"/>
    <p:sldId id="407" r:id="rId14"/>
    <p:sldId id="408" r:id="rId15"/>
    <p:sldId id="410" r:id="rId16"/>
    <p:sldId id="411" r:id="rId17"/>
    <p:sldId id="412" r:id="rId18"/>
    <p:sldId id="413" r:id="rId19"/>
    <p:sldId id="414" r:id="rId20"/>
    <p:sldId id="402" r:id="rId21"/>
    <p:sldId id="404" r:id="rId22"/>
    <p:sldId id="400" r:id="rId23"/>
  </p:sldIdLst>
  <p:sldSz cx="9144000" cy="6858000" type="screen4x3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ager" initials="U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1446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69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8459C59-6AA9-4796-978A-6419FF05809D}" type="datetimeFigureOut">
              <a:rPr lang="fr-CA" smtClean="0"/>
              <a:pPr/>
              <a:t>2015-05-19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2BCBC638-9C69-40C6-A431-A1FC90ADADF8}" type="slidenum">
              <a:rPr lang="fr-CA" smtClean="0"/>
              <a:pPr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97628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EDC307-C8CE-41ED-8D26-C94F5152CDCE}" type="slidenum">
              <a:rPr lang="fr-CA" smtClean="0">
                <a:solidFill>
                  <a:prstClr val="black"/>
                </a:solidFill>
              </a:rPr>
              <a:pPr/>
              <a:t>2</a:t>
            </a:fld>
            <a:endParaRPr lang="fr-CA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966513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6.xml"/><Relationship Id="rId1" Type="http://schemas.openxmlformats.org/officeDocument/2006/relationships/tags" Target="../tags/tag5.xml"/><Relationship Id="rId5" Type="http://schemas.openxmlformats.org/officeDocument/2006/relationships/image" Target="../media/image2.emf"/><Relationship Id="rId4" Type="http://schemas.openxmlformats.org/officeDocument/2006/relationships/image" Target="../media/image1.jpeg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LBIBLIO-Gabarit-Bibl-VF-3.jpg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8946" y="897404"/>
            <a:ext cx="8229600" cy="749829"/>
          </a:xfrm>
        </p:spPr>
        <p:txBody>
          <a:bodyPr>
            <a:noAutofit/>
          </a:bodyPr>
          <a:lstStyle>
            <a:lvl1pPr algn="l">
              <a:defRPr sz="4000" b="0" i="0">
                <a:solidFill>
                  <a:srgbClr val="E7021A"/>
                </a:solidFill>
                <a:latin typeface="Arial Narrow"/>
                <a:cs typeface="Arial Narrow"/>
              </a:defRPr>
            </a:lvl1pPr>
          </a:lstStyle>
          <a:p>
            <a:r>
              <a:rPr lang="fr-CA" dirty="0" smtClean="0"/>
              <a:t>Cliquez et modifiez le titre</a:t>
            </a:r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994752" y="6423046"/>
            <a:ext cx="6769100" cy="38100"/>
          </a:xfrm>
          <a:prstGeom prst="rect">
            <a:avLst/>
          </a:prstGeom>
        </p:spPr>
      </p:pic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448733" y="2489201"/>
            <a:ext cx="8229600" cy="2870200"/>
          </a:xfrm>
        </p:spPr>
        <p:txBody>
          <a:bodyPr>
            <a:normAutofit/>
          </a:bodyPr>
          <a:lstStyle>
            <a:lvl1pPr>
              <a:buClr>
                <a:srgbClr val="E7021A"/>
              </a:buCl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1pPr>
            <a:lvl2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2pPr>
            <a:lvl3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3pPr>
            <a:lvl4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4pPr>
            <a:lvl5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5pPr>
          </a:lstStyle>
          <a:p>
            <a:pPr lvl="0"/>
            <a:r>
              <a:rPr lang="fr-CA" dirty="0" smtClean="0"/>
              <a:t>Cliquez pour modifier les styles du texte du masque</a:t>
            </a:r>
          </a:p>
          <a:p>
            <a:pPr lvl="1"/>
            <a:r>
              <a:rPr lang="fr-CA" dirty="0" smtClean="0"/>
              <a:t>Deuxième niveau</a:t>
            </a:r>
          </a:p>
          <a:p>
            <a:pPr lvl="2"/>
            <a:r>
              <a:rPr lang="fr-CA" dirty="0" smtClean="0"/>
              <a:t>Troisième niveau</a:t>
            </a:r>
          </a:p>
          <a:p>
            <a:pPr lvl="3"/>
            <a:r>
              <a:rPr lang="fr-CA" dirty="0" smtClean="0"/>
              <a:t>Quatrième niveau</a:t>
            </a:r>
          </a:p>
          <a:p>
            <a:pPr lvl="4"/>
            <a:r>
              <a:rPr lang="fr-CA" dirty="0" smtClean="0"/>
              <a:t>Cinquième niveau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788986" y="1848862"/>
            <a:ext cx="4546587" cy="564138"/>
          </a:xfrm>
        </p:spPr>
        <p:txBody>
          <a:bodyPr>
            <a:noAutofit/>
          </a:bodyPr>
          <a:lstStyle>
            <a:lvl1pPr marL="0" indent="0">
              <a:buNone/>
              <a:defRPr sz="2300">
                <a:latin typeface="Arial Narrow"/>
                <a:cs typeface="Arial Narrow"/>
              </a:defRPr>
            </a:lvl1pPr>
            <a:lvl2pPr marL="457200" indent="0">
              <a:buNone/>
              <a:defRPr sz="2300"/>
            </a:lvl2pPr>
            <a:lvl3pPr marL="914400" indent="0">
              <a:buNone/>
              <a:defRPr sz="2300"/>
            </a:lvl3pPr>
            <a:lvl4pPr marL="1371600" indent="0">
              <a:buNone/>
              <a:defRPr sz="2300"/>
            </a:lvl4pPr>
            <a:lvl5pPr marL="1828800" indent="0">
              <a:buNone/>
              <a:defRPr sz="2300"/>
            </a:lvl5pPr>
          </a:lstStyle>
          <a:p>
            <a:pPr lvl="0"/>
            <a:r>
              <a:rPr lang="fr-CA" dirty="0" smtClean="0"/>
              <a:t>Cliquez pour modifier le 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61649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2995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14180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5362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LBIBLIO-Gabarit-Bibl-VF-3.jpg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8946" y="897404"/>
            <a:ext cx="8229600" cy="749829"/>
          </a:xfrm>
        </p:spPr>
        <p:txBody>
          <a:bodyPr>
            <a:noAutofit/>
          </a:bodyPr>
          <a:lstStyle>
            <a:lvl1pPr algn="l">
              <a:defRPr sz="4000" b="0" i="0">
                <a:solidFill>
                  <a:srgbClr val="E7021A"/>
                </a:solidFill>
                <a:latin typeface="Arial Narrow"/>
                <a:cs typeface="Arial Narrow"/>
              </a:defRPr>
            </a:lvl1pPr>
          </a:lstStyle>
          <a:p>
            <a:r>
              <a:rPr lang="fr-CA" dirty="0" smtClean="0"/>
              <a:t>Cliquez et modifiez le titre</a:t>
            </a:r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994752" y="6423046"/>
            <a:ext cx="6769100" cy="38100"/>
          </a:xfrm>
          <a:prstGeom prst="rect">
            <a:avLst/>
          </a:prstGeom>
        </p:spPr>
      </p:pic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448733" y="2489201"/>
            <a:ext cx="8229600" cy="2870200"/>
          </a:xfrm>
        </p:spPr>
        <p:txBody>
          <a:bodyPr>
            <a:normAutofit/>
          </a:bodyPr>
          <a:lstStyle>
            <a:lvl1pPr>
              <a:buClr>
                <a:srgbClr val="E7021A"/>
              </a:buCl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1pPr>
            <a:lvl2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2pPr>
            <a:lvl3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3pPr>
            <a:lvl4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4pPr>
            <a:lvl5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5pPr>
          </a:lstStyle>
          <a:p>
            <a:pPr lvl="0"/>
            <a:r>
              <a:rPr lang="fr-CA" dirty="0" smtClean="0"/>
              <a:t>Cliquez pour modifier les styles du texte du masque</a:t>
            </a:r>
          </a:p>
          <a:p>
            <a:pPr lvl="1"/>
            <a:r>
              <a:rPr lang="fr-CA" dirty="0" smtClean="0"/>
              <a:t>Deuxième niveau</a:t>
            </a:r>
          </a:p>
          <a:p>
            <a:pPr lvl="2"/>
            <a:r>
              <a:rPr lang="fr-CA" dirty="0" smtClean="0"/>
              <a:t>Troisième niveau</a:t>
            </a:r>
          </a:p>
          <a:p>
            <a:pPr lvl="3"/>
            <a:r>
              <a:rPr lang="fr-CA" dirty="0" smtClean="0"/>
              <a:t>Quatrième niveau</a:t>
            </a:r>
          </a:p>
          <a:p>
            <a:pPr lvl="4"/>
            <a:r>
              <a:rPr lang="fr-CA" dirty="0" smtClean="0"/>
              <a:t>Cinquième niveau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788986" y="1848862"/>
            <a:ext cx="4546587" cy="564138"/>
          </a:xfrm>
        </p:spPr>
        <p:txBody>
          <a:bodyPr>
            <a:noAutofit/>
          </a:bodyPr>
          <a:lstStyle>
            <a:lvl1pPr marL="0" indent="0">
              <a:buNone/>
              <a:defRPr sz="2300">
                <a:latin typeface="Arial Narrow"/>
                <a:cs typeface="Arial Narrow"/>
              </a:defRPr>
            </a:lvl1pPr>
            <a:lvl2pPr marL="457200" indent="0">
              <a:buNone/>
              <a:defRPr sz="2300"/>
            </a:lvl2pPr>
            <a:lvl3pPr marL="914400" indent="0">
              <a:buNone/>
              <a:defRPr sz="2300"/>
            </a:lvl3pPr>
            <a:lvl4pPr marL="1371600" indent="0">
              <a:buNone/>
              <a:defRPr sz="2300"/>
            </a:lvl4pPr>
            <a:lvl5pPr marL="1828800" indent="0">
              <a:buNone/>
              <a:defRPr sz="2300"/>
            </a:lvl5pPr>
          </a:lstStyle>
          <a:p>
            <a:pPr lvl="0"/>
            <a:r>
              <a:rPr lang="fr-CA" dirty="0" smtClean="0"/>
              <a:t>Cliquez pour modifier le 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8278030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10405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79939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66627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2394668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561081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6657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92763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660232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172542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15810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7176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2009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position personnalisé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Image 8" descr="ULBIBLIO-Gabarit-Bibl-VF-3.jpg"/>
          <p:cNvPicPr>
            <a:picLocks noChangeAspect="1"/>
          </p:cNvPicPr>
          <p:nvPr userDrawn="1">
            <p:custDataLst>
              <p:tags r:id="rId1"/>
            </p:custDataLst>
          </p:nvPr>
        </p:nvPicPr>
        <p:blipFill>
          <a:blip r:embed="rId4" cstate="print"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78946" y="897404"/>
            <a:ext cx="8229600" cy="749829"/>
          </a:xfrm>
        </p:spPr>
        <p:txBody>
          <a:bodyPr>
            <a:noAutofit/>
          </a:bodyPr>
          <a:lstStyle>
            <a:lvl1pPr algn="l">
              <a:defRPr sz="4000" b="0" i="0">
                <a:solidFill>
                  <a:srgbClr val="E7021A"/>
                </a:solidFill>
                <a:latin typeface="Arial Narrow"/>
                <a:cs typeface="Arial Narrow"/>
              </a:defRPr>
            </a:lvl1pPr>
          </a:lstStyle>
          <a:p>
            <a:r>
              <a:rPr lang="fr-CA" dirty="0" smtClean="0"/>
              <a:t>Cliquez et modifiez le titre</a:t>
            </a:r>
            <a:endParaRPr lang="fr-FR" dirty="0"/>
          </a:p>
        </p:txBody>
      </p:sp>
      <p:pic>
        <p:nvPicPr>
          <p:cNvPr id="14" name="Image 13"/>
          <p:cNvPicPr>
            <a:picLocks noChangeAspect="1"/>
          </p:cNvPicPr>
          <p:nvPr userDrawn="1">
            <p:custDataLst>
              <p:tags r:id="rId2"/>
            </p:custDataLst>
          </p:nvPr>
        </p:nvPicPr>
        <p:blipFill>
          <a:blip r:embed="rId5" cstate="print"/>
          <a:stretch>
            <a:fillRect/>
          </a:stretch>
        </p:blipFill>
        <p:spPr>
          <a:xfrm>
            <a:off x="994752" y="6423046"/>
            <a:ext cx="6769100" cy="38100"/>
          </a:xfrm>
          <a:prstGeom prst="rect">
            <a:avLst/>
          </a:prstGeom>
        </p:spPr>
      </p:pic>
      <p:sp>
        <p:nvSpPr>
          <p:cNvPr id="15" name="Espace réservé du contenu 2"/>
          <p:cNvSpPr>
            <a:spLocks noGrp="1"/>
          </p:cNvSpPr>
          <p:nvPr>
            <p:ph idx="1"/>
          </p:nvPr>
        </p:nvSpPr>
        <p:spPr>
          <a:xfrm>
            <a:off x="448733" y="2489201"/>
            <a:ext cx="8229600" cy="2870200"/>
          </a:xfrm>
        </p:spPr>
        <p:txBody>
          <a:bodyPr>
            <a:normAutofit/>
          </a:bodyPr>
          <a:lstStyle>
            <a:lvl1pPr>
              <a:buClr>
                <a:srgbClr val="E7021A"/>
              </a:buCl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1pPr>
            <a:lvl2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2pPr>
            <a:lvl3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3pPr>
            <a:lvl4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4pPr>
            <a:lvl5pPr>
              <a:defRPr sz="2000">
                <a:solidFill>
                  <a:schemeClr val="tx1">
                    <a:lumMod val="50000"/>
                    <a:lumOff val="50000"/>
                  </a:schemeClr>
                </a:solidFill>
                <a:latin typeface="Arial Narrow"/>
                <a:cs typeface="Arial Narrow"/>
              </a:defRPr>
            </a:lvl5pPr>
          </a:lstStyle>
          <a:p>
            <a:pPr lvl="0"/>
            <a:r>
              <a:rPr lang="fr-CA" dirty="0" smtClean="0"/>
              <a:t>Cliquez pour modifier les styles du texte du masque</a:t>
            </a:r>
          </a:p>
          <a:p>
            <a:pPr lvl="1"/>
            <a:r>
              <a:rPr lang="fr-CA" dirty="0" smtClean="0"/>
              <a:t>Deuxième niveau</a:t>
            </a:r>
          </a:p>
          <a:p>
            <a:pPr lvl="2"/>
            <a:r>
              <a:rPr lang="fr-CA" dirty="0" smtClean="0"/>
              <a:t>Troisième niveau</a:t>
            </a:r>
          </a:p>
          <a:p>
            <a:pPr lvl="3"/>
            <a:r>
              <a:rPr lang="fr-CA" dirty="0" smtClean="0"/>
              <a:t>Quatrième niveau</a:t>
            </a:r>
          </a:p>
          <a:p>
            <a:pPr lvl="4"/>
            <a:r>
              <a:rPr lang="fr-CA" dirty="0" smtClean="0"/>
              <a:t>Cinquième niveau</a:t>
            </a:r>
            <a:endParaRPr lang="fr-FR" dirty="0"/>
          </a:p>
        </p:txBody>
      </p:sp>
      <p:sp>
        <p:nvSpPr>
          <p:cNvPr id="7" name="Espace réservé du texte 6"/>
          <p:cNvSpPr>
            <a:spLocks noGrp="1"/>
          </p:cNvSpPr>
          <p:nvPr>
            <p:ph type="body" sz="quarter" idx="13" hasCustomPrompt="1"/>
          </p:nvPr>
        </p:nvSpPr>
        <p:spPr>
          <a:xfrm>
            <a:off x="788986" y="1848862"/>
            <a:ext cx="4546587" cy="564138"/>
          </a:xfrm>
        </p:spPr>
        <p:txBody>
          <a:bodyPr>
            <a:noAutofit/>
          </a:bodyPr>
          <a:lstStyle>
            <a:lvl1pPr marL="0" indent="0">
              <a:buNone/>
              <a:defRPr sz="2300">
                <a:latin typeface="Arial Narrow"/>
                <a:cs typeface="Arial Narrow"/>
              </a:defRPr>
            </a:lvl1pPr>
            <a:lvl2pPr marL="457200" indent="0">
              <a:buNone/>
              <a:defRPr sz="2300"/>
            </a:lvl2pPr>
            <a:lvl3pPr marL="914400" indent="0">
              <a:buNone/>
              <a:defRPr sz="2300"/>
            </a:lvl3pPr>
            <a:lvl4pPr marL="1371600" indent="0">
              <a:buNone/>
              <a:defRPr sz="2300"/>
            </a:lvl4pPr>
            <a:lvl5pPr marL="1828800" indent="0">
              <a:buNone/>
              <a:defRPr sz="2300"/>
            </a:lvl5pPr>
          </a:lstStyle>
          <a:p>
            <a:pPr lvl="0"/>
            <a:r>
              <a:rPr lang="fr-CA" dirty="0" smtClean="0"/>
              <a:t>Cliquez pour modifier le sous-titre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922821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CA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884104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109674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597453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68666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1522505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652695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8003530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7432655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80108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514418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137067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6051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5242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09289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45285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71460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60238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CA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79949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457200"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42593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457200"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87842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CA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CA" smtClean="0"/>
              <a:t>Cliquez pour modifier les styles du texte du masque</a:t>
            </a:r>
          </a:p>
          <a:p>
            <a:pPr lvl="1"/>
            <a:r>
              <a:rPr lang="fr-CA" smtClean="0"/>
              <a:t>Deuxième niveau</a:t>
            </a:r>
          </a:p>
          <a:p>
            <a:pPr lvl="2"/>
            <a:r>
              <a:rPr lang="fr-CA" smtClean="0"/>
              <a:t>Troisième niveau</a:t>
            </a:r>
          </a:p>
          <a:p>
            <a:pPr lvl="3"/>
            <a:r>
              <a:rPr lang="fr-CA" smtClean="0"/>
              <a:t>Quatrième niveau</a:t>
            </a:r>
          </a:p>
          <a:p>
            <a:pPr lvl="4"/>
            <a:r>
              <a:rPr lang="fr-CA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60197E84-55D5-9548-9767-AF7332CBBE76}" type="datetimeFigureOut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457200"/>
              <a:t>19/05/2015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0919A27-F40F-A342-9C4E-1277721D9894}" type="slidenum">
              <a:rPr lang="fr-FR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‹N°›</a:t>
            </a:fld>
            <a:endParaRPr lang="fr-FR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2068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28" r:id="rId1"/>
    <p:sldLayoutId id="2147483829" r:id="rId2"/>
    <p:sldLayoutId id="2147483830" r:id="rId3"/>
    <p:sldLayoutId id="2147483831" r:id="rId4"/>
    <p:sldLayoutId id="2147483832" r:id="rId5"/>
    <p:sldLayoutId id="2147483833" r:id="rId6"/>
    <p:sldLayoutId id="2147483834" r:id="rId7"/>
    <p:sldLayoutId id="2147483835" r:id="rId8"/>
    <p:sldLayoutId id="2147483836" r:id="rId9"/>
    <p:sldLayoutId id="2147483837" r:id="rId10"/>
    <p:sldLayoutId id="2147483838" r:id="rId11"/>
    <p:sldLayoutId id="2147483839" r:id="rId1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://www.niso.org/apps/group_public/download.php/13809/Altmetrics_project_phase1_white_paper.pdf" TargetMode="External"/><Relationship Id="rId1" Type="http://schemas.openxmlformats.org/officeDocument/2006/relationships/slideLayout" Target="../slideLayouts/slideLayout25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15.xml"/><Relationship Id="rId1" Type="http://schemas.openxmlformats.org/officeDocument/2006/relationships/tags" Target="../tags/tag7.xml"/><Relationship Id="rId4" Type="http://schemas.openxmlformats.org/officeDocument/2006/relationships/hyperlink" Target="http://bit.ly/erl15ONLINElogin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6"/>
          <p:cNvSpPr txBox="1">
            <a:spLocks noChangeArrowheads="1"/>
          </p:cNvSpPr>
          <p:nvPr/>
        </p:nvSpPr>
        <p:spPr bwMode="auto">
          <a:xfrm>
            <a:off x="5430358" y="5324456"/>
            <a:ext cx="3713642" cy="323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0" tIns="0" rIns="0" bIns="0">
            <a:prstTxWarp prst="textNoShape">
              <a:avLst/>
            </a:prstTxWarp>
            <a:noAutofit/>
          </a:bodyPr>
          <a:lstStyle/>
          <a:p>
            <a:pPr defTabSz="457200" eaLnBrk="0" hangingPunct="0">
              <a:lnSpc>
                <a:spcPct val="110000"/>
              </a:lnSpc>
              <a:defRPr/>
            </a:pPr>
            <a:r>
              <a:rPr lang="fr-FR" sz="1600" dirty="0">
                <a:solidFill>
                  <a:prstClr val="black">
                    <a:lumMod val="75000"/>
                    <a:lumOff val="25000"/>
                  </a:prstClr>
                </a:solidFill>
                <a:latin typeface="Arial Narrow"/>
                <a:ea typeface="ヒラギノ角ゴ Pro W3" pitchFamily="1" charset="-128"/>
                <a:cs typeface="ヒラギノ角ゴ Pro W3" pitchFamily="1" charset="-128"/>
              </a:rPr>
              <a:t>Philippe </a:t>
            </a:r>
            <a:r>
              <a:rPr lang="fr-FR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Narrow"/>
                <a:ea typeface="ヒラギノ角ゴ Pro W3" pitchFamily="1" charset="-128"/>
                <a:cs typeface="ヒラギノ角ゴ Pro W3" pitchFamily="1" charset="-128"/>
              </a:rPr>
              <a:t>Boisvert</a:t>
            </a:r>
          </a:p>
          <a:p>
            <a:pPr defTabSz="457200" eaLnBrk="0" hangingPunct="0">
              <a:lnSpc>
                <a:spcPct val="110000"/>
              </a:lnSpc>
              <a:defRPr/>
            </a:pPr>
            <a:r>
              <a:rPr lang="fr-FR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Narrow"/>
                <a:ea typeface="ヒラギノ角ゴ Pro W3" pitchFamily="1" charset="-128"/>
                <a:cs typeface="ヒラギノ角ゴ Pro W3" pitchFamily="1" charset="-128"/>
              </a:rPr>
              <a:t>Conseiller à la documentation</a:t>
            </a:r>
          </a:p>
          <a:p>
            <a:pPr defTabSz="457200" eaLnBrk="0" hangingPunct="0">
              <a:lnSpc>
                <a:spcPct val="110000"/>
              </a:lnSpc>
              <a:defRPr/>
            </a:pPr>
            <a:r>
              <a:rPr lang="fr-FR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Narrow"/>
                <a:ea typeface="ヒラギノ角ゴ Pro W3" pitchFamily="1" charset="-128"/>
                <a:cs typeface="ヒラギノ角ゴ Pro W3" pitchFamily="1" charset="-128"/>
              </a:rPr>
              <a:t>Sciences et génie</a:t>
            </a:r>
            <a:endParaRPr lang="fr-FR" sz="1600" dirty="0">
              <a:solidFill>
                <a:prstClr val="black">
                  <a:lumMod val="75000"/>
                  <a:lumOff val="25000"/>
                </a:prstClr>
              </a:solidFill>
              <a:latin typeface="Arial Narrow"/>
              <a:ea typeface="ヒラギノ角ゴ Pro W3" pitchFamily="1" charset="-128"/>
              <a:cs typeface="ヒラギノ角ゴ Pro W3" pitchFamily="1" charset="-128"/>
            </a:endParaRPr>
          </a:p>
          <a:p>
            <a:pPr defTabSz="457200" eaLnBrk="0" hangingPunct="0">
              <a:defRPr/>
            </a:pPr>
            <a:r>
              <a:rPr lang="fr-FR" sz="1600" dirty="0" smtClean="0">
                <a:solidFill>
                  <a:prstClr val="black">
                    <a:lumMod val="75000"/>
                    <a:lumOff val="25000"/>
                  </a:prstClr>
                </a:solidFill>
                <a:latin typeface="Arial Narrow"/>
                <a:ea typeface="ヒラギノ角ゴ Pro W3" pitchFamily="1" charset="-128"/>
                <a:cs typeface="ヒラギノ角ゴ Pro W3" pitchFamily="1" charset="-128"/>
              </a:rPr>
              <a:t>19 mai 2015</a:t>
            </a:r>
            <a:endParaRPr lang="fr-FR" sz="1600" dirty="0">
              <a:solidFill>
                <a:prstClr val="black">
                  <a:lumMod val="75000"/>
                  <a:lumOff val="25000"/>
                </a:prstClr>
              </a:solidFill>
              <a:latin typeface="Arial Narrow"/>
              <a:ea typeface="ヒラギノ角ゴ Pro W3" pitchFamily="1" charset="-128"/>
              <a:cs typeface="ヒラギノ角ゴ Pro W3" pitchFamily="1" charset="-128"/>
            </a:endParaRPr>
          </a:p>
        </p:txBody>
      </p:sp>
      <p:sp>
        <p:nvSpPr>
          <p:cNvPr id="6" name="Rectangle 2"/>
          <p:cNvSpPr txBox="1">
            <a:spLocks noChangeArrowheads="1"/>
          </p:cNvSpPr>
          <p:nvPr/>
        </p:nvSpPr>
        <p:spPr>
          <a:xfrm>
            <a:off x="1547664" y="260648"/>
            <a:ext cx="8509412" cy="1168400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pPr defTabSz="457200">
              <a:spcBef>
                <a:spcPct val="0"/>
              </a:spcBef>
              <a:defRPr/>
            </a:pPr>
            <a:r>
              <a:rPr lang="fr-CA" sz="3200" dirty="0" err="1" smtClean="0">
                <a:solidFill>
                  <a:srgbClr val="E7021A"/>
                </a:solidFill>
                <a:latin typeface="Arial Narrow"/>
                <a:cs typeface="Arial Narrow"/>
              </a:rPr>
              <a:t>Electronic</a:t>
            </a:r>
            <a:r>
              <a:rPr lang="fr-CA" sz="3200" dirty="0" smtClean="0">
                <a:solidFill>
                  <a:srgbClr val="E7021A"/>
                </a:solidFill>
                <a:latin typeface="Arial Narrow"/>
                <a:cs typeface="Arial Narrow"/>
              </a:rPr>
              <a:t> </a:t>
            </a:r>
            <a:r>
              <a:rPr lang="fr-CA" sz="3200" dirty="0" err="1" smtClean="0">
                <a:solidFill>
                  <a:srgbClr val="E7021A"/>
                </a:solidFill>
                <a:latin typeface="Arial Narrow"/>
                <a:cs typeface="Arial Narrow"/>
              </a:rPr>
              <a:t>Resources</a:t>
            </a:r>
            <a:r>
              <a:rPr lang="fr-CA" sz="3200" dirty="0" smtClean="0">
                <a:solidFill>
                  <a:srgbClr val="E7021A"/>
                </a:solidFill>
                <a:latin typeface="Arial Narrow"/>
                <a:cs typeface="Arial Narrow"/>
              </a:rPr>
              <a:t> &amp; </a:t>
            </a:r>
            <a:r>
              <a:rPr lang="fr-CA" sz="3200" dirty="0" err="1" smtClean="0">
                <a:solidFill>
                  <a:srgbClr val="E7021A"/>
                </a:solidFill>
                <a:latin typeface="Arial Narrow"/>
                <a:cs typeface="Arial Narrow"/>
              </a:rPr>
              <a:t>Libraries</a:t>
            </a:r>
            <a:r>
              <a:rPr lang="fr-CA" sz="3200" dirty="0" smtClean="0">
                <a:solidFill>
                  <a:srgbClr val="E7021A"/>
                </a:solidFill>
                <a:latin typeface="Arial Narrow"/>
                <a:cs typeface="Arial Narrow"/>
              </a:rPr>
              <a:t> 2015: </a:t>
            </a:r>
          </a:p>
          <a:p>
            <a:pPr defTabSz="457200">
              <a:spcBef>
                <a:spcPct val="0"/>
              </a:spcBef>
              <a:defRPr/>
            </a:pPr>
            <a:r>
              <a:rPr lang="fr-CA" sz="3200" dirty="0" smtClean="0">
                <a:solidFill>
                  <a:srgbClr val="E7021A"/>
                </a:solidFill>
                <a:latin typeface="Arial Narrow"/>
                <a:cs typeface="Arial Narrow"/>
              </a:rPr>
              <a:t>Résumé du congrès à Austin(TX), </a:t>
            </a:r>
          </a:p>
          <a:p>
            <a:pPr defTabSz="457200">
              <a:spcBef>
                <a:spcPct val="0"/>
              </a:spcBef>
              <a:defRPr/>
            </a:pPr>
            <a:r>
              <a:rPr lang="fr-CA" sz="3200" dirty="0" smtClean="0">
                <a:solidFill>
                  <a:srgbClr val="E7021A"/>
                </a:solidFill>
                <a:latin typeface="Arial Narrow"/>
                <a:cs typeface="Arial Narrow"/>
              </a:rPr>
              <a:t>23 au 25 février</a:t>
            </a:r>
            <a:endParaRPr lang="fr-CA" sz="3200" dirty="0">
              <a:solidFill>
                <a:srgbClr val="E7021A"/>
              </a:solidFill>
              <a:latin typeface="Arial Narrow"/>
              <a:cs typeface="Arial Narrow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87624" y="2204864"/>
            <a:ext cx="6780952" cy="2695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02239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3" grpId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23529" y="825927"/>
            <a:ext cx="8820471" cy="749829"/>
          </a:xfrm>
        </p:spPr>
        <p:txBody>
          <a:bodyPr/>
          <a:lstStyle/>
          <a:p>
            <a:r>
              <a:rPr lang="fr-FR" dirty="0" smtClean="0"/>
              <a:t>Les faits saillants sur le PDA (2/2)</a:t>
            </a:r>
            <a:endParaRPr lang="fr-FR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>
          <a:xfrm>
            <a:off x="179512" y="1660990"/>
            <a:ext cx="8820472" cy="5739170"/>
          </a:xfrm>
        </p:spPr>
        <p:txBody>
          <a:bodyPr>
            <a:normAutofit/>
          </a:bodyPr>
          <a:lstStyle/>
          <a:p>
            <a:r>
              <a:rPr lang="fr-FR" sz="2600" dirty="0" smtClean="0">
                <a:solidFill>
                  <a:schemeClr val="tx1"/>
                </a:solidFill>
              </a:rPr>
              <a:t>Taylor and Francis: dates de publication à corriger</a:t>
            </a:r>
          </a:p>
          <a:p>
            <a:r>
              <a:rPr lang="fr-FR" sz="2600" dirty="0" smtClean="0">
                <a:solidFill>
                  <a:schemeClr val="tx1"/>
                </a:solidFill>
              </a:rPr>
              <a:t>Hausse du prix des STL: </a:t>
            </a:r>
          </a:p>
          <a:p>
            <a:pPr lvl="1"/>
            <a:r>
              <a:rPr lang="fr-FR" sz="2600" dirty="0" smtClean="0">
                <a:solidFill>
                  <a:schemeClr val="tx1"/>
                </a:solidFill>
              </a:rPr>
              <a:t>Limite de 2 STL avant l’achat</a:t>
            </a:r>
          </a:p>
          <a:p>
            <a:pPr lvl="1"/>
            <a:r>
              <a:rPr lang="fr-FR" sz="2600" dirty="0" smtClean="0">
                <a:solidFill>
                  <a:schemeClr val="tx1"/>
                </a:solidFill>
              </a:rPr>
              <a:t>Exclusion des éditeurs avec STL à plus de 35 % du prix</a:t>
            </a:r>
          </a:p>
          <a:p>
            <a:r>
              <a:rPr lang="fr-FR" sz="2600" dirty="0">
                <a:solidFill>
                  <a:schemeClr val="tx1"/>
                </a:solidFill>
              </a:rPr>
              <a:t>F</a:t>
            </a:r>
            <a:r>
              <a:rPr lang="fr-FR" sz="2600" dirty="0" smtClean="0">
                <a:solidFill>
                  <a:schemeClr val="tx1"/>
                </a:solidFill>
              </a:rPr>
              <a:t>usion </a:t>
            </a:r>
            <a:r>
              <a:rPr lang="fr-FR" sz="2600" dirty="0">
                <a:solidFill>
                  <a:schemeClr val="tx1"/>
                </a:solidFill>
              </a:rPr>
              <a:t>d’EBL et </a:t>
            </a:r>
            <a:r>
              <a:rPr lang="fr-FR" sz="2600" dirty="0" smtClean="0">
                <a:solidFill>
                  <a:schemeClr val="tx1"/>
                </a:solidFill>
              </a:rPr>
              <a:t>d’</a:t>
            </a:r>
            <a:r>
              <a:rPr lang="fr-FR" sz="2600" dirty="0" err="1" smtClean="0">
                <a:solidFill>
                  <a:schemeClr val="tx1"/>
                </a:solidFill>
              </a:rPr>
              <a:t>ebrary</a:t>
            </a:r>
            <a:r>
              <a:rPr lang="fr-FR" sz="2600" dirty="0" smtClean="0">
                <a:solidFill>
                  <a:schemeClr val="tx1"/>
                </a:solidFill>
              </a:rPr>
              <a:t>: description de la nouvelle plateforme</a:t>
            </a:r>
            <a:endParaRPr lang="fr-FR" sz="2600" dirty="0">
              <a:solidFill>
                <a:schemeClr val="tx1"/>
              </a:solidFill>
            </a:endParaRPr>
          </a:p>
          <a:p>
            <a:pPr lvl="1"/>
            <a:r>
              <a:rPr lang="fr-FR" sz="2600" dirty="0" smtClean="0">
                <a:solidFill>
                  <a:schemeClr val="tx1"/>
                </a:solidFill>
              </a:rPr>
              <a:t>Nom: </a:t>
            </a:r>
            <a:r>
              <a:rPr lang="fr-FR" sz="2600" dirty="0" err="1" smtClean="0">
                <a:solidFill>
                  <a:schemeClr val="tx1"/>
                </a:solidFill>
              </a:rPr>
              <a:t>Ebook</a:t>
            </a:r>
            <a:r>
              <a:rPr lang="fr-FR" sz="2600" dirty="0" smtClean="0">
                <a:solidFill>
                  <a:schemeClr val="tx1"/>
                </a:solidFill>
              </a:rPr>
              <a:t> Central</a:t>
            </a:r>
          </a:p>
          <a:p>
            <a:pPr lvl="1"/>
            <a:r>
              <a:rPr lang="fr-FR" sz="2600" dirty="0" smtClean="0">
                <a:solidFill>
                  <a:schemeClr val="tx1"/>
                </a:solidFill>
              </a:rPr>
              <a:t>Date de sortie : été 2015</a:t>
            </a:r>
          </a:p>
          <a:p>
            <a:pPr lvl="1"/>
            <a:r>
              <a:rPr lang="fr-FR" sz="2600" dirty="0" smtClean="0">
                <a:solidFill>
                  <a:schemeClr val="tx1"/>
                </a:solidFill>
              </a:rPr>
              <a:t>Garde la plateforme de gestion d’EBL: </a:t>
            </a:r>
            <a:r>
              <a:rPr lang="fr-FR" sz="2600" dirty="0" err="1" smtClean="0">
                <a:solidFill>
                  <a:schemeClr val="tx1"/>
                </a:solidFill>
              </a:rPr>
              <a:t>LibCentral</a:t>
            </a:r>
            <a:endParaRPr lang="fr-FR" sz="2600" dirty="0" smtClean="0">
              <a:solidFill>
                <a:schemeClr val="tx1"/>
              </a:solidFill>
            </a:endParaRPr>
          </a:p>
          <a:p>
            <a:pPr lvl="1"/>
            <a:r>
              <a:rPr lang="fr-FR" sz="2600" dirty="0" smtClean="0">
                <a:solidFill>
                  <a:schemeClr val="tx1"/>
                </a:solidFill>
              </a:rPr>
              <a:t>Plateforme va ressembler beaucoup plus à EBL qu’à </a:t>
            </a:r>
            <a:r>
              <a:rPr lang="fr-FR" sz="2600" dirty="0" err="1" smtClean="0">
                <a:solidFill>
                  <a:schemeClr val="tx1"/>
                </a:solidFill>
              </a:rPr>
              <a:t>ebrary</a:t>
            </a:r>
            <a:endParaRPr lang="fr-FR" sz="2600" dirty="0" smtClean="0">
              <a:solidFill>
                <a:schemeClr val="tx1"/>
              </a:solidFill>
            </a:endParaRPr>
          </a:p>
          <a:p>
            <a:pPr lvl="1"/>
            <a:r>
              <a:rPr lang="fr-FR" sz="2600" dirty="0" smtClean="0">
                <a:solidFill>
                  <a:schemeClr val="tx1"/>
                </a:solidFill>
              </a:rPr>
              <a:t>Combine toutes les options d’EBL et d’</a:t>
            </a:r>
            <a:r>
              <a:rPr lang="fr-FR" sz="2600" dirty="0" err="1" smtClean="0">
                <a:solidFill>
                  <a:schemeClr val="tx1"/>
                </a:solidFill>
              </a:rPr>
              <a:t>ebrary</a:t>
            </a:r>
            <a:endParaRPr lang="fr-FR" sz="2600" dirty="0" smtClean="0">
              <a:solidFill>
                <a:schemeClr val="tx1"/>
              </a:solidFill>
            </a:endParaRP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10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46842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701667" y="2945366"/>
            <a:ext cx="8229600" cy="749829"/>
          </a:xfrm>
        </p:spPr>
        <p:txBody>
          <a:bodyPr/>
          <a:lstStyle/>
          <a:p>
            <a:r>
              <a:rPr lang="fr-CA" dirty="0" err="1" smtClean="0"/>
              <a:t>Altmetrics</a:t>
            </a:r>
            <a:endParaRPr lang="fr-CA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11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85201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295348" y="836712"/>
            <a:ext cx="8820471" cy="749829"/>
          </a:xfrm>
        </p:spPr>
        <p:txBody>
          <a:bodyPr/>
          <a:lstStyle/>
          <a:p>
            <a:r>
              <a:rPr lang="fr-FR" dirty="0" smtClean="0"/>
              <a:t>Les présentations sur les </a:t>
            </a:r>
            <a:r>
              <a:rPr lang="fr-FR" dirty="0" err="1" smtClean="0"/>
              <a:t>Altmetrics</a:t>
            </a:r>
            <a:endParaRPr lang="fr-FR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>
          <a:xfrm>
            <a:off x="395536" y="2492896"/>
            <a:ext cx="8064896" cy="573917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FR" sz="3200" dirty="0" smtClean="0">
                <a:solidFill>
                  <a:schemeClr val="tx1"/>
                </a:solidFill>
              </a:rPr>
              <a:t>NISO: normes pour les </a:t>
            </a:r>
            <a:r>
              <a:rPr lang="fr-FR" sz="3200" dirty="0" err="1" smtClean="0">
                <a:solidFill>
                  <a:schemeClr val="tx1"/>
                </a:solidFill>
              </a:rPr>
              <a:t>Altmetrics</a:t>
            </a:r>
            <a:endParaRPr lang="fr-FR" sz="32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fr-FR" sz="3200" dirty="0" err="1" smtClean="0">
                <a:solidFill>
                  <a:schemeClr val="tx1"/>
                </a:solidFill>
              </a:rPr>
              <a:t>Plum</a:t>
            </a:r>
            <a:r>
              <a:rPr lang="fr-FR" sz="3200" dirty="0" smtClean="0">
                <a:solidFill>
                  <a:schemeClr val="tx1"/>
                </a:solidFill>
              </a:rPr>
              <a:t> </a:t>
            </a:r>
            <a:r>
              <a:rPr lang="fr-FR" sz="3200" dirty="0" err="1" smtClean="0">
                <a:solidFill>
                  <a:schemeClr val="tx1"/>
                </a:solidFill>
              </a:rPr>
              <a:t>Analytics</a:t>
            </a:r>
            <a:r>
              <a:rPr lang="fr-FR" sz="3200" dirty="0" smtClean="0">
                <a:solidFill>
                  <a:schemeClr val="tx1"/>
                </a:solidFill>
              </a:rPr>
              <a:t>: description du produit</a:t>
            </a:r>
            <a:endParaRPr lang="en-US" sz="2800" dirty="0"/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tx1"/>
                </a:solidFill>
              </a:rPr>
              <a:t>Oregon </a:t>
            </a:r>
            <a:r>
              <a:rPr lang="en-US" sz="3200" dirty="0">
                <a:solidFill>
                  <a:schemeClr val="tx1"/>
                </a:solidFill>
              </a:rPr>
              <a:t>Health &amp; Science </a:t>
            </a:r>
            <a:r>
              <a:rPr lang="en-US" sz="3200" dirty="0" smtClean="0">
                <a:solidFill>
                  <a:schemeClr val="tx1"/>
                </a:solidFill>
              </a:rPr>
              <a:t>University: </a:t>
            </a:r>
            <a:endParaRPr lang="en-US" sz="3200" dirty="0">
              <a:solidFill>
                <a:schemeClr val="tx1"/>
              </a:solidFill>
            </a:endParaRPr>
          </a:p>
          <a:p>
            <a:pPr marL="914400" lvl="1" indent="-514350">
              <a:buFont typeface="Courier New" panose="02070309020205020404" pitchFamily="49" charset="0"/>
              <a:buChar char="o"/>
            </a:pPr>
            <a:r>
              <a:rPr lang="en-US" sz="3200" dirty="0" smtClean="0">
                <a:solidFill>
                  <a:schemeClr val="tx1"/>
                </a:solidFill>
              </a:rPr>
              <a:t>Abonnement </a:t>
            </a:r>
            <a:r>
              <a:rPr lang="en-US" sz="3200" dirty="0" err="1" smtClean="0">
                <a:solidFill>
                  <a:schemeClr val="tx1"/>
                </a:solidFill>
              </a:rPr>
              <a:t>institutionnel</a:t>
            </a:r>
            <a:r>
              <a:rPr lang="en-US" sz="3200" dirty="0" smtClean="0">
                <a:solidFill>
                  <a:schemeClr val="tx1"/>
                </a:solidFill>
              </a:rPr>
              <a:t> à Plum Analytics</a:t>
            </a:r>
          </a:p>
          <a:p>
            <a:pPr marL="914400" lvl="1" indent="-514350">
              <a:buFont typeface="Courier New" panose="02070309020205020404" pitchFamily="49" charset="0"/>
              <a:buChar char="o"/>
            </a:pPr>
            <a:r>
              <a:rPr lang="en-US" sz="3200" dirty="0" err="1" smtClean="0">
                <a:solidFill>
                  <a:schemeClr val="tx1"/>
                </a:solidFill>
              </a:rPr>
              <a:t>utilisation</a:t>
            </a:r>
            <a:r>
              <a:rPr lang="en-US" sz="3200" dirty="0" smtClean="0">
                <a:solidFill>
                  <a:schemeClr val="tx1"/>
                </a:solidFill>
              </a:rPr>
              <a:t> des </a:t>
            </a:r>
            <a:r>
              <a:rPr lang="en-US" sz="3200" dirty="0" err="1" smtClean="0">
                <a:solidFill>
                  <a:schemeClr val="tx1"/>
                </a:solidFill>
              </a:rPr>
              <a:t>altmetrics</a:t>
            </a:r>
            <a:r>
              <a:rPr lang="en-US" sz="3200" dirty="0" smtClean="0">
                <a:solidFill>
                  <a:schemeClr val="tx1"/>
                </a:solidFill>
              </a:rPr>
              <a:t> pour le </a:t>
            </a:r>
            <a:r>
              <a:rPr lang="en-US" sz="3200" dirty="0" err="1" smtClean="0">
                <a:solidFill>
                  <a:schemeClr val="tx1"/>
                </a:solidFill>
              </a:rPr>
              <a:t>suivi</a:t>
            </a:r>
            <a:r>
              <a:rPr lang="en-US" sz="3200" dirty="0" smtClean="0">
                <a:solidFill>
                  <a:schemeClr val="tx1"/>
                </a:solidFill>
              </a:rPr>
              <a:t> de </a:t>
            </a:r>
            <a:r>
              <a:rPr lang="en-US" sz="3200" dirty="0" err="1" smtClean="0">
                <a:solidFill>
                  <a:schemeClr val="tx1"/>
                </a:solidFill>
              </a:rPr>
              <a:t>leur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recherche</a:t>
            </a:r>
            <a:endParaRPr lang="en-US" sz="32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32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en-US" sz="32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12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32618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20945" y="607390"/>
            <a:ext cx="8820471" cy="749829"/>
          </a:xfrm>
        </p:spPr>
        <p:txBody>
          <a:bodyPr/>
          <a:lstStyle/>
          <a:p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« NISO </a:t>
            </a:r>
            <a:r>
              <a:rPr lang="fr-FR" dirty="0"/>
              <a:t>Alternative </a:t>
            </a:r>
            <a:r>
              <a:rPr lang="fr-FR" dirty="0" err="1"/>
              <a:t>Assessment</a:t>
            </a:r>
            <a:r>
              <a:rPr lang="fr-FR" dirty="0"/>
              <a:t> </a:t>
            </a:r>
            <a:r>
              <a:rPr lang="fr-FR" dirty="0" err="1"/>
              <a:t>Metrics</a:t>
            </a:r>
            <a:r>
              <a:rPr lang="fr-FR" dirty="0"/>
              <a:t> (</a:t>
            </a:r>
            <a:r>
              <a:rPr lang="fr-FR" dirty="0" err="1"/>
              <a:t>Altmetrics</a:t>
            </a:r>
            <a:r>
              <a:rPr lang="fr-FR" dirty="0"/>
              <a:t>) </a:t>
            </a:r>
            <a:r>
              <a:rPr lang="fr-FR" dirty="0" smtClean="0"/>
              <a:t>Initiative »</a:t>
            </a:r>
            <a:endParaRPr lang="fr-FR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>
          <a:xfrm>
            <a:off x="320945" y="1988840"/>
            <a:ext cx="8532440" cy="5739170"/>
          </a:xfrm>
        </p:spPr>
        <p:txBody>
          <a:bodyPr>
            <a:normAutofit/>
          </a:bodyPr>
          <a:lstStyle/>
          <a:p>
            <a:r>
              <a:rPr lang="fr-FR" sz="2300" dirty="0" smtClean="0">
                <a:solidFill>
                  <a:schemeClr val="tx1"/>
                </a:solidFill>
              </a:rPr>
              <a:t>Pour établir des normes pour l’utilisation des </a:t>
            </a:r>
            <a:r>
              <a:rPr lang="fr-FR" sz="2300" dirty="0" err="1" smtClean="0">
                <a:solidFill>
                  <a:schemeClr val="tx1"/>
                </a:solidFill>
              </a:rPr>
              <a:t>altmetrics</a:t>
            </a:r>
            <a:endParaRPr lang="fr-FR" sz="2300" dirty="0">
              <a:solidFill>
                <a:schemeClr val="tx1"/>
              </a:solidFill>
            </a:endParaRPr>
          </a:p>
          <a:p>
            <a:r>
              <a:rPr lang="fr-FR" sz="2300" dirty="0" smtClean="0">
                <a:solidFill>
                  <a:schemeClr val="tx1"/>
                </a:solidFill>
              </a:rPr>
              <a:t>Thèmes possibles identifiés dans la 1</a:t>
            </a:r>
            <a:r>
              <a:rPr lang="fr-FR" sz="2300" baseline="30000" dirty="0" smtClean="0">
                <a:solidFill>
                  <a:schemeClr val="tx1"/>
                </a:solidFill>
              </a:rPr>
              <a:t>ère</a:t>
            </a:r>
            <a:r>
              <a:rPr lang="fr-FR" sz="2300" dirty="0" smtClean="0">
                <a:solidFill>
                  <a:schemeClr val="tx1"/>
                </a:solidFill>
              </a:rPr>
              <a:t> phase. Ex.: Définir la différence entre un « tweet » et un « retweet » dans Twitter</a:t>
            </a:r>
          </a:p>
          <a:p>
            <a:r>
              <a:rPr lang="fr-FR" sz="2300" dirty="0" smtClean="0">
                <a:solidFill>
                  <a:schemeClr val="tx1"/>
                </a:solidFill>
              </a:rPr>
              <a:t>« White </a:t>
            </a:r>
            <a:r>
              <a:rPr lang="fr-FR" sz="2300" dirty="0" err="1" smtClean="0">
                <a:solidFill>
                  <a:schemeClr val="tx1"/>
                </a:solidFill>
              </a:rPr>
              <a:t>paper</a:t>
            </a:r>
            <a:r>
              <a:rPr lang="fr-FR" sz="2300" dirty="0" smtClean="0">
                <a:solidFill>
                  <a:schemeClr val="tx1"/>
                </a:solidFill>
              </a:rPr>
              <a:t> » de la phase 1 </a:t>
            </a:r>
            <a:r>
              <a:rPr lang="fr-FR" sz="2300" dirty="0">
                <a:solidFill>
                  <a:schemeClr val="tx1"/>
                </a:solidFill>
              </a:rPr>
              <a:t>en ligne: </a:t>
            </a:r>
            <a:r>
              <a:rPr lang="fr-FR" sz="2300" dirty="0">
                <a:solidFill>
                  <a:schemeClr val="tx1"/>
                </a:solidFill>
                <a:hlinkClick r:id="rId2"/>
              </a:rPr>
              <a:t>http://</a:t>
            </a:r>
            <a:r>
              <a:rPr lang="fr-FR" sz="2300" dirty="0" smtClean="0">
                <a:solidFill>
                  <a:schemeClr val="tx1"/>
                </a:solidFill>
                <a:hlinkClick r:id="rId2"/>
              </a:rPr>
              <a:t>www.niso.org/apps/group_public/download.php/13809/Altmetrics_project_phase1_white_paper.pdf</a:t>
            </a:r>
            <a:r>
              <a:rPr lang="fr-FR" sz="2300" dirty="0" smtClean="0">
                <a:solidFill>
                  <a:schemeClr val="tx1"/>
                </a:solidFill>
              </a:rPr>
              <a:t> </a:t>
            </a:r>
            <a:endParaRPr lang="fr-FR" sz="2300" dirty="0">
              <a:solidFill>
                <a:schemeClr val="tx1"/>
              </a:solidFill>
            </a:endParaRPr>
          </a:p>
          <a:p>
            <a:r>
              <a:rPr lang="fr-FR" sz="2300" dirty="0" smtClean="0">
                <a:solidFill>
                  <a:schemeClr val="tx1"/>
                </a:solidFill>
              </a:rPr>
              <a:t>2</a:t>
            </a:r>
            <a:r>
              <a:rPr lang="fr-FR" sz="2300" baseline="30000" dirty="0" smtClean="0">
                <a:solidFill>
                  <a:schemeClr val="tx1"/>
                </a:solidFill>
              </a:rPr>
              <a:t>e</a:t>
            </a:r>
            <a:r>
              <a:rPr lang="fr-FR" sz="2300" dirty="0" smtClean="0">
                <a:solidFill>
                  <a:schemeClr val="tx1"/>
                </a:solidFill>
              </a:rPr>
              <a:t> phase qui commence: </a:t>
            </a:r>
          </a:p>
          <a:p>
            <a:pPr lvl="1"/>
            <a:r>
              <a:rPr lang="fr-FR" sz="2300" dirty="0" smtClean="0">
                <a:solidFill>
                  <a:schemeClr val="tx1"/>
                </a:solidFill>
              </a:rPr>
              <a:t>Pour développer des définitions, des normes et des pratiques recommandées</a:t>
            </a:r>
          </a:p>
          <a:p>
            <a:pPr lvl="1"/>
            <a:r>
              <a:rPr lang="fr-FR" sz="2300" dirty="0" smtClean="0">
                <a:solidFill>
                  <a:schemeClr val="tx1"/>
                </a:solidFill>
              </a:rPr>
              <a:t>équipe comprend 2 personnes d’Elsevier…mais aussi une personne de l’Université de Montréal</a:t>
            </a:r>
          </a:p>
          <a:p>
            <a:pPr lvl="1"/>
            <a:endParaRPr lang="fr-FR" sz="2800" dirty="0" smtClean="0">
              <a:solidFill>
                <a:schemeClr val="tx1"/>
              </a:solidFill>
            </a:endParaRPr>
          </a:p>
          <a:p>
            <a:pPr lvl="1"/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13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7431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701667" y="2945366"/>
            <a:ext cx="8229600" cy="749829"/>
          </a:xfrm>
        </p:spPr>
        <p:txBody>
          <a:bodyPr/>
          <a:lstStyle/>
          <a:p>
            <a:r>
              <a:rPr lang="fr-CA" dirty="0" smtClean="0"/>
              <a:t>Le libre accès</a:t>
            </a:r>
            <a:endParaRPr lang="fr-CA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14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6480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275275" y="757540"/>
            <a:ext cx="8820471" cy="749829"/>
          </a:xfrm>
        </p:spPr>
        <p:txBody>
          <a:bodyPr/>
          <a:lstStyle/>
          <a:p>
            <a:r>
              <a:rPr lang="fr-FR" dirty="0" smtClean="0"/>
              <a:t>« Is Open Access the Golden Ticket? »</a:t>
            </a:r>
            <a:endParaRPr lang="fr-FR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>
          <a:xfrm>
            <a:off x="290007" y="1594951"/>
            <a:ext cx="8820472" cy="5739170"/>
          </a:xfrm>
        </p:spPr>
        <p:txBody>
          <a:bodyPr>
            <a:normAutofit/>
          </a:bodyPr>
          <a:lstStyle/>
          <a:p>
            <a:r>
              <a:rPr lang="fr-FR" sz="3000" dirty="0" smtClean="0">
                <a:solidFill>
                  <a:schemeClr val="tx1"/>
                </a:solidFill>
              </a:rPr>
              <a:t>Libre accès: bien, mais il y a des problèmes</a:t>
            </a:r>
          </a:p>
          <a:p>
            <a:r>
              <a:rPr lang="fr-FR" sz="3000" dirty="0" smtClean="0">
                <a:solidFill>
                  <a:schemeClr val="tx1"/>
                </a:solidFill>
              </a:rPr>
              <a:t>1,8 millions d’articles en libre accès publiés par an</a:t>
            </a:r>
          </a:p>
          <a:p>
            <a:r>
              <a:rPr lang="fr-FR" sz="3000" dirty="0" smtClean="0">
                <a:solidFill>
                  <a:schemeClr val="tx1"/>
                </a:solidFill>
              </a:rPr>
              <a:t>En 2013: 63 % des APC à 5 grands éditeurs: </a:t>
            </a:r>
            <a:r>
              <a:rPr lang="fr-FR" sz="3000" dirty="0" err="1" smtClean="0">
                <a:solidFill>
                  <a:schemeClr val="tx1"/>
                </a:solidFill>
              </a:rPr>
              <a:t>Wiley</a:t>
            </a:r>
            <a:r>
              <a:rPr lang="fr-FR" sz="3000" dirty="0" smtClean="0">
                <a:solidFill>
                  <a:schemeClr val="tx1"/>
                </a:solidFill>
              </a:rPr>
              <a:t>, Elsevier, Springer, Oxford et </a:t>
            </a:r>
            <a:r>
              <a:rPr lang="fr-FR" sz="3000" dirty="0" err="1" smtClean="0">
                <a:solidFill>
                  <a:schemeClr val="tx1"/>
                </a:solidFill>
              </a:rPr>
              <a:t>BioMed</a:t>
            </a:r>
            <a:r>
              <a:rPr lang="fr-FR" sz="3000" dirty="0" smtClean="0">
                <a:solidFill>
                  <a:schemeClr val="tx1"/>
                </a:solidFill>
              </a:rPr>
              <a:t> Central</a:t>
            </a:r>
          </a:p>
          <a:p>
            <a:r>
              <a:rPr lang="fr-FR" sz="3000" dirty="0" smtClean="0">
                <a:solidFill>
                  <a:schemeClr val="tx1"/>
                </a:solidFill>
              </a:rPr>
              <a:t>Libre accès: n’a pas encore fait diminuer les coûts de ses ressources pour aucune université</a:t>
            </a:r>
          </a:p>
          <a:p>
            <a:pPr lvl="1"/>
            <a:r>
              <a:rPr lang="fr-FR" sz="3000" dirty="0" smtClean="0">
                <a:solidFill>
                  <a:schemeClr val="tx1"/>
                </a:solidFill>
              </a:rPr>
              <a:t>Ne permet pas encore d’arrêter les abonnements</a:t>
            </a:r>
          </a:p>
          <a:p>
            <a:pPr lvl="1"/>
            <a:r>
              <a:rPr lang="fr-FR" sz="3000" dirty="0" smtClean="0">
                <a:solidFill>
                  <a:schemeClr val="tx1"/>
                </a:solidFill>
              </a:rPr>
              <a:t>Dépense supplémentaire</a:t>
            </a:r>
            <a:endParaRPr lang="fr-FR" sz="3000" dirty="0">
              <a:solidFill>
                <a:schemeClr val="tx1"/>
              </a:solidFill>
            </a:endParaRPr>
          </a:p>
          <a:p>
            <a:pPr lvl="1"/>
            <a:r>
              <a:rPr lang="fr-FR" sz="3000" dirty="0" smtClean="0">
                <a:solidFill>
                  <a:schemeClr val="tx1"/>
                </a:solidFill>
              </a:rPr>
              <a:t>Financer le libre accès = Donner plus aux sciences</a:t>
            </a:r>
          </a:p>
          <a:p>
            <a:endParaRPr lang="fr-FR" sz="3200" dirty="0" smtClean="0">
              <a:solidFill>
                <a:schemeClr val="tx1"/>
              </a:solidFill>
            </a:endParaRPr>
          </a:p>
          <a:p>
            <a:endParaRPr lang="fr-FR" sz="3200" dirty="0" smtClean="0">
              <a:solidFill>
                <a:schemeClr val="tx1"/>
              </a:solidFill>
            </a:endParaRPr>
          </a:p>
          <a:p>
            <a:endParaRPr lang="fr-FR" sz="3200" dirty="0" smtClean="0">
              <a:solidFill>
                <a:schemeClr val="tx1"/>
              </a:solidFill>
            </a:endParaRPr>
          </a:p>
          <a:p>
            <a:endParaRPr lang="fr-FR" sz="3200" dirty="0" smtClean="0">
              <a:solidFill>
                <a:schemeClr val="tx1"/>
              </a:solidFill>
            </a:endParaRP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15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627181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701667" y="2945366"/>
            <a:ext cx="8229600" cy="749829"/>
          </a:xfrm>
        </p:spPr>
        <p:txBody>
          <a:bodyPr/>
          <a:lstStyle/>
          <a:p>
            <a:r>
              <a:rPr lang="fr-CA" dirty="0" err="1" smtClean="0"/>
              <a:t>Scopus</a:t>
            </a:r>
            <a:r>
              <a:rPr lang="fr-CA" dirty="0" smtClean="0"/>
              <a:t> vs Web of Science</a:t>
            </a:r>
            <a:endParaRPr lang="fr-CA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16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41576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295348" y="836712"/>
            <a:ext cx="8820471" cy="749829"/>
          </a:xfrm>
        </p:spPr>
        <p:txBody>
          <a:bodyPr/>
          <a:lstStyle/>
          <a:p>
            <a:r>
              <a:rPr lang="fr-FR" dirty="0" err="1" smtClean="0"/>
              <a:t>Scopus</a:t>
            </a:r>
            <a:r>
              <a:rPr lang="fr-FR" dirty="0" smtClean="0"/>
              <a:t> vs Web of Science</a:t>
            </a:r>
            <a:endParaRPr lang="fr-FR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>
          <a:xfrm>
            <a:off x="302887" y="1589686"/>
            <a:ext cx="8354560" cy="5739170"/>
          </a:xfrm>
        </p:spPr>
        <p:txBody>
          <a:bodyPr>
            <a:normAutofit/>
          </a:bodyPr>
          <a:lstStyle/>
          <a:p>
            <a:r>
              <a:rPr lang="fr-FR" sz="2800" dirty="0" smtClean="0">
                <a:solidFill>
                  <a:schemeClr val="tx1"/>
                </a:solidFill>
              </a:rPr>
              <a:t>Evaluation complète des 2 bases de </a:t>
            </a:r>
            <a:r>
              <a:rPr lang="fr-FR" sz="2800" dirty="0">
                <a:solidFill>
                  <a:schemeClr val="tx1"/>
                </a:solidFill>
              </a:rPr>
              <a:t>données </a:t>
            </a:r>
            <a:r>
              <a:rPr lang="fr-FR" sz="2800" dirty="0" smtClean="0">
                <a:solidFill>
                  <a:schemeClr val="tx1"/>
                </a:solidFill>
              </a:rPr>
              <a:t>à l’</a:t>
            </a:r>
            <a:r>
              <a:rPr lang="fr-FR" sz="2800" dirty="0" err="1" smtClean="0">
                <a:solidFill>
                  <a:schemeClr val="tx1"/>
                </a:solidFill>
              </a:rPr>
              <a:t>University</a:t>
            </a:r>
            <a:r>
              <a:rPr lang="fr-FR" sz="2800" dirty="0" smtClean="0">
                <a:solidFill>
                  <a:schemeClr val="tx1"/>
                </a:solidFill>
              </a:rPr>
              <a:t> </a:t>
            </a:r>
            <a:r>
              <a:rPr lang="fr-FR" sz="2800" dirty="0">
                <a:solidFill>
                  <a:schemeClr val="tx1"/>
                </a:solidFill>
              </a:rPr>
              <a:t>of Connecticut</a:t>
            </a:r>
            <a:endParaRPr lang="fr-FR" sz="2800" dirty="0" smtClean="0">
              <a:solidFill>
                <a:schemeClr val="tx1"/>
              </a:solidFill>
            </a:endParaRPr>
          </a:p>
          <a:p>
            <a:r>
              <a:rPr lang="fr-FR" sz="2800" dirty="0" smtClean="0">
                <a:solidFill>
                  <a:schemeClr val="tx1"/>
                </a:solidFill>
              </a:rPr>
              <a:t>Choix final: </a:t>
            </a:r>
            <a:r>
              <a:rPr lang="fr-FR" sz="2800" dirty="0" err="1" smtClean="0">
                <a:solidFill>
                  <a:schemeClr val="tx1"/>
                </a:solidFill>
              </a:rPr>
              <a:t>Scopus</a:t>
            </a:r>
            <a:endParaRPr lang="fr-FR" sz="2800" dirty="0" smtClean="0">
              <a:solidFill>
                <a:schemeClr val="tx1"/>
              </a:solidFill>
            </a:endParaRPr>
          </a:p>
          <a:p>
            <a:pPr lvl="1"/>
            <a:r>
              <a:rPr lang="fr-FR" sz="2800" dirty="0" smtClean="0">
                <a:solidFill>
                  <a:schemeClr val="tx1"/>
                </a:solidFill>
              </a:rPr>
              <a:t>Une raison principale: plus de revues</a:t>
            </a:r>
          </a:p>
          <a:p>
            <a:r>
              <a:rPr lang="fr-FR" sz="2800" dirty="0" smtClean="0">
                <a:solidFill>
                  <a:schemeClr val="tx1"/>
                </a:solidFill>
              </a:rPr>
              <a:t>Réaction de Thomson Reuters: envoi d’un courriel d’interruption de service à tout le monde</a:t>
            </a:r>
          </a:p>
          <a:p>
            <a:r>
              <a:rPr lang="fr-FR" sz="2800" dirty="0" smtClean="0">
                <a:solidFill>
                  <a:schemeClr val="tx1"/>
                </a:solidFill>
              </a:rPr>
              <a:t>Réaction de la communauté: </a:t>
            </a:r>
          </a:p>
          <a:p>
            <a:pPr lvl="1"/>
            <a:r>
              <a:rPr lang="fr-FR" sz="2800" dirty="0" smtClean="0">
                <a:solidFill>
                  <a:schemeClr val="tx1"/>
                </a:solidFill>
              </a:rPr>
              <a:t>Plus forte pour biologie et psychologie</a:t>
            </a:r>
          </a:p>
          <a:p>
            <a:pPr lvl="1"/>
            <a:r>
              <a:rPr lang="fr-FR" sz="2800" dirty="0" smtClean="0">
                <a:solidFill>
                  <a:schemeClr val="tx1"/>
                </a:solidFill>
              </a:rPr>
              <a:t>Mitigée par campagne d’information, et offre de formation à </a:t>
            </a:r>
            <a:r>
              <a:rPr lang="fr-FR" sz="2800" dirty="0" err="1" smtClean="0">
                <a:solidFill>
                  <a:schemeClr val="tx1"/>
                </a:solidFill>
              </a:rPr>
              <a:t>Scopus</a:t>
            </a:r>
            <a:endParaRPr lang="fr-FR" sz="2800" dirty="0" smtClean="0">
              <a:solidFill>
                <a:schemeClr val="tx1"/>
              </a:solidFill>
            </a:endParaRPr>
          </a:p>
          <a:p>
            <a:pPr lvl="1"/>
            <a:endParaRPr lang="fr-FR" sz="3200" dirty="0" smtClean="0">
              <a:solidFill>
                <a:schemeClr val="tx1"/>
              </a:solidFill>
            </a:endParaRP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17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548452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701667" y="2945366"/>
            <a:ext cx="8229600" cy="749829"/>
          </a:xfrm>
        </p:spPr>
        <p:txBody>
          <a:bodyPr/>
          <a:lstStyle/>
          <a:p>
            <a:r>
              <a:rPr lang="fr-CA" dirty="0" smtClean="0"/>
              <a:t>Organisation du développement des collections</a:t>
            </a:r>
            <a:endParaRPr lang="fr-CA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18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054770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179512" y="607390"/>
            <a:ext cx="8820471" cy="749829"/>
          </a:xfrm>
        </p:spPr>
        <p:txBody>
          <a:bodyPr/>
          <a:lstStyle/>
          <a:p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>“Just </a:t>
            </a:r>
            <a:r>
              <a:rPr lang="en-US" dirty="0"/>
              <a:t>Another Format: The E-Resource Librarian as </a:t>
            </a:r>
            <a:r>
              <a:rPr lang="en-US" dirty="0" smtClean="0"/>
              <a:t>Selector”</a:t>
            </a:r>
            <a:endParaRPr lang="en-US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>
          <a:xfrm>
            <a:off x="176445" y="1988840"/>
            <a:ext cx="8820472" cy="5739170"/>
          </a:xfrm>
        </p:spPr>
        <p:txBody>
          <a:bodyPr>
            <a:normAutofit/>
          </a:bodyPr>
          <a:lstStyle/>
          <a:p>
            <a:r>
              <a:rPr lang="fr-FR" sz="2400" dirty="0" smtClean="0">
                <a:solidFill>
                  <a:schemeClr val="tx1"/>
                </a:solidFill>
              </a:rPr>
              <a:t>Centralisation du développement des collections à l’</a:t>
            </a:r>
            <a:r>
              <a:rPr lang="fr-FR" sz="2400" dirty="0" err="1" smtClean="0">
                <a:solidFill>
                  <a:schemeClr val="tx1"/>
                </a:solidFill>
              </a:rPr>
              <a:t>University</a:t>
            </a:r>
            <a:r>
              <a:rPr lang="fr-FR" sz="2400" dirty="0" smtClean="0">
                <a:solidFill>
                  <a:schemeClr val="tx1"/>
                </a:solidFill>
              </a:rPr>
              <a:t> of Wyoming</a:t>
            </a:r>
          </a:p>
          <a:p>
            <a:r>
              <a:rPr lang="fr-FR" sz="2400" dirty="0" smtClean="0">
                <a:solidFill>
                  <a:schemeClr val="tx1"/>
                </a:solidFill>
              </a:rPr>
              <a:t>Avant : 22 à 24 bibliothécaires disciplinaires pour qui c’était une des tâches </a:t>
            </a:r>
          </a:p>
          <a:p>
            <a:r>
              <a:rPr lang="fr-FR" sz="2400" dirty="0" smtClean="0">
                <a:solidFill>
                  <a:schemeClr val="tx1"/>
                </a:solidFill>
              </a:rPr>
              <a:t>Après: 5 bibliothécaires </a:t>
            </a:r>
            <a:r>
              <a:rPr lang="fr-FR" sz="2400" dirty="0" smtClean="0">
                <a:solidFill>
                  <a:schemeClr val="tx1"/>
                </a:solidFill>
              </a:rPr>
              <a:t>seulement font du </a:t>
            </a:r>
            <a:r>
              <a:rPr lang="fr-FR" sz="2400" dirty="0" err="1" smtClean="0">
                <a:solidFill>
                  <a:schemeClr val="tx1"/>
                </a:solidFill>
              </a:rPr>
              <a:t>dév</a:t>
            </a:r>
            <a:r>
              <a:rPr lang="fr-FR" sz="2400" dirty="0" smtClean="0">
                <a:solidFill>
                  <a:schemeClr val="tx1"/>
                </a:solidFill>
              </a:rPr>
              <a:t>. </a:t>
            </a:r>
            <a:r>
              <a:rPr lang="fr-FR" sz="2400" dirty="0">
                <a:solidFill>
                  <a:schemeClr val="tx1"/>
                </a:solidFill>
              </a:rPr>
              <a:t>d</a:t>
            </a:r>
            <a:r>
              <a:rPr lang="fr-FR" sz="2400" dirty="0" smtClean="0">
                <a:solidFill>
                  <a:schemeClr val="tx1"/>
                </a:solidFill>
              </a:rPr>
              <a:t>es coll., alors que les autres se concentrent sur les tâches de liaison</a:t>
            </a:r>
            <a:endParaRPr lang="fr-FR" sz="2400" dirty="0" smtClean="0">
              <a:solidFill>
                <a:schemeClr val="tx1"/>
              </a:solidFill>
            </a:endParaRPr>
          </a:p>
          <a:p>
            <a:pPr lvl="1"/>
            <a:r>
              <a:rPr lang="fr-FR" sz="2400" dirty="0" smtClean="0">
                <a:solidFill>
                  <a:schemeClr val="tx1"/>
                </a:solidFill>
              </a:rPr>
              <a:t>3 </a:t>
            </a:r>
            <a:r>
              <a:rPr lang="fr-FR" sz="2400" dirty="0" smtClean="0">
                <a:solidFill>
                  <a:schemeClr val="tx1"/>
                </a:solidFill>
              </a:rPr>
              <a:t>des 5 assument </a:t>
            </a:r>
            <a:r>
              <a:rPr lang="fr-FR" sz="2400" dirty="0" smtClean="0">
                <a:solidFill>
                  <a:schemeClr val="tx1"/>
                </a:solidFill>
              </a:rPr>
              <a:t>aussi le rôle de bibliothécaires des ressources électroniques (négociations, problèmes techniques, </a:t>
            </a:r>
            <a:r>
              <a:rPr lang="fr-FR" sz="2400" dirty="0" err="1" smtClean="0">
                <a:solidFill>
                  <a:schemeClr val="tx1"/>
                </a:solidFill>
              </a:rPr>
              <a:t>stats</a:t>
            </a:r>
            <a:r>
              <a:rPr lang="fr-FR" sz="2400" dirty="0" smtClean="0">
                <a:solidFill>
                  <a:schemeClr val="tx1"/>
                </a:solidFill>
              </a:rPr>
              <a:t>, etc.)</a:t>
            </a:r>
          </a:p>
          <a:p>
            <a:pPr lvl="1"/>
            <a:r>
              <a:rPr lang="fr-FR" sz="2400" dirty="0" smtClean="0">
                <a:solidFill>
                  <a:schemeClr val="tx1"/>
                </a:solidFill>
              </a:rPr>
              <a:t>2 </a:t>
            </a:r>
            <a:r>
              <a:rPr lang="fr-FR" sz="2400" dirty="0" smtClean="0">
                <a:solidFill>
                  <a:schemeClr val="tx1"/>
                </a:solidFill>
              </a:rPr>
              <a:t>des 5 font </a:t>
            </a:r>
            <a:r>
              <a:rPr lang="fr-FR" sz="2400" dirty="0" smtClean="0">
                <a:solidFill>
                  <a:schemeClr val="tx1"/>
                </a:solidFill>
              </a:rPr>
              <a:t>du développement des collections à temps plein</a:t>
            </a:r>
          </a:p>
          <a:p>
            <a:pPr lvl="1"/>
            <a:r>
              <a:rPr lang="fr-FR" sz="2400" dirty="0" smtClean="0">
                <a:solidFill>
                  <a:schemeClr val="tx1"/>
                </a:solidFill>
              </a:rPr>
              <a:t>Disciplines attribuées à chacun selon leurs forces et leurs intérêts</a:t>
            </a:r>
          </a:p>
          <a:p>
            <a:pPr lvl="1"/>
            <a:r>
              <a:rPr lang="fr-FR" sz="2400" dirty="0" smtClean="0">
                <a:solidFill>
                  <a:schemeClr val="tx1"/>
                </a:solidFill>
              </a:rPr>
              <a:t>Insuffisant: vont engager un 6</a:t>
            </a:r>
            <a:r>
              <a:rPr lang="fr-FR" sz="2400" baseline="30000" dirty="0" smtClean="0">
                <a:solidFill>
                  <a:schemeClr val="tx1"/>
                </a:solidFill>
              </a:rPr>
              <a:t>e</a:t>
            </a:r>
            <a:r>
              <a:rPr lang="fr-FR" sz="2400" dirty="0" smtClean="0">
                <a:solidFill>
                  <a:schemeClr val="tx1"/>
                </a:solidFill>
              </a:rPr>
              <a:t> bibliothécaire</a:t>
            </a:r>
            <a:endParaRPr lang="fr-FR" sz="24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19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839147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802126" y="620688"/>
            <a:ext cx="5472608" cy="749829"/>
          </a:xfrm>
        </p:spPr>
        <p:txBody>
          <a:bodyPr/>
          <a:lstStyle/>
          <a:p>
            <a:r>
              <a:rPr lang="fr-FR" dirty="0" smtClean="0"/>
              <a:t>Plan de la présentations</a:t>
            </a:r>
            <a:endParaRPr lang="fr-FR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>
          <a:xfrm>
            <a:off x="539552" y="2060848"/>
            <a:ext cx="8208912" cy="4949747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fr-CA" sz="3200" dirty="0" smtClean="0">
                <a:solidFill>
                  <a:schemeClr val="tx1"/>
                </a:solidFill>
              </a:rPr>
              <a:t>Remarques générales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3200" dirty="0" smtClean="0">
                <a:solidFill>
                  <a:schemeClr val="tx1"/>
                </a:solidFill>
              </a:rPr>
              <a:t>PDA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3200" dirty="0" err="1" smtClean="0">
                <a:solidFill>
                  <a:schemeClr val="tx1"/>
                </a:solidFill>
              </a:rPr>
              <a:t>Altmetrics</a:t>
            </a:r>
            <a:endParaRPr lang="fr-CA" sz="3200" dirty="0" smtClean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lang="fr-CA" sz="3200" dirty="0" smtClean="0">
                <a:solidFill>
                  <a:schemeClr val="tx1"/>
                </a:solidFill>
              </a:rPr>
              <a:t>Libre accès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3200" dirty="0" err="1" smtClean="0">
                <a:solidFill>
                  <a:schemeClr val="tx1"/>
                </a:solidFill>
              </a:rPr>
              <a:t>Scopus</a:t>
            </a:r>
            <a:r>
              <a:rPr lang="fr-CA" sz="3200" dirty="0" smtClean="0">
                <a:solidFill>
                  <a:schemeClr val="tx1"/>
                </a:solidFill>
              </a:rPr>
              <a:t> vs Web of Science</a:t>
            </a:r>
          </a:p>
          <a:p>
            <a:pPr marL="514350" indent="-514350">
              <a:buFont typeface="+mj-lt"/>
              <a:buAutoNum type="arabicPeriod"/>
            </a:pPr>
            <a:r>
              <a:rPr lang="fr-CA" sz="3200" dirty="0" smtClean="0">
                <a:solidFill>
                  <a:schemeClr val="tx1"/>
                </a:solidFill>
              </a:rPr>
              <a:t>Organisation du développement des collections</a:t>
            </a:r>
          </a:p>
          <a:p>
            <a:pPr marL="514350" indent="-514350">
              <a:buFont typeface="+mj-lt"/>
              <a:buAutoNum type="arabicPeriod"/>
            </a:pPr>
            <a:endParaRPr lang="fr-CA" sz="26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endParaRPr lang="fr-FR" dirty="0" smtClean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2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050557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2"/>
          <p:cNvSpPr>
            <a:spLocks noGrp="1" noChangeArrowheads="1"/>
          </p:cNvSpPr>
          <p:nvPr>
            <p:ph type="title"/>
          </p:nvPr>
        </p:nvSpPr>
        <p:spPr>
          <a:xfrm>
            <a:off x="5652120" y="4725144"/>
            <a:ext cx="3562762" cy="2847217"/>
          </a:xfrm>
        </p:spPr>
        <p:txBody>
          <a:bodyPr anchor="t" anchorCtr="0">
            <a:noAutofit/>
          </a:bodyPr>
          <a:lstStyle/>
          <a:p>
            <a:pPr algn="l"/>
            <a:r>
              <a:rPr lang="fr-FR" sz="9600" b="0" dirty="0" smtClean="0">
                <a:solidFill>
                  <a:srgbClr val="E7021A"/>
                </a:solidFill>
                <a:latin typeface="Arial Narrow"/>
                <a:cs typeface="Arial Narrow"/>
              </a:rPr>
              <a:t>Merci</a:t>
            </a:r>
            <a:br>
              <a:rPr lang="fr-FR" sz="9600" b="0" dirty="0" smtClean="0">
                <a:solidFill>
                  <a:srgbClr val="E7021A"/>
                </a:solidFill>
                <a:latin typeface="Arial Narrow"/>
                <a:cs typeface="Arial Narrow"/>
              </a:rPr>
            </a:br>
            <a:endParaRPr lang="fr-FR" sz="9600" dirty="0">
              <a:solidFill>
                <a:srgbClr val="E7021A"/>
              </a:solidFill>
              <a:latin typeface="Arial Narrow"/>
              <a:cs typeface="Arial Narrow"/>
            </a:endParaRPr>
          </a:p>
        </p:txBody>
      </p:sp>
      <p:pic>
        <p:nvPicPr>
          <p:cNvPr id="4" name="Image 3" descr="ULBIBLIO-Gabarit-Bibl-VF-3.jpg"/>
          <p:cNvPicPr>
            <a:picLocks noChangeAspect="1"/>
          </p:cNvPicPr>
          <p:nvPr>
            <p:custDataLst>
              <p:tags r:id="rId1"/>
            </p:custDataLst>
          </p:nvPr>
        </p:nvPicPr>
        <p:blipFill rotWithShape="1">
          <a:blip r:embed="rId3"/>
          <a:srcRect b="86949"/>
          <a:stretch/>
        </p:blipFill>
        <p:spPr bwMode="auto">
          <a:xfrm>
            <a:off x="0" y="0"/>
            <a:ext cx="9144000" cy="895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ZoneTexte 1"/>
          <p:cNvSpPr txBox="1"/>
          <p:nvPr/>
        </p:nvSpPr>
        <p:spPr>
          <a:xfrm>
            <a:off x="899592" y="1471269"/>
            <a:ext cx="764576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CA" sz="2400" dirty="0"/>
              <a:t>P</a:t>
            </a:r>
            <a:r>
              <a:rPr lang="fr-CA" sz="2400" dirty="0" smtClean="0"/>
              <a:t>our avoir accès aux enregistrements vidéo des présentations de ce congrès:</a:t>
            </a:r>
          </a:p>
          <a:p>
            <a:endParaRPr lang="fr-CA" sz="2400" dirty="0" smtClean="0"/>
          </a:p>
          <a:p>
            <a:r>
              <a:rPr lang="fr-CA" sz="2400" i="1" dirty="0" err="1"/>
              <a:t>username</a:t>
            </a:r>
            <a:r>
              <a:rPr lang="fr-CA" sz="2400" i="1" dirty="0"/>
              <a:t>: </a:t>
            </a:r>
            <a:r>
              <a:rPr lang="fr-CA" sz="2400" dirty="0"/>
              <a:t>ERLarchive15</a:t>
            </a:r>
          </a:p>
          <a:p>
            <a:r>
              <a:rPr lang="fr-CA" sz="2400" i="1" dirty="0" err="1"/>
              <a:t>password</a:t>
            </a:r>
            <a:r>
              <a:rPr lang="fr-CA" sz="2400" i="1" dirty="0"/>
              <a:t>:</a:t>
            </a:r>
            <a:r>
              <a:rPr lang="fr-CA" sz="2400" dirty="0"/>
              <a:t> ERLarchive15</a:t>
            </a:r>
          </a:p>
          <a:p>
            <a:r>
              <a:rPr lang="fr-CA" sz="2400" i="1" dirty="0"/>
              <a:t>url:</a:t>
            </a:r>
            <a:r>
              <a:rPr lang="fr-CA" sz="2400" dirty="0"/>
              <a:t> </a:t>
            </a:r>
            <a:r>
              <a:rPr lang="fr-CA" sz="2400" u="sng" dirty="0">
                <a:hlinkClick r:id="rId4"/>
              </a:rPr>
              <a:t>http://bit.ly/erl15ONLINElogin</a:t>
            </a:r>
            <a:endParaRPr lang="fr-CA" sz="2400" dirty="0"/>
          </a:p>
          <a:p>
            <a:r>
              <a:rPr lang="fr-CA" sz="2400" dirty="0" smtClean="0"/>
              <a:t> </a:t>
            </a:r>
            <a:endParaRPr lang="fr-CA" sz="2400" dirty="0"/>
          </a:p>
        </p:txBody>
      </p:sp>
    </p:spTree>
    <p:extLst>
      <p:ext uri="{BB962C8B-B14F-4D97-AF65-F5344CB8AC3E}">
        <p14:creationId xmlns:p14="http://schemas.microsoft.com/office/powerpoint/2010/main" val="128619746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701667" y="2945366"/>
            <a:ext cx="8229600" cy="749829"/>
          </a:xfrm>
        </p:spPr>
        <p:txBody>
          <a:bodyPr/>
          <a:lstStyle/>
          <a:p>
            <a:r>
              <a:rPr lang="fr-CA" dirty="0" smtClean="0"/>
              <a:t>Remarques générales</a:t>
            </a:r>
            <a:endParaRPr lang="fr-CA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3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959655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539552" y="956312"/>
            <a:ext cx="8820471" cy="749829"/>
          </a:xfrm>
        </p:spPr>
        <p:txBody>
          <a:bodyPr/>
          <a:lstStyle/>
          <a:p>
            <a:r>
              <a:rPr lang="fr-CA" dirty="0" err="1"/>
              <a:t>Electronic</a:t>
            </a:r>
            <a:r>
              <a:rPr lang="fr-CA" dirty="0"/>
              <a:t> </a:t>
            </a:r>
            <a:r>
              <a:rPr lang="fr-CA" dirty="0" err="1"/>
              <a:t>Resources</a:t>
            </a:r>
            <a:r>
              <a:rPr lang="fr-CA" dirty="0"/>
              <a:t> &amp; </a:t>
            </a:r>
            <a:r>
              <a:rPr lang="fr-CA" dirty="0" err="1"/>
              <a:t>Libraries</a:t>
            </a:r>
            <a:endParaRPr lang="fr-FR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>
          <a:xfrm>
            <a:off x="611560" y="1844824"/>
            <a:ext cx="7778496" cy="5739170"/>
          </a:xfrm>
        </p:spPr>
        <p:txBody>
          <a:bodyPr>
            <a:normAutofit/>
          </a:bodyPr>
          <a:lstStyle/>
          <a:p>
            <a:r>
              <a:rPr lang="fr-FR" sz="3200" dirty="0">
                <a:solidFill>
                  <a:schemeClr val="tx1"/>
                </a:solidFill>
              </a:rPr>
              <a:t>Congrès annuel sur les ressources électroniques dans les bibliothèques universitaires</a:t>
            </a:r>
          </a:p>
          <a:p>
            <a:r>
              <a:rPr lang="fr-FR" sz="3200" dirty="0">
                <a:solidFill>
                  <a:schemeClr val="tx1"/>
                </a:solidFill>
              </a:rPr>
              <a:t>Ma 2</a:t>
            </a:r>
            <a:r>
              <a:rPr lang="fr-FR" sz="3200" baseline="30000" dirty="0">
                <a:solidFill>
                  <a:schemeClr val="tx1"/>
                </a:solidFill>
              </a:rPr>
              <a:t>e</a:t>
            </a:r>
            <a:r>
              <a:rPr lang="fr-FR" sz="3200" dirty="0">
                <a:solidFill>
                  <a:schemeClr val="tx1"/>
                </a:solidFill>
              </a:rPr>
              <a:t> présence à ce </a:t>
            </a:r>
            <a:r>
              <a:rPr lang="fr-FR" sz="3200" dirty="0" smtClean="0">
                <a:solidFill>
                  <a:schemeClr val="tx1"/>
                </a:solidFill>
              </a:rPr>
              <a:t>congrès (1</a:t>
            </a:r>
            <a:r>
              <a:rPr lang="fr-FR" sz="3200" baseline="30000" dirty="0" smtClean="0">
                <a:solidFill>
                  <a:schemeClr val="tx1"/>
                </a:solidFill>
              </a:rPr>
              <a:t>ère</a:t>
            </a:r>
            <a:r>
              <a:rPr lang="fr-FR" sz="3200" dirty="0" smtClean="0">
                <a:solidFill>
                  <a:schemeClr val="tx1"/>
                </a:solidFill>
              </a:rPr>
              <a:t> fois en 2012)</a:t>
            </a:r>
            <a:endParaRPr lang="fr-FR" sz="3200" dirty="0">
              <a:solidFill>
                <a:schemeClr val="tx1"/>
              </a:solidFill>
            </a:endParaRPr>
          </a:p>
          <a:p>
            <a:r>
              <a:rPr lang="fr-FR" sz="3200" dirty="0">
                <a:solidFill>
                  <a:schemeClr val="tx1"/>
                </a:solidFill>
              </a:rPr>
              <a:t>Présentations </a:t>
            </a:r>
            <a:r>
              <a:rPr lang="fr-FR" sz="3200" dirty="0" smtClean="0">
                <a:solidFill>
                  <a:schemeClr val="tx1"/>
                </a:solidFill>
              </a:rPr>
              <a:t>de grande </a:t>
            </a:r>
            <a:r>
              <a:rPr lang="fr-FR" sz="3200" dirty="0">
                <a:solidFill>
                  <a:schemeClr val="tx1"/>
                </a:solidFill>
              </a:rPr>
              <a:t>qualité</a:t>
            </a:r>
          </a:p>
          <a:p>
            <a:r>
              <a:rPr lang="fr-FR" sz="3200" dirty="0">
                <a:solidFill>
                  <a:schemeClr val="tx1"/>
                </a:solidFill>
              </a:rPr>
              <a:t>Des centaines de participants:</a:t>
            </a:r>
          </a:p>
          <a:p>
            <a:pPr lvl="1"/>
            <a:r>
              <a:rPr lang="fr-FR" sz="3200" dirty="0">
                <a:solidFill>
                  <a:schemeClr val="tx1"/>
                </a:solidFill>
              </a:rPr>
              <a:t>Surtout des bibliothécaires </a:t>
            </a:r>
            <a:r>
              <a:rPr lang="fr-FR" sz="3200" dirty="0" smtClean="0">
                <a:solidFill>
                  <a:schemeClr val="tx1"/>
                </a:solidFill>
              </a:rPr>
              <a:t>pour les </a:t>
            </a:r>
            <a:r>
              <a:rPr lang="fr-FR" sz="3200" dirty="0">
                <a:solidFill>
                  <a:schemeClr val="tx1"/>
                </a:solidFill>
              </a:rPr>
              <a:t>ressources électroniques, et des vendeurs</a:t>
            </a:r>
          </a:p>
          <a:p>
            <a:r>
              <a:rPr lang="fr-FR" sz="2800" dirty="0" smtClean="0">
                <a:solidFill>
                  <a:srgbClr val="00B0F0"/>
                </a:solidFill>
              </a:rPr>
              <a:t>Il faisait froid (pour le Texas!)</a:t>
            </a: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4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065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823262" y="936104"/>
            <a:ext cx="8820471" cy="749829"/>
          </a:xfrm>
        </p:spPr>
        <p:txBody>
          <a:bodyPr/>
          <a:lstStyle/>
          <a:p>
            <a:r>
              <a:rPr lang="fr-CA" dirty="0" smtClean="0"/>
              <a:t>Grands thèmes des présentations</a:t>
            </a:r>
            <a:endParaRPr lang="fr-FR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5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27783" y="2060848"/>
            <a:ext cx="3757175" cy="38884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40783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539552" y="956312"/>
            <a:ext cx="8820471" cy="749829"/>
          </a:xfrm>
        </p:spPr>
        <p:txBody>
          <a:bodyPr/>
          <a:lstStyle/>
          <a:p>
            <a:r>
              <a:rPr lang="fr-CA" dirty="0" smtClean="0"/>
              <a:t>Sujets qui m’ont le plus intéressé</a:t>
            </a:r>
            <a:endParaRPr lang="fr-FR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>
          <a:xfrm>
            <a:off x="524893" y="1988840"/>
            <a:ext cx="7778496" cy="5739170"/>
          </a:xfrm>
        </p:spPr>
        <p:txBody>
          <a:bodyPr>
            <a:normAutofit/>
          </a:bodyPr>
          <a:lstStyle/>
          <a:p>
            <a:r>
              <a:rPr lang="fr-FR" sz="2700" b="1" dirty="0" smtClean="0">
                <a:solidFill>
                  <a:schemeClr val="tx1"/>
                </a:solidFill>
              </a:rPr>
              <a:t>PDA </a:t>
            </a:r>
            <a:r>
              <a:rPr lang="fr-FR" sz="2700" dirty="0" smtClean="0">
                <a:solidFill>
                  <a:schemeClr val="tx1"/>
                </a:solidFill>
              </a:rPr>
              <a:t>(patron-</a:t>
            </a:r>
            <a:r>
              <a:rPr lang="fr-FR" sz="2700" dirty="0" err="1" smtClean="0">
                <a:solidFill>
                  <a:schemeClr val="tx1"/>
                </a:solidFill>
              </a:rPr>
              <a:t>driven</a:t>
            </a:r>
            <a:r>
              <a:rPr lang="fr-FR" sz="2700" dirty="0" smtClean="0">
                <a:solidFill>
                  <a:schemeClr val="tx1"/>
                </a:solidFill>
              </a:rPr>
              <a:t> acquisitions): info pour le programme à la BUL </a:t>
            </a:r>
          </a:p>
          <a:p>
            <a:r>
              <a:rPr lang="fr-FR" sz="2700" b="1" dirty="0" err="1" smtClean="0">
                <a:solidFill>
                  <a:schemeClr val="tx1"/>
                </a:solidFill>
              </a:rPr>
              <a:t>Altmetrics</a:t>
            </a:r>
            <a:r>
              <a:rPr lang="fr-FR" sz="2700" dirty="0" smtClean="0">
                <a:solidFill>
                  <a:schemeClr val="tx1"/>
                </a:solidFill>
              </a:rPr>
              <a:t>: info pour mon noyau de compétences sur l’impact de la recherche</a:t>
            </a:r>
          </a:p>
          <a:p>
            <a:r>
              <a:rPr lang="fr-FR" sz="2700" b="1" dirty="0" smtClean="0">
                <a:solidFill>
                  <a:schemeClr val="tx1"/>
                </a:solidFill>
              </a:rPr>
              <a:t>Libre accès</a:t>
            </a:r>
            <a:r>
              <a:rPr lang="fr-FR" sz="2700" dirty="0" smtClean="0">
                <a:solidFill>
                  <a:schemeClr val="tx1"/>
                </a:solidFill>
              </a:rPr>
              <a:t>: en lien avec la crise du prix des périodiques</a:t>
            </a:r>
          </a:p>
          <a:p>
            <a:r>
              <a:rPr lang="fr-FR" sz="2700" b="1" dirty="0" err="1" smtClean="0">
                <a:solidFill>
                  <a:schemeClr val="tx1"/>
                </a:solidFill>
              </a:rPr>
              <a:t>Scopus</a:t>
            </a:r>
            <a:r>
              <a:rPr lang="fr-FR" sz="2700" b="1" dirty="0" smtClean="0">
                <a:solidFill>
                  <a:schemeClr val="tx1"/>
                </a:solidFill>
              </a:rPr>
              <a:t> vs Web of Science</a:t>
            </a:r>
            <a:r>
              <a:rPr lang="fr-FR" sz="2700" dirty="0" smtClean="0">
                <a:solidFill>
                  <a:schemeClr val="tx1"/>
                </a:solidFill>
              </a:rPr>
              <a:t>: ressources qu’on doit aussi analyser</a:t>
            </a:r>
          </a:p>
          <a:p>
            <a:r>
              <a:rPr lang="fr-FR" sz="2700" b="1" dirty="0" smtClean="0">
                <a:solidFill>
                  <a:schemeClr val="tx1"/>
                </a:solidFill>
              </a:rPr>
              <a:t>Organisation</a:t>
            </a:r>
            <a:r>
              <a:rPr lang="fr-FR" sz="2700" dirty="0" smtClean="0">
                <a:solidFill>
                  <a:schemeClr val="tx1"/>
                </a:solidFill>
              </a:rPr>
              <a:t> du développement de collections: à comparer avec la restructuration de la BUL</a:t>
            </a:r>
            <a:endParaRPr lang="fr-FR" sz="2700" dirty="0" smtClean="0"/>
          </a:p>
          <a:p>
            <a:endParaRPr lang="fr-FR" sz="2700" dirty="0" smtClean="0"/>
          </a:p>
          <a:p>
            <a:endParaRPr lang="fr-FR" sz="2700" dirty="0" smtClean="0"/>
          </a:p>
          <a:p>
            <a:endParaRPr lang="fr-FR" sz="27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6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330652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701667" y="2945366"/>
            <a:ext cx="8229600" cy="749829"/>
          </a:xfrm>
        </p:spPr>
        <p:txBody>
          <a:bodyPr/>
          <a:lstStyle/>
          <a:p>
            <a:r>
              <a:rPr lang="fr-CA" dirty="0" smtClean="0"/>
              <a:t>PDA</a:t>
            </a:r>
            <a:endParaRPr lang="fr-CA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7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223540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23529" y="915630"/>
            <a:ext cx="8820471" cy="749829"/>
          </a:xfrm>
        </p:spPr>
        <p:txBody>
          <a:bodyPr/>
          <a:lstStyle/>
          <a:p>
            <a:r>
              <a:rPr lang="fr-FR" dirty="0" smtClean="0"/>
              <a:t>Les présentations sur le PDA</a:t>
            </a:r>
            <a:endParaRPr lang="fr-FR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>
          <a:xfrm>
            <a:off x="179512" y="2060848"/>
            <a:ext cx="8820472" cy="5739170"/>
          </a:xfrm>
        </p:spPr>
        <p:txBody>
          <a:bodyPr>
            <a:normAutofit/>
          </a:bodyPr>
          <a:lstStyle/>
          <a:p>
            <a:pPr marL="514350" indent="-514350">
              <a:buAutoNum type="arabicParenR"/>
            </a:pPr>
            <a:r>
              <a:rPr lang="fr-FR" sz="3200" dirty="0" err="1" smtClean="0">
                <a:solidFill>
                  <a:schemeClr val="tx1"/>
                </a:solidFill>
              </a:rPr>
              <a:t>University</a:t>
            </a:r>
            <a:r>
              <a:rPr lang="fr-FR" sz="3200" dirty="0" smtClean="0">
                <a:solidFill>
                  <a:schemeClr val="tx1"/>
                </a:solidFill>
              </a:rPr>
              <a:t> of Nebraska Omaha: PDA avec EBL</a:t>
            </a:r>
          </a:p>
          <a:p>
            <a:pPr marL="514350" indent="-514350">
              <a:buFont typeface="Arial"/>
              <a:buAutoNum type="arabicParenR"/>
            </a:pPr>
            <a:r>
              <a:rPr lang="fr-FR" sz="3200" dirty="0">
                <a:solidFill>
                  <a:schemeClr val="tx1"/>
                </a:solidFill>
              </a:rPr>
              <a:t>Auburn </a:t>
            </a:r>
            <a:r>
              <a:rPr lang="fr-FR" sz="3200" dirty="0" err="1" smtClean="0">
                <a:solidFill>
                  <a:schemeClr val="tx1"/>
                </a:solidFill>
              </a:rPr>
              <a:t>University</a:t>
            </a:r>
            <a:r>
              <a:rPr lang="fr-FR" sz="3200" dirty="0">
                <a:solidFill>
                  <a:schemeClr val="tx1"/>
                </a:solidFill>
              </a:rPr>
              <a:t> </a:t>
            </a:r>
            <a:r>
              <a:rPr lang="fr-FR" sz="3200" dirty="0" smtClean="0">
                <a:solidFill>
                  <a:schemeClr val="tx1"/>
                </a:solidFill>
              </a:rPr>
              <a:t>(Alabama): </a:t>
            </a:r>
            <a:r>
              <a:rPr lang="fr-FR" sz="3200" dirty="0">
                <a:solidFill>
                  <a:schemeClr val="tx1"/>
                </a:solidFill>
              </a:rPr>
              <a:t>PDA avec </a:t>
            </a:r>
            <a:r>
              <a:rPr lang="fr-FR" sz="3200" dirty="0" smtClean="0">
                <a:solidFill>
                  <a:schemeClr val="tx1"/>
                </a:solidFill>
              </a:rPr>
              <a:t>EBL</a:t>
            </a:r>
          </a:p>
          <a:p>
            <a:pPr marL="514350" indent="-514350">
              <a:buAutoNum type="arabicParenR"/>
            </a:pPr>
            <a:r>
              <a:rPr lang="fr-FR" sz="3200" dirty="0">
                <a:solidFill>
                  <a:schemeClr val="tx1"/>
                </a:solidFill>
              </a:rPr>
              <a:t>Michael </a:t>
            </a:r>
            <a:r>
              <a:rPr lang="fr-FR" sz="3200" dirty="0" err="1" smtClean="0">
                <a:solidFill>
                  <a:schemeClr val="tx1"/>
                </a:solidFill>
              </a:rPr>
              <a:t>Levine</a:t>
            </a:r>
            <a:r>
              <a:rPr lang="fr-FR" sz="3200" dirty="0">
                <a:solidFill>
                  <a:schemeClr val="tx1"/>
                </a:solidFill>
              </a:rPr>
              <a:t>-Clark (</a:t>
            </a:r>
            <a:r>
              <a:rPr lang="fr-FR" sz="3200" dirty="0" err="1">
                <a:solidFill>
                  <a:schemeClr val="tx1"/>
                </a:solidFill>
              </a:rPr>
              <a:t>University</a:t>
            </a:r>
            <a:r>
              <a:rPr lang="fr-FR" sz="3200" dirty="0">
                <a:solidFill>
                  <a:schemeClr val="tx1"/>
                </a:solidFill>
              </a:rPr>
              <a:t> of </a:t>
            </a:r>
            <a:r>
              <a:rPr lang="fr-FR" sz="3200" dirty="0" smtClean="0">
                <a:solidFill>
                  <a:schemeClr val="tx1"/>
                </a:solidFill>
              </a:rPr>
              <a:t>Denver): prix des livres par titre</a:t>
            </a:r>
            <a:r>
              <a:rPr lang="fr-FR" sz="3200" dirty="0" smtClean="0">
                <a:solidFill>
                  <a:schemeClr val="tx1"/>
                </a:solidFill>
                <a:sym typeface="Wingdings" panose="05000000000000000000" pitchFamily="2" charset="2"/>
              </a:rPr>
              <a:t> PDA ne coûte pas cher (0,71$ /livre)</a:t>
            </a:r>
            <a:endParaRPr lang="fr-FR" sz="3200" dirty="0" smtClean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r>
              <a:rPr lang="fr-FR" sz="3200" dirty="0" err="1" smtClean="0">
                <a:solidFill>
                  <a:schemeClr val="tx1"/>
                </a:solidFill>
              </a:rPr>
              <a:t>Univ</a:t>
            </a:r>
            <a:r>
              <a:rPr lang="fr-FR" sz="3200" dirty="0" smtClean="0">
                <a:solidFill>
                  <a:schemeClr val="tx1"/>
                </a:solidFill>
              </a:rPr>
              <a:t>. Of Central Florida: réactions à la hausse des prix des prêts de courte durée (STL) dans le PDA</a:t>
            </a:r>
          </a:p>
          <a:p>
            <a:pPr marL="514350" indent="-514350">
              <a:buAutoNum type="arabicParenR"/>
            </a:pPr>
            <a:r>
              <a:rPr lang="fr-FR" sz="3200" dirty="0" err="1" smtClean="0">
                <a:solidFill>
                  <a:schemeClr val="tx1"/>
                </a:solidFill>
              </a:rPr>
              <a:t>Proquest</a:t>
            </a:r>
            <a:r>
              <a:rPr lang="fr-FR" sz="3200" dirty="0" smtClean="0">
                <a:solidFill>
                  <a:schemeClr val="tx1"/>
                </a:solidFill>
              </a:rPr>
              <a:t>: fusion d’EBL et </a:t>
            </a:r>
            <a:r>
              <a:rPr lang="fr-FR" sz="3200" dirty="0" err="1" smtClean="0">
                <a:solidFill>
                  <a:schemeClr val="tx1"/>
                </a:solidFill>
              </a:rPr>
              <a:t>ebrary</a:t>
            </a:r>
            <a:endParaRPr lang="fr-FR" sz="3200" dirty="0" smtClean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endParaRPr lang="fr-FR" sz="3200" dirty="0" smtClean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endParaRPr lang="fr-FR" sz="3200" dirty="0" smtClean="0">
              <a:solidFill>
                <a:schemeClr val="tx1"/>
              </a:solidFill>
            </a:endParaRPr>
          </a:p>
          <a:p>
            <a:pPr marL="514350" indent="-514350">
              <a:buAutoNum type="arabicParenR"/>
            </a:pPr>
            <a:endParaRPr lang="fr-FR" sz="3200" dirty="0">
              <a:solidFill>
                <a:schemeClr val="tx1"/>
              </a:solidFill>
            </a:endParaRP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8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104389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re 19"/>
          <p:cNvSpPr>
            <a:spLocks noGrp="1"/>
          </p:cNvSpPr>
          <p:nvPr>
            <p:ph type="title"/>
          </p:nvPr>
        </p:nvSpPr>
        <p:spPr>
          <a:xfrm>
            <a:off x="323529" y="825927"/>
            <a:ext cx="8820471" cy="749829"/>
          </a:xfrm>
        </p:spPr>
        <p:txBody>
          <a:bodyPr/>
          <a:lstStyle/>
          <a:p>
            <a:r>
              <a:rPr lang="fr-FR" dirty="0" smtClean="0"/>
              <a:t>Les faits saillants sur le PDA (1/2)</a:t>
            </a:r>
            <a:endParaRPr lang="fr-FR" dirty="0"/>
          </a:p>
        </p:txBody>
      </p:sp>
      <p:sp>
        <p:nvSpPr>
          <p:cNvPr id="21" name="Espace réservé du contenu 20"/>
          <p:cNvSpPr>
            <a:spLocks noGrp="1"/>
          </p:cNvSpPr>
          <p:nvPr>
            <p:ph idx="1"/>
          </p:nvPr>
        </p:nvSpPr>
        <p:spPr>
          <a:xfrm>
            <a:off x="288377" y="1772816"/>
            <a:ext cx="8820472" cy="5739170"/>
          </a:xfrm>
        </p:spPr>
        <p:txBody>
          <a:bodyPr>
            <a:normAutofit/>
          </a:bodyPr>
          <a:lstStyle/>
          <a:p>
            <a:r>
              <a:rPr lang="fr-FR" sz="3000" dirty="0" smtClean="0">
                <a:solidFill>
                  <a:schemeClr val="tx1"/>
                </a:solidFill>
              </a:rPr>
              <a:t>EBL : forte présence dans les présentations</a:t>
            </a:r>
          </a:p>
          <a:p>
            <a:r>
              <a:rPr lang="fr-FR" sz="3000" dirty="0" smtClean="0">
                <a:solidFill>
                  <a:schemeClr val="tx1"/>
                </a:solidFill>
              </a:rPr>
              <a:t>Sondage dans l’assistance d’une présentation:</a:t>
            </a:r>
          </a:p>
          <a:p>
            <a:pPr lvl="1"/>
            <a:r>
              <a:rPr lang="fr-FR" sz="3000" dirty="0" smtClean="0">
                <a:solidFill>
                  <a:schemeClr val="tx1"/>
                </a:solidFill>
              </a:rPr>
              <a:t>EBL est la plateforme la plus utilisée</a:t>
            </a:r>
          </a:p>
          <a:p>
            <a:pPr lvl="1"/>
            <a:r>
              <a:rPr lang="fr-FR" sz="3000" dirty="0" smtClean="0">
                <a:solidFill>
                  <a:schemeClr val="tx1"/>
                </a:solidFill>
              </a:rPr>
              <a:t>Peu de PDA par consortium</a:t>
            </a:r>
          </a:p>
          <a:p>
            <a:pPr lvl="1"/>
            <a:r>
              <a:rPr lang="fr-FR" sz="3000" dirty="0">
                <a:solidFill>
                  <a:schemeClr val="tx1"/>
                </a:solidFill>
              </a:rPr>
              <a:t>Presque tous utilisent des profils par </a:t>
            </a:r>
            <a:r>
              <a:rPr lang="fr-FR" sz="3000" dirty="0" smtClean="0">
                <a:solidFill>
                  <a:schemeClr val="tx1"/>
                </a:solidFill>
              </a:rPr>
              <a:t>discipline</a:t>
            </a:r>
          </a:p>
          <a:p>
            <a:pPr lvl="1"/>
            <a:r>
              <a:rPr lang="fr-FR" sz="3000" dirty="0" smtClean="0">
                <a:solidFill>
                  <a:schemeClr val="tx1"/>
                </a:solidFill>
              </a:rPr>
              <a:t>Dépenses ne correspondent pas à la distribution budgétaire par discipline</a:t>
            </a:r>
          </a:p>
          <a:p>
            <a:pPr lvl="1"/>
            <a:r>
              <a:rPr lang="fr-FR" sz="3000" dirty="0" smtClean="0">
                <a:solidFill>
                  <a:schemeClr val="tx1"/>
                </a:solidFill>
              </a:rPr>
              <a:t>Moitié a modifié sa distribution budgétaire en réaction</a:t>
            </a:r>
          </a:p>
          <a:p>
            <a:pPr marL="0" indent="0">
              <a:buNone/>
            </a:pPr>
            <a:endParaRPr lang="fr-FR" sz="3200" dirty="0" smtClean="0">
              <a:solidFill>
                <a:schemeClr val="tx1"/>
              </a:solidFill>
            </a:endParaRPr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pPr lvl="1"/>
            <a:endParaRPr lang="fr-FR" sz="2800" dirty="0" smtClean="0"/>
          </a:p>
          <a:p>
            <a:endParaRPr lang="fr-FR" dirty="0" smtClean="0"/>
          </a:p>
          <a:p>
            <a:endParaRPr lang="fr-FR" dirty="0" smtClean="0"/>
          </a:p>
          <a:p>
            <a:endParaRPr lang="fr-FR" dirty="0"/>
          </a:p>
        </p:txBody>
      </p:sp>
      <p:sp>
        <p:nvSpPr>
          <p:cNvPr id="23" name="Espace réservé du pied de page 3"/>
          <p:cNvSpPr>
            <a:spLocks noGrp="1"/>
          </p:cNvSpPr>
          <p:nvPr>
            <p:ph type="ftr" sz="quarter" idx="4294967295"/>
          </p:nvPr>
        </p:nvSpPr>
        <p:spPr>
          <a:xfrm>
            <a:off x="930699" y="6477000"/>
            <a:ext cx="2267117" cy="244475"/>
          </a:xfrm>
          <a:ln>
            <a:miter lim="800000"/>
            <a:headEnd/>
            <a:tailEnd/>
          </a:ln>
        </p:spPr>
        <p:txBody>
          <a:bodyPr/>
          <a:lstStyle/>
          <a:p>
            <a:pPr algn="l">
              <a:defRPr/>
            </a:pPr>
            <a:r>
              <a:rPr lang="fr-FR" sz="1000" b="1" cap="all" dirty="0">
                <a:solidFill>
                  <a:srgbClr val="E7021A"/>
                </a:solidFill>
                <a:latin typeface="Arial Narrow"/>
                <a:cs typeface="Arial Narrow"/>
              </a:rPr>
              <a:t>Bibliothèque de l'Université Laval</a:t>
            </a:r>
          </a:p>
        </p:txBody>
      </p:sp>
      <p:sp>
        <p:nvSpPr>
          <p:cNvPr id="25" name="Espace réservé du numéro de diapositive 4"/>
          <p:cNvSpPr txBox="1">
            <a:spLocks/>
          </p:cNvSpPr>
          <p:nvPr/>
        </p:nvSpPr>
        <p:spPr>
          <a:xfrm>
            <a:off x="3197816" y="6477002"/>
            <a:ext cx="457200" cy="24447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/>
          <a:lstStyle>
            <a:defPPr>
              <a:defRPr lang="fr-FR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0B5DA820-774F-E546-87E5-DDAFA0F806A9}" type="slidenum">
              <a:rPr lang="fr-FR" sz="1100" smtClean="0">
                <a:solidFill>
                  <a:srgbClr val="5E5E5E"/>
                </a:solidFill>
                <a:latin typeface="Arial Narrow"/>
                <a:cs typeface="Arial Narrow"/>
              </a:rPr>
              <a:pPr/>
              <a:t>9</a:t>
            </a:fld>
            <a:endParaRPr lang="fr-FR" sz="1100" dirty="0">
              <a:solidFill>
                <a:srgbClr val="5E5E5E"/>
              </a:solidFill>
              <a:latin typeface="Arial Narrow"/>
              <a:cs typeface="Arial Narrow"/>
            </a:endParaRPr>
          </a:p>
        </p:txBody>
      </p:sp>
      <p:pic>
        <p:nvPicPr>
          <p:cNvPr id="7" name="Image 5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3262" y="6462186"/>
            <a:ext cx="153420" cy="1926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442256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3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16589</TotalTime>
  <Words>813</Words>
  <Application>Microsoft Office PowerPoint</Application>
  <PresentationFormat>Affichage à l'écran (4:3)</PresentationFormat>
  <Paragraphs>237</Paragraphs>
  <Slides>20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3</vt:i4>
      </vt:variant>
      <vt:variant>
        <vt:lpstr>Titres des diapositives</vt:lpstr>
      </vt:variant>
      <vt:variant>
        <vt:i4>20</vt:i4>
      </vt:variant>
    </vt:vector>
  </HeadingPairs>
  <TitlesOfParts>
    <vt:vector size="29" baseType="lpstr">
      <vt:lpstr>Arial</vt:lpstr>
      <vt:lpstr>Arial Narrow</vt:lpstr>
      <vt:lpstr>Calibri</vt:lpstr>
      <vt:lpstr>Courier New</vt:lpstr>
      <vt:lpstr>Wingdings</vt:lpstr>
      <vt:lpstr>ヒラギノ角ゴ Pro W3</vt:lpstr>
      <vt:lpstr>1_Thème Office</vt:lpstr>
      <vt:lpstr>2_Thème Office</vt:lpstr>
      <vt:lpstr>13_Thème Office</vt:lpstr>
      <vt:lpstr>Présentation PowerPoint</vt:lpstr>
      <vt:lpstr>Plan de la présentations</vt:lpstr>
      <vt:lpstr>Remarques générales</vt:lpstr>
      <vt:lpstr>Electronic Resources &amp; Libraries</vt:lpstr>
      <vt:lpstr>Grands thèmes des présentations</vt:lpstr>
      <vt:lpstr>Sujets qui m’ont le plus intéressé</vt:lpstr>
      <vt:lpstr>PDA</vt:lpstr>
      <vt:lpstr>Les présentations sur le PDA</vt:lpstr>
      <vt:lpstr>Les faits saillants sur le PDA (1/2)</vt:lpstr>
      <vt:lpstr>Les faits saillants sur le PDA (2/2)</vt:lpstr>
      <vt:lpstr>Altmetrics</vt:lpstr>
      <vt:lpstr>Les présentations sur les Altmetrics</vt:lpstr>
      <vt:lpstr> « NISO Alternative Assessment Metrics (Altmetrics) Initiative »</vt:lpstr>
      <vt:lpstr>Le libre accès</vt:lpstr>
      <vt:lpstr>« Is Open Access the Golden Ticket? »</vt:lpstr>
      <vt:lpstr>Scopus vs Web of Science</vt:lpstr>
      <vt:lpstr>Scopus vs Web of Science</vt:lpstr>
      <vt:lpstr>Organisation du développement des collections</vt:lpstr>
      <vt:lpstr> “Just Another Format: The E-Resource Librarian as Selector”</vt:lpstr>
      <vt:lpstr>Merci 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Philippe Boisvert</dc:creator>
  <cp:lastModifiedBy>Philippe Boisvert</cp:lastModifiedBy>
  <cp:revision>440</cp:revision>
  <cp:lastPrinted>2015-03-11T20:43:09Z</cp:lastPrinted>
  <dcterms:created xsi:type="dcterms:W3CDTF">2014-08-26T17:41:23Z</dcterms:created>
  <dcterms:modified xsi:type="dcterms:W3CDTF">2015-05-19T17:13:32Z</dcterms:modified>
</cp:coreProperties>
</file>