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media/image7.jpg" ContentType="image/jpeg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ppt/media/image8.jpg" ContentType="image/jpeg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media/image9.jpg" ContentType="image/jpeg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media/image10.jpg" ContentType="image/jpeg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6.xml" ContentType="application/vnd.openxmlformats-officedocument.presentationml.notesSlide+xml"/>
  <Override PartName="/ppt/media/image11.jpg" ContentType="image/jpeg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7.xml" ContentType="application/vnd.openxmlformats-officedocument.presentationml.notesSlide+xml"/>
  <Override PartName="/ppt/media/image12.jpg" ContentType="image/jpeg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8.xml" ContentType="application/vnd.openxmlformats-officedocument.presentationml.notesSlide+xml"/>
  <Override PartName="/ppt/media/image13.jpg" ContentType="image/jpeg"/>
  <Override PartName="/ppt/media/image14.jpg" ContentType="image/jpeg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9.xml" ContentType="application/vnd.openxmlformats-officedocument.presentationml.notesSlide+xml"/>
  <Override PartName="/ppt/media/image15.jpg" ContentType="image/jpeg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0.xml" ContentType="application/vnd.openxmlformats-officedocument.presentationml.notesSlide+xml"/>
  <Override PartName="/ppt/media/image16.jpg" ContentType="image/jpeg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1.xml" ContentType="application/vnd.openxmlformats-officedocument.presentationml.notesSlide+xml"/>
  <Override PartName="/ppt/media/image17.jpg" ContentType="image/jpeg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2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3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4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5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16.xml" ContentType="application/vnd.openxmlformats-officedocument.presentationml.notesSlide+xml"/>
  <Override PartName="/ppt/media/image19.jpg" ContentType="image/jpeg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17.xml" ContentType="application/vnd.openxmlformats-officedocument.presentationml.notesSlide+xml"/>
  <Override PartName="/ppt/media/image20.jpg" ContentType="image/jpeg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1" r:id="rId2"/>
    <p:sldId id="264" r:id="rId3"/>
    <p:sldId id="259" r:id="rId4"/>
    <p:sldId id="265" r:id="rId5"/>
    <p:sldId id="266" r:id="rId6"/>
    <p:sldId id="268" r:id="rId7"/>
    <p:sldId id="269" r:id="rId8"/>
    <p:sldId id="271" r:id="rId9"/>
    <p:sldId id="273" r:id="rId10"/>
    <p:sldId id="275" r:id="rId11"/>
    <p:sldId id="277" r:id="rId12"/>
    <p:sldId id="279" r:id="rId13"/>
    <p:sldId id="280" r:id="rId14"/>
    <p:sldId id="281" r:id="rId15"/>
    <p:sldId id="282" r:id="rId16"/>
    <p:sldId id="289" r:id="rId17"/>
    <p:sldId id="285" r:id="rId18"/>
    <p:sldId id="287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21A"/>
    <a:srgbClr val="CD092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73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2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73B5B-ECE4-410B-BCBA-BB6E2A408378}" type="datetimeFigureOut">
              <a:rPr lang="fr-CA" smtClean="0"/>
              <a:t>2015-05-19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A658E-4B21-4B81-A0A9-5E2393FDED9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808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0391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88320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5940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baseline="0" dirty="0" smtClean="0"/>
          </a:p>
          <a:p>
            <a:pPr marL="0" indent="0">
              <a:buFontTx/>
              <a:buNone/>
            </a:pPr>
            <a:endParaRPr lang="fr-CA" baseline="0" dirty="0" smtClean="0"/>
          </a:p>
          <a:p>
            <a:pPr marL="171450" indent="-171450">
              <a:buFontTx/>
              <a:buChar char="-"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9145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2585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9114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8C48ED-AB31-4E0B-AB27-A21BEF1E824B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2824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7521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6022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504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3785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9973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2901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4833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4622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baseline="0" dirty="0" smtClean="0"/>
          </a:p>
          <a:p>
            <a:pPr marL="0" indent="0">
              <a:buFontTx/>
              <a:buNone/>
            </a:pPr>
            <a:r>
              <a:rPr lang="fr-CA" dirty="0" smtClean="0"/>
              <a:t>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5429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b="1" baseline="0" dirty="0" smtClean="0"/>
          </a:p>
          <a:p>
            <a:pPr marL="171450" indent="-171450">
              <a:buFontTx/>
              <a:buChar char="-"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4045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8A658E-4B21-4B81-A0A9-5E2393FDED9C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876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emf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LBIBLIO-Gabarit-Bibl-VF-3.jpg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8946" y="897404"/>
            <a:ext cx="8229600" cy="749829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E7021A"/>
                </a:solidFill>
                <a:latin typeface="Arial Narrow"/>
                <a:cs typeface="Arial Narrow"/>
              </a:defRPr>
            </a:lvl1pPr>
          </a:lstStyle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sp>
        <p:nvSpPr>
          <p:cNvPr id="15" name="Espace réservé du contenu 2"/>
          <p:cNvSpPr>
            <a:spLocks noGrp="1"/>
          </p:cNvSpPr>
          <p:nvPr>
            <p:ph idx="1"/>
          </p:nvPr>
        </p:nvSpPr>
        <p:spPr>
          <a:xfrm>
            <a:off x="448733" y="2489201"/>
            <a:ext cx="8229600" cy="2870200"/>
          </a:xfrm>
        </p:spPr>
        <p:txBody>
          <a:bodyPr>
            <a:normAutofit/>
          </a:bodyPr>
          <a:lstStyle>
            <a:lvl1pPr>
              <a:buClr>
                <a:srgbClr val="E7021A"/>
              </a:buCl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1pPr>
            <a:lvl2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4pPr>
            <a:lvl5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fr-CA" dirty="0" smtClean="0"/>
              <a:t>Cliquez pour modifier les styles du texte du masque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  <a:p>
            <a:pPr lvl="3"/>
            <a:r>
              <a:rPr lang="fr-CA" dirty="0" smtClean="0"/>
              <a:t>Quatrième niveau</a:t>
            </a:r>
          </a:p>
          <a:p>
            <a:pPr lvl="4"/>
            <a:r>
              <a:rPr lang="fr-CA" dirty="0" smtClean="0"/>
              <a:t>Cinquième niveau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788986" y="1848862"/>
            <a:ext cx="4546587" cy="564138"/>
          </a:xfrm>
        </p:spPr>
        <p:txBody>
          <a:bodyPr>
            <a:noAutofit/>
          </a:bodyPr>
          <a:lstStyle>
            <a:lvl1pPr marL="0" indent="0">
              <a:buNone/>
              <a:defRPr sz="2300">
                <a:latin typeface="Arial Narrow"/>
                <a:cs typeface="Arial Narrow"/>
              </a:defRPr>
            </a:lvl1pPr>
            <a:lvl2pPr marL="457200" indent="0">
              <a:buNone/>
              <a:defRPr sz="2300"/>
            </a:lvl2pPr>
            <a:lvl3pPr marL="914400" indent="0">
              <a:buNone/>
              <a:defRPr sz="2300"/>
            </a:lvl3pPr>
            <a:lvl4pPr marL="1371600" indent="0">
              <a:buNone/>
              <a:defRPr sz="2300"/>
            </a:lvl4pPr>
            <a:lvl5pPr marL="1828800" indent="0">
              <a:buNone/>
              <a:defRPr sz="2300"/>
            </a:lvl5pPr>
          </a:lstStyle>
          <a:p>
            <a:pPr lvl="0"/>
            <a:r>
              <a:rPr lang="fr-CA" dirty="0" smtClean="0"/>
              <a:t>Cliquez pour modifier le sous-titre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668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97E84-55D5-9548-9767-AF7332CBBE76}" type="datetimeFigureOut">
              <a:rPr lang="fr-FR" smtClean="0"/>
              <a:pPr/>
              <a:t>19/05/2015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19A27-F40F-A342-9C4E-1277721D989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.jp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4.png"/><Relationship Id="rId5" Type="http://schemas.openxmlformats.org/officeDocument/2006/relationships/tags" Target="../tags/tag7.xml"/><Relationship Id="rId10" Type="http://schemas.openxmlformats.org/officeDocument/2006/relationships/image" Target="../media/image3.emf"/><Relationship Id="rId4" Type="http://schemas.openxmlformats.org/officeDocument/2006/relationships/tags" Target="../tags/tag6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4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16.jp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image" Target="../media/image3.emf"/><Relationship Id="rId5" Type="http://schemas.openxmlformats.org/officeDocument/2006/relationships/tags" Target="../tags/tag70.xml"/><Relationship Id="rId10" Type="http://schemas.openxmlformats.org/officeDocument/2006/relationships/notesSlide" Target="../notesSlides/notesSlide10.xml"/><Relationship Id="rId4" Type="http://schemas.openxmlformats.org/officeDocument/2006/relationships/tags" Target="../tags/tag69.xml"/><Relationship Id="rId9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image" Target="../media/image4.pn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17.jp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3.emf"/><Relationship Id="rId5" Type="http://schemas.openxmlformats.org/officeDocument/2006/relationships/tags" Target="../tags/tag78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77.xml"/><Relationship Id="rId9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18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NULL"/><Relationship Id="rId5" Type="http://schemas.openxmlformats.org/officeDocument/2006/relationships/tags" Target="../tags/tag86.xml"/><Relationship Id="rId10" Type="http://schemas.openxmlformats.org/officeDocument/2006/relationships/image" Target="../media/image1.jpeg"/><Relationship Id="rId4" Type="http://schemas.openxmlformats.org/officeDocument/2006/relationships/tags" Target="../tags/tag85.xml"/><Relationship Id="rId9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91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image" Target="../media/image18.png"/><Relationship Id="rId5" Type="http://schemas.openxmlformats.org/officeDocument/2006/relationships/tags" Target="../tags/tag93.xml"/><Relationship Id="rId10" Type="http://schemas.openxmlformats.org/officeDocument/2006/relationships/image" Target="NULL"/><Relationship Id="rId4" Type="http://schemas.openxmlformats.org/officeDocument/2006/relationships/tags" Target="../tags/tag92.xml"/><Relationship Id="rId9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18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NULL"/><Relationship Id="rId5" Type="http://schemas.openxmlformats.org/officeDocument/2006/relationships/tags" Target="../tags/tag99.xml"/><Relationship Id="rId10" Type="http://schemas.openxmlformats.org/officeDocument/2006/relationships/image" Target="../media/image1.jpeg"/><Relationship Id="rId4" Type="http://schemas.openxmlformats.org/officeDocument/2006/relationships/tags" Target="../tags/tag98.xml"/><Relationship Id="rId9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image" Target="../media/image18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NULL"/><Relationship Id="rId5" Type="http://schemas.openxmlformats.org/officeDocument/2006/relationships/tags" Target="../tags/tag106.xml"/><Relationship Id="rId10" Type="http://schemas.openxmlformats.org/officeDocument/2006/relationships/image" Target="../media/image1.jpeg"/><Relationship Id="rId4" Type="http://schemas.openxmlformats.org/officeDocument/2006/relationships/tags" Target="../tags/tag105.xml"/><Relationship Id="rId9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image" Target="../media/image4.pn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image" Target="../media/image19.jp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image" Target="../media/image3.emf"/><Relationship Id="rId5" Type="http://schemas.openxmlformats.org/officeDocument/2006/relationships/tags" Target="../tags/tag113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112.xml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13" Type="http://schemas.openxmlformats.org/officeDocument/2006/relationships/image" Target="../media/image4.png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image" Target="../media/image20.jp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3.emf"/><Relationship Id="rId5" Type="http://schemas.openxmlformats.org/officeDocument/2006/relationships/tags" Target="../tags/tag121.xml"/><Relationship Id="rId10" Type="http://schemas.openxmlformats.org/officeDocument/2006/relationships/notesSlide" Target="../notesSlides/notesSlide17.xml"/><Relationship Id="rId4" Type="http://schemas.openxmlformats.org/officeDocument/2006/relationships/tags" Target="../tags/tag120.xml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.jpg"/><Relationship Id="rId5" Type="http://schemas.openxmlformats.org/officeDocument/2006/relationships/tags" Target="../tags/tag14.xml"/><Relationship Id="rId10" Type="http://schemas.openxmlformats.org/officeDocument/2006/relationships/image" Target="../media/image4.png"/><Relationship Id="rId4" Type="http://schemas.openxmlformats.org/officeDocument/2006/relationships/tags" Target="../tags/tag13.xml"/><Relationship Id="rId9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image" Target="../media/image4.pn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8.jp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3.emf"/><Relationship Id="rId5" Type="http://schemas.openxmlformats.org/officeDocument/2006/relationships/tags" Target="../tags/tag20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4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9.jp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3.emf"/><Relationship Id="rId5" Type="http://schemas.openxmlformats.org/officeDocument/2006/relationships/tags" Target="../tags/tag28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image" Target="../media/image4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image" Target="../media/image10.jp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3.emf"/><Relationship Id="rId5" Type="http://schemas.openxmlformats.org/officeDocument/2006/relationships/tags" Target="../tags/tag36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35.xml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11.jpg"/><Relationship Id="rId5" Type="http://schemas.openxmlformats.org/officeDocument/2006/relationships/tags" Target="../tags/tag44.xml"/><Relationship Id="rId10" Type="http://schemas.openxmlformats.org/officeDocument/2006/relationships/image" Target="../media/image4.png"/><Relationship Id="rId4" Type="http://schemas.openxmlformats.org/officeDocument/2006/relationships/tags" Target="../tags/tag43.xml"/><Relationship Id="rId9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12.jpg"/><Relationship Id="rId5" Type="http://schemas.openxmlformats.org/officeDocument/2006/relationships/tags" Target="../tags/tag50.xml"/><Relationship Id="rId10" Type="http://schemas.openxmlformats.org/officeDocument/2006/relationships/image" Target="../media/image4.png"/><Relationship Id="rId4" Type="http://schemas.openxmlformats.org/officeDocument/2006/relationships/tags" Target="../tags/tag49.xml"/><Relationship Id="rId9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14.jp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3.emf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13.jpg"/><Relationship Id="rId5" Type="http://schemas.openxmlformats.org/officeDocument/2006/relationships/tags" Target="../tags/tag56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55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6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image" Target="../media/image15.jpg"/><Relationship Id="rId5" Type="http://schemas.openxmlformats.org/officeDocument/2006/relationships/tags" Target="../tags/tag64.xml"/><Relationship Id="rId10" Type="http://schemas.openxmlformats.org/officeDocument/2006/relationships/image" Target="../media/image4.png"/><Relationship Id="rId4" Type="http://schemas.openxmlformats.org/officeDocument/2006/relationships/tags" Target="../tags/tag63.xml"/><Relationship Id="rId9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b="1" i="1" dirty="0" err="1" smtClean="0"/>
              <a:t>Expolangues</a:t>
            </a:r>
            <a:r>
              <a:rPr lang="fr-FR" b="1" i="1" dirty="0" smtClean="0"/>
              <a:t>. Osez le monde!   </a:t>
            </a:r>
            <a:endParaRPr lang="fr-FR" b="1" i="1" dirty="0"/>
          </a:p>
        </p:txBody>
      </p:sp>
      <p:sp>
        <p:nvSpPr>
          <p:cNvPr id="16" name="Espace réservé du pied de page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7" name="Espace réservé du numéro de diapositive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1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8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37" y="1943780"/>
            <a:ext cx="2600325" cy="36671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928708" y="881548"/>
            <a:ext cx="1400000" cy="7238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1" y="2480518"/>
            <a:ext cx="3518262" cy="2916917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788986" y="1724297"/>
            <a:ext cx="4546587" cy="688703"/>
          </a:xfrm>
        </p:spPr>
        <p:txBody>
          <a:bodyPr/>
          <a:lstStyle/>
          <a:p>
            <a:endParaRPr lang="fr-FR" sz="1600" dirty="0" smtClean="0"/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b="1" dirty="0" smtClean="0"/>
              <a:t>Objectifs de Danielle et Marie-Claude</a:t>
            </a:r>
            <a:endParaRPr lang="fr-FR" b="1" dirty="0"/>
          </a:p>
        </p:txBody>
      </p:sp>
      <p:sp>
        <p:nvSpPr>
          <p:cNvPr id="11" name="Espace réservé du pied de pag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3" name="Espace réservé du numéro de diapositive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10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5" name="Imag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4545873" y="2489201"/>
            <a:ext cx="4132459" cy="2870200"/>
          </a:xfrm>
        </p:spPr>
        <p:txBody>
          <a:bodyPr>
            <a:normAutofit lnSpcReduction="10000"/>
          </a:bodyPr>
          <a:lstStyle/>
          <a:p>
            <a:r>
              <a:rPr lang="fr-CA" dirty="0" smtClean="0"/>
              <a:t>Créer des liens avec les éditeurs, fournisseurs, etc. concernant les documents en langues étrangères</a:t>
            </a:r>
          </a:p>
          <a:p>
            <a:r>
              <a:rPr lang="fr-CA" dirty="0" smtClean="0"/>
              <a:t>Découvrir le nouveau matériel utilisé pour l’enseignement et l’apprentissage des langues</a:t>
            </a:r>
          </a:p>
          <a:p>
            <a:r>
              <a:rPr lang="fr-CA" dirty="0" smtClean="0"/>
              <a:t>Assister à des conférences afin de connaître les enjeux concernant le domaine des langues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17756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08" y="2480518"/>
            <a:ext cx="2187687" cy="2916917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788986" y="1724297"/>
            <a:ext cx="4546587" cy="688703"/>
          </a:xfrm>
        </p:spPr>
        <p:txBody>
          <a:bodyPr/>
          <a:lstStyle/>
          <a:p>
            <a:endParaRPr lang="fr-FR" sz="1600" dirty="0" smtClean="0"/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b="1" dirty="0" smtClean="0"/>
              <a:t>Liens avec les éditeurs </a:t>
            </a:r>
            <a:endParaRPr lang="fr-FR" b="1" dirty="0"/>
          </a:p>
        </p:txBody>
      </p:sp>
      <p:sp>
        <p:nvSpPr>
          <p:cNvPr id="11" name="Espace réservé du pied de pag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3" name="Espace réservé du numéro de diapositive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11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5" name="Imag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4545873" y="2489201"/>
            <a:ext cx="4132459" cy="2870200"/>
          </a:xfrm>
        </p:spPr>
        <p:txBody>
          <a:bodyPr>
            <a:normAutofit/>
          </a:bodyPr>
          <a:lstStyle/>
          <a:p>
            <a:r>
              <a:rPr lang="fr-CA" dirty="0" smtClean="0"/>
              <a:t>ATTICA :</a:t>
            </a:r>
          </a:p>
          <a:p>
            <a:pPr marL="0" indent="0">
              <a:buNone/>
            </a:pPr>
            <a:r>
              <a:rPr lang="fr-CA" dirty="0"/>
              <a:t>	</a:t>
            </a:r>
            <a:r>
              <a:rPr lang="fr-CA" dirty="0" smtClean="0"/>
              <a:t>Outils pédagogiques et de la  	littérature (+ de 200 langues)</a:t>
            </a:r>
          </a:p>
          <a:p>
            <a:pPr marL="0" indent="0">
              <a:buNone/>
            </a:pPr>
            <a:r>
              <a:rPr lang="fr-CA" dirty="0"/>
              <a:t>	</a:t>
            </a:r>
            <a:r>
              <a:rPr lang="fr-CA" dirty="0" smtClean="0"/>
              <a:t>Films en V.O.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CA" dirty="0" smtClean="0"/>
              <a:t>LIDEL :</a:t>
            </a:r>
          </a:p>
          <a:p>
            <a:pPr marL="0" indent="0">
              <a:buNone/>
            </a:pPr>
            <a:r>
              <a:rPr lang="fr-CA" dirty="0"/>
              <a:t>	</a:t>
            </a:r>
            <a:r>
              <a:rPr lang="fr-CA" dirty="0" smtClean="0"/>
              <a:t>Éditeur spécialisé en langue 	portugaise</a:t>
            </a:r>
          </a:p>
          <a:p>
            <a:pPr marL="0" indent="0">
              <a:buNone/>
            </a:pPr>
            <a:r>
              <a:rPr lang="fr-CA" dirty="0"/>
              <a:t>	</a:t>
            </a:r>
            <a:endParaRPr lang="fr-CA" dirty="0" smtClean="0"/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0241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6" descr="ULBIBLIO-Gabarit-Bibl-VF-3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48739" y="-33437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90715" y="838200"/>
            <a:ext cx="7620000" cy="677091"/>
          </a:xfrm>
        </p:spPr>
        <p:txBody>
          <a:bodyPr anchor="t" anchorCtr="0">
            <a:normAutofit/>
          </a:bodyPr>
          <a:lstStyle/>
          <a:p>
            <a:pPr algn="l"/>
            <a:r>
              <a:rPr lang="fr-FR" sz="3200" b="1" dirty="0" smtClean="0">
                <a:solidFill>
                  <a:srgbClr val="E702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Conférences, ateliers et animations</a:t>
            </a:r>
            <a:endParaRPr lang="fr-FR" sz="3200" b="1" dirty="0">
              <a:solidFill>
                <a:srgbClr val="E702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94750" y="3076575"/>
            <a:ext cx="7206019" cy="1978025"/>
          </a:xfrm>
        </p:spPr>
        <p:txBody>
          <a:bodyPr>
            <a:normAutofit/>
          </a:bodyPr>
          <a:lstStyle/>
          <a:p>
            <a:pPr>
              <a:buClr>
                <a:srgbClr val="E7021A"/>
              </a:buClr>
            </a:pPr>
            <a:r>
              <a:rPr lang="fr-FR" sz="2000" dirty="0" smtClean="0">
                <a:solidFill>
                  <a:srgbClr val="5E5E5E"/>
                </a:solidFill>
                <a:latin typeface="Arial Narrow"/>
                <a:cs typeface="Arial Narrow"/>
              </a:rPr>
              <a:t>Conférences</a:t>
            </a:r>
          </a:p>
          <a:p>
            <a:pPr>
              <a:buClr>
                <a:srgbClr val="E7021A"/>
              </a:buClr>
            </a:pPr>
            <a:r>
              <a:rPr lang="fr-FR" sz="2000" dirty="0" smtClean="0">
                <a:solidFill>
                  <a:srgbClr val="5E5E5E"/>
                </a:solidFill>
                <a:latin typeface="Arial Narrow"/>
                <a:cs typeface="Arial Narrow"/>
              </a:rPr>
              <a:t>Ateliers</a:t>
            </a:r>
          </a:p>
          <a:p>
            <a:pPr>
              <a:buClr>
                <a:srgbClr val="E7021A"/>
              </a:buClr>
            </a:pPr>
            <a:r>
              <a:rPr lang="fr-FR" sz="2000" dirty="0" smtClean="0">
                <a:solidFill>
                  <a:srgbClr val="5E5E5E"/>
                </a:solidFill>
                <a:latin typeface="Arial Narrow"/>
                <a:cs typeface="Arial Narrow"/>
              </a:rPr>
              <a:t>Animations</a:t>
            </a:r>
          </a:p>
        </p:txBody>
      </p:sp>
      <p:sp>
        <p:nvSpPr>
          <p:cNvPr id="41990" name="ZoneTexte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94751" y="1708129"/>
            <a:ext cx="732168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400" dirty="0" smtClean="0">
                <a:solidFill>
                  <a:srgbClr val="040404"/>
                </a:solidFill>
                <a:latin typeface="Arial Narrow"/>
                <a:ea typeface="ヒラギノ角ゴ Pro W3" pitchFamily="1" charset="-128"/>
                <a:cs typeface="Arial Narrow"/>
              </a:rPr>
              <a:t>But : aller plus loin dans les échanges sur l’enseignement, l’apprentissage, l’innovation et la mobilité internationale</a:t>
            </a:r>
            <a:endParaRPr lang="fr-CA" sz="2400" dirty="0">
              <a:solidFill>
                <a:srgbClr val="040404"/>
              </a:solidFill>
              <a:latin typeface="Arial Narrow"/>
              <a:ea typeface="ヒラギノ角ゴ Pro W3" pitchFamily="1" charset="-128"/>
              <a:cs typeface="Arial Narrow"/>
            </a:endParaRPr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5"/>
            </p:custDataLst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994752" y="6423046"/>
            <a:ext cx="6769100" cy="38100"/>
          </a:xfrm>
          <a:prstGeom prst="rect">
            <a:avLst/>
          </a:prstGeom>
        </p:spPr>
      </p:pic>
      <p:sp>
        <p:nvSpPr>
          <p:cNvPr id="11" name="Espace réservé du pied de page 3"/>
          <p:cNvSpPr>
            <a:spLocks noGrp="1"/>
          </p:cNvSpPr>
          <p:nvPr>
            <p:ph type="ftr" sz="quarter" idx="10"/>
            <p:custDataLst>
              <p:tags r:id="rId6"/>
            </p:custDataLst>
          </p:nvPr>
        </p:nvSpPr>
        <p:spPr>
          <a:xfrm>
            <a:off x="925039" y="6477000"/>
            <a:ext cx="2895600" cy="2444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fr-FR" sz="1000" b="1" cap="all" dirty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</a:p>
        </p:txBody>
      </p:sp>
      <p:sp>
        <p:nvSpPr>
          <p:cNvPr id="12" name="Espace réservé du numéro de diapositive 4"/>
          <p:cNvSpPr>
            <a:spLocks noGrp="1"/>
          </p:cNvSpPr>
          <p:nvPr>
            <p:ph type="sldNum" sz="quarter" idx="11"/>
            <p:custDataLst>
              <p:tags r:id="rId7"/>
            </p:custDataLst>
          </p:nvPr>
        </p:nvSpPr>
        <p:spPr>
          <a:xfrm>
            <a:off x="3090556" y="6477000"/>
            <a:ext cx="457200" cy="2444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B5DA820-774F-E546-87E5-DDAFA0F806A9}" type="slidenum">
              <a:rPr lang="fr-FR">
                <a:solidFill>
                  <a:srgbClr val="5E5E5E"/>
                </a:solidFill>
                <a:latin typeface="Arial Narrow"/>
                <a:cs typeface="Arial Narrow"/>
              </a:rPr>
              <a:pPr/>
              <a:t>12</a:t>
            </a:fld>
            <a:endParaRPr lang="fr-FR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69662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6" descr="ULBIBLIO-Gabarit-Bibl-VF-3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90715" y="838200"/>
            <a:ext cx="7620000" cy="1263650"/>
          </a:xfrm>
        </p:spPr>
        <p:txBody>
          <a:bodyPr anchor="t" anchorCtr="0">
            <a:normAutofit/>
          </a:bodyPr>
          <a:lstStyle/>
          <a:p>
            <a:pPr algn="l"/>
            <a:r>
              <a:rPr lang="fr-FR" sz="4000" b="1" dirty="0" smtClean="0">
                <a:solidFill>
                  <a:srgbClr val="E702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Conférences</a:t>
            </a:r>
            <a:endParaRPr lang="fr-FR" sz="4000" b="1" dirty="0">
              <a:solidFill>
                <a:srgbClr val="E702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80770" y="2101851"/>
            <a:ext cx="7620000" cy="2952750"/>
          </a:xfrm>
        </p:spPr>
        <p:txBody>
          <a:bodyPr>
            <a:normAutofit/>
          </a:bodyPr>
          <a:lstStyle/>
          <a:p>
            <a:pPr>
              <a:buClr>
                <a:srgbClr val="E7021A"/>
              </a:buClr>
            </a:pPr>
            <a:r>
              <a:rPr lang="fr-FR" sz="2000" b="1" dirty="0" smtClean="0">
                <a:solidFill>
                  <a:srgbClr val="5E5E5E"/>
                </a:solidFill>
                <a:latin typeface="Arial Narrow"/>
                <a:cs typeface="Arial Narrow"/>
              </a:rPr>
              <a:t>Apporter une preuve de son niveau d’anglais : une nécessité absolue</a:t>
            </a:r>
          </a:p>
          <a:p>
            <a:pPr lvl="1">
              <a:buClr>
                <a:srgbClr val="E7021A"/>
              </a:buClr>
            </a:pPr>
            <a:r>
              <a:rPr lang="fr-FR" sz="1600" dirty="0" smtClean="0">
                <a:solidFill>
                  <a:srgbClr val="5E5E5E"/>
                </a:solidFill>
                <a:latin typeface="Arial Narrow"/>
                <a:cs typeface="Arial Narrow"/>
              </a:rPr>
              <a:t>Certifications: CAMBRIDGE ENGLISH, BULATS, IELTS,TOEIC,TOEFL, BRIGHT</a:t>
            </a:r>
          </a:p>
          <a:p>
            <a:pPr marL="457200" lvl="1" indent="0">
              <a:buClr>
                <a:srgbClr val="E7021A"/>
              </a:buClr>
              <a:buNone/>
            </a:pPr>
            <a:endParaRPr lang="fr-FR" sz="1600" dirty="0" smtClean="0">
              <a:solidFill>
                <a:srgbClr val="5E5E5E"/>
              </a:solidFill>
              <a:latin typeface="Arial Narrow"/>
              <a:cs typeface="Arial Narrow"/>
            </a:endParaRPr>
          </a:p>
          <a:p>
            <a:pPr>
              <a:buClr>
                <a:srgbClr val="E7021A"/>
              </a:buClr>
            </a:pPr>
            <a:r>
              <a:rPr lang="fr-FR" sz="2000" b="1" dirty="0" smtClean="0">
                <a:solidFill>
                  <a:srgbClr val="5E5E5E"/>
                </a:solidFill>
                <a:latin typeface="Arial Narrow"/>
                <a:cs typeface="Arial Narrow"/>
              </a:rPr>
              <a:t>Certifications en FLE et enjeux sociaux</a:t>
            </a:r>
          </a:p>
          <a:p>
            <a:pPr lvl="1">
              <a:buClr>
                <a:srgbClr val="E7021A"/>
              </a:buClr>
            </a:pPr>
            <a:r>
              <a:rPr lang="fr-FR" sz="1600" dirty="0" smtClean="0">
                <a:solidFill>
                  <a:srgbClr val="5E5E5E"/>
                </a:solidFill>
                <a:latin typeface="Arial Narrow"/>
                <a:cs typeface="Arial Narrow"/>
              </a:rPr>
              <a:t>DELF, DALF, DILF, Test de connaissance du français(TCF)</a:t>
            </a:r>
          </a:p>
          <a:p>
            <a:pPr marL="0" indent="0">
              <a:buClr>
                <a:srgbClr val="E7021A"/>
              </a:buClr>
              <a:buNone/>
            </a:pPr>
            <a:endParaRPr lang="fr-FR" sz="2000" dirty="0" smtClean="0">
              <a:solidFill>
                <a:srgbClr val="5E5E5E"/>
              </a:solidFill>
              <a:latin typeface="Arial Narrow"/>
              <a:cs typeface="Arial Narrow"/>
            </a:endParaRPr>
          </a:p>
          <a:p>
            <a:pPr>
              <a:buClr>
                <a:srgbClr val="E7021A"/>
              </a:buClr>
            </a:pPr>
            <a:r>
              <a:rPr lang="fr-FR" sz="2000" b="1" dirty="0" smtClean="0">
                <a:solidFill>
                  <a:srgbClr val="5E5E5E"/>
                </a:solidFill>
                <a:latin typeface="Arial Narrow"/>
                <a:cs typeface="Arial Narrow"/>
              </a:rPr>
              <a:t>Des tablettes pour apprendre : le Web pédagogique</a:t>
            </a:r>
            <a:endParaRPr lang="fr-FR" sz="1600" b="1" dirty="0" smtClean="0">
              <a:solidFill>
                <a:srgbClr val="5E5E5E"/>
              </a:solidFill>
              <a:latin typeface="Arial Narrow"/>
              <a:cs typeface="Arial Narrow"/>
            </a:endParaRPr>
          </a:p>
          <a:p>
            <a:pPr marL="457200" lvl="1" indent="0">
              <a:buClr>
                <a:srgbClr val="E7021A"/>
              </a:buClr>
              <a:buNone/>
            </a:pPr>
            <a:endParaRPr lang="fr-FR" sz="1600" dirty="0">
              <a:solidFill>
                <a:srgbClr val="5E5E5E"/>
              </a:solidFill>
              <a:latin typeface="Arial Narrow"/>
              <a:cs typeface="Arial Narrow"/>
            </a:endParaRPr>
          </a:p>
          <a:p>
            <a:pPr lvl="1">
              <a:buClr>
                <a:srgbClr val="E7021A"/>
              </a:buClr>
            </a:pPr>
            <a:endParaRPr lang="fr-FR" sz="1600" dirty="0" smtClean="0">
              <a:solidFill>
                <a:srgbClr val="5E5E5E"/>
              </a:solidFill>
              <a:latin typeface="Arial Narrow"/>
              <a:cs typeface="Arial Narrow"/>
            </a:endParaRPr>
          </a:p>
          <a:p>
            <a:pPr lvl="1">
              <a:buClr>
                <a:srgbClr val="E7021A"/>
              </a:buClr>
            </a:pPr>
            <a:endParaRPr lang="fr-FR" sz="1600" dirty="0">
              <a:solidFill>
                <a:srgbClr val="5E5E5E"/>
              </a:solidFill>
              <a:latin typeface="Arial Narrow"/>
              <a:cs typeface="Arial Narrow"/>
            </a:endParaRPr>
          </a:p>
          <a:p>
            <a:pPr lvl="1">
              <a:buClr>
                <a:srgbClr val="E7021A"/>
              </a:buClr>
            </a:pPr>
            <a:endParaRPr lang="fr-FR" sz="1600" dirty="0" smtClean="0">
              <a:solidFill>
                <a:srgbClr val="5E5E5E"/>
              </a:solidFill>
              <a:latin typeface="Arial Narrow"/>
              <a:cs typeface="Arial Narrow"/>
            </a:endParaRPr>
          </a:p>
          <a:p>
            <a:pPr lvl="1">
              <a:buClr>
                <a:srgbClr val="E7021A"/>
              </a:buClr>
            </a:pPr>
            <a:endParaRPr lang="fr-FR" sz="1600" dirty="0" smtClean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4"/>
            </p:custDataLst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994752" y="6423046"/>
            <a:ext cx="6769100" cy="38100"/>
          </a:xfrm>
          <a:prstGeom prst="rect">
            <a:avLst/>
          </a:prstGeom>
        </p:spPr>
      </p:pic>
      <p:sp>
        <p:nvSpPr>
          <p:cNvPr id="11" name="Espace réservé du pied de page 3"/>
          <p:cNvSpPr>
            <a:spLocks noGrp="1"/>
          </p:cNvSpPr>
          <p:nvPr>
            <p:ph type="ftr" sz="quarter" idx="10"/>
            <p:custDataLst>
              <p:tags r:id="rId5"/>
            </p:custDataLst>
          </p:nvPr>
        </p:nvSpPr>
        <p:spPr>
          <a:xfrm>
            <a:off x="925039" y="6477000"/>
            <a:ext cx="2895600" cy="2444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fr-FR" sz="1000" b="1" cap="all" dirty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</a:p>
        </p:txBody>
      </p:sp>
      <p:sp>
        <p:nvSpPr>
          <p:cNvPr id="12" name="Espace réservé du numéro de diapositive 4"/>
          <p:cNvSpPr>
            <a:spLocks noGrp="1"/>
          </p:cNvSpPr>
          <p:nvPr>
            <p:ph type="sldNum" sz="quarter" idx="11"/>
            <p:custDataLst>
              <p:tags r:id="rId6"/>
            </p:custDataLst>
          </p:nvPr>
        </p:nvSpPr>
        <p:spPr>
          <a:xfrm>
            <a:off x="3090556" y="6477000"/>
            <a:ext cx="457200" cy="2444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B5DA820-774F-E546-87E5-DDAFA0F806A9}" type="slidenum">
              <a:rPr lang="fr-FR">
                <a:solidFill>
                  <a:srgbClr val="5E5E5E"/>
                </a:solidFill>
                <a:latin typeface="Arial Narrow"/>
                <a:cs typeface="Arial Narrow"/>
              </a:rPr>
              <a:pPr/>
              <a:t>13</a:t>
            </a:fld>
            <a:endParaRPr lang="fr-FR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7450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6" descr="ULBIBLIO-Gabarit-Bibl-VF-3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90715" y="838200"/>
            <a:ext cx="7620000" cy="1263650"/>
          </a:xfrm>
        </p:spPr>
        <p:txBody>
          <a:bodyPr anchor="t" anchorCtr="0">
            <a:normAutofit/>
          </a:bodyPr>
          <a:lstStyle/>
          <a:p>
            <a:pPr algn="l"/>
            <a:r>
              <a:rPr lang="fr-FR" sz="4000" b="1" dirty="0" smtClean="0">
                <a:solidFill>
                  <a:srgbClr val="E702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Conférences</a:t>
            </a:r>
            <a:endParaRPr lang="fr-FR" sz="4000" b="1" dirty="0">
              <a:solidFill>
                <a:srgbClr val="E702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25039" y="3232150"/>
            <a:ext cx="7620000" cy="2114550"/>
          </a:xfrm>
        </p:spPr>
        <p:txBody>
          <a:bodyPr>
            <a:normAutofit/>
          </a:bodyPr>
          <a:lstStyle/>
          <a:p>
            <a:pPr>
              <a:buClr>
                <a:srgbClr val="E7021A"/>
              </a:buClr>
            </a:pPr>
            <a:r>
              <a:rPr lang="fr-FR" sz="2000" dirty="0" smtClean="0">
                <a:solidFill>
                  <a:srgbClr val="5E5E5E"/>
                </a:solidFill>
                <a:latin typeface="Arial Narrow"/>
                <a:cs typeface="Arial Narrow"/>
              </a:rPr>
              <a:t>Économiste suisse</a:t>
            </a:r>
          </a:p>
          <a:p>
            <a:pPr>
              <a:buClr>
                <a:srgbClr val="E7021A"/>
              </a:buClr>
            </a:pPr>
            <a:r>
              <a:rPr lang="fr-FR" sz="2000" dirty="0" smtClean="0">
                <a:solidFill>
                  <a:srgbClr val="5E5E5E"/>
                </a:solidFill>
                <a:latin typeface="Arial Narrow"/>
                <a:cs typeface="Arial Narrow"/>
              </a:rPr>
              <a:t>Examiner les clichés, les idées toutes faites</a:t>
            </a:r>
          </a:p>
          <a:p>
            <a:pPr>
              <a:buClr>
                <a:srgbClr val="E7021A"/>
              </a:buClr>
            </a:pPr>
            <a:r>
              <a:rPr lang="fr-FR" sz="2000" dirty="0" smtClean="0">
                <a:solidFill>
                  <a:srgbClr val="5E5E5E"/>
                </a:solidFill>
                <a:latin typeface="Arial Narrow"/>
                <a:cs typeface="Arial Narrow"/>
              </a:rPr>
              <a:t>Anglais, langue du monde universitaire </a:t>
            </a:r>
          </a:p>
          <a:p>
            <a:pPr>
              <a:buClr>
                <a:srgbClr val="E7021A"/>
              </a:buClr>
            </a:pPr>
            <a:r>
              <a:rPr lang="fr-FR" sz="2000" dirty="0" smtClean="0">
                <a:solidFill>
                  <a:srgbClr val="5E5E5E"/>
                </a:solidFill>
                <a:latin typeface="Arial Narrow"/>
                <a:cs typeface="Arial Narrow"/>
              </a:rPr>
              <a:t>La langue, notre outil de travail</a:t>
            </a:r>
          </a:p>
        </p:txBody>
      </p:sp>
      <p:sp>
        <p:nvSpPr>
          <p:cNvPr id="41990" name="ZoneTexte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90600" y="2101850"/>
            <a:ext cx="7391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400" dirty="0" smtClean="0">
                <a:solidFill>
                  <a:srgbClr val="040404"/>
                </a:solidFill>
                <a:latin typeface="Arial Narrow"/>
                <a:ea typeface="ヒラギノ角ゴ Pro W3" pitchFamily="1" charset="-128"/>
                <a:cs typeface="Arial Narrow"/>
              </a:rPr>
              <a:t>Les langues dans l’enseignement et la recherche universitaires : quelques idées toutes faites à remettre en cause</a:t>
            </a:r>
            <a:endParaRPr lang="fr-CA" sz="2400" dirty="0">
              <a:solidFill>
                <a:srgbClr val="040404"/>
              </a:solidFill>
              <a:latin typeface="Arial Narrow"/>
              <a:ea typeface="ヒラギノ角ゴ Pro W3" pitchFamily="1" charset="-128"/>
              <a:cs typeface="Arial Narrow"/>
            </a:endParaRPr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5"/>
            </p:custDataLst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994752" y="6423046"/>
            <a:ext cx="6769100" cy="38100"/>
          </a:xfrm>
          <a:prstGeom prst="rect">
            <a:avLst/>
          </a:prstGeom>
        </p:spPr>
      </p:pic>
      <p:sp>
        <p:nvSpPr>
          <p:cNvPr id="11" name="Espace réservé du pied de page 3"/>
          <p:cNvSpPr>
            <a:spLocks noGrp="1"/>
          </p:cNvSpPr>
          <p:nvPr>
            <p:ph type="ftr" sz="quarter" idx="10"/>
            <p:custDataLst>
              <p:tags r:id="rId6"/>
            </p:custDataLst>
          </p:nvPr>
        </p:nvSpPr>
        <p:spPr>
          <a:xfrm>
            <a:off x="925039" y="6477000"/>
            <a:ext cx="2895600" cy="2444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fr-FR" sz="1000" b="1" cap="all" dirty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</a:p>
        </p:txBody>
      </p:sp>
      <p:sp>
        <p:nvSpPr>
          <p:cNvPr id="12" name="Espace réservé du numéro de diapositive 4"/>
          <p:cNvSpPr>
            <a:spLocks noGrp="1"/>
          </p:cNvSpPr>
          <p:nvPr>
            <p:ph type="sldNum" sz="quarter" idx="11"/>
            <p:custDataLst>
              <p:tags r:id="rId7"/>
            </p:custDataLst>
          </p:nvPr>
        </p:nvSpPr>
        <p:spPr>
          <a:xfrm>
            <a:off x="3090556" y="6477000"/>
            <a:ext cx="457200" cy="2444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B5DA820-774F-E546-87E5-DDAFA0F806A9}" type="slidenum">
              <a:rPr lang="fr-FR">
                <a:solidFill>
                  <a:srgbClr val="5E5E5E"/>
                </a:solidFill>
                <a:latin typeface="Arial Narrow"/>
                <a:cs typeface="Arial Narrow"/>
              </a:rPr>
              <a:pPr/>
              <a:t>14</a:t>
            </a:fld>
            <a:endParaRPr lang="fr-FR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96070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6" descr="ULBIBLIO-Gabarit-Bibl-VF-3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90715" y="838200"/>
            <a:ext cx="7620000" cy="1263650"/>
          </a:xfrm>
        </p:spPr>
        <p:txBody>
          <a:bodyPr anchor="t" anchorCtr="0">
            <a:normAutofit/>
          </a:bodyPr>
          <a:lstStyle/>
          <a:p>
            <a:pPr algn="l"/>
            <a:r>
              <a:rPr lang="fr-FR" sz="4000" b="1" dirty="0" smtClean="0">
                <a:solidFill>
                  <a:srgbClr val="E702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Conférences</a:t>
            </a:r>
            <a:endParaRPr lang="fr-FR" sz="4000" b="1" dirty="0">
              <a:solidFill>
                <a:srgbClr val="E702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9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80770" y="2819399"/>
            <a:ext cx="7620000" cy="2235201"/>
          </a:xfrm>
        </p:spPr>
        <p:txBody>
          <a:bodyPr>
            <a:normAutofit/>
          </a:bodyPr>
          <a:lstStyle/>
          <a:p>
            <a:pPr>
              <a:buClr>
                <a:srgbClr val="E7021A"/>
              </a:buClr>
            </a:pPr>
            <a:r>
              <a:rPr lang="fr-FR" sz="2000" dirty="0" smtClean="0">
                <a:solidFill>
                  <a:srgbClr val="5E5E5E"/>
                </a:solidFill>
                <a:latin typeface="Arial Narrow"/>
                <a:cs typeface="Arial Narrow"/>
              </a:rPr>
              <a:t>Découverte d’œuvres en version originale</a:t>
            </a:r>
          </a:p>
          <a:p>
            <a:pPr>
              <a:buClr>
                <a:srgbClr val="E7021A"/>
              </a:buClr>
            </a:pPr>
            <a:r>
              <a:rPr lang="fr-FR" sz="2000" dirty="0" smtClean="0">
                <a:solidFill>
                  <a:srgbClr val="5E5E5E"/>
                </a:solidFill>
                <a:latin typeface="Arial Narrow"/>
                <a:cs typeface="Arial Narrow"/>
              </a:rPr>
              <a:t>Coup de projecteur sur la vie et l’histoire d’un pays</a:t>
            </a:r>
          </a:p>
          <a:p>
            <a:pPr>
              <a:buClr>
                <a:srgbClr val="E7021A"/>
              </a:buClr>
            </a:pPr>
            <a:r>
              <a:rPr lang="fr-FR" sz="2000" dirty="0" smtClean="0">
                <a:solidFill>
                  <a:srgbClr val="5E5E5E"/>
                </a:solidFill>
                <a:latin typeface="Arial Narrow"/>
                <a:cs typeface="Arial Narrow"/>
              </a:rPr>
              <a:t>Nouvelles expérimentations </a:t>
            </a:r>
          </a:p>
        </p:txBody>
      </p:sp>
      <p:sp>
        <p:nvSpPr>
          <p:cNvPr id="41990" name="ZoneTexte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90600" y="2101850"/>
            <a:ext cx="73914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fr-FR" sz="2600" dirty="0" smtClean="0">
                <a:solidFill>
                  <a:srgbClr val="040404"/>
                </a:solidFill>
                <a:latin typeface="Arial Narrow"/>
                <a:ea typeface="ヒラギノ角ゴ Pro W3" pitchFamily="1" charset="-128"/>
                <a:cs typeface="Arial Narrow"/>
              </a:rPr>
              <a:t>Le cinéma en classe de langues</a:t>
            </a:r>
            <a:endParaRPr lang="fr-CA" sz="2600" dirty="0">
              <a:solidFill>
                <a:srgbClr val="040404"/>
              </a:solidFill>
              <a:latin typeface="Arial Narrow"/>
              <a:ea typeface="ヒラギノ角ゴ Pro W3" pitchFamily="1" charset="-128"/>
              <a:cs typeface="Arial Narrow"/>
            </a:endParaRPr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5"/>
            </p:custDataLst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994752" y="6423046"/>
            <a:ext cx="6769100" cy="38100"/>
          </a:xfrm>
          <a:prstGeom prst="rect">
            <a:avLst/>
          </a:prstGeom>
        </p:spPr>
      </p:pic>
      <p:sp>
        <p:nvSpPr>
          <p:cNvPr id="11" name="Espace réservé du pied de page 3"/>
          <p:cNvSpPr>
            <a:spLocks noGrp="1"/>
          </p:cNvSpPr>
          <p:nvPr>
            <p:ph type="ftr" sz="quarter" idx="10"/>
            <p:custDataLst>
              <p:tags r:id="rId6"/>
            </p:custDataLst>
          </p:nvPr>
        </p:nvSpPr>
        <p:spPr>
          <a:xfrm>
            <a:off x="925039" y="6477000"/>
            <a:ext cx="2895600" cy="24447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fr-FR" sz="1000" b="1" cap="all" dirty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</a:p>
        </p:txBody>
      </p:sp>
      <p:sp>
        <p:nvSpPr>
          <p:cNvPr id="12" name="Espace réservé du numéro de diapositive 4"/>
          <p:cNvSpPr>
            <a:spLocks noGrp="1"/>
          </p:cNvSpPr>
          <p:nvPr>
            <p:ph type="sldNum" sz="quarter" idx="11"/>
            <p:custDataLst>
              <p:tags r:id="rId7"/>
            </p:custDataLst>
          </p:nvPr>
        </p:nvSpPr>
        <p:spPr>
          <a:xfrm>
            <a:off x="3090556" y="6477000"/>
            <a:ext cx="457200" cy="2444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B5DA820-774F-E546-87E5-DDAFA0F806A9}" type="slidenum">
              <a:rPr lang="fr-FR">
                <a:solidFill>
                  <a:srgbClr val="5E5E5E"/>
                </a:solidFill>
                <a:latin typeface="Arial Narrow"/>
                <a:cs typeface="Arial Narrow"/>
              </a:rPr>
              <a:pPr/>
              <a:t>15</a:t>
            </a:fld>
            <a:endParaRPr lang="fr-FR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906153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94" y="2740363"/>
            <a:ext cx="2187687" cy="2916916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788986" y="1724297"/>
            <a:ext cx="4546587" cy="688703"/>
          </a:xfrm>
        </p:spPr>
        <p:txBody>
          <a:bodyPr/>
          <a:lstStyle/>
          <a:p>
            <a:r>
              <a:rPr lang="fr-FR" sz="1800" dirty="0" smtClean="0"/>
              <a:t>Atouts de la langue française à l’étranger </a:t>
            </a:r>
          </a:p>
          <a:p>
            <a:r>
              <a:rPr lang="fr-FR" sz="2000" b="1" dirty="0" smtClean="0"/>
              <a:t>Alain Rey</a:t>
            </a:r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b="1" dirty="0" smtClean="0"/>
              <a:t>Conférences</a:t>
            </a:r>
            <a:endParaRPr lang="fr-FR" b="1" dirty="0"/>
          </a:p>
        </p:txBody>
      </p:sp>
      <p:sp>
        <p:nvSpPr>
          <p:cNvPr id="11" name="Espace réservé du pied de pag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3" name="Espace réservé du numéro de diapositive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16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5" name="Imag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4545873" y="2489201"/>
            <a:ext cx="4132459" cy="2870200"/>
          </a:xfrm>
        </p:spPr>
        <p:txBody>
          <a:bodyPr>
            <a:normAutofit fontScale="40000" lnSpcReduction="20000"/>
          </a:bodyPr>
          <a:lstStyle/>
          <a:p>
            <a:r>
              <a:rPr lang="fr-CA" sz="4200" dirty="0" smtClean="0"/>
              <a:t>1</a:t>
            </a:r>
            <a:r>
              <a:rPr lang="fr-CA" sz="4200" baseline="30000" dirty="0" smtClean="0"/>
              <a:t>er</a:t>
            </a:r>
            <a:r>
              <a:rPr lang="fr-CA" sz="4200" dirty="0" smtClean="0"/>
              <a:t> Dictionnaire Robert</a:t>
            </a:r>
          </a:p>
          <a:p>
            <a:pPr marL="0" indent="0">
              <a:buNone/>
            </a:pPr>
            <a:endParaRPr lang="fr-CA" sz="4200" dirty="0" smtClean="0"/>
          </a:p>
          <a:p>
            <a:r>
              <a:rPr lang="fr-CA" sz="4200" dirty="0" smtClean="0"/>
              <a:t>Rédacteur et directeur des dictionnaires Éditions Robert</a:t>
            </a:r>
          </a:p>
          <a:p>
            <a:pPr marL="0" indent="0">
              <a:buNone/>
            </a:pPr>
            <a:endParaRPr lang="fr-CA" sz="4200" dirty="0" smtClean="0"/>
          </a:p>
          <a:p>
            <a:r>
              <a:rPr lang="fr-CA" sz="4200" dirty="0" smtClean="0"/>
              <a:t>Amour du français</a:t>
            </a:r>
          </a:p>
          <a:p>
            <a:pPr marL="0" indent="0">
              <a:buNone/>
            </a:pPr>
            <a:endParaRPr lang="fr-CA" sz="4200" dirty="0" smtClean="0"/>
          </a:p>
          <a:p>
            <a:r>
              <a:rPr lang="fr-CA" sz="4200" dirty="0" smtClean="0"/>
              <a:t>Auteur et préfacier toujours actif</a:t>
            </a:r>
          </a:p>
          <a:p>
            <a:endParaRPr lang="fr-CA" sz="4200" dirty="0" smtClean="0"/>
          </a:p>
          <a:p>
            <a:endParaRPr lang="fr-CA" dirty="0" smtClean="0"/>
          </a:p>
          <a:p>
            <a:pPr>
              <a:buFont typeface="Arial" panose="020B0604020202020204" pitchFamily="34" charset="0"/>
              <a:buChar char="•"/>
            </a:pPr>
            <a:endParaRPr lang="fr-CA" dirty="0" smtClean="0"/>
          </a:p>
          <a:p>
            <a:pPr marL="0" indent="0">
              <a:buNone/>
            </a:pPr>
            <a:r>
              <a:rPr lang="fr-CA" dirty="0"/>
              <a:t>	</a:t>
            </a:r>
            <a:endParaRPr lang="fr-CA" dirty="0" smtClean="0"/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44680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08" y="2480518"/>
            <a:ext cx="2187687" cy="2916916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788986" y="1724297"/>
            <a:ext cx="4546587" cy="688703"/>
          </a:xfrm>
        </p:spPr>
        <p:txBody>
          <a:bodyPr/>
          <a:lstStyle/>
          <a:p>
            <a:endParaRPr lang="fr-FR" sz="1600" dirty="0" smtClean="0"/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b="1" dirty="0" smtClean="0"/>
              <a:t>Conclusion</a:t>
            </a:r>
            <a:endParaRPr lang="fr-FR" b="1" dirty="0"/>
          </a:p>
        </p:txBody>
      </p:sp>
      <p:sp>
        <p:nvSpPr>
          <p:cNvPr id="11" name="Espace réservé du pied de page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3" name="Espace réservé du numéro de diapositive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17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5" name="Imag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contenu 5"/>
          <p:cNvSpPr>
            <a:spLocks noGrp="1"/>
          </p:cNvSpPr>
          <p:nvPr>
            <p:ph idx="1"/>
            <p:custDataLst>
              <p:tags r:id="rId8"/>
            </p:custDataLst>
          </p:nvPr>
        </p:nvSpPr>
        <p:spPr>
          <a:xfrm>
            <a:off x="4545873" y="2489201"/>
            <a:ext cx="4132459" cy="2870200"/>
          </a:xfrm>
        </p:spPr>
        <p:txBody>
          <a:bodyPr>
            <a:normAutofit fontScale="85000" lnSpcReduction="10000"/>
          </a:bodyPr>
          <a:lstStyle/>
          <a:p>
            <a:r>
              <a:rPr lang="fr-CA" dirty="0" smtClean="0"/>
              <a:t>Salon international sur les langues</a:t>
            </a:r>
          </a:p>
          <a:p>
            <a:pPr marL="0" indent="0">
              <a:buNone/>
            </a:pPr>
            <a:endParaRPr lang="fr-CA" dirty="0" smtClean="0"/>
          </a:p>
          <a:p>
            <a:r>
              <a:rPr lang="fr-CA" dirty="0" smtClean="0"/>
              <a:t>Liens avec quelques éditeurs</a:t>
            </a:r>
          </a:p>
          <a:p>
            <a:pPr marL="0" indent="0">
              <a:buNone/>
            </a:pPr>
            <a:endParaRPr lang="fr-CA" dirty="0" smtClean="0"/>
          </a:p>
          <a:p>
            <a:r>
              <a:rPr lang="fr-CA" dirty="0" smtClean="0"/>
              <a:t>Réflexions, questionnements sur notre propre langue…</a:t>
            </a:r>
          </a:p>
          <a:p>
            <a:endParaRPr lang="fr-CA" dirty="0"/>
          </a:p>
          <a:p>
            <a:r>
              <a:rPr lang="fr-CA" dirty="0" smtClean="0"/>
              <a:t>La langue française à Paris?</a:t>
            </a:r>
          </a:p>
          <a:p>
            <a:pPr>
              <a:buFont typeface="Arial" panose="020B0604020202020204" pitchFamily="34" charset="0"/>
              <a:buChar char="•"/>
            </a:pPr>
            <a:endParaRPr lang="fr-CA" dirty="0" smtClean="0"/>
          </a:p>
          <a:p>
            <a:pPr marL="0" indent="0">
              <a:buNone/>
            </a:pPr>
            <a:r>
              <a:rPr lang="fr-CA" dirty="0"/>
              <a:t>	</a:t>
            </a:r>
            <a:endParaRPr lang="fr-CA" dirty="0" smtClean="0"/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29765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90715" y="895050"/>
            <a:ext cx="3562762" cy="2847217"/>
          </a:xfrm>
        </p:spPr>
        <p:txBody>
          <a:bodyPr anchor="t" anchorCtr="0">
            <a:noAutofit/>
          </a:bodyPr>
          <a:lstStyle/>
          <a:p>
            <a:pPr algn="l"/>
            <a:r>
              <a:rPr lang="fr-FR" sz="9600" b="0" dirty="0" smtClean="0">
                <a:solidFill>
                  <a:srgbClr val="E7021A"/>
                </a:solidFill>
                <a:latin typeface="Arial Narrow"/>
                <a:cs typeface="Arial Narrow"/>
              </a:rPr>
              <a:t>Merci !</a:t>
            </a:r>
            <a:endParaRPr lang="fr-FR" sz="9600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pic>
        <p:nvPicPr>
          <p:cNvPr id="4" name="Image 3" descr="ULBIBLIO-Gabarit-Bibl-VF-3.jp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b="86949"/>
          <a:stretch/>
        </p:blipFill>
        <p:spPr bwMode="auto">
          <a:xfrm>
            <a:off x="0" y="0"/>
            <a:ext cx="9144000" cy="89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4184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8946" y="897404"/>
            <a:ext cx="8229600" cy="916972"/>
          </a:xfrm>
        </p:spPr>
        <p:txBody>
          <a:bodyPr/>
          <a:lstStyle/>
          <a:p>
            <a:r>
              <a:rPr lang="fr-FR" b="1" dirty="0" smtClean="0"/>
              <a:t>Objectifs du Salon:</a:t>
            </a:r>
            <a:br>
              <a:rPr lang="fr-FR" b="1" dirty="0" smtClean="0"/>
            </a:br>
            <a:r>
              <a:rPr lang="fr-FR" sz="2400" b="1" dirty="0" smtClean="0"/>
              <a:t>Encourager l’apprentissage des langues et le dialogue interculturel</a:t>
            </a:r>
            <a:endParaRPr lang="fr-FR" sz="2400" b="1" dirty="0"/>
          </a:p>
        </p:txBody>
      </p:sp>
      <p:sp>
        <p:nvSpPr>
          <p:cNvPr id="16" name="Espace réservé du pied de page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7" name="Espace réservé du numéro de diapositive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2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8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6" y="2063045"/>
            <a:ext cx="6274686" cy="414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63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123267" y="2489200"/>
            <a:ext cx="3640585" cy="310554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33</a:t>
            </a:r>
            <a:r>
              <a:rPr lang="fr-FR" baseline="30000" dirty="0" smtClean="0"/>
              <a:t>ième</a:t>
            </a:r>
            <a:r>
              <a:rPr lang="fr-FR" dirty="0" smtClean="0"/>
              <a:t> édition intitulée </a:t>
            </a:r>
            <a:r>
              <a:rPr lang="fr-FR" i="1" dirty="0" err="1" smtClean="0"/>
              <a:t>Expolangues</a:t>
            </a:r>
            <a:r>
              <a:rPr lang="fr-FR" i="1" dirty="0" smtClean="0"/>
              <a:t>. Osez le monde!</a:t>
            </a:r>
          </a:p>
          <a:p>
            <a:r>
              <a:rPr lang="fr-FR" dirty="0" smtClean="0"/>
              <a:t>Principale thématique : oser le monde et s’affranchir de la barrière de la langue</a:t>
            </a:r>
          </a:p>
          <a:p>
            <a:r>
              <a:rPr lang="fr-FR" dirty="0" smtClean="0"/>
              <a:t>4 grands pôles</a:t>
            </a:r>
          </a:p>
          <a:p>
            <a:pPr lvl="1"/>
            <a:r>
              <a:rPr lang="fr-FR" dirty="0" smtClean="0"/>
              <a:t>Parler</a:t>
            </a:r>
          </a:p>
          <a:p>
            <a:pPr lvl="1"/>
            <a:r>
              <a:rPr lang="fr-FR" dirty="0" smtClean="0"/>
              <a:t>Étudier</a:t>
            </a:r>
          </a:p>
          <a:p>
            <a:pPr lvl="1"/>
            <a:r>
              <a:rPr lang="fr-FR" dirty="0" smtClean="0"/>
              <a:t>Travailler</a:t>
            </a:r>
          </a:p>
          <a:p>
            <a:pPr lvl="1"/>
            <a:r>
              <a:rPr lang="fr-FR" dirty="0" smtClean="0"/>
              <a:t>S’expatrier</a:t>
            </a:r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3" y="2475536"/>
            <a:ext cx="2697514" cy="3105543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788986" y="1724297"/>
            <a:ext cx="4546587" cy="688703"/>
          </a:xfrm>
        </p:spPr>
        <p:txBody>
          <a:bodyPr/>
          <a:lstStyle/>
          <a:p>
            <a:r>
              <a:rPr lang="fr-FR" dirty="0" smtClean="0"/>
              <a:t>Le salon existe depuis plus de 30 ans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b="1" dirty="0" smtClean="0"/>
              <a:t>Historique</a:t>
            </a:r>
            <a:endParaRPr lang="fr-FR" b="1" dirty="0"/>
          </a:p>
        </p:txBody>
      </p:sp>
      <p:sp>
        <p:nvSpPr>
          <p:cNvPr id="11" name="Espace réservé du pied de pag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3" name="Espace réservé du numéro de diapositive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3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5" name="Imag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123267" y="2489200"/>
            <a:ext cx="3640585" cy="3105543"/>
          </a:xfrm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r>
              <a:rPr lang="fr-FR" dirty="0" smtClean="0"/>
              <a:t>Éditeurs, librairies spécialisées, ministères, ambassades, instituts culturels, sociétés de traduction et interprétation, etc.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Écoles et universités proposant des programmes bilingues, des programmes à l’étranger (English </a:t>
            </a:r>
            <a:r>
              <a:rPr lang="fr-FR" dirty="0" err="1" smtClean="0"/>
              <a:t>Montreal</a:t>
            </a:r>
            <a:r>
              <a:rPr lang="fr-FR" dirty="0" smtClean="0"/>
              <a:t> </a:t>
            </a:r>
            <a:r>
              <a:rPr lang="fr-FR" dirty="0" err="1" smtClean="0"/>
              <a:t>School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r>
              <a:rPr lang="fr-FR" dirty="0" smtClean="0"/>
              <a:t>, Université d’Ottawa)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1" y="2475536"/>
            <a:ext cx="2329157" cy="3105543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788986" y="1724297"/>
            <a:ext cx="4546587" cy="688703"/>
          </a:xfrm>
        </p:spPr>
        <p:txBody>
          <a:bodyPr/>
          <a:lstStyle/>
          <a:p>
            <a:r>
              <a:rPr lang="fr-FR" dirty="0" smtClean="0"/>
              <a:t>Recherche d’information auprès: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b="1" dirty="0" smtClean="0"/>
              <a:t>Parler et étudier</a:t>
            </a:r>
            <a:endParaRPr lang="fr-FR" b="1" dirty="0"/>
          </a:p>
        </p:txBody>
      </p:sp>
      <p:sp>
        <p:nvSpPr>
          <p:cNvPr id="11" name="Espace réservé du pied de pag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3" name="Espace réservé du numéro de diapositive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4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5" name="Imag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9240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123267" y="2489200"/>
            <a:ext cx="3640585" cy="3105543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r>
              <a:rPr lang="fr-FR" dirty="0" smtClean="0"/>
              <a:t>Établissements publics, entreprises qui recrutent, organismes de coopération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Offices de tourisme, banques et assurances, etc. 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1" y="2475536"/>
            <a:ext cx="2329157" cy="3105543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788986" y="1724297"/>
            <a:ext cx="4546587" cy="688703"/>
          </a:xfrm>
        </p:spPr>
        <p:txBody>
          <a:bodyPr/>
          <a:lstStyle/>
          <a:p>
            <a:r>
              <a:rPr lang="fr-FR" dirty="0" smtClean="0"/>
              <a:t>Recherche d’information auprès: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b="1" dirty="0" smtClean="0"/>
              <a:t>Travailler et s’expatrier</a:t>
            </a:r>
            <a:endParaRPr lang="fr-FR" b="1" dirty="0"/>
          </a:p>
        </p:txBody>
      </p:sp>
      <p:sp>
        <p:nvSpPr>
          <p:cNvPr id="11" name="Espace réservé du pied de pag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3" name="Espace réservé du numéro de diapositive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5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5" name="Imag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2800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8946" y="897404"/>
            <a:ext cx="8229600" cy="916972"/>
          </a:xfrm>
        </p:spPr>
        <p:txBody>
          <a:bodyPr/>
          <a:lstStyle/>
          <a:p>
            <a:r>
              <a:rPr lang="fr-FR" b="1" dirty="0" smtClean="0"/>
              <a:t>Dialogue interculturel</a:t>
            </a:r>
            <a:br>
              <a:rPr lang="fr-FR" b="1" dirty="0" smtClean="0"/>
            </a:br>
            <a:r>
              <a:rPr lang="fr-FR" sz="2400" dirty="0" smtClean="0">
                <a:solidFill>
                  <a:schemeClr val="tx1"/>
                </a:solidFill>
              </a:rPr>
              <a:t>Immersion autour d’une tente berbère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6" name="Espace réservé du pied de page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7" name="Espace réservé du numéro de diapositive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6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8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03" y="1898469"/>
            <a:ext cx="3333618" cy="432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86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8946" y="897404"/>
            <a:ext cx="8229600" cy="916972"/>
          </a:xfrm>
        </p:spPr>
        <p:txBody>
          <a:bodyPr/>
          <a:lstStyle/>
          <a:p>
            <a:r>
              <a:rPr lang="fr-FR" b="1" dirty="0" smtClean="0"/>
              <a:t>Dialogue interculturel</a:t>
            </a:r>
            <a:br>
              <a:rPr lang="fr-FR" b="1" dirty="0" smtClean="0"/>
            </a:br>
            <a:r>
              <a:rPr lang="fr-FR" sz="2400" dirty="0" smtClean="0">
                <a:solidFill>
                  <a:schemeClr val="tx1"/>
                </a:solidFill>
              </a:rPr>
              <a:t>Kiosque de langue et culture chinoise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6" name="Espace réservé du pied de page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7" name="Espace réservé du numéro de diapositive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7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8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99" y="1898469"/>
            <a:ext cx="3240226" cy="432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64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69" y="2489200"/>
            <a:ext cx="2328862" cy="3105150"/>
          </a:xfr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1" y="2475536"/>
            <a:ext cx="2329157" cy="3105542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>
          <a:xfrm>
            <a:off x="788986" y="1724297"/>
            <a:ext cx="4546587" cy="688703"/>
          </a:xfrm>
        </p:spPr>
        <p:txBody>
          <a:bodyPr/>
          <a:lstStyle/>
          <a:p>
            <a:r>
              <a:rPr lang="fr-FR" sz="1600" dirty="0" smtClean="0"/>
              <a:t>Enseignants, directeurs d’établissements scolaires, DRH, traducteurs, interprètes et même des bibliothécaires!</a:t>
            </a:r>
          </a:p>
          <a:p>
            <a:endParaRPr lang="fr-FR" sz="1600" dirty="0" smtClean="0"/>
          </a:p>
          <a:p>
            <a:endParaRPr lang="fr-FR" sz="1600" dirty="0" smtClean="0"/>
          </a:p>
          <a:p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b="1" dirty="0" smtClean="0"/>
              <a:t>Visiteurs professionnels:</a:t>
            </a:r>
            <a:endParaRPr lang="fr-FR" b="1" dirty="0"/>
          </a:p>
        </p:txBody>
      </p:sp>
      <p:sp>
        <p:nvSpPr>
          <p:cNvPr id="11" name="Espace réservé du pied de page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3" name="Espace réservé du numéro de diapositive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8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5" name="Imag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7640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94752" y="6423046"/>
            <a:ext cx="6769100" cy="381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8946" y="897404"/>
            <a:ext cx="8229600" cy="916972"/>
          </a:xfrm>
        </p:spPr>
        <p:txBody>
          <a:bodyPr/>
          <a:lstStyle/>
          <a:p>
            <a:r>
              <a:rPr lang="fr-FR" b="1" dirty="0" smtClean="0"/>
              <a:t>Visiteurs grand public:</a:t>
            </a:r>
            <a:br>
              <a:rPr lang="fr-FR" b="1" dirty="0" smtClean="0"/>
            </a:br>
            <a:r>
              <a:rPr lang="fr-FR" sz="1600" dirty="0" smtClean="0">
                <a:solidFill>
                  <a:schemeClr val="tx1"/>
                </a:solidFill>
              </a:rPr>
              <a:t>Étudiants, cadres, employés, ouvriers, etc.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6" name="Espace réservé du pied de page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930699" y="6477000"/>
            <a:ext cx="2267117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000" b="1" cap="all" smtClean="0">
                <a:solidFill>
                  <a:srgbClr val="E7021A"/>
                </a:solidFill>
                <a:latin typeface="Arial Narrow"/>
                <a:cs typeface="Arial Narrow"/>
              </a:rPr>
              <a:t>Bibliothèque de l'Université Laval</a:t>
            </a:r>
            <a:endParaRPr lang="fr-FR" sz="1000" b="1" cap="all" dirty="0">
              <a:solidFill>
                <a:srgbClr val="E7021A"/>
              </a:solidFill>
              <a:latin typeface="Arial Narrow"/>
              <a:cs typeface="Arial Narrow"/>
            </a:endParaRPr>
          </a:p>
        </p:txBody>
      </p:sp>
      <p:sp>
        <p:nvSpPr>
          <p:cNvPr id="17" name="Espace réservé du numéro de diapositive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197816" y="6477002"/>
            <a:ext cx="457200" cy="2444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5DA820-774F-E546-87E5-DDAFA0F806A9}" type="slidenum">
              <a:rPr lang="fr-FR" sz="1100" smtClean="0">
                <a:solidFill>
                  <a:srgbClr val="5E5E5E"/>
                </a:solidFill>
                <a:latin typeface="Arial Narrow"/>
                <a:cs typeface="Arial Narrow"/>
              </a:rPr>
              <a:pPr/>
              <a:t>9</a:t>
            </a:fld>
            <a:endParaRPr lang="fr-FR" sz="1100" dirty="0">
              <a:solidFill>
                <a:srgbClr val="5E5E5E"/>
              </a:solidFill>
              <a:latin typeface="Arial Narrow"/>
              <a:cs typeface="Arial Narrow"/>
            </a:endParaRPr>
          </a:p>
        </p:txBody>
      </p:sp>
      <p:pic>
        <p:nvPicPr>
          <p:cNvPr id="18" name="Imag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23262" y="6462186"/>
            <a:ext cx="153420" cy="1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5" y="2429691"/>
            <a:ext cx="4131654" cy="284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27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501</Words>
  <Application>Microsoft Office PowerPoint</Application>
  <PresentationFormat>Affichage à l'écran (4:3)</PresentationFormat>
  <Paragraphs>157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Arial Narrow</vt:lpstr>
      <vt:lpstr>Calibri</vt:lpstr>
      <vt:lpstr>ヒラギノ角ゴ Pro W3</vt:lpstr>
      <vt:lpstr>Thème Office</vt:lpstr>
      <vt:lpstr>Expolangues. Osez le monde!   </vt:lpstr>
      <vt:lpstr>Objectifs du Salon: Encourager l’apprentissage des langues et le dialogue interculturel</vt:lpstr>
      <vt:lpstr>Historique</vt:lpstr>
      <vt:lpstr>Parler et étudier</vt:lpstr>
      <vt:lpstr>Travailler et s’expatrier</vt:lpstr>
      <vt:lpstr>Dialogue interculturel Immersion autour d’une tente berbère</vt:lpstr>
      <vt:lpstr>Dialogue interculturel Kiosque de langue et culture chinoise</vt:lpstr>
      <vt:lpstr>Visiteurs professionnels:</vt:lpstr>
      <vt:lpstr>Visiteurs grand public: Étudiants, cadres, employés, ouvriers, etc.</vt:lpstr>
      <vt:lpstr>Objectifs de Danielle et Marie-Claude</vt:lpstr>
      <vt:lpstr>Liens avec les éditeurs </vt:lpstr>
      <vt:lpstr>Conférences, ateliers et animations</vt:lpstr>
      <vt:lpstr>Conférences</vt:lpstr>
      <vt:lpstr>Conférences</vt:lpstr>
      <vt:lpstr>Conférences</vt:lpstr>
      <vt:lpstr>Conférences</vt:lpstr>
      <vt:lpstr>Conclusion</vt:lpstr>
      <vt:lpstr>Merci !</vt:lpstr>
    </vt:vector>
  </TitlesOfParts>
  <Company>Entreprise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Administrateur Administrateur</dc:creator>
  <cp:lastModifiedBy>Marie-Claude Corriveau</cp:lastModifiedBy>
  <cp:revision>99</cp:revision>
  <cp:lastPrinted>2015-05-18T14:57:12Z</cp:lastPrinted>
  <dcterms:created xsi:type="dcterms:W3CDTF">2012-08-03T15:47:38Z</dcterms:created>
  <dcterms:modified xsi:type="dcterms:W3CDTF">2015-05-19T18:24:00Z</dcterms:modified>
</cp:coreProperties>
</file>