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3" r:id="rId2"/>
    <p:sldMasterId id="2147483675" r:id="rId3"/>
    <p:sldMasterId id="2147483677" r:id="rId4"/>
    <p:sldMasterId id="2147483682" r:id="rId5"/>
    <p:sldMasterId id="2147483684" r:id="rId6"/>
  </p:sldMasterIdLst>
  <p:notesMasterIdLst>
    <p:notesMasterId r:id="rId19"/>
  </p:notesMasterIdLst>
  <p:sldIdLst>
    <p:sldId id="404" r:id="rId7"/>
    <p:sldId id="458" r:id="rId8"/>
    <p:sldId id="466" r:id="rId9"/>
    <p:sldId id="464" r:id="rId10"/>
    <p:sldId id="463" r:id="rId11"/>
    <p:sldId id="462" r:id="rId12"/>
    <p:sldId id="460" r:id="rId13"/>
    <p:sldId id="461" r:id="rId14"/>
    <p:sldId id="448" r:id="rId15"/>
    <p:sldId id="465" r:id="rId16"/>
    <p:sldId id="451" r:id="rId17"/>
    <p:sldId id="467" r:id="rId18"/>
  </p:sldIdLst>
  <p:sldSz cx="9144000" cy="6858000" type="screen4x3"/>
  <p:notesSz cx="6950075" cy="9236075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21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3" autoAdjust="0"/>
    <p:restoredTop sz="92518" autoAdjust="0"/>
  </p:normalViewPr>
  <p:slideViewPr>
    <p:cSldViewPr snapToGrid="0" snapToObjects="1">
      <p:cViewPr varScale="1">
        <p:scale>
          <a:sx n="85" d="100"/>
          <a:sy n="85" d="100"/>
        </p:scale>
        <p:origin x="155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5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FBCC05F2-36F4-4FF6-BD2C-51629E9DDE28}" type="datetimeFigureOut">
              <a:rPr lang="fr-CA" smtClean="0"/>
              <a:pPr/>
              <a:t>2015-05-19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36768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5E576B84-120C-4D7A-BD44-EC3F0776FAD2}" type="slidenum">
              <a:rPr lang="fr-CA" smtClean="0"/>
              <a:pPr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72459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576B84-120C-4D7A-BD44-EC3F0776FAD2}" type="slidenum">
              <a:rPr lang="fr-CA" smtClean="0"/>
              <a:pPr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845444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10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7029958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72C03F-38A2-4588-8653-EA5525A17020}" type="slidenum">
              <a:rPr lang="fr-FR" smtClean="0">
                <a:solidFill>
                  <a:srgbClr val="000000"/>
                </a:solidFill>
              </a:rPr>
              <a:pPr eaLnBrk="1" hangingPunct="1"/>
              <a:t>11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Arial" pitchFamily="34" charset="0"/>
              </a:rPr>
              <a:t>Sa</a:t>
            </a:r>
            <a:r>
              <a:rPr lang="fr-CA" baseline="0" dirty="0" smtClean="0">
                <a:latin typeface="Arial" pitchFamily="34" charset="0"/>
              </a:rPr>
              <a:t> contribution est également remarquable pour la région du Mackenzie…</a:t>
            </a:r>
          </a:p>
          <a:p>
            <a:pPr eaLnBrk="1" hangingPunct="1">
              <a:defRPr/>
            </a:pP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Obila</a:t>
            </a:r>
            <a:r>
              <a:rPr lang="fr-CA" dirty="0" smtClean="0">
                <a:latin typeface="Arial" pitchFamily="34" charset="0"/>
              </a:rPr>
              <a:t>: Branche ouest du </a:t>
            </a:r>
            <a:r>
              <a:rPr lang="fr-CA" dirty="0" err="1" smtClean="0">
                <a:latin typeface="Arial" pitchFamily="34" charset="0"/>
              </a:rPr>
              <a:t>MacKenzie</a:t>
            </a:r>
            <a:r>
              <a:rPr lang="fr-CA" baseline="0" dirty="0" smtClean="0">
                <a:latin typeface="Arial" pitchFamily="34" charset="0"/>
              </a:rPr>
              <a:t> avec </a:t>
            </a:r>
            <a:r>
              <a:rPr lang="fr-CA" dirty="0" smtClean="0">
                <a:latin typeface="Arial" pitchFamily="34" charset="0"/>
              </a:rPr>
              <a:t>Section aval de la Peel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Cours d’eau sans nom: </a:t>
            </a:r>
            <a:r>
              <a:rPr lang="fr-CA" dirty="0" err="1" smtClean="0">
                <a:latin typeface="Arial" pitchFamily="34" charset="0"/>
              </a:rPr>
              <a:t>Arctic</a:t>
            </a:r>
            <a:r>
              <a:rPr lang="fr-CA" dirty="0" smtClean="0">
                <a:latin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</a:rPr>
              <a:t>Red</a:t>
            </a: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Cogib</a:t>
            </a:r>
            <a:r>
              <a:rPr lang="fr-CA" dirty="0" smtClean="0">
                <a:latin typeface="Arial" pitchFamily="34" charset="0"/>
              </a:rPr>
              <a:t>: branche est du Mackenzie</a:t>
            </a:r>
          </a:p>
          <a:p>
            <a:pPr marL="231229" indent="-231229">
              <a:buFontTx/>
              <a:buAutoNum type="arabicPeriod"/>
              <a:defRPr/>
            </a:pP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Delta du Mackenzie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Forêt des Liards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Lago</a:t>
            </a:r>
            <a:r>
              <a:rPr lang="fr-CA" baseline="0" dirty="0" smtClean="0">
                <a:latin typeface="Arial" pitchFamily="34" charset="0"/>
              </a:rPr>
              <a:t> des </a:t>
            </a:r>
            <a:r>
              <a:rPr lang="fr-CA" baseline="0" dirty="0" err="1" smtClean="0">
                <a:latin typeface="Arial" pitchFamily="34" charset="0"/>
              </a:rPr>
              <a:t>canibaz</a:t>
            </a:r>
            <a:r>
              <a:rPr lang="fr-CA" baseline="0" dirty="0" smtClean="0">
                <a:latin typeface="Arial" pitchFamily="34" charset="0"/>
              </a:rPr>
              <a:t> qui pourrait correspondre à une partie du </a:t>
            </a:r>
            <a:r>
              <a:rPr lang="fr-CA" dirty="0" smtClean="0">
                <a:latin typeface="Arial" pitchFamily="34" charset="0"/>
              </a:rPr>
              <a:t>Grand lac des esclaves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Peuplements autochtones</a:t>
            </a:r>
          </a:p>
          <a:p>
            <a:pPr eaLnBrk="1" hangingPunct="1">
              <a:defRPr/>
            </a:pPr>
            <a:endParaRPr lang="fr-CA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0568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472C03F-38A2-4588-8653-EA5525A17020}" type="slidenum">
              <a:rPr lang="fr-FR" smtClean="0">
                <a:solidFill>
                  <a:srgbClr val="000000"/>
                </a:solidFill>
              </a:rPr>
              <a:pPr eaLnBrk="1" hangingPunct="1"/>
              <a:t>12</a:t>
            </a:fld>
            <a:endParaRPr lang="fr-FR" smtClean="0">
              <a:solidFill>
                <a:srgbClr val="000000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fr-CA" dirty="0" smtClean="0">
                <a:latin typeface="Arial" pitchFamily="34" charset="0"/>
              </a:rPr>
              <a:t>Sa</a:t>
            </a:r>
            <a:r>
              <a:rPr lang="fr-CA" baseline="0" dirty="0" smtClean="0">
                <a:latin typeface="Arial" pitchFamily="34" charset="0"/>
              </a:rPr>
              <a:t> contribution est également remarquable pour la région du Mackenzie…</a:t>
            </a:r>
          </a:p>
          <a:p>
            <a:pPr eaLnBrk="1" hangingPunct="1">
              <a:defRPr/>
            </a:pP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Obila</a:t>
            </a:r>
            <a:r>
              <a:rPr lang="fr-CA" dirty="0" smtClean="0">
                <a:latin typeface="Arial" pitchFamily="34" charset="0"/>
              </a:rPr>
              <a:t>: Branche ouest du </a:t>
            </a:r>
            <a:r>
              <a:rPr lang="fr-CA" dirty="0" err="1" smtClean="0">
                <a:latin typeface="Arial" pitchFamily="34" charset="0"/>
              </a:rPr>
              <a:t>MacKenzie</a:t>
            </a:r>
            <a:r>
              <a:rPr lang="fr-CA" baseline="0" dirty="0" smtClean="0">
                <a:latin typeface="Arial" pitchFamily="34" charset="0"/>
              </a:rPr>
              <a:t> avec </a:t>
            </a:r>
            <a:r>
              <a:rPr lang="fr-CA" dirty="0" smtClean="0">
                <a:latin typeface="Arial" pitchFamily="34" charset="0"/>
              </a:rPr>
              <a:t>Section aval de la Peel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Cours d’eau sans nom: </a:t>
            </a:r>
            <a:r>
              <a:rPr lang="fr-CA" dirty="0" err="1" smtClean="0">
                <a:latin typeface="Arial" pitchFamily="34" charset="0"/>
              </a:rPr>
              <a:t>Arctic</a:t>
            </a:r>
            <a:r>
              <a:rPr lang="fr-CA" dirty="0" smtClean="0">
                <a:latin typeface="Arial" pitchFamily="34" charset="0"/>
              </a:rPr>
              <a:t> </a:t>
            </a:r>
            <a:r>
              <a:rPr lang="fr-CA" dirty="0" err="1" smtClean="0">
                <a:latin typeface="Arial" pitchFamily="34" charset="0"/>
              </a:rPr>
              <a:t>Red</a:t>
            </a: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Cogib</a:t>
            </a:r>
            <a:r>
              <a:rPr lang="fr-CA" dirty="0" smtClean="0">
                <a:latin typeface="Arial" pitchFamily="34" charset="0"/>
              </a:rPr>
              <a:t>: branche est du Mackenzie</a:t>
            </a:r>
          </a:p>
          <a:p>
            <a:pPr marL="231229" indent="-231229">
              <a:buFontTx/>
              <a:buAutoNum type="arabicPeriod"/>
              <a:defRPr/>
            </a:pPr>
            <a:endParaRPr lang="fr-CA" dirty="0" smtClean="0">
              <a:latin typeface="Arial" pitchFamily="34" charset="0"/>
            </a:endParaRP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Delta du Mackenzie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Forêt des Liards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err="1" smtClean="0">
                <a:latin typeface="Arial" pitchFamily="34" charset="0"/>
              </a:rPr>
              <a:t>Lago</a:t>
            </a:r>
            <a:r>
              <a:rPr lang="fr-CA" baseline="0" dirty="0" smtClean="0">
                <a:latin typeface="Arial" pitchFamily="34" charset="0"/>
              </a:rPr>
              <a:t> des </a:t>
            </a:r>
            <a:r>
              <a:rPr lang="fr-CA" baseline="0" dirty="0" err="1" smtClean="0">
                <a:latin typeface="Arial" pitchFamily="34" charset="0"/>
              </a:rPr>
              <a:t>canibaz</a:t>
            </a:r>
            <a:r>
              <a:rPr lang="fr-CA" baseline="0" dirty="0" smtClean="0">
                <a:latin typeface="Arial" pitchFamily="34" charset="0"/>
              </a:rPr>
              <a:t> qui pourrait correspondre à une partie du </a:t>
            </a:r>
            <a:r>
              <a:rPr lang="fr-CA" dirty="0" smtClean="0">
                <a:latin typeface="Arial" pitchFamily="34" charset="0"/>
              </a:rPr>
              <a:t>Grand lac des esclaves</a:t>
            </a:r>
          </a:p>
          <a:p>
            <a:pPr marL="231229" indent="-231229">
              <a:buFontTx/>
              <a:buAutoNum type="arabicPeriod"/>
              <a:defRPr/>
            </a:pPr>
            <a:r>
              <a:rPr lang="fr-CA" dirty="0" smtClean="0">
                <a:latin typeface="Arial" pitchFamily="34" charset="0"/>
              </a:rPr>
              <a:t>Peuplements autochtones</a:t>
            </a:r>
          </a:p>
          <a:p>
            <a:pPr eaLnBrk="1" hangingPunct="1">
              <a:defRPr/>
            </a:pPr>
            <a:endParaRPr lang="fr-CA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2137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2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97997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3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408086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4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312973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5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336869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6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1048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7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6961745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8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15550222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4451" name="Espace réservé des commentaires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fr-CA" dirty="0" smtClean="0">
                <a:latin typeface="Arial" pitchFamily="34" charset="0"/>
              </a:rPr>
              <a:t>Si on s’attarde à la surface circulaire centrale</a:t>
            </a:r>
            <a:r>
              <a:rPr lang="fr-CA" baseline="0" dirty="0" smtClean="0">
                <a:latin typeface="Arial" pitchFamily="34" charset="0"/>
              </a:rPr>
              <a:t>  : </a:t>
            </a:r>
            <a:r>
              <a:rPr lang="fr-FR" dirty="0" smtClean="0">
                <a:latin typeface="Arial" pitchFamily="34" charset="0"/>
              </a:rPr>
              <a:t>Emprunte des idées fantaisistes: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Selon une vision qui a cours depuis l’Antiquité, </a:t>
            </a:r>
            <a:r>
              <a:rPr lang="fr-CA" dirty="0" smtClean="0">
                <a:latin typeface="Arial" pitchFamily="34" charset="0"/>
              </a:rPr>
              <a:t>les eaux des mers convergent vers le Pôle Nord. Elles sont amenées pas les « bras évacuateurs ». Si une embarcation s’aventure sur ces grands fleuves évacuateurs, elle ne peut en revenir. </a:t>
            </a:r>
            <a:r>
              <a:rPr lang="fr-CA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Les eaux autour du Rupes </a:t>
            </a:r>
            <a:r>
              <a:rPr lang="fr-FR" dirty="0" err="1" smtClean="0">
                <a:latin typeface="Arial" pitchFamily="34" charset="0"/>
              </a:rPr>
              <a:t>Nigra</a:t>
            </a:r>
            <a:r>
              <a:rPr lang="fr-FR" dirty="0" smtClean="0">
                <a:latin typeface="Arial" pitchFamily="34" charset="0"/>
              </a:rPr>
              <a:t> sont très agitées, tourbillonnantes, parce qu’elles chutent sous le rocher, vers l’intérieur de la terre et son feu central, grâce auquel elles s’évaporent.</a:t>
            </a:r>
            <a:r>
              <a:rPr lang="fr-FR" baseline="0" dirty="0" smtClean="0">
                <a:latin typeface="Arial" pitchFamily="34" charset="0"/>
              </a:rPr>
              <a:t> </a:t>
            </a:r>
            <a:r>
              <a:rPr lang="fr-FR" dirty="0" smtClean="0">
                <a:latin typeface="Arial" pitchFamily="34" charset="0"/>
              </a:rPr>
              <a:t>Ce concept devait permet à ces masses d’eau de ne pas déborder.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La surface circulaire centrale est reproduite dans l’</a:t>
            </a:r>
            <a:r>
              <a:rPr lang="fr-FR" dirty="0" err="1" smtClean="0">
                <a:latin typeface="Arial" pitchFamily="34" charset="0"/>
              </a:rPr>
              <a:t>Itinerarium</a:t>
            </a:r>
            <a:r>
              <a:rPr lang="fr-FR" dirty="0" smtClean="0">
                <a:latin typeface="Arial" pitchFamily="34" charset="0"/>
              </a:rPr>
              <a:t> de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de Bois-le-Duc, cité par Mercator dans ses sources de la carte.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puisé ses informations dans l’</a:t>
            </a:r>
            <a:r>
              <a:rPr lang="fr-FR" dirty="0" err="1" smtClean="0">
                <a:latin typeface="Arial" pitchFamily="34" charset="0"/>
              </a:rPr>
              <a:t>Inventio</a:t>
            </a:r>
            <a:r>
              <a:rPr lang="fr-FR" dirty="0" smtClean="0">
                <a:latin typeface="Arial" pitchFamily="34" charset="0"/>
              </a:rPr>
              <a:t> </a:t>
            </a:r>
            <a:r>
              <a:rPr lang="fr-FR" dirty="0" err="1" smtClean="0">
                <a:latin typeface="Arial" pitchFamily="34" charset="0"/>
              </a:rPr>
              <a:t>fortunata</a:t>
            </a:r>
            <a:r>
              <a:rPr lang="fr-FR" dirty="0" smtClean="0">
                <a:latin typeface="Arial" pitchFamily="34" charset="0"/>
              </a:rPr>
              <a:t>, un livre écrit vers 1360, qui contenait des éléments liés à des croyances et des mythes, mais aussi des descriptions réalistes du territoire, liées notamment à l’archipel arctique, au Groenland et à la superficie la surface centrale. Jacques </a:t>
            </a:r>
            <a:r>
              <a:rPr lang="fr-FR" dirty="0" err="1" smtClean="0">
                <a:latin typeface="Arial" pitchFamily="34" charset="0"/>
              </a:rPr>
              <a:t>Cnoyen</a:t>
            </a:r>
            <a:r>
              <a:rPr lang="fr-FR" dirty="0" smtClean="0">
                <a:latin typeface="Arial" pitchFamily="34" charset="0"/>
              </a:rPr>
              <a:t> a également puisé certaines informations dans le récit médiéval des conquêtes du roi Arthur de Bretagne, qui aurait effectué des expéditions polaires. </a:t>
            </a: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pPr eaLnBrk="1" hangingPunct="1"/>
            <a:r>
              <a:rPr lang="fr-FR" dirty="0" smtClean="0">
                <a:latin typeface="Arial" pitchFamily="34" charset="0"/>
              </a:rPr>
              <a:t>Si on fait abstraction de l’idée du tourbillon central et du rocher noir et on se concentre</a:t>
            </a:r>
            <a:r>
              <a:rPr lang="fr-FR" baseline="0" dirty="0" smtClean="0">
                <a:latin typeface="Arial" pitchFamily="34" charset="0"/>
              </a:rPr>
              <a:t> sur la limite de cette surface et bien elle pourrait correspondre à la limite de la banquise de l’époque. C’est l’hypothèse que nous avançons dans le livre.</a:t>
            </a:r>
            <a:endParaRPr lang="fr-FR" dirty="0" smtClean="0">
              <a:latin typeface="Arial" pitchFamily="34" charset="0"/>
            </a:endParaRPr>
          </a:p>
          <a:p>
            <a:pPr eaLnBrk="1" hangingPunct="1"/>
            <a:endParaRPr lang="fr-FR" dirty="0" smtClean="0">
              <a:latin typeface="Arial" pitchFamily="34" charset="0"/>
            </a:endParaRPr>
          </a:p>
          <a:p>
            <a:endParaRPr lang="fr-CA" dirty="0" smtClean="0">
              <a:latin typeface="Arial" pitchFamily="34" charset="0"/>
            </a:endParaRPr>
          </a:p>
        </p:txBody>
      </p:sp>
      <p:sp>
        <p:nvSpPr>
          <p:cNvPr id="104452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51494" indent="-289036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56145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18602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81060" indent="-231229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43518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3005976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68434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930891" indent="-23122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A0E99EE3-E64A-415B-8714-BF6DD6D47B0A}" type="slidenum">
              <a:rPr lang="fr-FR" smtClean="0"/>
              <a:pPr eaLnBrk="1" hangingPunct="1"/>
              <a:t>9</a:t>
            </a:fld>
            <a:endParaRPr lang="fr-FR" smtClean="0"/>
          </a:p>
        </p:txBody>
      </p:sp>
    </p:spTree>
    <p:extLst>
      <p:ext uri="{BB962C8B-B14F-4D97-AF65-F5344CB8AC3E}">
        <p14:creationId xmlns:p14="http://schemas.microsoft.com/office/powerpoint/2010/main" val="25718660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10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900113" y="2780854"/>
            <a:ext cx="7343775" cy="3240434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582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2631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fr-F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Cliquez pour ajouter un titre</a:t>
            </a:r>
          </a:p>
        </p:txBody>
      </p:sp>
      <p:pic>
        <p:nvPicPr>
          <p:cNvPr id="4" name="Image 5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251052"/>
            <a:ext cx="434975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texte 4"/>
          <p:cNvSpPr>
            <a:spLocks noGrp="1"/>
          </p:cNvSpPr>
          <p:nvPr>
            <p:ph type="body" sz="quarter" idx="10" hasCustomPrompt="1"/>
          </p:nvPr>
        </p:nvSpPr>
        <p:spPr>
          <a:xfrm>
            <a:off x="971550" y="4524375"/>
            <a:ext cx="2447925" cy="632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CA" dirty="0" smtClean="0"/>
              <a:t>NOM PRÉNOM</a:t>
            </a:r>
          </a:p>
          <a:p>
            <a:pPr lvl="0"/>
            <a:r>
              <a:rPr lang="fr-CA" dirty="0" smtClean="0"/>
              <a:t>DATE</a:t>
            </a:r>
            <a:endParaRPr lang="fr-CA" dirty="0"/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 hasCustomPrompt="1"/>
          </p:nvPr>
        </p:nvSpPr>
        <p:spPr>
          <a:xfrm>
            <a:off x="5364088" y="4076427"/>
            <a:ext cx="3887787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 smtClean="0"/>
              <a:t>Cliquez pour ajouter un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3820027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1243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6638192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251325"/>
            <a:ext cx="434975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marL="0" marR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lvl1pPr>
          </a:lstStyle>
          <a:p>
            <a:pPr lvl="0"/>
            <a:r>
              <a:rPr lang="fr-FR" noProof="0" smtClean="0"/>
              <a:t>Modifiez le style du titre</a:t>
            </a:r>
            <a:endParaRPr lang="fr-FR" noProof="0" dirty="0" smtClean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10"/>
          </p:nvPr>
        </p:nvSpPr>
        <p:spPr>
          <a:xfrm>
            <a:off x="971550" y="4524375"/>
            <a:ext cx="2447925" cy="63281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</p:txBody>
      </p:sp>
      <p:sp>
        <p:nvSpPr>
          <p:cNvPr id="9" name="Espace réservé du texte 8"/>
          <p:cNvSpPr>
            <a:spLocks noGrp="1"/>
          </p:cNvSpPr>
          <p:nvPr>
            <p:ph type="body" sz="quarter" idx="11"/>
          </p:nvPr>
        </p:nvSpPr>
        <p:spPr>
          <a:xfrm>
            <a:off x="5364088" y="4076427"/>
            <a:ext cx="3887787" cy="7207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909122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827584" y="1484784"/>
            <a:ext cx="7124328" cy="1470025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673944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701675"/>
            <a:ext cx="734377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4213" y="2852738"/>
            <a:ext cx="7848600" cy="30972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370638"/>
            <a:ext cx="45720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E7021A"/>
                </a:solidFill>
                <a:latin typeface="Arial" pitchFamily="34" charset="0"/>
              </a:rPr>
              <a:t>Bibliothèque de l'Université Laval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370638"/>
            <a:ext cx="990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B33A213-8F79-447B-B039-83BFD66B345D}" type="slidenum">
              <a:rPr lang="fr-FR">
                <a:solidFill>
                  <a:srgbClr val="E7021A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E7021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49166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00113" y="701675"/>
            <a:ext cx="7343775" cy="114300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914400" y="2819400"/>
            <a:ext cx="3581400" cy="90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819400"/>
            <a:ext cx="3581400" cy="9017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pied de page 4"/>
          <p:cNvSpPr>
            <a:spLocks noGrp="1" noChangeArrowheads="1"/>
          </p:cNvSpPr>
          <p:nvPr>
            <p:ph type="ftr" sz="quarter" idx="10"/>
          </p:nvPr>
        </p:nvSpPr>
        <p:spPr>
          <a:xfrm>
            <a:off x="914400" y="6370638"/>
            <a:ext cx="45720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FR">
                <a:solidFill>
                  <a:srgbClr val="E7021A"/>
                </a:solidFill>
                <a:latin typeface="Arial" pitchFamily="34" charset="0"/>
              </a:rPr>
              <a:t>Bibliothèque de l'Université Laval</a:t>
            </a:r>
          </a:p>
        </p:txBody>
      </p:sp>
      <p:sp>
        <p:nvSpPr>
          <p:cNvPr id="6" name="Espace réservé du numéro de diapositive 5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239000" y="6370638"/>
            <a:ext cx="990600" cy="1825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22903A1-2D86-4C93-9948-AB031AD5BF6A}" type="slidenum">
              <a:rPr lang="fr-FR">
                <a:solidFill>
                  <a:srgbClr val="E7021A"/>
                </a:solidFill>
                <a:latin typeface="Arial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‹N°›</a:t>
            </a:fld>
            <a:endParaRPr lang="fr-FR">
              <a:solidFill>
                <a:srgbClr val="E7021A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909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>
                <a:solidFill>
                  <a:srgbClr val="040404"/>
                </a:solidFill>
                <a:latin typeface="Arial Narrow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033926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539552" y="2204864"/>
            <a:ext cx="3956248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2204864"/>
            <a:ext cx="3884240" cy="39212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9" name="Sous-titre 2"/>
          <p:cNvSpPr>
            <a:spLocks noGrp="1"/>
          </p:cNvSpPr>
          <p:nvPr>
            <p:ph type="subTitle" idx="13"/>
          </p:nvPr>
        </p:nvSpPr>
        <p:spPr>
          <a:xfrm>
            <a:off x="899592" y="1700808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2332197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3711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276871"/>
            <a:ext cx="4040188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276871"/>
            <a:ext cx="4041775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042176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0" name="Espace réservé du graphique 9"/>
          <p:cNvSpPr>
            <a:spLocks noGrp="1"/>
          </p:cNvSpPr>
          <p:nvPr>
            <p:ph type="chart" sz="quarter" idx="13"/>
          </p:nvPr>
        </p:nvSpPr>
        <p:spPr>
          <a:xfrm>
            <a:off x="925513" y="2781300"/>
            <a:ext cx="6022751" cy="3095972"/>
          </a:xfrm>
        </p:spPr>
        <p:txBody>
          <a:bodyPr/>
          <a:lstStyle/>
          <a:p>
            <a:r>
              <a:rPr lang="fr-FR" smtClean="0"/>
              <a:t>Cliquez sur l'icône pour ajouter un graphique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18434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ous-titre 2"/>
          <p:cNvSpPr>
            <a:spLocks noGrp="1"/>
          </p:cNvSpPr>
          <p:nvPr>
            <p:ph type="subTitle" idx="1"/>
          </p:nvPr>
        </p:nvSpPr>
        <p:spPr>
          <a:xfrm>
            <a:off x="899592" y="2013992"/>
            <a:ext cx="7344816" cy="550912"/>
          </a:xfrm>
        </p:spPr>
        <p:txBody>
          <a:bodyPr>
            <a:normAutofit/>
          </a:bodyPr>
          <a:lstStyle>
            <a:lvl1pPr marL="0" indent="0" algn="l">
              <a:buNone/>
              <a:defRPr sz="2600" baseline="0">
                <a:solidFill>
                  <a:srgbClr val="040404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998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3"/>
          </p:nvPr>
        </p:nvSpPr>
        <p:spPr>
          <a:xfrm>
            <a:off x="937016" y="2780928"/>
            <a:ext cx="7307391" cy="331152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596720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6695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3008313" cy="67039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764704"/>
            <a:ext cx="5111750" cy="536145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8449375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oneTexte 7"/>
          <p:cNvSpPr txBox="1">
            <a:spLocks noChangeArrowheads="1"/>
          </p:cNvSpPr>
          <p:nvPr/>
        </p:nvSpPr>
        <p:spPr bwMode="auto">
          <a:xfrm>
            <a:off x="5486398" y="3681679"/>
            <a:ext cx="3378201" cy="661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anchor="t" anchorCtr="0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fr-FR" sz="2000" dirty="0" smtClean="0">
                <a:solidFill>
                  <a:schemeClr val="bg1"/>
                </a:solidFill>
                <a:latin typeface="Minion Pro"/>
                <a:ea typeface="ヒラギノ角ゴ Pro W3" pitchFamily="1" charset="-128"/>
                <a:cs typeface="ヒラギノ角ゴ Pro W3" pitchFamily="1" charset="-128"/>
              </a:rPr>
              <a:t>Cliquez pour ajouter </a:t>
            </a:r>
          </a:p>
          <a:p>
            <a:pPr eaLnBrk="0" hangingPunct="0"/>
            <a:r>
              <a:rPr lang="fr-FR" sz="2000" dirty="0" smtClean="0">
                <a:solidFill>
                  <a:schemeClr val="bg1"/>
                </a:solidFill>
                <a:latin typeface="Minion Pro"/>
                <a:ea typeface="ヒラギノ角ゴ Pro W3" pitchFamily="1" charset="-128"/>
                <a:cs typeface="ヒラギノ角ゴ Pro W3" pitchFamily="1" charset="-128"/>
              </a:rPr>
              <a:t>un sous-titre</a:t>
            </a:r>
            <a:endParaRPr lang="fr-CA" sz="2000" dirty="0">
              <a:solidFill>
                <a:schemeClr val="bg1"/>
              </a:solidFill>
              <a:latin typeface="Minion Pro"/>
              <a:ea typeface="ヒラギノ角ゴ Pro W3" pitchFamily="1" charset="-128"/>
              <a:cs typeface="ヒラギノ角ゴ Pro W3" pitchFamily="1" charset="-128"/>
            </a:endParaRP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835696" y="3212976"/>
            <a:ext cx="4495800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eaLnBrk="0" hangingPunct="0">
              <a:lnSpc>
                <a:spcPct val="110000"/>
              </a:lnSpc>
              <a:defRPr/>
            </a:pPr>
            <a:r>
              <a:rPr lang="fr-FR" sz="1200" cap="all" dirty="0" smtClean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Prénom </a:t>
            </a:r>
            <a:r>
              <a:rPr lang="fr-FR" sz="1200" cap="all" dirty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Nom </a:t>
            </a:r>
          </a:p>
          <a:p>
            <a:pPr eaLnBrk="0" hangingPunct="0">
              <a:defRPr/>
            </a:pPr>
            <a:r>
              <a:rPr lang="fr-FR" sz="1200" cap="all" dirty="0">
                <a:solidFill>
                  <a:schemeClr val="bg1"/>
                </a:solidFill>
                <a:latin typeface="Arial Narrow"/>
                <a:ea typeface="ヒラギノ角ゴ Pro W3" pitchFamily="1" charset="-128"/>
                <a:cs typeface="ヒラギノ角ゴ Pro W3" pitchFamily="1" charset="-128"/>
              </a:rPr>
              <a:t>Date</a:t>
            </a:r>
          </a:p>
        </p:txBody>
      </p:sp>
      <p:sp>
        <p:nvSpPr>
          <p:cNvPr id="11" name="Espace réservé du contenu 3"/>
          <p:cNvSpPr>
            <a:spLocks noGrp="1"/>
          </p:cNvSpPr>
          <p:nvPr>
            <p:ph sz="half" idx="2"/>
          </p:nvPr>
        </p:nvSpPr>
        <p:spPr>
          <a:xfrm>
            <a:off x="827584" y="2276871"/>
            <a:ext cx="7488832" cy="384929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1725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d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6.jpeg"/><Relationship Id="rId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99592" y="701824"/>
            <a:ext cx="734481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83568" y="2852936"/>
            <a:ext cx="784887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CA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4"/>
              <a:stretch>
                <a:fillRect/>
              </a:stretch>
            </p:blipFill>
          </mc:Choice>
          <mc:Fallback>
            <p:blipFill>
              <a:blip r:embed="rId15"/>
              <a:stretch>
                <a:fillRect/>
              </a:stretch>
            </p:blipFill>
          </mc:Fallback>
        </mc:AlternateContent>
        <p:spPr>
          <a:xfrm>
            <a:off x="994752" y="6423046"/>
            <a:ext cx="6769100" cy="38100"/>
          </a:xfrm>
          <a:prstGeom prst="rect">
            <a:avLst/>
          </a:prstGeom>
        </p:spPr>
      </p:pic>
      <p:sp>
        <p:nvSpPr>
          <p:cNvPr id="12" name="Espace réservé du pied de page 3"/>
          <p:cNvSpPr txBox="1">
            <a:spLocks/>
          </p:cNvSpPr>
          <p:nvPr/>
        </p:nvSpPr>
        <p:spPr>
          <a:xfrm>
            <a:off x="925039" y="6477000"/>
            <a:ext cx="2895600" cy="2444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fr-FR" sz="1000" b="1" cap="all" dirty="0" smtClean="0">
                <a:solidFill>
                  <a:srgbClr val="E7021A"/>
                </a:solidFill>
                <a:latin typeface="Arial Narrow"/>
                <a:cs typeface="Arial Narrow"/>
              </a:rPr>
              <a:t>Bibliothèque de l'Université Laval</a:t>
            </a:r>
            <a:endParaRPr lang="fr-FR" sz="1000" b="1" cap="all" dirty="0">
              <a:solidFill>
                <a:srgbClr val="E7021A"/>
              </a:solidFill>
              <a:latin typeface="Arial Narrow"/>
              <a:cs typeface="Arial Narrow"/>
            </a:endParaRPr>
          </a:p>
        </p:txBody>
      </p:sp>
      <p:sp>
        <p:nvSpPr>
          <p:cNvPr id="7" name="Espace réservé du numéro de diapositive 5"/>
          <p:cNvSpPr txBox="1">
            <a:spLocks/>
          </p:cNvSpPr>
          <p:nvPr/>
        </p:nvSpPr>
        <p:spPr>
          <a:xfrm>
            <a:off x="2469460" y="6480438"/>
            <a:ext cx="4334788" cy="270191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ctr" defTabSz="914400" rtl="0" eaLnBrk="1" latinLnBrk="0" hangingPunct="1">
              <a:defRPr sz="1200" kern="1200" baseline="0">
                <a:solidFill>
                  <a:srgbClr val="5E5E5E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46F1C3F-9254-4024-A116-E26FD15C1648}" type="slidenum">
              <a:rPr lang="fr-CA" smtClean="0"/>
              <a:pPr/>
              <a:t>‹N°›</a:t>
            </a:fld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24367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70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3200" kern="1200" baseline="0">
          <a:solidFill>
            <a:schemeClr val="accent5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–"/>
        <a:defRPr sz="28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tx1"/>
        </a:buClr>
        <a:buFont typeface="Arial" pitchFamily="34" charset="0"/>
        <a:buChar char="•"/>
        <a:defRPr sz="2400" kern="1200" baseline="0">
          <a:solidFill>
            <a:schemeClr val="accent5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6083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484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8432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2826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87049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inion Pro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re 1"/>
          <p:cNvSpPr>
            <a:spLocks noGrp="1"/>
          </p:cNvSpPr>
          <p:nvPr>
            <p:ph type="title"/>
          </p:nvPr>
        </p:nvSpPr>
        <p:spPr bwMode="auto">
          <a:xfrm>
            <a:off x="457200" y="49212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 fontAlgn="base">
              <a:spcAft>
                <a:spcPct val="0"/>
              </a:spcAft>
            </a:pPr>
            <a:r>
              <a:rPr lang="fr-CA" sz="4000" b="1" i="1" dirty="0" err="1" smtClean="0">
                <a:solidFill>
                  <a:schemeClr val="bg1"/>
                </a:solidFill>
                <a:latin typeface="Centaur" pitchFamily="18" charset="0"/>
              </a:rPr>
              <a:t>Innovative</a:t>
            </a: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> </a:t>
            </a:r>
            <a:r>
              <a:rPr lang="fr-CA" sz="4000" b="1" i="1" dirty="0" err="1" smtClean="0">
                <a:solidFill>
                  <a:schemeClr val="bg1"/>
                </a:solidFill>
                <a:latin typeface="Centaur" pitchFamily="18" charset="0"/>
              </a:rPr>
              <a:t>Enhacement</a:t>
            </a: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/>
            </a:r>
            <a:b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</a:b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>of a </a:t>
            </a:r>
            <a:r>
              <a:rPr lang="fr-CA" sz="4000" b="1" i="1" dirty="0" err="1" smtClean="0">
                <a:solidFill>
                  <a:schemeClr val="bg1"/>
                </a:solidFill>
                <a:latin typeface="Centaur" pitchFamily="18" charset="0"/>
              </a:rPr>
              <a:t>Founding</a:t>
            </a: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> Document</a:t>
            </a:r>
            <a:b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</a:b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>for Polar </a:t>
            </a:r>
            <a:r>
              <a:rPr lang="fr-CA" sz="4000" b="1" i="1" dirty="0" err="1" smtClean="0">
                <a:solidFill>
                  <a:schemeClr val="bg1"/>
                </a:solidFill>
                <a:latin typeface="Centaur" pitchFamily="18" charset="0"/>
              </a:rPr>
              <a:t>Studies</a:t>
            </a:r>
            <a: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  <a:t/>
            </a:r>
            <a:br>
              <a:rPr lang="fr-CA" sz="4000" b="1" i="1" dirty="0" smtClean="0">
                <a:solidFill>
                  <a:schemeClr val="bg1"/>
                </a:solidFill>
                <a:latin typeface="Centaur" pitchFamily="18" charset="0"/>
              </a:rPr>
            </a:br>
            <a:r>
              <a:rPr lang="fr-CA" sz="3600" i="1" dirty="0" smtClean="0">
                <a:solidFill>
                  <a:schemeClr val="bg1"/>
                </a:solidFill>
                <a:latin typeface="Centaur" pitchFamily="18" charset="0"/>
              </a:rPr>
              <a:t/>
            </a:r>
            <a:br>
              <a:rPr lang="fr-CA" sz="3600" i="1" dirty="0" smtClean="0">
                <a:solidFill>
                  <a:schemeClr val="bg1"/>
                </a:solidFill>
                <a:latin typeface="Centaur" pitchFamily="18" charset="0"/>
              </a:rPr>
            </a:br>
            <a:r>
              <a:rPr lang="fr-CA" sz="6000" b="1" dirty="0" smtClean="0">
                <a:solidFill>
                  <a:schemeClr val="bg1"/>
                </a:solidFill>
                <a:latin typeface="Centaur" pitchFamily="18" charset="0"/>
              </a:rPr>
              <a:t/>
            </a:r>
            <a:br>
              <a:rPr lang="fr-CA" sz="6000" b="1" dirty="0" smtClean="0">
                <a:solidFill>
                  <a:schemeClr val="bg1"/>
                </a:solidFill>
                <a:latin typeface="Centaur" pitchFamily="18" charset="0"/>
              </a:rPr>
            </a:br>
            <a:endParaRPr lang="fr-CA" sz="4000" b="1" dirty="0" smtClean="0">
              <a:solidFill>
                <a:schemeClr val="bg1"/>
              </a:solidFill>
              <a:latin typeface="Centaur" pitchFamily="18" charset="0"/>
            </a:endParaRPr>
          </a:p>
        </p:txBody>
      </p:sp>
      <p:sp>
        <p:nvSpPr>
          <p:cNvPr id="8195" name="Espace réservé du texte 2"/>
          <p:cNvSpPr>
            <a:spLocks noGrp="1"/>
          </p:cNvSpPr>
          <p:nvPr>
            <p:ph type="body" sz="quarter" idx="10"/>
          </p:nvPr>
        </p:nvSpPr>
        <p:spPr bwMode="auto">
          <a:xfrm>
            <a:off x="971550" y="4124326"/>
            <a:ext cx="2447925" cy="61306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800" dirty="0" err="1" smtClean="0">
                <a:latin typeface="+mj-lt"/>
                <a:ea typeface="ヒラギノ角ゴ Pro W3"/>
                <a:cs typeface="ヒラギノ角ゴ Pro W3"/>
              </a:rPr>
              <a:t>Joë</a:t>
            </a:r>
            <a:r>
              <a:rPr lang="fr-FR" sz="1800" dirty="0" smtClean="0">
                <a:latin typeface="+mj-lt"/>
                <a:ea typeface="ヒラギノ角ゴ Pro W3"/>
                <a:cs typeface="ヒラギノ角ゴ Pro W3"/>
              </a:rPr>
              <a:t> Bouchard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fr-FR" sz="1800" dirty="0" err="1" smtClean="0">
                <a:latin typeface="+mj-lt"/>
                <a:ea typeface="ヒラギノ角ゴ Pro W3"/>
                <a:cs typeface="ヒラギノ角ゴ Pro W3"/>
              </a:rPr>
              <a:t>Librarian</a:t>
            </a:r>
            <a:r>
              <a:rPr lang="fr-FR" sz="1800" dirty="0" smtClean="0">
                <a:latin typeface="+mj-lt"/>
                <a:ea typeface="ヒラギノ角ゴ Pro W3"/>
                <a:cs typeface="ヒラギノ角ゴ Pro W3"/>
              </a:rPr>
              <a:t>, Bibliothèque de l’Université Laval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1"/>
          </p:nvPr>
        </p:nvSpPr>
        <p:spPr>
          <a:xfrm>
            <a:off x="5383213" y="3875088"/>
            <a:ext cx="3887787" cy="720725"/>
          </a:xfrm>
        </p:spPr>
        <p:txBody>
          <a:bodyPr/>
          <a:lstStyle/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FFFF"/>
                </a:solidFill>
                <a:ea typeface="ヒラギノ角ゴ Pro W3" pitchFamily="1" charset="-128"/>
                <a:cs typeface="ヒラギノ角ゴ Pro W3" pitchFamily="1" charset="-128"/>
              </a:rPr>
              <a:t>Polar Librairies </a:t>
            </a:r>
            <a:r>
              <a:rPr lang="fr-FR" sz="1800" dirty="0" err="1" smtClean="0">
                <a:solidFill>
                  <a:srgbClr val="FFFFFF"/>
                </a:solidFill>
                <a:ea typeface="ヒラギノ角ゴ Pro W3" pitchFamily="1" charset="-128"/>
                <a:cs typeface="ヒラギノ角ゴ Pro W3" pitchFamily="1" charset="-128"/>
              </a:rPr>
              <a:t>Colloquy</a:t>
            </a:r>
            <a:endParaRPr lang="fr-FR" sz="1800" dirty="0" smtClean="0">
              <a:solidFill>
                <a:srgbClr val="FFFFFF"/>
              </a:solidFill>
              <a:ea typeface="ヒラギノ角ゴ Pro W3" pitchFamily="1" charset="-128"/>
              <a:cs typeface="ヒラギノ角ゴ Pro W3" pitchFamily="1" charset="-128"/>
            </a:endParaRP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FFFF"/>
                </a:solidFill>
                <a:ea typeface="ヒラギノ角ゴ Pro W3" pitchFamily="1" charset="-128"/>
                <a:cs typeface="ヒラギノ角ゴ Pro W3" pitchFamily="1" charset="-128"/>
              </a:rPr>
              <a:t>Cambridge, UK</a:t>
            </a:r>
          </a:p>
          <a:p>
            <a:pPr lvl="0" defTabSz="457200" fontAlgn="auto">
              <a:spcBef>
                <a:spcPts val="0"/>
              </a:spcBef>
              <a:spcAft>
                <a:spcPts val="0"/>
              </a:spcAft>
            </a:pPr>
            <a:r>
              <a:rPr lang="fr-FR" sz="1800" dirty="0" smtClean="0">
                <a:solidFill>
                  <a:srgbClr val="FFFFFF"/>
                </a:solidFill>
                <a:ea typeface="ヒラギノ角ゴ Pro W3" pitchFamily="1" charset="-128"/>
                <a:cs typeface="ヒラギノ角ゴ Pro W3" pitchFamily="1" charset="-128"/>
              </a:rPr>
              <a:t>July 1st, 2014</a:t>
            </a:r>
            <a:endParaRPr lang="fr-FR" sz="1800" dirty="0">
              <a:solidFill>
                <a:srgbClr val="FFFFFF"/>
              </a:solidFill>
              <a:ea typeface="ヒラギノ角ゴ Pro W3" pitchFamily="1" charset="-128"/>
              <a:cs typeface="ヒラギノ角ゴ Pro W3" pitchFamily="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2177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251" y="766704"/>
            <a:ext cx="4242506" cy="565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05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5" name="AutoShape 12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6" name="AutoShape 14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7" name="AutoShape 16" descr="Mercator_Gerard"/>
          <p:cNvSpPr>
            <a:spLocks noChangeAspect="1" noChangeArrowheads="1"/>
          </p:cNvSpPr>
          <p:nvPr/>
        </p:nvSpPr>
        <p:spPr bwMode="auto">
          <a:xfrm>
            <a:off x="127000" y="46038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8" name="AutoShape 18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384674" y="1189672"/>
            <a:ext cx="4374916" cy="4001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b="1" dirty="0" smtClean="0"/>
              <a:t>Retombées</a:t>
            </a:r>
          </a:p>
          <a:p>
            <a:endParaRPr lang="fr-CA" sz="4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Réseau de contacts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Collaborations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/>
              <a:t>Implication dans le </a:t>
            </a:r>
            <a:r>
              <a:rPr lang="fr-CA" sz="2000" i="1" dirty="0"/>
              <a:t>Polar </a:t>
            </a:r>
            <a:r>
              <a:rPr lang="fr-CA" sz="2000" i="1" dirty="0" err="1"/>
              <a:t>Libraries</a:t>
            </a:r>
            <a:r>
              <a:rPr lang="fr-CA" sz="2000" i="1" dirty="0"/>
              <a:t> </a:t>
            </a:r>
            <a:r>
              <a:rPr lang="fr-CA" sz="2000" i="1" dirty="0" smtClean="0"/>
              <a:t>Bulletin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Publication des actes du colloque</a:t>
            </a:r>
          </a:p>
          <a:p>
            <a:endParaRPr lang="fr-CA" dirty="0" smtClean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4952" y="991057"/>
            <a:ext cx="3209359" cy="2322498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738" y="0"/>
            <a:ext cx="4687262" cy="991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07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AutoShape 10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5" name="AutoShape 12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6" name="AutoShape 14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7" name="AutoShape 16" descr="Mercator_Gerard"/>
          <p:cNvSpPr>
            <a:spLocks noChangeAspect="1" noChangeArrowheads="1"/>
          </p:cNvSpPr>
          <p:nvPr/>
        </p:nvSpPr>
        <p:spPr bwMode="auto">
          <a:xfrm>
            <a:off x="127000" y="46038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54278" name="AutoShape 18" descr="Mercator_Gerard"/>
          <p:cNvSpPr>
            <a:spLocks noChangeAspect="1" noChangeArrowheads="1"/>
          </p:cNvSpPr>
          <p:nvPr/>
        </p:nvSpPr>
        <p:spPr bwMode="auto">
          <a:xfrm>
            <a:off x="3381375" y="2667000"/>
            <a:ext cx="238125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r-CA">
              <a:solidFill>
                <a:srgbClr val="00000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3969830" y="3199094"/>
            <a:ext cx="16706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4800" b="1" dirty="0" smtClean="0"/>
              <a:t>Merci!</a:t>
            </a:r>
            <a:endParaRPr lang="fr-CA" sz="4800" b="1" dirty="0"/>
          </a:p>
        </p:txBody>
      </p:sp>
    </p:spTree>
    <p:extLst>
      <p:ext uri="{BB962C8B-B14F-4D97-AF65-F5344CB8AC3E}">
        <p14:creationId xmlns:p14="http://schemas.microsoft.com/office/powerpoint/2010/main" val="428101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468" y="666045"/>
            <a:ext cx="430530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28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2472" y="553156"/>
            <a:ext cx="4406898" cy="5875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00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50" y="550332"/>
            <a:ext cx="440055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99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489" y="948267"/>
            <a:ext cx="7315199" cy="548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48267" y="790223"/>
            <a:ext cx="733920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Polar Libraries Colloquy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Fondé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1971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</a:t>
            </a:r>
            <a:r>
              <a:rPr lang="en-US" sz="2000" dirty="0" smtClean="0"/>
              <a:t>orum international de </a:t>
            </a:r>
            <a:r>
              <a:rPr lang="en-US" sz="2000" dirty="0" err="1" smtClean="0"/>
              <a:t>bibliothécaires</a:t>
            </a:r>
            <a:r>
              <a:rPr lang="en-US" sz="2000" dirty="0" smtClean="0"/>
              <a:t> </a:t>
            </a:r>
          </a:p>
          <a:p>
            <a:r>
              <a:rPr lang="en-US" sz="2000" dirty="0"/>
              <a:t>	</a:t>
            </a:r>
            <a:r>
              <a:rPr lang="en-US" sz="2000" dirty="0" smtClean="0"/>
              <a:t>→ </a:t>
            </a:r>
            <a:r>
              <a:rPr lang="en-US" sz="2000" dirty="0" err="1" smtClean="0"/>
              <a:t>développement</a:t>
            </a:r>
            <a:r>
              <a:rPr lang="en-US" sz="2000" dirty="0" smtClean="0"/>
              <a:t>, conservation diffusion de </a:t>
            </a:r>
            <a:r>
              <a:rPr lang="en-US" sz="2000" dirty="0" err="1" smtClean="0"/>
              <a:t>l’information</a:t>
            </a:r>
            <a:r>
              <a:rPr lang="en-US" sz="2000" dirty="0" smtClean="0"/>
              <a:t> </a:t>
            </a:r>
            <a:r>
              <a:rPr lang="en-US" sz="2000" dirty="0" err="1" smtClean="0"/>
              <a:t>polaire</a:t>
            </a:r>
            <a:endParaRPr lang="en-US" sz="2000" dirty="0" smtClean="0"/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Promouvoir</a:t>
            </a:r>
            <a:r>
              <a:rPr lang="en-US" sz="2000" dirty="0" smtClean="0"/>
              <a:t> les </a:t>
            </a:r>
            <a:r>
              <a:rPr lang="en-US" sz="2000" dirty="0"/>
              <a:t>initiatives </a:t>
            </a:r>
            <a:r>
              <a:rPr lang="en-US" sz="2000" dirty="0" smtClean="0"/>
              <a:t>pour </a:t>
            </a:r>
            <a:r>
              <a:rPr lang="en-US" sz="2000" dirty="0" err="1" smtClean="0"/>
              <a:t>l’amélioration</a:t>
            </a:r>
            <a:r>
              <a:rPr lang="en-US" sz="2000" dirty="0" smtClean="0"/>
              <a:t> des collections et des services</a:t>
            </a:r>
          </a:p>
          <a:p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Membres</a:t>
            </a:r>
            <a:r>
              <a:rPr lang="en-US" sz="2000" dirty="0" smtClean="0"/>
              <a:t> </a:t>
            </a:r>
            <a:r>
              <a:rPr lang="en-US" sz="2000" dirty="0" err="1" smtClean="0"/>
              <a:t>provenant</a:t>
            </a:r>
            <a:r>
              <a:rPr lang="en-US" sz="2000" dirty="0" smtClean="0"/>
              <a:t> de 31 </a:t>
            </a:r>
            <a:r>
              <a:rPr lang="en-US" sz="2000" dirty="0" err="1" smtClean="0"/>
              <a:t>bibliothèques</a:t>
            </a:r>
            <a:r>
              <a:rPr lang="en-US" sz="2000" dirty="0" smtClean="0"/>
              <a:t>, </a:t>
            </a:r>
            <a:r>
              <a:rPr lang="en-US" sz="2000" dirty="0" err="1" smtClean="0"/>
              <a:t>centres</a:t>
            </a:r>
            <a:r>
              <a:rPr lang="en-US" sz="2000" dirty="0" smtClean="0"/>
              <a:t> </a:t>
            </a:r>
            <a:r>
              <a:rPr lang="en-US" sz="2000" dirty="0" err="1" smtClean="0"/>
              <a:t>ou</a:t>
            </a:r>
            <a:r>
              <a:rPr lang="en-US" sz="2000" dirty="0" smtClean="0"/>
              <a:t> </a:t>
            </a:r>
            <a:r>
              <a:rPr lang="en-US" sz="2000" dirty="0" err="1" smtClean="0"/>
              <a:t>instituts</a:t>
            </a:r>
            <a:r>
              <a:rPr lang="en-US" sz="2000" dirty="0" smtClean="0"/>
              <a:t> de </a:t>
            </a:r>
            <a:r>
              <a:rPr lang="en-US" sz="2000" dirty="0" err="1" smtClean="0"/>
              <a:t>recherche</a:t>
            </a:r>
            <a:r>
              <a:rPr lang="en-US" sz="2000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États</a:t>
            </a:r>
            <a:r>
              <a:rPr lang="en-US" sz="2000" dirty="0" smtClean="0"/>
              <a:t>-Unis, Canada, </a:t>
            </a:r>
            <a:r>
              <a:rPr lang="en-US" sz="2000" dirty="0" err="1" smtClean="0"/>
              <a:t>Royaume-Uni</a:t>
            </a:r>
            <a:r>
              <a:rPr lang="en-US" sz="2000" dirty="0" smtClean="0"/>
              <a:t>, </a:t>
            </a:r>
            <a:r>
              <a:rPr lang="en-US" sz="2000" dirty="0" err="1" smtClean="0"/>
              <a:t>Allemagne</a:t>
            </a:r>
            <a:r>
              <a:rPr lang="en-US" sz="2000" dirty="0" smtClean="0"/>
              <a:t>, </a:t>
            </a:r>
            <a:r>
              <a:rPr lang="en-US" sz="2000" dirty="0" err="1" smtClean="0"/>
              <a:t>Norvège</a:t>
            </a:r>
            <a:r>
              <a:rPr lang="en-US" sz="2000" dirty="0" smtClean="0"/>
              <a:t>, </a:t>
            </a:r>
            <a:r>
              <a:rPr lang="en-US" sz="2000" dirty="0" err="1" smtClean="0"/>
              <a:t>Finlande</a:t>
            </a:r>
            <a:r>
              <a:rPr lang="en-US" sz="2000" dirty="0" smtClean="0"/>
              <a:t>,  Svalbard, </a:t>
            </a:r>
            <a:r>
              <a:rPr lang="en-US" sz="2000" dirty="0" err="1" smtClean="0"/>
              <a:t>Italie</a:t>
            </a:r>
            <a:r>
              <a:rPr lang="en-US" sz="2000" dirty="0" smtClean="0"/>
              <a:t>, Nouvelle-</a:t>
            </a:r>
            <a:r>
              <a:rPr lang="en-US" sz="2000" dirty="0" err="1" smtClean="0"/>
              <a:t>Zélande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0" y="0"/>
            <a:ext cx="1828800" cy="1647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831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823" y="790223"/>
            <a:ext cx="7339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Scott Polar Research Institute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 </a:t>
            </a:r>
            <a:r>
              <a:rPr lang="en-US" sz="2000" dirty="0" err="1" smtClean="0"/>
              <a:t>Mecque</a:t>
            </a:r>
            <a:r>
              <a:rPr lang="en-US" sz="2000" dirty="0" smtClean="0"/>
              <a:t> pour la </a:t>
            </a:r>
            <a:r>
              <a:rPr lang="en-US" sz="2000" dirty="0" err="1" smtClean="0"/>
              <a:t>recherche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les </a:t>
            </a:r>
            <a:r>
              <a:rPr lang="en-US" sz="2000" dirty="0" err="1" smtClean="0"/>
              <a:t>mondes</a:t>
            </a:r>
            <a:r>
              <a:rPr lang="en-US" sz="2000" dirty="0" smtClean="0"/>
              <a:t> </a:t>
            </a:r>
            <a:r>
              <a:rPr lang="en-US" sz="2000" dirty="0" err="1" smtClean="0"/>
              <a:t>polaires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Lié</a:t>
            </a:r>
            <a:r>
              <a:rPr lang="en-US" sz="2000" dirty="0" smtClean="0"/>
              <a:t> au </a:t>
            </a:r>
            <a:r>
              <a:rPr lang="en-US" sz="2000" dirty="0" err="1" smtClean="0"/>
              <a:t>département</a:t>
            </a:r>
            <a:r>
              <a:rPr lang="en-US" sz="2000" dirty="0" smtClean="0"/>
              <a:t> de </a:t>
            </a:r>
            <a:r>
              <a:rPr lang="en-US" sz="2000" dirty="0" err="1" smtClean="0"/>
              <a:t>géographie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l’Université</a:t>
            </a:r>
            <a:r>
              <a:rPr lang="en-US" sz="2000" dirty="0" smtClean="0"/>
              <a:t> de Cambridge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La plus </a:t>
            </a:r>
            <a:r>
              <a:rPr lang="en-US" sz="2000" dirty="0" err="1" smtClean="0"/>
              <a:t>grande</a:t>
            </a:r>
            <a:r>
              <a:rPr lang="en-US" sz="2000" dirty="0" smtClean="0"/>
              <a:t> </a:t>
            </a:r>
            <a:r>
              <a:rPr lang="en-US" sz="2000" dirty="0" err="1" smtClean="0"/>
              <a:t>bibliothèque</a:t>
            </a:r>
            <a:r>
              <a:rPr lang="en-US" sz="2000" dirty="0" smtClean="0"/>
              <a:t> </a:t>
            </a:r>
            <a:r>
              <a:rPr lang="en-US" sz="2000" dirty="0" err="1" smtClean="0"/>
              <a:t>spécialisée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études</a:t>
            </a:r>
            <a:r>
              <a:rPr lang="en-US" sz="2000" dirty="0" smtClean="0"/>
              <a:t> </a:t>
            </a:r>
            <a:r>
              <a:rPr lang="en-US" sz="2000" dirty="0" err="1" smtClean="0"/>
              <a:t>polaires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</a:t>
            </a:r>
            <a:r>
              <a:rPr lang="en-US" sz="2000" dirty="0" smtClean="0"/>
              <a:t>iches archives </a:t>
            </a:r>
            <a:r>
              <a:rPr lang="en-US" sz="2000" dirty="0" err="1" smtClean="0"/>
              <a:t>d’exploration</a:t>
            </a:r>
            <a:r>
              <a:rPr lang="en-US" sz="2000" dirty="0" smtClean="0"/>
              <a:t>, </a:t>
            </a:r>
            <a:r>
              <a:rPr lang="en-US" sz="2000" dirty="0" err="1"/>
              <a:t>M</a:t>
            </a:r>
            <a:r>
              <a:rPr lang="en-US" sz="2000" dirty="0" err="1" smtClean="0"/>
              <a:t>usée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l’exploration</a:t>
            </a:r>
            <a:r>
              <a:rPr lang="en-US" sz="2000" dirty="0" smtClean="0"/>
              <a:t> </a:t>
            </a:r>
            <a:r>
              <a:rPr lang="en-US" sz="2000" dirty="0" err="1" smtClean="0"/>
              <a:t>polaire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2134" y="4417050"/>
            <a:ext cx="4351866" cy="244095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381" y="0"/>
            <a:ext cx="3647619" cy="580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76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3823" y="1219132"/>
            <a:ext cx="733920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British Antarctic Survey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Organisation</a:t>
            </a:r>
            <a:r>
              <a:rPr lang="en-US" sz="2000" dirty="0" smtClean="0"/>
              <a:t> </a:t>
            </a:r>
            <a:r>
              <a:rPr lang="en-US" sz="2000" dirty="0" err="1" smtClean="0"/>
              <a:t>responsable</a:t>
            </a:r>
            <a:r>
              <a:rPr lang="en-US" sz="2000" dirty="0" smtClean="0"/>
              <a:t> de la </a:t>
            </a:r>
            <a:r>
              <a:rPr lang="en-US" sz="2000" dirty="0" err="1" smtClean="0"/>
              <a:t>recherche</a:t>
            </a:r>
            <a:r>
              <a:rPr lang="en-US" sz="2000" dirty="0" smtClean="0"/>
              <a:t> </a:t>
            </a:r>
            <a:r>
              <a:rPr lang="en-US" sz="2000" dirty="0" err="1" smtClean="0"/>
              <a:t>sur</a:t>
            </a:r>
            <a:r>
              <a:rPr lang="en-US" sz="2000" dirty="0" smtClean="0"/>
              <a:t> </a:t>
            </a:r>
            <a:r>
              <a:rPr lang="en-US" sz="2000" dirty="0" err="1" smtClean="0"/>
              <a:t>l’Antarctique</a:t>
            </a:r>
            <a:r>
              <a:rPr lang="en-US" sz="2000" dirty="0" smtClean="0"/>
              <a:t> </a:t>
            </a:r>
            <a:r>
              <a:rPr lang="en-US" sz="2000" dirty="0" err="1" smtClean="0"/>
              <a:t>faite</a:t>
            </a:r>
            <a:r>
              <a:rPr lang="en-US" sz="2000" dirty="0" smtClean="0"/>
              <a:t> par le </a:t>
            </a:r>
            <a:r>
              <a:rPr lang="en-US" sz="2000" dirty="0" err="1" smtClean="0"/>
              <a:t>Royaume-Uni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4</a:t>
            </a:r>
            <a:r>
              <a:rPr lang="en-US" sz="2000" dirty="0" smtClean="0"/>
              <a:t>00 </a:t>
            </a:r>
            <a:r>
              <a:rPr lang="en-US" sz="2000" dirty="0" err="1" smtClean="0"/>
              <a:t>employés</a:t>
            </a:r>
            <a:r>
              <a:rPr lang="en-US" sz="2000" dirty="0" smtClean="0"/>
              <a:t>, 5 stations de </a:t>
            </a:r>
            <a:r>
              <a:rPr lang="en-US" sz="2000" dirty="0" err="1" smtClean="0"/>
              <a:t>recherche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Antarctique</a:t>
            </a:r>
            <a:endParaRPr lang="en-US" sz="2000" dirty="0" smtClean="0"/>
          </a:p>
          <a:p>
            <a:r>
              <a:rPr lang="en-US" sz="2000" dirty="0" smtClean="0"/>
              <a:t>	→ </a:t>
            </a:r>
            <a:r>
              <a:rPr lang="en-US" sz="2000" dirty="0" err="1" smtClean="0"/>
              <a:t>une</a:t>
            </a:r>
            <a:r>
              <a:rPr lang="en-US" sz="2000" dirty="0" smtClean="0"/>
              <a:t> expertise </a:t>
            </a:r>
            <a:r>
              <a:rPr lang="en-US" sz="2000" dirty="0" err="1" smtClean="0"/>
              <a:t>scientifique</a:t>
            </a:r>
            <a:r>
              <a:rPr lang="en-US" sz="2000" dirty="0" smtClean="0"/>
              <a:t> </a:t>
            </a:r>
            <a:r>
              <a:rPr lang="en-US" sz="2000" dirty="0" err="1" smtClean="0"/>
              <a:t>colossale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B</a:t>
            </a:r>
            <a:r>
              <a:rPr lang="en-US" sz="2000" dirty="0" err="1" smtClean="0"/>
              <a:t>ibliothèque</a:t>
            </a:r>
            <a:r>
              <a:rPr lang="en-US" sz="2000" dirty="0" smtClean="0"/>
              <a:t> </a:t>
            </a:r>
            <a:r>
              <a:rPr lang="en-US" sz="2000" dirty="0" err="1" smtClean="0"/>
              <a:t>spécialisée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sciences de la </a:t>
            </a:r>
            <a:r>
              <a:rPr lang="en-US" sz="2000" dirty="0" err="1" smtClean="0"/>
              <a:t>terre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5" y="0"/>
            <a:ext cx="4429125" cy="10287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978" y="4301418"/>
            <a:ext cx="3635022" cy="255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660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111" y="598311"/>
            <a:ext cx="8449429" cy="63401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 smtClean="0"/>
          </a:p>
          <a:p>
            <a:r>
              <a:rPr lang="en-US" sz="4800" b="1" dirty="0" err="1" smtClean="0"/>
              <a:t>Conférence</a:t>
            </a:r>
            <a:endParaRPr lang="en-US" sz="4800" b="1" dirty="0" smtClean="0"/>
          </a:p>
          <a:p>
            <a:r>
              <a:rPr lang="en-US" sz="4800" b="1" i="1" dirty="0" smtClean="0"/>
              <a:t>	“</a:t>
            </a:r>
            <a:r>
              <a:rPr lang="en-US" b="1" i="1" dirty="0" smtClean="0"/>
              <a:t>Innovative </a:t>
            </a:r>
            <a:r>
              <a:rPr lang="en-US" b="1" i="1" dirty="0" err="1" smtClean="0"/>
              <a:t>Enhacement</a:t>
            </a:r>
            <a:r>
              <a:rPr lang="en-US" b="1" i="1" dirty="0" smtClean="0"/>
              <a:t> of </a:t>
            </a:r>
            <a:r>
              <a:rPr lang="en-US" b="1" i="1" dirty="0"/>
              <a:t>a Founding </a:t>
            </a:r>
            <a:r>
              <a:rPr lang="en-US" b="1" i="1" dirty="0" smtClean="0"/>
              <a:t>Document for </a:t>
            </a:r>
            <a:r>
              <a:rPr lang="en-US" b="1" i="1" dirty="0"/>
              <a:t>Polar </a:t>
            </a:r>
            <a:r>
              <a:rPr lang="en-US" b="1" i="1" dirty="0" smtClean="0"/>
              <a:t>Studies</a:t>
            </a:r>
            <a:r>
              <a:rPr lang="en-US" sz="4800" b="1" i="1" dirty="0" smtClean="0"/>
              <a:t>”</a:t>
            </a:r>
            <a:r>
              <a:rPr lang="en-US" i="1" dirty="0"/>
              <a:t/>
            </a:r>
            <a:br>
              <a:rPr lang="en-US" i="1" dirty="0"/>
            </a:br>
            <a:endParaRPr lang="en-US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Présentation</a:t>
            </a:r>
            <a:r>
              <a:rPr lang="en-US" sz="2000" dirty="0" smtClean="0"/>
              <a:t> de </a:t>
            </a:r>
            <a:r>
              <a:rPr lang="en-US" sz="2000" dirty="0" err="1" smtClean="0"/>
              <a:t>l’Université</a:t>
            </a:r>
            <a:r>
              <a:rPr lang="en-US" sz="2000" dirty="0" smtClean="0"/>
              <a:t> Laval	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Pôle</a:t>
            </a:r>
            <a:r>
              <a:rPr lang="en-US" sz="2000" dirty="0" smtClean="0"/>
              <a:t> </a:t>
            </a:r>
            <a:r>
              <a:rPr lang="en-US" sz="2000" dirty="0" err="1" smtClean="0"/>
              <a:t>d’excellence</a:t>
            </a:r>
            <a:r>
              <a:rPr lang="en-US" sz="2000" dirty="0" smtClean="0"/>
              <a:t>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études</a:t>
            </a:r>
            <a:r>
              <a:rPr lang="en-US" sz="2000" dirty="0" smtClean="0"/>
              <a:t> Nordiques: C.E.N., Arctic Net, stations de </a:t>
            </a:r>
            <a:r>
              <a:rPr lang="en-US" sz="2000" dirty="0" err="1" smtClean="0"/>
              <a:t>recherche</a:t>
            </a:r>
            <a:endParaRPr lang="en-US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 smtClean="0"/>
              <a:t>Présentation</a:t>
            </a:r>
            <a:r>
              <a:rPr lang="en-US" sz="2000" dirty="0" smtClean="0"/>
              <a:t> de la BUL et de </a:t>
            </a:r>
            <a:r>
              <a:rPr lang="en-US" sz="2000" dirty="0" err="1" smtClean="0"/>
              <a:t>ses</a:t>
            </a:r>
            <a:r>
              <a:rPr lang="en-US" sz="2000" dirty="0" smtClean="0"/>
              <a:t> collections </a:t>
            </a:r>
            <a:r>
              <a:rPr lang="en-US" sz="2000" dirty="0" err="1" smtClean="0"/>
              <a:t>en</a:t>
            </a:r>
            <a:r>
              <a:rPr lang="en-US" sz="2000" dirty="0" smtClean="0"/>
              <a:t> </a:t>
            </a:r>
            <a:r>
              <a:rPr lang="en-US" sz="2000" dirty="0" err="1" smtClean="0"/>
              <a:t>études</a:t>
            </a:r>
            <a:r>
              <a:rPr lang="en-US" sz="2000" dirty="0" smtClean="0"/>
              <a:t> </a:t>
            </a:r>
            <a:r>
              <a:rPr lang="en-US" sz="2000" dirty="0" err="1" smtClean="0"/>
              <a:t>nordiques</a:t>
            </a: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b="1" dirty="0" smtClean="0"/>
              <a:t>Présentation du projet Mercator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b="1" dirty="0"/>
              <a:t>Acquisition de la carte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b="1" dirty="0"/>
              <a:t>Publication du livre </a:t>
            </a:r>
            <a:r>
              <a:rPr lang="fr-CA" sz="2000" b="1" i="1" dirty="0"/>
              <a:t>L’Apparition du Nord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CA" sz="2000" b="1" dirty="0"/>
              <a:t>Réalisation de la Plateforme Web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CA" sz="2000" dirty="0" smtClean="0"/>
              <a:t>Réactions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CA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CA" dirty="0" smtClean="0"/>
          </a:p>
        </p:txBody>
      </p:sp>
    </p:spTree>
    <p:extLst>
      <p:ext uri="{BB962C8B-B14F-4D97-AF65-F5344CB8AC3E}">
        <p14:creationId xmlns:p14="http://schemas.microsoft.com/office/powerpoint/2010/main" val="1764538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UL institution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5E5E5E"/>
      </a:lt2>
      <a:accent1>
        <a:srgbClr val="040404"/>
      </a:accent1>
      <a:accent2>
        <a:srgbClr val="FFC000"/>
      </a:accent2>
      <a:accent3>
        <a:srgbClr val="E7021A"/>
      </a:accent3>
      <a:accent4>
        <a:srgbClr val="5E5E5E"/>
      </a:accent4>
      <a:accent5>
        <a:srgbClr val="5E5E5E"/>
      </a:accent5>
      <a:accent6>
        <a:srgbClr val="5E5E5E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UL2012 test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FFC000"/>
      </a:lt2>
      <a:accent1>
        <a:srgbClr val="040404"/>
      </a:accent1>
      <a:accent2>
        <a:srgbClr val="5E5E5E"/>
      </a:accent2>
      <a:accent3>
        <a:srgbClr val="040404"/>
      </a:accent3>
      <a:accent4>
        <a:srgbClr val="040404"/>
      </a:accent4>
      <a:accent5>
        <a:srgbClr val="5E5E5E"/>
      </a:accent5>
      <a:accent6>
        <a:srgbClr val="040404"/>
      </a:accent6>
      <a:hlink>
        <a:srgbClr val="E7021A"/>
      </a:hlink>
      <a:folHlink>
        <a:srgbClr val="5E5E5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FFC000"/>
      </a:lt2>
      <a:accent1>
        <a:srgbClr val="040404"/>
      </a:accent1>
      <a:accent2>
        <a:srgbClr val="5E5E5E"/>
      </a:accent2>
      <a:accent3>
        <a:srgbClr val="040404"/>
      </a:accent3>
      <a:accent4>
        <a:srgbClr val="040404"/>
      </a:accent4>
      <a:accent5>
        <a:srgbClr val="5E5E5E"/>
      </a:accent5>
      <a:accent6>
        <a:srgbClr val="040404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5E5E5E"/>
      </a:lt2>
      <a:accent1>
        <a:srgbClr val="040404"/>
      </a:accent1>
      <a:accent2>
        <a:srgbClr val="FFC000"/>
      </a:accent2>
      <a:accent3>
        <a:srgbClr val="E7021A"/>
      </a:accent3>
      <a:accent4>
        <a:srgbClr val="5E5E5E"/>
      </a:accent4>
      <a:accent5>
        <a:srgbClr val="5E5E5E"/>
      </a:accent5>
      <a:accent6>
        <a:srgbClr val="5E5E5E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FFC000"/>
      </a:lt2>
      <a:accent1>
        <a:srgbClr val="040404"/>
      </a:accent1>
      <a:accent2>
        <a:srgbClr val="5E5E5E"/>
      </a:accent2>
      <a:accent3>
        <a:srgbClr val="040404"/>
      </a:accent3>
      <a:accent4>
        <a:srgbClr val="040404"/>
      </a:accent4>
      <a:accent5>
        <a:srgbClr val="5E5E5E"/>
      </a:accent5>
      <a:accent6>
        <a:srgbClr val="040404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Conception personnalisée">
  <a:themeElements>
    <a:clrScheme name="BUL2012">
      <a:dk1>
        <a:srgbClr val="E7021A"/>
      </a:dk1>
      <a:lt1>
        <a:srgbClr val="FFFFFF"/>
      </a:lt1>
      <a:dk2>
        <a:srgbClr val="E7021A"/>
      </a:dk2>
      <a:lt2>
        <a:srgbClr val="5E5E5E"/>
      </a:lt2>
      <a:accent1>
        <a:srgbClr val="040404"/>
      </a:accent1>
      <a:accent2>
        <a:srgbClr val="FFC000"/>
      </a:accent2>
      <a:accent3>
        <a:srgbClr val="E7021A"/>
      </a:accent3>
      <a:accent4>
        <a:srgbClr val="5E5E5E"/>
      </a:accent4>
      <a:accent5>
        <a:srgbClr val="5E5E5E"/>
      </a:accent5>
      <a:accent6>
        <a:srgbClr val="5E5E5E"/>
      </a:accent6>
      <a:hlink>
        <a:srgbClr val="E7021A"/>
      </a:hlink>
      <a:folHlink>
        <a:srgbClr val="5E5E5E"/>
      </a:folHlink>
    </a:clrScheme>
    <a:fontScheme name="BUL2012">
      <a:majorFont>
        <a:latin typeface="Minion Pro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BUL institution</Template>
  <TotalTime>25420</TotalTime>
  <Words>589</Words>
  <Application>Microsoft Office PowerPoint</Application>
  <PresentationFormat>Affichage à l'écran (4:3)</PresentationFormat>
  <Paragraphs>155</Paragraphs>
  <Slides>12</Slides>
  <Notes>12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6</vt:i4>
      </vt:variant>
      <vt:variant>
        <vt:lpstr>Titres des diapositives</vt:lpstr>
      </vt:variant>
      <vt:variant>
        <vt:i4>12</vt:i4>
      </vt:variant>
    </vt:vector>
  </HeadingPairs>
  <TitlesOfParts>
    <vt:vector size="24" baseType="lpstr">
      <vt:lpstr>Arial</vt:lpstr>
      <vt:lpstr>Arial Narrow</vt:lpstr>
      <vt:lpstr>Calibri</vt:lpstr>
      <vt:lpstr>Centaur</vt:lpstr>
      <vt:lpstr>Minion Pro</vt:lpstr>
      <vt:lpstr>ヒラギノ角ゴ Pro W3</vt:lpstr>
      <vt:lpstr>BUL institution</vt:lpstr>
      <vt:lpstr>1_BUL2012 test</vt:lpstr>
      <vt:lpstr>3_Conception personnalisée</vt:lpstr>
      <vt:lpstr>Conception personnalisée</vt:lpstr>
      <vt:lpstr>4_Conception personnalisée</vt:lpstr>
      <vt:lpstr>1_Conception personnalisée</vt:lpstr>
      <vt:lpstr>Innovative Enhacement of a Founding Document for Polar Studies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Entreprise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Administrateur Administrateur</dc:creator>
  <cp:lastModifiedBy>Joë Bouchard</cp:lastModifiedBy>
  <cp:revision>271</cp:revision>
  <cp:lastPrinted>2014-05-29T18:17:36Z</cp:lastPrinted>
  <dcterms:created xsi:type="dcterms:W3CDTF">2014-06-06T12:41:25Z</dcterms:created>
  <dcterms:modified xsi:type="dcterms:W3CDTF">2015-05-19T16:10:57Z</dcterms:modified>
</cp:coreProperties>
</file>