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9" r:id="rId2"/>
    <p:sldId id="295" r:id="rId3"/>
    <p:sldId id="294" r:id="rId4"/>
    <p:sldId id="257" r:id="rId5"/>
    <p:sldId id="296" r:id="rId6"/>
    <p:sldId id="259" r:id="rId7"/>
    <p:sldId id="290" r:id="rId8"/>
    <p:sldId id="263" r:id="rId9"/>
    <p:sldId id="292" r:id="rId10"/>
    <p:sldId id="264" r:id="rId11"/>
    <p:sldId id="265" r:id="rId12"/>
    <p:sldId id="266" r:id="rId13"/>
    <p:sldId id="262" r:id="rId14"/>
    <p:sldId id="267" r:id="rId15"/>
    <p:sldId id="268" r:id="rId16"/>
    <p:sldId id="269" r:id="rId17"/>
    <p:sldId id="270" r:id="rId18"/>
    <p:sldId id="271" r:id="rId19"/>
    <p:sldId id="272" r:id="rId20"/>
    <p:sldId id="285" r:id="rId21"/>
    <p:sldId id="293" r:id="rId22"/>
    <p:sldId id="274" r:id="rId23"/>
    <p:sldId id="273" r:id="rId24"/>
    <p:sldId id="275" r:id="rId25"/>
    <p:sldId id="276" r:id="rId26"/>
    <p:sldId id="277" r:id="rId27"/>
    <p:sldId id="279" r:id="rId28"/>
    <p:sldId id="281" r:id="rId29"/>
    <p:sldId id="287" r:id="rId30"/>
    <p:sldId id="282" r:id="rId31"/>
    <p:sldId id="280" r:id="rId32"/>
  </p:sldIdLst>
  <p:sldSz cx="9144000" cy="6858000" type="screen4x3"/>
  <p:notesSz cx="67611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143" autoAdjust="0"/>
  </p:normalViewPr>
  <p:slideViewPr>
    <p:cSldViewPr>
      <p:cViewPr>
        <p:scale>
          <a:sx n="70" d="100"/>
          <a:sy n="70" d="100"/>
        </p:scale>
        <p:origin x="-2730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63497-B200-4D4F-9512-4E7118595E28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18BA6-2BB4-4830-B61C-789BEAC9442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4470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4DB88-FA77-4630-967B-3CB952FDFB96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EC87F-B236-4C29-859B-7125419D809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0781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62577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077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8425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11378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174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25213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8215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90196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65603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4581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191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7670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32708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9581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4716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32321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12853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15798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4113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95122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3084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272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1871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004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7879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0606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4714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3311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924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09481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EC87F-B236-4C29-859B-7125419D8098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5923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520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8139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842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035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870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6437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699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7546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690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2561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476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9DC2F-8083-4BD9-BA46-64684D27D8F5}" type="datetimeFigureOut">
              <a:rPr lang="fr-CA" smtClean="0"/>
              <a:t>2014-05-23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86546-B2DB-4EBB-AFE3-508A3E04FFBA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862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BUKGoUmGg-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youtu.be/hABGbrFXmRE" TargetMode="External"/><Relationship Id="rId4" Type="http://schemas.openxmlformats.org/officeDocument/2006/relationships/hyperlink" Target="http://youtu.be/v2lnF-k16mo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LBIBLIO-Gabarit-Bibl-VF-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54"/>
            <a:ext cx="9144000" cy="68580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914400" y="4724400"/>
            <a:ext cx="4495800" cy="38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fr-FR" sz="1200" cap="all" dirty="0" smtClean="0">
                <a:solidFill>
                  <a:schemeClr val="bg1"/>
                </a:solidFill>
                <a:latin typeface="Arial Narrow"/>
                <a:ea typeface="ヒラギノ角ゴ Pro W3" pitchFamily="1" charset="-128"/>
                <a:cs typeface="ヒラギノ角ゴ Pro W3" pitchFamily="1" charset="-128"/>
              </a:rPr>
              <a:t>Susanne Brillant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fr-FR" sz="1200" cap="all" dirty="0" smtClean="0">
                <a:solidFill>
                  <a:schemeClr val="bg1"/>
                </a:solidFill>
                <a:latin typeface="Arial Narrow"/>
                <a:ea typeface="ヒラギノ角ゴ Pro W3" pitchFamily="1" charset="-128"/>
                <a:cs typeface="ヒラギノ角ゴ Pro W3" pitchFamily="1" charset="-128"/>
              </a:rPr>
              <a:t>Mai 2014</a:t>
            </a:r>
            <a:endParaRPr lang="fr-FR" sz="1200" cap="all" dirty="0">
              <a:latin typeface="Arial Narrow"/>
              <a:ea typeface="ヒラギノ角ゴ Pro W3" pitchFamily="1" charset="-128"/>
              <a:cs typeface="ヒラギノ角ゴ Pro W3" pitchFamily="1" charset="-128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343400"/>
            <a:ext cx="434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14400" y="260648"/>
            <a:ext cx="7620000" cy="24467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nion Pro"/>
                <a:ea typeface="+mj-ea"/>
                <a:cs typeface="+mj-cs"/>
              </a:rPr>
              <a:t>La</a:t>
            </a:r>
            <a:r>
              <a:rPr kumimoji="0" lang="fr-FR" sz="41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nion Pro"/>
                <a:ea typeface="+mj-ea"/>
                <a:cs typeface="+mj-cs"/>
              </a:rPr>
              <a:t> Bibliothèque </a:t>
            </a:r>
            <a:r>
              <a:rPr kumimoji="0" lang="fr-FR" sz="41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nion Pro"/>
                <a:ea typeface="+mj-ea"/>
                <a:cs typeface="+mj-cs"/>
              </a:rPr>
              <a:t>Mansueto</a:t>
            </a:r>
            <a:r>
              <a:rPr kumimoji="0" lang="fr-FR" sz="41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nion Pro"/>
                <a:ea typeface="+mj-ea"/>
                <a:cs typeface="+mj-cs"/>
              </a:rPr>
              <a:t> de l’Université de Chicago</a:t>
            </a:r>
            <a:endParaRPr lang="fr-FR" sz="4100" dirty="0">
              <a:solidFill>
                <a:srgbClr val="FFFFFF"/>
              </a:solidFill>
              <a:latin typeface="Minion Pro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900" dirty="0" smtClean="0">
                <a:solidFill>
                  <a:schemeClr val="bg1"/>
                </a:solidFill>
                <a:latin typeface="Minion Pro"/>
                <a:ea typeface="+mj-ea"/>
                <a:cs typeface="+mj-cs"/>
              </a:rPr>
              <a:t>Présentation aux Idées fructueuses</a:t>
            </a:r>
          </a:p>
        </p:txBody>
      </p:sp>
    </p:spTree>
    <p:extLst>
      <p:ext uri="{BB962C8B-B14F-4D97-AF65-F5344CB8AC3E}">
        <p14:creationId xmlns:p14="http://schemas.microsoft.com/office/powerpoint/2010/main" val="1911767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07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8" y="260648"/>
            <a:ext cx="4788024" cy="35762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59" y="2636912"/>
            <a:ext cx="5246852" cy="39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5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69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8316416" cy="62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20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100392" cy="60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63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72400" cy="61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79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7" y="548679"/>
            <a:ext cx="4298886" cy="575553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61434"/>
            <a:ext cx="4289359" cy="57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6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052736"/>
            <a:ext cx="4228463" cy="56612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913" y="116632"/>
            <a:ext cx="4259355" cy="57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1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282246" cy="57332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122" y="476672"/>
            <a:ext cx="428224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9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sz="3600" dirty="0" smtClean="0"/>
              <a:t>Bibliothèque </a:t>
            </a:r>
            <a:r>
              <a:rPr lang="fr-CA" sz="3600" dirty="0" err="1" smtClean="0"/>
              <a:t>Mansueto</a:t>
            </a:r>
            <a:endParaRPr lang="fr-CA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212308"/>
            <a:ext cx="6920503" cy="5169019"/>
          </a:xfrm>
        </p:spPr>
      </p:pic>
    </p:spTree>
    <p:extLst>
      <p:ext uri="{BB962C8B-B14F-4D97-AF65-F5344CB8AC3E}">
        <p14:creationId xmlns:p14="http://schemas.microsoft.com/office/powerpoint/2010/main" val="399709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4" y="2132855"/>
            <a:ext cx="39604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</a:t>
            </a:r>
            <a:r>
              <a:rPr lang="fr-CA" dirty="0" smtClean="0"/>
              <a:t>es petits films</a:t>
            </a:r>
          </a:p>
          <a:p>
            <a:endParaRPr lang="fr-CA" dirty="0" smtClean="0"/>
          </a:p>
          <a:p>
            <a:r>
              <a:rPr lang="fr-CA" u="sng" dirty="0" smtClean="0">
                <a:hlinkClick r:id="rId3"/>
              </a:rPr>
              <a:t>http</a:t>
            </a:r>
            <a:r>
              <a:rPr lang="fr-CA" u="sng" dirty="0">
                <a:hlinkClick r:id="rId3"/>
              </a:rPr>
              <a:t>://youtu.be/BUKGoUmGg-Y</a:t>
            </a:r>
            <a:r>
              <a:rPr lang="fr-CA" dirty="0"/>
              <a:t/>
            </a:r>
            <a:br>
              <a:rPr lang="fr-CA" dirty="0"/>
            </a:br>
            <a:r>
              <a:rPr lang="fr-CA" dirty="0"/>
              <a:t> </a:t>
            </a:r>
            <a:br>
              <a:rPr lang="fr-CA" dirty="0"/>
            </a:br>
            <a:r>
              <a:rPr lang="fr-CA" u="sng" dirty="0" smtClean="0">
                <a:hlinkClick r:id="rId4"/>
              </a:rPr>
              <a:t>http</a:t>
            </a:r>
            <a:r>
              <a:rPr lang="fr-CA" u="sng" dirty="0">
                <a:hlinkClick r:id="rId4"/>
              </a:rPr>
              <a:t>://</a:t>
            </a:r>
            <a:r>
              <a:rPr lang="fr-CA" u="sng" dirty="0" smtClean="0">
                <a:hlinkClick r:id="rId4"/>
              </a:rPr>
              <a:t>youtu.be/v2lnF-k16mo</a:t>
            </a:r>
            <a:endParaRPr lang="fr-CA" dirty="0"/>
          </a:p>
          <a:p>
            <a:r>
              <a:rPr lang="fr-CA" dirty="0"/>
              <a:t> </a:t>
            </a:r>
          </a:p>
          <a:p>
            <a:r>
              <a:rPr lang="fr-CA" u="sng" dirty="0" smtClean="0">
                <a:hlinkClick r:id="rId5"/>
              </a:rPr>
              <a:t>http</a:t>
            </a:r>
            <a:r>
              <a:rPr lang="fr-CA" u="sng" dirty="0">
                <a:hlinkClick r:id="rId5"/>
              </a:rPr>
              <a:t>://</a:t>
            </a:r>
            <a:r>
              <a:rPr lang="fr-CA" u="sng" dirty="0" smtClean="0">
                <a:hlinkClick r:id="rId5"/>
              </a:rPr>
              <a:t>youtu.be/hABGbrFXmRE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346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2890664" cy="1282154"/>
          </a:xfrm>
        </p:spPr>
        <p:txBody>
          <a:bodyPr>
            <a:normAutofit/>
          </a:bodyPr>
          <a:lstStyle/>
          <a:p>
            <a:pPr algn="l"/>
            <a:r>
              <a:rPr lang="fr-CA" dirty="0" smtClean="0"/>
              <a:t>Impacts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0648"/>
            <a:ext cx="4752528" cy="63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6632"/>
            <a:ext cx="4896544" cy="65557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528" y="47667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La signalétique</a:t>
            </a:r>
          </a:p>
        </p:txBody>
      </p:sp>
    </p:spTree>
    <p:extLst>
      <p:ext uri="{BB962C8B-B14F-4D97-AF65-F5344CB8AC3E}">
        <p14:creationId xmlns:p14="http://schemas.microsoft.com/office/powerpoint/2010/main" val="40118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5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2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18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649399" cy="62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89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2364"/>
            <a:ext cx="4392488" cy="588085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3" y="802364"/>
            <a:ext cx="4392487" cy="58808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9508" y="156033"/>
            <a:ext cx="584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/>
              <a:t>L’Université de Chicago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3380908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4704"/>
            <a:ext cx="3690625" cy="494116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148064" y="1484784"/>
            <a:ext cx="32627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Mezzanine de la</a:t>
            </a:r>
            <a:br>
              <a:rPr lang="fr-CA" dirty="0" smtClean="0"/>
            </a:br>
            <a:r>
              <a:rPr lang="fr-CA" dirty="0" smtClean="0"/>
              <a:t>Bibliothèque </a:t>
            </a:r>
            <a:br>
              <a:rPr lang="fr-CA" dirty="0" smtClean="0"/>
            </a:br>
            <a:r>
              <a:rPr lang="fr-CA" dirty="0" smtClean="0"/>
              <a:t>John </a:t>
            </a:r>
            <a:r>
              <a:rPr lang="fr-CA" dirty="0" err="1" smtClean="0"/>
              <a:t>Crerar</a:t>
            </a:r>
            <a:endParaRPr lang="fr-CA" dirty="0" smtClean="0"/>
          </a:p>
          <a:p>
            <a:endParaRPr lang="fr-CA" dirty="0"/>
          </a:p>
          <a:p>
            <a:r>
              <a:rPr lang="fr-CA" dirty="0" smtClean="0"/>
              <a:t>Sciences, Médecine, Technologie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0782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4462" y="332657"/>
            <a:ext cx="7772400" cy="792087"/>
          </a:xfrm>
        </p:spPr>
        <p:txBody>
          <a:bodyPr>
            <a:normAutofit/>
          </a:bodyPr>
          <a:lstStyle/>
          <a:p>
            <a:pPr algn="l"/>
            <a:r>
              <a:rPr lang="fr-CA" sz="4000" dirty="0" smtClean="0"/>
              <a:t>Le projet</a:t>
            </a:r>
            <a:endParaRPr lang="fr-CA" sz="40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4033780" cy="54005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3"/>
            <a:ext cx="4033780" cy="540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45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3" y="870602"/>
            <a:ext cx="4032448" cy="53988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64" y="870602"/>
            <a:ext cx="4032449" cy="539881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3527" y="476672"/>
            <a:ext cx="8440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/>
              <a:t>Rockefeller Chapel : un cadeau de John D. Rockefeller à l’Université de Chicago</a:t>
            </a:r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024800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067112" cy="54452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24" y="476672"/>
            <a:ext cx="4067111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03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7200800" cy="537837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7584" y="369530"/>
            <a:ext cx="6993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dirty="0" smtClean="0"/>
              <a:t>Lien avec la Bibliothèque </a:t>
            </a:r>
            <a:r>
              <a:rPr lang="fr-CA" sz="3600" dirty="0" err="1" smtClean="0"/>
              <a:t>Regenstein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265758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A" sz="4000" dirty="0" smtClean="0"/>
              <a:t>Le nom</a:t>
            </a:r>
            <a:endParaRPr lang="fr-CA" sz="4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r>
              <a:rPr lang="fr-CA" sz="2400" dirty="0" smtClean="0"/>
              <a:t>Joe et </a:t>
            </a:r>
            <a:r>
              <a:rPr lang="fr-CA" sz="2400" dirty="0" err="1"/>
              <a:t>R</a:t>
            </a:r>
            <a:r>
              <a:rPr lang="fr-CA" sz="2400" dirty="0" err="1" smtClean="0"/>
              <a:t>ika</a:t>
            </a:r>
            <a:r>
              <a:rPr lang="fr-CA" sz="2400" dirty="0" smtClean="0"/>
              <a:t> </a:t>
            </a:r>
            <a:r>
              <a:rPr lang="fr-CA" sz="2400" dirty="0" err="1" smtClean="0"/>
              <a:t>Mansueto</a:t>
            </a:r>
            <a:r>
              <a:rPr lang="fr-CA" sz="2400" dirty="0" smtClean="0"/>
              <a:t> accompagnés de l’architecte, Helmut </a:t>
            </a:r>
            <a:r>
              <a:rPr lang="fr-CA" sz="2400" dirty="0" err="1" smtClean="0"/>
              <a:t>Jahn</a:t>
            </a:r>
            <a:r>
              <a:rPr lang="fr-CA" sz="2400" dirty="0" smtClean="0"/>
              <a:t>, lors de la cérémonie de pelletée de terre, le 24 septembre 2008.</a:t>
            </a:r>
            <a:endParaRPr lang="fr-CA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54864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280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CA" dirty="0" smtClean="0"/>
              <a:t>Le projet en chiffres</a:t>
            </a: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CA" dirty="0"/>
              <a:t>Projet </a:t>
            </a:r>
          </a:p>
          <a:p>
            <a:r>
              <a:rPr lang="fr-CA" dirty="0"/>
              <a:t>Coût total du projet : </a:t>
            </a:r>
            <a:r>
              <a:rPr lang="fr-CA" b="1" dirty="0"/>
              <a:t>80 M $</a:t>
            </a:r>
            <a:r>
              <a:rPr lang="fr-CA" dirty="0"/>
              <a:t>, dont 25M$ donnés par le couple </a:t>
            </a:r>
            <a:r>
              <a:rPr lang="fr-CA" dirty="0" err="1"/>
              <a:t>Mansueto</a:t>
            </a:r>
            <a:endParaRPr lang="fr-CA" dirty="0"/>
          </a:p>
          <a:p>
            <a:endParaRPr lang="fr-CA" dirty="0"/>
          </a:p>
          <a:p>
            <a:pPr marL="0" indent="0">
              <a:buNone/>
            </a:pPr>
            <a:r>
              <a:rPr lang="fr-CA" dirty="0"/>
              <a:t>Sous-sol</a:t>
            </a:r>
          </a:p>
          <a:p>
            <a:r>
              <a:rPr lang="fr-CA" dirty="0"/>
              <a:t>Capacité d’entreposage : l’équivalent de </a:t>
            </a:r>
            <a:r>
              <a:rPr lang="fr-CA" b="1" dirty="0"/>
              <a:t>3,5 M de livres</a:t>
            </a:r>
          </a:p>
          <a:p>
            <a:r>
              <a:rPr lang="fr-CA" dirty="0"/>
              <a:t>Nombre de casiers d’entreposage de livres : 24 000</a:t>
            </a:r>
          </a:p>
          <a:p>
            <a:r>
              <a:rPr lang="fr-CA" dirty="0"/>
              <a:t>Nombre d’étagères (boîtes et grands formats) : 1 200</a:t>
            </a:r>
          </a:p>
          <a:p>
            <a:r>
              <a:rPr lang="fr-CA" dirty="0"/>
              <a:t>Plus grand système d’entreposage en bibliothèque aux États-Unis</a:t>
            </a:r>
          </a:p>
          <a:p>
            <a:r>
              <a:rPr lang="fr-CA" b="1" dirty="0"/>
              <a:t>Temps de récupération d’un livre : 7-8 minutes</a:t>
            </a:r>
          </a:p>
          <a:p>
            <a:r>
              <a:rPr lang="fr-CA" dirty="0"/>
              <a:t>Hauteur de plafond : 55 pieds (16,75 m)</a:t>
            </a:r>
          </a:p>
          <a:p>
            <a:r>
              <a:rPr lang="fr-CA" dirty="0"/>
              <a:t>Température maintenue : 60 degrés F (16 degrés C)</a:t>
            </a:r>
          </a:p>
          <a:p>
            <a:r>
              <a:rPr lang="fr-CA" dirty="0"/>
              <a:t>Humidité relative : 30 %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48255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599" y="548680"/>
            <a:ext cx="764305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  <a:p>
            <a:r>
              <a:rPr lang="fr-CA" sz="2200" dirty="0"/>
              <a:t>Salle de lecture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 smtClean="0"/>
              <a:t>Le plus haut point du dôme : 35 pieds (10,7 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 smtClean="0"/>
              <a:t>Longueur : 240 pieds (73 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 smtClean="0"/>
              <a:t>Largeur : 120 pieds (36,5 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 smtClean="0"/>
              <a:t>Nombre de panneaux de verre : 691 (environ 2 m x 2 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b="1" dirty="0" smtClean="0"/>
              <a:t>Nombre de place : 180</a:t>
            </a:r>
          </a:p>
          <a:p>
            <a:endParaRPr lang="fr-CA" sz="2200" dirty="0" smtClean="0"/>
          </a:p>
          <a:p>
            <a:r>
              <a:rPr lang="fr-CA" sz="2200" dirty="0" smtClean="0"/>
              <a:t>Laboratoire de conservation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 smtClean="0"/>
              <a:t>Plus basse température utilisée pour traiter les livres mouillés,</a:t>
            </a:r>
            <a:br>
              <a:rPr lang="fr-CA" sz="2200" dirty="0" smtClean="0"/>
            </a:br>
            <a:r>
              <a:rPr lang="fr-CA" sz="2200" dirty="0" smtClean="0"/>
              <a:t>moisis ou infestés : -40 F (-40C)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CA" sz="2200" dirty="0" smtClean="0"/>
              <a:t>Temps moyen nécessaire pour numériser un livre : 30 minutes</a:t>
            </a:r>
          </a:p>
        </p:txBody>
      </p:sp>
    </p:spTree>
    <p:extLst>
      <p:ext uri="{BB962C8B-B14F-4D97-AF65-F5344CB8AC3E}">
        <p14:creationId xmlns:p14="http://schemas.microsoft.com/office/powerpoint/2010/main" val="338232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3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35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036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</TotalTime>
  <Words>269</Words>
  <Application>Microsoft Office PowerPoint</Application>
  <PresentationFormat>Affichage à l'écran (4:3)</PresentationFormat>
  <Paragraphs>83</Paragraphs>
  <Slides>31</Slides>
  <Notes>31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Présentation PowerPoint</vt:lpstr>
      <vt:lpstr>Bibliothèque Mansueto</vt:lpstr>
      <vt:lpstr>Le projet</vt:lpstr>
      <vt:lpstr>Présentation PowerPoint</vt:lpstr>
      <vt:lpstr>Le nom</vt:lpstr>
      <vt:lpstr>Le projet en chiffres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Impacts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admin1</dc:creator>
  <cp:lastModifiedBy>Suzanne Brillant</cp:lastModifiedBy>
  <cp:revision>39</cp:revision>
  <cp:lastPrinted>2014-05-19T21:09:18Z</cp:lastPrinted>
  <dcterms:created xsi:type="dcterms:W3CDTF">2013-08-17T14:14:27Z</dcterms:created>
  <dcterms:modified xsi:type="dcterms:W3CDTF">2014-05-23T15:21:51Z</dcterms:modified>
</cp:coreProperties>
</file>