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5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1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5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7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8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9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0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31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3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33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4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35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6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41.xml" ContentType="application/vnd.openxmlformats-officedocument.presentationml.notesSlide+xml"/>
  <Override PartName="/ppt/charts/chart5.xml" ContentType="application/vnd.openxmlformats-officedocument.drawingml.chart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42.xml" ContentType="application/vnd.openxmlformats-officedocument.presentationml.notesSlide+xml"/>
  <Override PartName="/ppt/charts/chart6.xml" ContentType="application/vnd.openxmlformats-officedocument.drawingml.chart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43.xml" ContentType="application/vnd.openxmlformats-officedocument.presentationml.notesSlide+xml"/>
  <Override PartName="/ppt/charts/chart7.xml" ContentType="application/vnd.openxmlformats-officedocument.drawingml.chart+xml"/>
  <Override PartName="/ppt/tags/tag160.xml" ContentType="application/vnd.openxmlformats-officedocument.presentationml.tags+xml"/>
  <Override PartName="/ppt/notesSlides/notesSlide44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45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320" r:id="rId2"/>
    <p:sldId id="302" r:id="rId3"/>
    <p:sldId id="303" r:id="rId4"/>
    <p:sldId id="304" r:id="rId5"/>
    <p:sldId id="305" r:id="rId6"/>
    <p:sldId id="306" r:id="rId7"/>
    <p:sldId id="308" r:id="rId8"/>
    <p:sldId id="307" r:id="rId9"/>
    <p:sldId id="310" r:id="rId10"/>
    <p:sldId id="313" r:id="rId11"/>
    <p:sldId id="312" r:id="rId12"/>
    <p:sldId id="311" r:id="rId13"/>
    <p:sldId id="314" r:id="rId14"/>
    <p:sldId id="315" r:id="rId15"/>
    <p:sldId id="309" r:id="rId16"/>
    <p:sldId id="316" r:id="rId17"/>
    <p:sldId id="317" r:id="rId18"/>
    <p:sldId id="318" r:id="rId19"/>
    <p:sldId id="319" r:id="rId20"/>
    <p:sldId id="321" r:id="rId21"/>
    <p:sldId id="322" r:id="rId22"/>
    <p:sldId id="323" r:id="rId23"/>
    <p:sldId id="256" r:id="rId24"/>
    <p:sldId id="278" r:id="rId25"/>
    <p:sldId id="286" r:id="rId26"/>
    <p:sldId id="279" r:id="rId27"/>
    <p:sldId id="264" r:id="rId28"/>
    <p:sldId id="265" r:id="rId29"/>
    <p:sldId id="281" r:id="rId30"/>
    <p:sldId id="283" r:id="rId31"/>
    <p:sldId id="285" r:id="rId32"/>
    <p:sldId id="267" r:id="rId33"/>
    <p:sldId id="268" r:id="rId34"/>
    <p:sldId id="269" r:id="rId35"/>
    <p:sldId id="271" r:id="rId36"/>
    <p:sldId id="297" r:id="rId37"/>
    <p:sldId id="298" r:id="rId38"/>
    <p:sldId id="299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73" r:id="rId47"/>
    <p:sldId id="274" r:id="rId48"/>
    <p:sldId id="296" r:id="rId49"/>
    <p:sldId id="262" r:id="rId50"/>
  </p:sldIdLst>
  <p:sldSz cx="9144000" cy="6858000" type="screen4x3"/>
  <p:notesSz cx="6858000" cy="9296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 snapToGrid="0" snapToObjects="1">
      <p:cViewPr>
        <p:scale>
          <a:sx n="68" d="100"/>
          <a:sy n="68" d="100"/>
        </p:scale>
        <p:origin x="-203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AppData\Local\Microsoft\Windows\Temporary%20Internet%20Files\Content.Outlook\BJ30DU02\Copie%20de%20Copie%20de%20disc-Pinterest-Consom-Agronomie-Sc%20animales(Wiley%20casi%20complet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Desktop\Pinterest%20data%20analyzed\Version%20con%20graficos-Copie%20de%20Copie%20de%20Copie%20de%20disc-Pinterest-Consom-Agronomie-Sc%20animales(Wiley%20casi%20complet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AppData\Local\Microsoft\Windows\Temporary%20Internet%20Files\Content.Outlook\BJ30DU02\Copie%20de%20Copie%20de%20disc-Pinterest-Consom-Agronomie-Sc%20animales(Wiley%20casi%20complet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Desktop\Pinterest%20data%20analyzed\Copie%20de%20STA%20et%20Nutrition%20data%20pinteres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Desktop\Pinterest%20data%20analyzed\Copie%20de%20STA%20et%20Nutrition%20data%20pinteres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Desktop\Pinterest%20data%20analyzed\Copie%20de%20Pinterest%20data%20Pyhito%20et%20Sol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zam\Desktop\Pinterest%20data%20analyzed\Copie%20de%20Pinterest%20data%20Pyhito%20et%20So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'[Copie de Copie de disc-Pinterest-Consom-Agronomie-Sc animales(Wiley casi completo.xlsx]Consomm-Agronomie-Sc.animales'!$B$156:$B$157</c:f>
              <c:strCache>
                <c:ptCount val="1"/>
                <c:pt idx="0">
                  <c:v>Agronomie Avant</c:v>
                </c:pt>
              </c:strCache>
            </c:strRef>
          </c:tx>
          <c:invertIfNegative val="0"/>
          <c:cat>
            <c:strRef>
              <c:f>'[Copie de Copie de disc-Pinterest-Consom-Agronomie-Sc animales(Wiley casi completo.xlsx]Consomm-Agronomie-Sc.animales'!$A$158:$A$162</c:f>
              <c:strCache>
                <c:ptCount val="5"/>
                <c:pt idx="0">
                  <c:v>Springer</c:v>
                </c:pt>
                <c:pt idx="1">
                  <c:v>Elsevier</c:v>
                </c:pt>
                <c:pt idx="2">
                  <c:v>Wiley</c:v>
                </c:pt>
                <c:pt idx="3">
                  <c:v>CRC</c:v>
                </c:pt>
                <c:pt idx="4">
                  <c:v>Total</c:v>
                </c:pt>
              </c:strCache>
            </c:strRef>
          </c:cat>
          <c:val>
            <c:numRef>
              <c:f>'[Copie de Copie de disc-Pinterest-Consom-Agronomie-Sc animales(Wiley casi completo.xlsx]Consomm-Agronomie-Sc.animales'!$B$158:$B$162</c:f>
              <c:numCache>
                <c:formatCode>General</c:formatCode>
                <c:ptCount val="5"/>
                <c:pt idx="0">
                  <c:v>7.13</c:v>
                </c:pt>
                <c:pt idx="1">
                  <c:v>5.88</c:v>
                </c:pt>
                <c:pt idx="2">
                  <c:v>3</c:v>
                </c:pt>
                <c:pt idx="3">
                  <c:v>0</c:v>
                </c:pt>
                <c:pt idx="4">
                  <c:v>16.009999999999998</c:v>
                </c:pt>
              </c:numCache>
            </c:numRef>
          </c:val>
        </c:ser>
        <c:ser>
          <c:idx val="1"/>
          <c:order val="1"/>
          <c:tx>
            <c:strRef>
              <c:f>'[Copie de Copie de disc-Pinterest-Consom-Agronomie-Sc animales(Wiley casi completo.xlsx]Consomm-Agronomie-Sc.animales'!$C$156:$C$157</c:f>
              <c:strCache>
                <c:ptCount val="1"/>
                <c:pt idx="0">
                  <c:v>Agronomie Après</c:v>
                </c:pt>
              </c:strCache>
            </c:strRef>
          </c:tx>
          <c:invertIfNegative val="0"/>
          <c:cat>
            <c:strRef>
              <c:f>'[Copie de Copie de disc-Pinterest-Consom-Agronomie-Sc animales(Wiley casi completo.xlsx]Consomm-Agronomie-Sc.animales'!$A$158:$A$162</c:f>
              <c:strCache>
                <c:ptCount val="5"/>
                <c:pt idx="0">
                  <c:v>Springer</c:v>
                </c:pt>
                <c:pt idx="1">
                  <c:v>Elsevier</c:v>
                </c:pt>
                <c:pt idx="2">
                  <c:v>Wiley</c:v>
                </c:pt>
                <c:pt idx="3">
                  <c:v>CRC</c:v>
                </c:pt>
                <c:pt idx="4">
                  <c:v>Total</c:v>
                </c:pt>
              </c:strCache>
            </c:strRef>
          </c:cat>
          <c:val>
            <c:numRef>
              <c:f>'[Copie de Copie de disc-Pinterest-Consom-Agronomie-Sc animales(Wiley casi completo.xlsx]Consomm-Agronomie-Sc.animales'!$C$158:$C$162</c:f>
              <c:numCache>
                <c:formatCode>General</c:formatCode>
                <c:ptCount val="5"/>
                <c:pt idx="0">
                  <c:v>92.75</c:v>
                </c:pt>
                <c:pt idx="1">
                  <c:v>8.25</c:v>
                </c:pt>
                <c:pt idx="2">
                  <c:v>8</c:v>
                </c:pt>
                <c:pt idx="3">
                  <c:v>22</c:v>
                </c:pt>
                <c:pt idx="4">
                  <c:v>131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771584"/>
        <c:axId val="104773120"/>
      </c:barChart>
      <c:catAx>
        <c:axId val="104771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04773120"/>
        <c:crosses val="autoZero"/>
        <c:auto val="1"/>
        <c:lblAlgn val="ctr"/>
        <c:lblOffset val="100"/>
        <c:noMultiLvlLbl val="0"/>
      </c:catAx>
      <c:valAx>
        <c:axId val="104773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771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'Consomm-Agronomie-Sc.animales'!$B$165:$B$166</c:f>
              <c:strCache>
                <c:ptCount val="1"/>
                <c:pt idx="0">
                  <c:v>Sc. Animales Avant</c:v>
                </c:pt>
              </c:strCache>
            </c:strRef>
          </c:tx>
          <c:invertIfNegative val="0"/>
          <c:cat>
            <c:strRef>
              <c:f>'Consomm-Agronomie-Sc.animales'!$A$167:$A$170</c:f>
              <c:strCache>
                <c:ptCount val="4"/>
                <c:pt idx="0">
                  <c:v>Wiley</c:v>
                </c:pt>
                <c:pt idx="1">
                  <c:v>Springer</c:v>
                </c:pt>
                <c:pt idx="2">
                  <c:v>Elsevier</c:v>
                </c:pt>
                <c:pt idx="3">
                  <c:v>Total</c:v>
                </c:pt>
              </c:strCache>
            </c:strRef>
          </c:cat>
          <c:val>
            <c:numRef>
              <c:f>'Consomm-Agronomie-Sc.animales'!$B$167:$B$170</c:f>
              <c:numCache>
                <c:formatCode>General</c:formatCode>
                <c:ptCount val="4"/>
                <c:pt idx="0">
                  <c:v>15.88</c:v>
                </c:pt>
                <c:pt idx="1">
                  <c:v>20.38</c:v>
                </c:pt>
                <c:pt idx="2">
                  <c:v>0</c:v>
                </c:pt>
                <c:pt idx="3">
                  <c:v>36.26</c:v>
                </c:pt>
              </c:numCache>
            </c:numRef>
          </c:val>
        </c:ser>
        <c:ser>
          <c:idx val="1"/>
          <c:order val="1"/>
          <c:tx>
            <c:strRef>
              <c:f>'Consomm-Agronomie-Sc.animales'!$C$165:$C$166</c:f>
              <c:strCache>
                <c:ptCount val="1"/>
                <c:pt idx="0">
                  <c:v>Sc. Animales Après</c:v>
                </c:pt>
              </c:strCache>
            </c:strRef>
          </c:tx>
          <c:invertIfNegative val="0"/>
          <c:cat>
            <c:strRef>
              <c:f>'Consomm-Agronomie-Sc.animales'!$A$167:$A$170</c:f>
              <c:strCache>
                <c:ptCount val="4"/>
                <c:pt idx="0">
                  <c:v>Wiley</c:v>
                </c:pt>
                <c:pt idx="1">
                  <c:v>Springer</c:v>
                </c:pt>
                <c:pt idx="2">
                  <c:v>Elsevier</c:v>
                </c:pt>
                <c:pt idx="3">
                  <c:v>Total</c:v>
                </c:pt>
              </c:strCache>
            </c:strRef>
          </c:cat>
          <c:val>
            <c:numRef>
              <c:f>'Consomm-Agronomie-Sc.animales'!$C$167:$C$170</c:f>
              <c:numCache>
                <c:formatCode>General</c:formatCode>
                <c:ptCount val="4"/>
                <c:pt idx="0">
                  <c:v>16</c:v>
                </c:pt>
                <c:pt idx="1">
                  <c:v>19.25</c:v>
                </c:pt>
                <c:pt idx="2">
                  <c:v>2</c:v>
                </c:pt>
                <c:pt idx="3">
                  <c:v>37.25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829312"/>
        <c:axId val="104830848"/>
      </c:barChart>
      <c:catAx>
        <c:axId val="104829312"/>
        <c:scaling>
          <c:orientation val="minMax"/>
        </c:scaling>
        <c:delete val="0"/>
        <c:axPos val="b"/>
        <c:majorTickMark val="out"/>
        <c:minorTickMark val="none"/>
        <c:tickLblPos val="nextTo"/>
        <c:crossAx val="104830848"/>
        <c:crosses val="autoZero"/>
        <c:auto val="1"/>
        <c:lblAlgn val="ctr"/>
        <c:lblOffset val="100"/>
        <c:noMultiLvlLbl val="0"/>
      </c:catAx>
      <c:valAx>
        <c:axId val="104830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829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'[Copie de Copie de disc-Pinterest-Consom-Agronomie-Sc animales(Wiley casi completo.xlsx]Consomm-Agronomie-Sc.animales'!$A$175</c:f>
              <c:strCache>
                <c:ptCount val="1"/>
                <c:pt idx="0">
                  <c:v>Springer</c:v>
                </c:pt>
              </c:strCache>
            </c:strRef>
          </c:tx>
          <c:invertIfNegative val="0"/>
          <c:cat>
            <c:multiLvlStrRef>
              <c:f>'[Copie de Copie de disc-Pinterest-Consom-Agronomie-Sc animales(Wiley casi completo.xlsx]Consomm-Agronomie-Sc.animales'!$B$173:$C$174</c:f>
              <c:multiLvlStrCache>
                <c:ptCount val="2"/>
                <c:lvl>
                  <c:pt idx="0">
                    <c:v>Avant</c:v>
                  </c:pt>
                  <c:pt idx="1">
                    <c:v>Après</c:v>
                  </c:pt>
                </c:lvl>
                <c:lvl>
                  <c:pt idx="0">
                    <c:v>Consommation</c:v>
                  </c:pt>
                </c:lvl>
              </c:multiLvlStrCache>
            </c:multiLvlStrRef>
          </c:cat>
          <c:val>
            <c:numRef>
              <c:f>'[Copie de Copie de disc-Pinterest-Consom-Agronomie-Sc animales(Wiley casi completo.xlsx]Consomm-Agronomie-Sc.animales'!$B$175:$C$175</c:f>
              <c:numCache>
                <c:formatCode>General</c:formatCode>
                <c:ptCount val="2"/>
                <c:pt idx="0">
                  <c:v>5.25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368384"/>
        <c:axId val="100369920"/>
      </c:barChart>
      <c:catAx>
        <c:axId val="100368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00369920"/>
        <c:crosses val="autoZero"/>
        <c:auto val="1"/>
        <c:lblAlgn val="ctr"/>
        <c:lblOffset val="100"/>
        <c:noMultiLvlLbl val="0"/>
      </c:catAx>
      <c:valAx>
        <c:axId val="100369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3683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elsevier!$C$22:$C$23</c:f>
              <c:strCache>
                <c:ptCount val="1"/>
                <c:pt idx="0">
                  <c:v>STA Avant</c:v>
                </c:pt>
              </c:strCache>
            </c:strRef>
          </c:tx>
          <c:invertIfNegative val="0"/>
          <c:cat>
            <c:strRef>
              <c:f>elsevier!$B$24:$B$28</c:f>
              <c:strCache>
                <c:ptCount val="5"/>
                <c:pt idx="0">
                  <c:v>CRC</c:v>
                </c:pt>
                <c:pt idx="1">
                  <c:v>Springer</c:v>
                </c:pt>
                <c:pt idx="2">
                  <c:v>Elsevier</c:v>
                </c:pt>
                <c:pt idx="3">
                  <c:v>Wiley</c:v>
                </c:pt>
                <c:pt idx="4">
                  <c:v>Total</c:v>
                </c:pt>
              </c:strCache>
            </c:strRef>
          </c:cat>
          <c:val>
            <c:numRef>
              <c:f>elsevier!$C$24:$C$28</c:f>
              <c:numCache>
                <c:formatCode>General</c:formatCode>
                <c:ptCount val="5"/>
                <c:pt idx="0">
                  <c:v>10.130000000000001</c:v>
                </c:pt>
                <c:pt idx="1">
                  <c:v>39.75</c:v>
                </c:pt>
                <c:pt idx="2">
                  <c:v>20.75</c:v>
                </c:pt>
                <c:pt idx="3">
                  <c:v>32.25</c:v>
                </c:pt>
                <c:pt idx="4">
                  <c:v>102.88</c:v>
                </c:pt>
              </c:numCache>
            </c:numRef>
          </c:val>
        </c:ser>
        <c:ser>
          <c:idx val="1"/>
          <c:order val="1"/>
          <c:tx>
            <c:strRef>
              <c:f>elsevier!$D$22:$D$23</c:f>
              <c:strCache>
                <c:ptCount val="1"/>
                <c:pt idx="0">
                  <c:v>STA Après</c:v>
                </c:pt>
              </c:strCache>
            </c:strRef>
          </c:tx>
          <c:invertIfNegative val="0"/>
          <c:cat>
            <c:strRef>
              <c:f>elsevier!$B$24:$B$28</c:f>
              <c:strCache>
                <c:ptCount val="5"/>
                <c:pt idx="0">
                  <c:v>CRC</c:v>
                </c:pt>
                <c:pt idx="1">
                  <c:v>Springer</c:v>
                </c:pt>
                <c:pt idx="2">
                  <c:v>Elsevier</c:v>
                </c:pt>
                <c:pt idx="3">
                  <c:v>Wiley</c:v>
                </c:pt>
                <c:pt idx="4">
                  <c:v>Total</c:v>
                </c:pt>
              </c:strCache>
            </c:strRef>
          </c:cat>
          <c:val>
            <c:numRef>
              <c:f>elsevier!$D$24:$D$28</c:f>
              <c:numCache>
                <c:formatCode>General</c:formatCode>
                <c:ptCount val="5"/>
                <c:pt idx="0">
                  <c:v>1.5</c:v>
                </c:pt>
                <c:pt idx="1">
                  <c:v>52.75</c:v>
                </c:pt>
                <c:pt idx="2">
                  <c:v>154</c:v>
                </c:pt>
                <c:pt idx="3">
                  <c:v>37</c:v>
                </c:pt>
                <c:pt idx="4">
                  <c:v>245.25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418304"/>
        <c:axId val="100419840"/>
      </c:barChart>
      <c:catAx>
        <c:axId val="100418304"/>
        <c:scaling>
          <c:orientation val="minMax"/>
        </c:scaling>
        <c:delete val="0"/>
        <c:axPos val="b"/>
        <c:majorTickMark val="out"/>
        <c:minorTickMark val="none"/>
        <c:tickLblPos val="nextTo"/>
        <c:crossAx val="100419840"/>
        <c:crosses val="autoZero"/>
        <c:auto val="1"/>
        <c:lblAlgn val="ctr"/>
        <c:lblOffset val="100"/>
        <c:noMultiLvlLbl val="0"/>
      </c:catAx>
      <c:valAx>
        <c:axId val="100419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418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elsevier!$I$22:$I$23</c:f>
              <c:strCache>
                <c:ptCount val="1"/>
                <c:pt idx="0">
                  <c:v>Nutrition Avant</c:v>
                </c:pt>
              </c:strCache>
            </c:strRef>
          </c:tx>
          <c:invertIfNegative val="0"/>
          <c:cat>
            <c:strRef>
              <c:f>elsevier!$H$24:$H$28</c:f>
              <c:strCache>
                <c:ptCount val="5"/>
                <c:pt idx="0">
                  <c:v>CRC</c:v>
                </c:pt>
                <c:pt idx="1">
                  <c:v>Springer</c:v>
                </c:pt>
                <c:pt idx="2">
                  <c:v>Elsevier</c:v>
                </c:pt>
                <c:pt idx="3">
                  <c:v>Wiley</c:v>
                </c:pt>
                <c:pt idx="4">
                  <c:v>Total</c:v>
                </c:pt>
              </c:strCache>
            </c:strRef>
          </c:cat>
          <c:val>
            <c:numRef>
              <c:f>elsevier!$I$24:$I$28</c:f>
              <c:numCache>
                <c:formatCode>General</c:formatCode>
                <c:ptCount val="5"/>
                <c:pt idx="0">
                  <c:v>4.88</c:v>
                </c:pt>
                <c:pt idx="1">
                  <c:v>30.25</c:v>
                </c:pt>
                <c:pt idx="2">
                  <c:v>9.6300000000000008</c:v>
                </c:pt>
                <c:pt idx="3">
                  <c:v>9.8800000000000008</c:v>
                </c:pt>
                <c:pt idx="4">
                  <c:v>54.640000000000008</c:v>
                </c:pt>
              </c:numCache>
            </c:numRef>
          </c:val>
        </c:ser>
        <c:ser>
          <c:idx val="1"/>
          <c:order val="1"/>
          <c:tx>
            <c:strRef>
              <c:f>elsevier!$J$22:$J$23</c:f>
              <c:strCache>
                <c:ptCount val="1"/>
                <c:pt idx="0">
                  <c:v>Nutrition Après</c:v>
                </c:pt>
              </c:strCache>
            </c:strRef>
          </c:tx>
          <c:invertIfNegative val="0"/>
          <c:cat>
            <c:strRef>
              <c:f>elsevier!$H$24:$H$28</c:f>
              <c:strCache>
                <c:ptCount val="5"/>
                <c:pt idx="0">
                  <c:v>CRC</c:v>
                </c:pt>
                <c:pt idx="1">
                  <c:v>Springer</c:v>
                </c:pt>
                <c:pt idx="2">
                  <c:v>Elsevier</c:v>
                </c:pt>
                <c:pt idx="3">
                  <c:v>Wiley</c:v>
                </c:pt>
                <c:pt idx="4">
                  <c:v>Total</c:v>
                </c:pt>
              </c:strCache>
            </c:strRef>
          </c:cat>
          <c:val>
            <c:numRef>
              <c:f>elsevier!$J$24:$J$28</c:f>
              <c:numCache>
                <c:formatCode>General</c:formatCode>
                <c:ptCount val="5"/>
                <c:pt idx="0">
                  <c:v>17.25</c:v>
                </c:pt>
                <c:pt idx="1">
                  <c:v>142.25</c:v>
                </c:pt>
                <c:pt idx="2">
                  <c:v>6.75</c:v>
                </c:pt>
                <c:pt idx="3">
                  <c:v>26</c:v>
                </c:pt>
                <c:pt idx="4">
                  <c:v>192.25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455168"/>
        <c:axId val="100456704"/>
      </c:barChart>
      <c:catAx>
        <c:axId val="100455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00456704"/>
        <c:crosses val="autoZero"/>
        <c:auto val="1"/>
        <c:lblAlgn val="ctr"/>
        <c:lblOffset val="100"/>
        <c:noMultiLvlLbl val="0"/>
      </c:catAx>
      <c:valAx>
        <c:axId val="100456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455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Elsevier!$Q$20:$Q$21</c:f>
              <c:strCache>
                <c:ptCount val="1"/>
                <c:pt idx="0">
                  <c:v>SOLS Avant</c:v>
                </c:pt>
              </c:strCache>
            </c:strRef>
          </c:tx>
          <c:invertIfNegative val="0"/>
          <c:cat>
            <c:strRef>
              <c:f>Elsevier!$P$22:$P$25</c:f>
              <c:strCache>
                <c:ptCount val="4"/>
                <c:pt idx="0">
                  <c:v>Springer</c:v>
                </c:pt>
                <c:pt idx="1">
                  <c:v>CRC</c:v>
                </c:pt>
                <c:pt idx="2">
                  <c:v>Elsevier</c:v>
                </c:pt>
                <c:pt idx="3">
                  <c:v>Total</c:v>
                </c:pt>
              </c:strCache>
            </c:strRef>
          </c:cat>
          <c:val>
            <c:numRef>
              <c:f>Elsevier!$Q$22:$Q$25</c:f>
              <c:numCache>
                <c:formatCode>General</c:formatCode>
                <c:ptCount val="4"/>
                <c:pt idx="0">
                  <c:v>16.63</c:v>
                </c:pt>
                <c:pt idx="1">
                  <c:v>0</c:v>
                </c:pt>
                <c:pt idx="2">
                  <c:v>6</c:v>
                </c:pt>
                <c:pt idx="3">
                  <c:v>22.63</c:v>
                </c:pt>
              </c:numCache>
            </c:numRef>
          </c:val>
        </c:ser>
        <c:ser>
          <c:idx val="1"/>
          <c:order val="1"/>
          <c:tx>
            <c:strRef>
              <c:f>Elsevier!$R$20:$R$21</c:f>
              <c:strCache>
                <c:ptCount val="1"/>
                <c:pt idx="0">
                  <c:v>SOLS Après</c:v>
                </c:pt>
              </c:strCache>
            </c:strRef>
          </c:tx>
          <c:invertIfNegative val="0"/>
          <c:cat>
            <c:strRef>
              <c:f>Elsevier!$P$22:$P$25</c:f>
              <c:strCache>
                <c:ptCount val="4"/>
                <c:pt idx="0">
                  <c:v>Springer</c:v>
                </c:pt>
                <c:pt idx="1">
                  <c:v>CRC</c:v>
                </c:pt>
                <c:pt idx="2">
                  <c:v>Elsevier</c:v>
                </c:pt>
                <c:pt idx="3">
                  <c:v>Total</c:v>
                </c:pt>
              </c:strCache>
            </c:strRef>
          </c:cat>
          <c:val>
            <c:numRef>
              <c:f>Elsevier!$R$22:$R$25</c:f>
              <c:numCache>
                <c:formatCode>General</c:formatCode>
                <c:ptCount val="4"/>
                <c:pt idx="0">
                  <c:v>57.25</c:v>
                </c:pt>
                <c:pt idx="1">
                  <c:v>5.5</c:v>
                </c:pt>
                <c:pt idx="2">
                  <c:v>9.75</c:v>
                </c:pt>
                <c:pt idx="3">
                  <c:v>72.5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500224"/>
        <c:axId val="100501760"/>
      </c:barChart>
      <c:catAx>
        <c:axId val="100500224"/>
        <c:scaling>
          <c:orientation val="minMax"/>
        </c:scaling>
        <c:delete val="0"/>
        <c:axPos val="b"/>
        <c:majorTickMark val="out"/>
        <c:minorTickMark val="none"/>
        <c:tickLblPos val="nextTo"/>
        <c:crossAx val="100501760"/>
        <c:crosses val="autoZero"/>
        <c:auto val="1"/>
        <c:lblAlgn val="ctr"/>
        <c:lblOffset val="100"/>
        <c:noMultiLvlLbl val="0"/>
      </c:catAx>
      <c:valAx>
        <c:axId val="100501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5002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Elsevier!$W$20:$W$21</c:f>
              <c:strCache>
                <c:ptCount val="1"/>
                <c:pt idx="0">
                  <c:v>Phyto Avant</c:v>
                </c:pt>
              </c:strCache>
            </c:strRef>
          </c:tx>
          <c:invertIfNegative val="0"/>
          <c:cat>
            <c:strRef>
              <c:f>Elsevier!$V$22:$V$26</c:f>
              <c:strCache>
                <c:ptCount val="5"/>
                <c:pt idx="0">
                  <c:v>Springer</c:v>
                </c:pt>
                <c:pt idx="1">
                  <c:v>CRC</c:v>
                </c:pt>
                <c:pt idx="2">
                  <c:v>Elsevier</c:v>
                </c:pt>
                <c:pt idx="4">
                  <c:v>Total</c:v>
                </c:pt>
              </c:strCache>
            </c:strRef>
          </c:cat>
          <c:val>
            <c:numRef>
              <c:f>Elsevier!$W$22:$W$26</c:f>
              <c:numCache>
                <c:formatCode>General</c:formatCode>
                <c:ptCount val="5"/>
                <c:pt idx="0">
                  <c:v>2.75</c:v>
                </c:pt>
                <c:pt idx="1">
                  <c:v>0</c:v>
                </c:pt>
                <c:pt idx="2">
                  <c:v>14.13</c:v>
                </c:pt>
                <c:pt idx="4">
                  <c:v>16.880000000000003</c:v>
                </c:pt>
              </c:numCache>
            </c:numRef>
          </c:val>
        </c:ser>
        <c:ser>
          <c:idx val="1"/>
          <c:order val="1"/>
          <c:tx>
            <c:strRef>
              <c:f>Elsevier!$X$20:$X$21</c:f>
              <c:strCache>
                <c:ptCount val="1"/>
                <c:pt idx="0">
                  <c:v>Phyto Après</c:v>
                </c:pt>
              </c:strCache>
            </c:strRef>
          </c:tx>
          <c:invertIfNegative val="0"/>
          <c:cat>
            <c:strRef>
              <c:f>Elsevier!$V$22:$V$26</c:f>
              <c:strCache>
                <c:ptCount val="5"/>
                <c:pt idx="0">
                  <c:v>Springer</c:v>
                </c:pt>
                <c:pt idx="1">
                  <c:v>CRC</c:v>
                </c:pt>
                <c:pt idx="2">
                  <c:v>Elsevier</c:v>
                </c:pt>
                <c:pt idx="4">
                  <c:v>Total</c:v>
                </c:pt>
              </c:strCache>
            </c:strRef>
          </c:cat>
          <c:val>
            <c:numRef>
              <c:f>Elsevier!$X$22:$X$26</c:f>
              <c:numCache>
                <c:formatCode>General</c:formatCode>
                <c:ptCount val="5"/>
                <c:pt idx="0">
                  <c:v>15</c:v>
                </c:pt>
                <c:pt idx="1">
                  <c:v>0</c:v>
                </c:pt>
                <c:pt idx="2">
                  <c:v>7.75</c:v>
                </c:pt>
                <c:pt idx="4">
                  <c:v>22.75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411328"/>
        <c:axId val="105412864"/>
      </c:barChart>
      <c:catAx>
        <c:axId val="105411328"/>
        <c:scaling>
          <c:orientation val="minMax"/>
        </c:scaling>
        <c:delete val="0"/>
        <c:axPos val="b"/>
        <c:majorTickMark val="out"/>
        <c:minorTickMark val="none"/>
        <c:tickLblPos val="nextTo"/>
        <c:crossAx val="105412864"/>
        <c:crosses val="autoZero"/>
        <c:auto val="1"/>
        <c:lblAlgn val="ctr"/>
        <c:lblOffset val="100"/>
        <c:noMultiLvlLbl val="0"/>
      </c:catAx>
      <c:valAx>
        <c:axId val="105412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411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1DEB-4757-4628-9B44-026134E4791E}" type="datetimeFigureOut">
              <a:rPr lang="fr-CA" smtClean="0"/>
              <a:t>2014-03-27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C48ED-AB31-4E0B-AB27-A21BEF1E82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154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5269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9801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857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312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6910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3967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5269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partie importante du travail des membres de la FSAA est effectuée sur le terrain et au laboratoire, ce qui peut aussi expliquer le besoin d’un accès rapide et efficace à la collection de la BUL.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dématérialisation de la documentation pose un grand défi aux bibliothèques en ce qui à trait à la promotion et la diffusion de ressources électroniques.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projet pilote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la FSAA s’aligne à la mission de la BUL et à son environnement numérique en facilitant la diffusion, la promotion et l’accès à la collection de la bibliothèque.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un « tableau d’affichage » virtuel qui permet d’organiser et de partager des images, liées à des URL, sur différents sujets.  Depuis son lancement en 2010,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devenue un de trois réseaux sociaux le plus populaire avec Facebook et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Twitter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Grace à son interface conviviale et visuellement attrayant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grandi 66.52% de septembre 2012 à septembre 2013.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grand nombre de compagnies utilisent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afin de donner une meilleure visibilité à leurs produits dans le but d’attirer une plus grande clientèle.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 études ont montré que les utilisateurs de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dépensent plus et achètent plus souvent et en plus grande quantité que la moyenne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un outil efficace de promotion pour les organisations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5810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Canada est le deuxième pays avec le plus grand nombre d’utilisateurs avec un total de 3.6% d’utilisateurs et 3.3% des visites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effet, contrairement à d’autres réseaux sociaux,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permet la curation d’images provenant du web (sélection, édition et partage des contenus les plus pertinents)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privilégie la collaboration avec d’autres réseaux comme Facebook et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Twitter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plutôt que d’entrer en concurrence directe.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devient donc possible de partager les images via plusieurs réseaux sociaux et d’offrir une visibilité beaucoup plus grande aux éléments qui sont retransmis.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2378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 première phase du projet pilote a comme objectif la promotion des </a:t>
            </a:r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nouvelles acquisitions (2012 et 2013) de livres électroniques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la FSAA </a:t>
            </a: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contenu du compte est organisé selon les disciplines suivantes :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Agronomie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 humaine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Phytologie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 animales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 de la consommation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Sciences et technologie des aliments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Sols</a:t>
            </a:r>
          </a:p>
          <a:p>
            <a:pPr marL="171450" lvl="0" indent="-171450">
              <a:buFont typeface="Courier New" panose="02070309020205020404" pitchFamily="49" charset="0"/>
              <a:buChar char="o"/>
            </a:pP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chaque tableau disciplinaire se retrouvent des images de jaquettes de livres en format électronique suivi d’un court résumé du contenu du livre.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6664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Avec l’aide du</a:t>
            </a:r>
            <a:r>
              <a:rPr lang="fr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coordonnateur de ressources électroniques, nous avons contacté les éditeurs et nous avons reçu leur autorisation pour l’utilisation des jaquettes de livres.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cliquant sur l’image, l’utilisateur accède directement au plein texte du document  via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EZProxy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ce qui lui permet aussi l’accès hors campus. </a:t>
            </a:r>
            <a:endParaRPr lang="fr-CA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usagers peuvent s’abonner à un ou plusieurs tableaux disciplinaires pour recevoir les nouveautés de la bibliothèque sur leur compte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3670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ajouter des commentaires sur un livre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partager les images via Facebook,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Twitter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Google+, courriel, ou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L’administratrice du compte est Daniela Zavala-Mora  avec l’aide de techniciennes à la documentation sont responsables de l’ajout et du contrôle de la qualité du contenu.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95585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période « test » pour la phase 1 est la session d’automne 2013, à partir de son lancement le 24 septembre 2013 jusqu’à la fin de la session en décembre 2013.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faire connaitre le projet à l’ensemble de la FSAA celui-ci a été lancé dans le cadre du « Salon de nouveautés » qui a eu lieu les 24 et 25 septembre à la FSAA au pavillon Paul-Comtois de l’Université Laval.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compte a aussi été présenté durant les formations documentaires pour les différentes disciplines de la FSAA.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 signets et des affiches ont été imprimés et distribués à la Bibliothèque et à la Faculté pour faire connaitre cette nouvelle initiative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Finalement, le lien vers le compte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été ajouté sur chaque portail thématique pour la FSAA dans le site web de la BUL 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8350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Résultats</a:t>
            </a: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74  abonnées à tous les tableaux du compte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 abonnés au tableau agronomie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abonnés au tableau sciences de la consommation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abonnés au tableau sciences et technologie des aliments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 abonnés au tableau sciences animales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 abonnés au tableau phytologie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 abonnés au tableau sols</a:t>
            </a:r>
          </a:p>
          <a:p>
            <a:pPr lvl="0"/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abonnées au tableau nutrition humaine</a:t>
            </a:r>
          </a:p>
          <a:p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Impressions: Ce nombre d’ « impressions » représente la moyenne de fois par jour où nos épingles sont apparues dans les résultats de recherche, sur la page d’accueil de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sur les tableaux d’autres personnes.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Cette option mesure la moyenne de personnes qui ont vu nos épingles.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5125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149 images du compte ont été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réépinglées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moyenne par les usagers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Échantillon des images le plus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réépingles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les usagers pour le même période : Janvier 1 à février 13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8427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évaluer l’impact de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l’utilisation de livres électroniques de la bibliothèque les statistiques d’utilisation provenant des fournisseurs ont été analysé. Les statistiques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analyzées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proviennent des fournisseurs Springer,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Wiley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Elsevier, et CRC qui offrent l’accès à des « COUNTER (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Counting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Usage of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NeTworked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 usage reports » des reports des statistiques d’utilisation de livres électroniques.  Ce type de rapport n’a pas été disponible pour les autres fournisseurs ici sélectionnés</a:t>
            </a:r>
          </a:p>
          <a:p>
            <a:r>
              <a:rPr lang="fr-CA" dirty="0" err="1" smtClean="0"/>
              <a:t>Agronomie:</a:t>
            </a:r>
            <a:r>
              <a:rPr lang="fr-CA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Avant</a:t>
            </a:r>
            <a:r>
              <a:rPr lang="fr-CA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Springer:7,13</a:t>
            </a:r>
            <a:r>
              <a:rPr lang="fr-CA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Elsevier: 5,88</a:t>
            </a:r>
            <a:r>
              <a:rPr lang="fr-CA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Wiley</a:t>
            </a: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fr-CA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fr-CA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CRC:</a:t>
            </a:r>
            <a:r>
              <a:rPr lang="fr-CA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fr-CA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pour tous les éditeurs: 16,01</a:t>
            </a: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projet pilote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la FSAA en est à ses débuts et il est encore tôt pour faire des prédictions sur son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Selon les statistiques obtenues jusqu’à présent, le compte a connu un bon départ pour ce qui est de son acceptation et de son utilisation.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ce jour, nous avons reçu des commentaires très positifs et des suggestions de la part des abonnés aux tableaux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phase 2 du projet aura comme objectif d’élargir le type de contenu.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sélection d’autre type de contenu sera basée sur les statistiques d’utilisation, et  les suggestions/commentaires reçus.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711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Suggestion de professeurs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Création de tableaux avec des suggestions de lecture liée à un cours. Puis, intégration du lien sur le portail des cours de l’Université Laval (ENA) vers les tableaux se trouvant dans </a:t>
            </a:r>
            <a:r>
              <a:rPr lang="fr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Pinterest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Suggestions des étudiants :</a:t>
            </a:r>
            <a:r>
              <a:rPr lang="fr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Création d’un tableau de livres liés à chaque discipline de la FSAA avec du contenu uniquement en français (livres imprimées et électroniques)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0988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71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7E84-55D5-9548-9767-AF7332CBBE76}" type="datetimeFigureOut">
              <a:rPr lang="fr-FR" smtClean="0"/>
              <a:pPr/>
              <a:t>27/03/2014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hyperlink" Target="http://www.google.ca/url?sa=i&amp;source=images&amp;cd=&amp;docid=nm8ayyCKqMQN6M&amp;tbnid=SFzVFtXJ55uuGM:&amp;ved=0CAgQjRwwAA&amp;url=http://www.fotosearch.fr/lushpix-value/themes-des-affaires/UNZ670/&amp;ei=0kl9UqiKO-3NsQSK3IEg&amp;psig=AFQjCNEYXudhpLR6MpN9yzT0OZc6C6ZrZA&amp;ust=1384029011012710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tags" Target="../tags/tag37.xml"/><Relationship Id="rId7" Type="http://schemas.openxmlformats.org/officeDocument/2006/relationships/image" Target="../media/image3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41.xml"/><Relationship Id="rId7" Type="http://schemas.openxmlformats.org/officeDocument/2006/relationships/image" Target="../media/image3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14.JP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60.xml"/><Relationship Id="rId7" Type="http://schemas.openxmlformats.org/officeDocument/2006/relationships/image" Target="../media/image3.jpe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4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docid=REj4B3awMTL6zM&amp;tbnid=2Ne68Kr2LBPlwM:&amp;ved=0CAUQjRw&amp;url=http://commons.wikimedia.org/wiki/File:Pinterest_logo.png&amp;ei=b0l9UsWYD6_lygHE9YCoBg&amp;bvm=bv.56146854,d.cWc&amp;psig=AFQjCNFBVC6Dwr-GB-wuJ08wd2_Ct-dAIw&amp;ust=1384028898820295" TargetMode="External"/><Relationship Id="rId3" Type="http://schemas.openxmlformats.org/officeDocument/2006/relationships/tags" Target="../tags/tag79.xml"/><Relationship Id="rId7" Type="http://schemas.openxmlformats.org/officeDocument/2006/relationships/image" Target="../media/image1.jpe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hyperlink" Target="http://www.google.ca/url?sa=i&amp;source=images&amp;cd=&amp;docid=nm8ayyCKqMQN6M&amp;tbnid=SFzVFtXJ55uuGM:&amp;ved=0CAgQjRwwAA&amp;url=http://www.fotosearch.fr/lushpix-value/themes-des-affaires/UNZ670/&amp;ei=0kl9UqiKO-3NsQSK3IEg&amp;psig=AFQjCNEYXudhpLR6MpN9yzT0OZc6C6ZrZA&amp;ust=1384029011012710" TargetMode="External"/><Relationship Id="rId4" Type="http://schemas.openxmlformats.org/officeDocument/2006/relationships/tags" Target="../tags/tag80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83.xml"/><Relationship Id="rId7" Type="http://schemas.openxmlformats.org/officeDocument/2006/relationships/image" Target="../media/image3.jpe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87.xml"/><Relationship Id="rId7" Type="http://schemas.openxmlformats.org/officeDocument/2006/relationships/image" Target="../media/image3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91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3.xml"/><Relationship Id="rId10" Type="http://schemas.openxmlformats.org/officeDocument/2006/relationships/image" Target="../media/image23.jpeg"/><Relationship Id="rId4" Type="http://schemas.openxmlformats.org/officeDocument/2006/relationships/tags" Target="../tags/tag92.xml"/><Relationship Id="rId9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96.xml"/><Relationship Id="rId7" Type="http://schemas.openxmlformats.org/officeDocument/2006/relationships/image" Target="../media/image19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hyperlink" Target="http://www.google.ca/url?sa=i&amp;rct=j&amp;q=&amp;esrc=s&amp;frm=1&amp;source=images&amp;cd=&amp;cad=rja&amp;docid=REj4B3awMTL6zM&amp;tbnid=2Ne68Kr2LBPlwM:&amp;ved=0CAUQjRw&amp;url=http://commons.wikimedia.org/wiki/File:Pinterest_logo.png&amp;ei=b0l9UsWYD6_lygHE9YCoBg&amp;bvm=bv.56146854,d.cWc&amp;psig=AFQjCNFBVC6Dwr-GB-wuJ08wd2_Ct-dAIw&amp;ust=1384028898820295" TargetMode="Externa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hyperlink" Target="http://www.google.ca/url?sa=i&amp;rct=j&amp;q=&amp;esrc=s&amp;frm=1&amp;source=images&amp;cd=&amp;cad=rja&amp;docid=REj4B3awMTL6zM&amp;tbnid=2Ne68Kr2LBPlwM:&amp;ved=0CAUQjRw&amp;url=http://commons.wikimedia.org/wiki/File:Pinterest_logo.png&amp;ei=b0l9UsWYD6_lygHE9YCoBg&amp;bvm=bv.56146854,d.cWc&amp;psig=AFQjCNFBVC6Dwr-GB-wuJ08wd2_Ct-dAIw&amp;ust=1384028898820295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docid=REj4B3awMTL6zM&amp;tbnid=2Ne68Kr2LBPlwM:&amp;ved=0CAUQjRw&amp;url=http://commons.wikimedia.org/wiki/File:Pinterest_logo.png&amp;ei=b0l9UsWYD6_lygHE9YCoBg&amp;bvm=bv.56146854,d.cWc&amp;psig=AFQjCNFBVC6Dwr-GB-wuJ08wd2_Ct-dAIw&amp;ust=1384028898820295" TargetMode="External"/><Relationship Id="rId3" Type="http://schemas.openxmlformats.org/officeDocument/2006/relationships/tags" Target="../tags/tag101.xml"/><Relationship Id="rId7" Type="http://schemas.openxmlformats.org/officeDocument/2006/relationships/image" Target="../media/image3.jpe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jpg"/><Relationship Id="rId4" Type="http://schemas.openxmlformats.org/officeDocument/2006/relationships/tags" Target="../tags/tag102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05.xml"/><Relationship Id="rId7" Type="http://schemas.openxmlformats.org/officeDocument/2006/relationships/image" Target="../media/image28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10.xml"/><Relationship Id="rId7" Type="http://schemas.openxmlformats.org/officeDocument/2006/relationships/image" Target="../media/image33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13.xml"/><Relationship Id="rId7" Type="http://schemas.openxmlformats.org/officeDocument/2006/relationships/image" Target="../media/image35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38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20.xml"/><Relationship Id="rId7" Type="http://schemas.openxmlformats.org/officeDocument/2006/relationships/image" Target="../media/image39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3" Type="http://schemas.openxmlformats.org/officeDocument/2006/relationships/tags" Target="../tags/tag1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42.png"/><Relationship Id="rId5" Type="http://schemas.openxmlformats.org/officeDocument/2006/relationships/tags" Target="../tags/tag126.xml"/><Relationship Id="rId10" Type="http://schemas.openxmlformats.org/officeDocument/2006/relationships/image" Target="../media/image41.png"/><Relationship Id="rId4" Type="http://schemas.openxmlformats.org/officeDocument/2006/relationships/tags" Target="../tags/tag125.xml"/><Relationship Id="rId9" Type="http://schemas.openxmlformats.org/officeDocument/2006/relationships/image" Target="../media/image8.pd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30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10" Type="http://schemas.openxmlformats.org/officeDocument/2006/relationships/image" Target="../media/image46.png"/><Relationship Id="rId4" Type="http://schemas.openxmlformats.org/officeDocument/2006/relationships/tags" Target="../tags/tag131.xml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10" Type="http://schemas.openxmlformats.org/officeDocument/2006/relationships/image" Target="../media/image49.png"/><Relationship Id="rId4" Type="http://schemas.openxmlformats.org/officeDocument/2006/relationships/tags" Target="../tags/tag136.xml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7" Type="http://schemas.openxmlformats.org/officeDocument/2006/relationships/chart" Target="../charts/chart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g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.gif"/><Relationship Id="rId5" Type="http://schemas.openxmlformats.org/officeDocument/2006/relationships/tags" Target="../tags/tag17.xml"/><Relationship Id="rId10" Type="http://schemas.openxmlformats.org/officeDocument/2006/relationships/image" Target="../media/image4.gif"/><Relationship Id="rId4" Type="http://schemas.openxmlformats.org/officeDocument/2006/relationships/tags" Target="../tags/tag16.xml"/><Relationship Id="rId9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chart" Target="../charts/char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chart" Target="../charts/chart3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chart" Target="../charts/chart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chart" Target="../charts/chart5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chart" Target="../charts/chart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chart" Target="../charts/chart7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4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163.xml"/><Relationship Id="rId7" Type="http://schemas.openxmlformats.org/officeDocument/2006/relationships/image" Target="../media/image52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hyperlink" Target="http://www.pinterest.com/BULAGRICULTURE/" TargetMode="Externa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21.xml"/><Relationship Id="rId7" Type="http://schemas.openxmlformats.org/officeDocument/2006/relationships/image" Target="../media/image3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9.JP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0.jp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BIBLIO-Gabarit-Bibl-VF-1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534572" y="4175760"/>
            <a:ext cx="8342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/>
              <a:t>La promotion des collections monographiques pour la FSAA</a:t>
            </a:r>
            <a:endParaRPr lang="fr-CA" sz="3200" dirty="0"/>
          </a:p>
        </p:txBody>
      </p:sp>
      <p:pic>
        <p:nvPicPr>
          <p:cNvPr id="1028" name="Picture 4" descr="http://sr.photos2.fotosearch.com/bthumb/UNZ/UNZ670/u17993134.jpg">
            <a:hlinkClick r:id="rId7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8" y="3245961"/>
            <a:ext cx="486197" cy="36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23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7101247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Les installations et les ressources: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b="1" dirty="0" smtClean="0"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Avoir une bibliothécaire et une technicienne en tout temps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 prêt des documents est possible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Offrir les pamphlets de la Bibliothèque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7101247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Les installations et les ressources: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b="1" dirty="0" smtClean="0"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Avoir une bibliothécaire et une technicienne en tout temps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 prêt des documents est possible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Offrir les pamphlets de la Bibliothèque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8212595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Les bons coups: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 contact avec les professeurs, les professionnels de recherche, les chargés de cours, en conclusion les employés.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Les prêts de documents et les languettes déchirées ont prouvé que ça valait la peine d’amener les livres sur place.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La promotion de </a:t>
            </a:r>
            <a:r>
              <a:rPr lang="fr-CA" sz="2000" dirty="0" err="1" smtClean="0">
                <a:solidFill>
                  <a:srgbClr val="C00000"/>
                </a:solidFill>
                <a:latin typeface="Calibri" pitchFamily="34" charset="0"/>
              </a:rPr>
              <a:t>Pinterest</a:t>
            </a: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 sur place.</a:t>
            </a:r>
          </a:p>
        </p:txBody>
      </p:sp>
    </p:spTree>
    <p:extLst>
      <p:ext uri="{BB962C8B-B14F-4D97-AF65-F5344CB8AC3E}">
        <p14:creationId xmlns:p14="http://schemas.microsoft.com/office/powerpoint/2010/main" val="24900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8212595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Les mauvais coups: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 contact avec les étudiants ne s’est pas fait.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La localisation du Hall d’entrée n’est pas l’endroit par où les gens circulent dans le Pavillon.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La période de septembre est effervescente mais la plus achalandée pour les employés de la FSAA et de la Bibliothèque.</a:t>
            </a:r>
          </a:p>
        </p:txBody>
      </p:sp>
    </p:spTree>
    <p:extLst>
      <p:ext uri="{BB962C8B-B14F-4D97-AF65-F5344CB8AC3E}">
        <p14:creationId xmlns:p14="http://schemas.microsoft.com/office/powerpoint/2010/main" val="3769474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10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928"/>
            <a:ext cx="9193236" cy="6894928"/>
          </a:xfrm>
        </p:spPr>
      </p:pic>
      <p:sp>
        <p:nvSpPr>
          <p:cNvPr id="7" name="Flèche droite 6"/>
          <p:cNvSpPr/>
          <p:nvPr>
            <p:custDataLst>
              <p:tags r:id="rId3"/>
            </p:custDataLst>
          </p:nvPr>
        </p:nvSpPr>
        <p:spPr>
          <a:xfrm rot="10800000">
            <a:off x="5022165" y="3123027"/>
            <a:ext cx="1688123" cy="80185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 droite 7"/>
          <p:cNvSpPr/>
          <p:nvPr>
            <p:custDataLst>
              <p:tags r:id="rId4"/>
            </p:custDataLst>
          </p:nvPr>
        </p:nvSpPr>
        <p:spPr>
          <a:xfrm rot="10800000">
            <a:off x="7706749" y="3123027"/>
            <a:ext cx="1282506" cy="40092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3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8212595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À refaire: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Trouver un endroit plus circulant?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Faire une activité pour les employés seulement?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Quelques années consécutives permettraient d’ancrer mieux une activité comme celle-là.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fr-CA" sz="2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36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43661" y="496747"/>
            <a:ext cx="6879834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Les affiches envoyées dans les départements</a:t>
            </a:r>
            <a:endParaRPr lang="fr-CA" sz="2400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8873" y="2007826"/>
            <a:ext cx="5351083" cy="4013312"/>
          </a:xfrm>
        </p:spPr>
      </p:pic>
      <p:sp>
        <p:nvSpPr>
          <p:cNvPr id="4" name="ZoneTexte 3"/>
          <p:cNvSpPr txBox="1"/>
          <p:nvPr>
            <p:custDataLst>
              <p:tags r:id="rId4"/>
            </p:custDataLst>
          </p:nvPr>
        </p:nvSpPr>
        <p:spPr>
          <a:xfrm>
            <a:off x="548641" y="1639747"/>
            <a:ext cx="35450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Activité existante à la Bibliothèque scientifique pour la promotion des </a:t>
            </a:r>
            <a:r>
              <a:rPr lang="fr-CA" sz="2400" dirty="0" err="1" smtClean="0"/>
              <a:t>livrels</a:t>
            </a:r>
            <a:r>
              <a:rPr lang="fr-CA" sz="2400" dirty="0" smtClean="0"/>
              <a:t>.</a:t>
            </a:r>
          </a:p>
          <a:p>
            <a:endParaRPr lang="fr-CA" sz="2400" dirty="0"/>
          </a:p>
          <a:p>
            <a:r>
              <a:rPr lang="fr-CA" sz="2400" dirty="0" smtClean="0"/>
              <a:t>Pourquoi ne pas l’étendre aux départements?</a:t>
            </a:r>
          </a:p>
          <a:p>
            <a:pPr marL="285750" indent="-285750">
              <a:buFont typeface="Arial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179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0"/>
            <a:ext cx="5398770" cy="697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>
            <p:custDataLst>
              <p:tags r:id="rId2"/>
            </p:custDataLst>
          </p:nvPr>
        </p:nvSpPr>
        <p:spPr>
          <a:xfrm>
            <a:off x="267286" y="2349305"/>
            <a:ext cx="146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Image de la page couverture</a:t>
            </a:r>
            <a:endParaRPr lang="fr-CA" dirty="0"/>
          </a:p>
        </p:txBody>
      </p:sp>
      <p:sp>
        <p:nvSpPr>
          <p:cNvPr id="6" name="ZoneTexte 5"/>
          <p:cNvSpPr txBox="1"/>
          <p:nvPr>
            <p:custDataLst>
              <p:tags r:id="rId3"/>
            </p:custDataLst>
          </p:nvPr>
        </p:nvSpPr>
        <p:spPr>
          <a:xfrm>
            <a:off x="7340990" y="2375096"/>
            <a:ext cx="146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Résumé ou une table des matières</a:t>
            </a:r>
            <a:endParaRPr lang="fr-CA" dirty="0"/>
          </a:p>
        </p:txBody>
      </p:sp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7340990" y="4232031"/>
            <a:ext cx="146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Code QR menant à la ressource électronique ou à la notice</a:t>
            </a:r>
            <a:endParaRPr lang="fr-CA" dirty="0"/>
          </a:p>
        </p:txBody>
      </p:sp>
      <p:sp>
        <p:nvSpPr>
          <p:cNvPr id="8" name="ZoneTexte 7"/>
          <p:cNvSpPr txBox="1"/>
          <p:nvPr>
            <p:custDataLst>
              <p:tags r:id="rId5"/>
            </p:custDataLst>
          </p:nvPr>
        </p:nvSpPr>
        <p:spPr>
          <a:xfrm>
            <a:off x="267286" y="4970695"/>
            <a:ext cx="146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Titre, ISBN ou cote selon le format.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660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89" y="496747"/>
            <a:ext cx="6162381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Les affiches dans les départements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8212595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Démarches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Visite dans tous les départements avec un exemple d’affiche.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Rencontre avec les agents de bureau.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Déterminer quel babillard appartient à quelle association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Rencontre avec les associations étudiantes pour remplir des espaces passant comme les cafétérias, les salons des étudiants, etc.</a:t>
            </a:r>
          </a:p>
        </p:txBody>
      </p:sp>
    </p:spTree>
    <p:extLst>
      <p:ext uri="{BB962C8B-B14F-4D97-AF65-F5344CB8AC3E}">
        <p14:creationId xmlns:p14="http://schemas.microsoft.com/office/powerpoint/2010/main" val="1401859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4458" y="464210"/>
            <a:ext cx="8229600" cy="1143000"/>
          </a:xfrm>
        </p:spPr>
        <p:txBody>
          <a:bodyPr>
            <a:normAutofit/>
          </a:bodyPr>
          <a:lstStyle/>
          <a:p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La promotion des collections monographiques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34458" y="1809420"/>
            <a:ext cx="6803263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Les activités présentées aujourd’hui: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>
                <a:latin typeface="Calibri" pitchFamily="34" charset="0"/>
              </a:rPr>
              <a:t>Le Salon des nouveautés en septembre dernier (ER)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Les affiches dans les départements (ER)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Le réseau social </a:t>
            </a:r>
            <a:r>
              <a:rPr lang="fr-CA" sz="2000" dirty="0" err="1" smtClean="0">
                <a:latin typeface="Calibri" pitchFamily="34" charset="0"/>
              </a:rPr>
              <a:t>Pinterest</a:t>
            </a:r>
            <a:r>
              <a:rPr lang="fr-CA" sz="2000" dirty="0" smtClean="0">
                <a:latin typeface="Calibri" pitchFamily="34" charset="0"/>
              </a:rPr>
              <a:t> (DZM)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fr-CA" sz="1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>
            <p:custDataLst>
              <p:tags r:id="rId4"/>
            </p:custDataLst>
          </p:nvPr>
        </p:nvSpPr>
        <p:spPr>
          <a:xfrm>
            <a:off x="2349304" y="4586068"/>
            <a:ext cx="503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Les bons coups, les mauvais coups, les choses à </a:t>
            </a:r>
            <a:r>
              <a:rPr lang="fr-CA" dirty="0"/>
              <a:t>refaire,</a:t>
            </a:r>
            <a:r>
              <a:rPr lang="fr-CA" dirty="0" smtClean="0"/>
              <a:t>  etc.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96621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94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32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89" y="496747"/>
            <a:ext cx="6162381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Les affiches dans les départements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8212595" cy="35785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Les bons et les mauvais coups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Apprécié dans les départements (rétroaction des agentes et les languettes déchirés)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Les associations étudiantes ont été de très mauvais partenaires dans cette aventure. Dommage parce qu’ils ont des espaces remarqués dans les pavillons.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>
                <a:latin typeface="Calibri" pitchFamily="34" charset="0"/>
              </a:rPr>
              <a:t>Malheureusement cette activité de promotion n’a jamais trouvé son air d’aller afin d’assurer un affichage </a:t>
            </a:r>
            <a:r>
              <a:rPr lang="fr-CA" sz="2000" dirty="0" smtClean="0">
                <a:latin typeface="Calibri" pitchFamily="34" charset="0"/>
              </a:rPr>
              <a:t>régulier.</a:t>
            </a:r>
            <a:endParaRPr lang="fr-CA" sz="2000" dirty="0"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fr-CA" sz="2000" dirty="0" smtClean="0">
              <a:latin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50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BIBLIO-Gabarit-Bibl-VF-1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949958" y="4175760"/>
            <a:ext cx="7503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pour </a:t>
            </a:r>
            <a:r>
              <a:rPr lang="fr-CA" sz="3200" b="1" dirty="0"/>
              <a:t>la mise en valeur des nouveautés en format </a:t>
            </a:r>
            <a:r>
              <a:rPr lang="fr-CA" sz="3200" b="1" dirty="0" smtClean="0"/>
              <a:t>électronique</a:t>
            </a:r>
            <a:endParaRPr lang="fr-CA" sz="3200" dirty="0"/>
          </a:p>
        </p:txBody>
      </p:sp>
      <p:pic>
        <p:nvPicPr>
          <p:cNvPr id="1026" name="Picture 2" descr="http://upload.wikimedia.org/wikipedia/commons/9/94/Pinterest_logo.png">
            <a:hlinkClick r:id="rId8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8" y="3520766"/>
            <a:ext cx="2022057" cy="51085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r.photos2.fotosearch.com/bthumb/UNZ/UNZ670/u17993134.jpg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8" y="3245961"/>
            <a:ext cx="486197" cy="36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4458" y="464210"/>
            <a:ext cx="8229600" cy="1143000"/>
          </a:xfrm>
        </p:spPr>
        <p:txBody>
          <a:bodyPr>
            <a:normAutofit/>
          </a:bodyPr>
          <a:lstStyle/>
          <a:p>
            <a:r>
              <a:rPr lang="fr-CA" altLang="fr-FR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Faculté des sciences de l’agriculture </a:t>
            </a:r>
            <a:br>
              <a:rPr lang="fr-CA" altLang="fr-FR" sz="24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fr-CA" altLang="fr-FR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et de l’alimentation (FSAA) en un coup d’œil</a:t>
            </a:r>
            <a:endParaRPr lang="fr-CA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5" y="1817650"/>
            <a:ext cx="4514723" cy="34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252225" y="1607210"/>
            <a:ext cx="3546088" cy="4057612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Times"/>
              <a:buNone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Seule faculté d’agriculture et d’agroalimentaire francophone </a:t>
            </a:r>
            <a:br>
              <a:rPr lang="fr-CA" sz="1600" b="1" dirty="0" smtClean="0">
                <a:latin typeface="Arial" pitchFamily="34" charset="0"/>
                <a:cs typeface="Arial" pitchFamily="34" charset="0"/>
              </a:rPr>
            </a:b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en Amérique du Nord</a:t>
            </a:r>
          </a:p>
          <a:p>
            <a:pPr marL="266700" indent="0" eaLnBrk="1" hangingPunct="1">
              <a:buFont typeface="Times"/>
              <a:buChar char="•"/>
              <a:defRPr/>
            </a:pPr>
            <a:endParaRPr lang="fr-CA" sz="1600" dirty="0" smtClean="0">
              <a:latin typeface="Arial" pitchFamily="34" charset="0"/>
              <a:cs typeface="Arial" pitchFamily="34" charset="0"/>
            </a:endParaRPr>
          </a:p>
          <a:p>
            <a:pPr marL="266700" lvl="1" indent="0" eaLnBrk="1" hangingPunct="1"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2042 étudiants (2012)</a:t>
            </a:r>
          </a:p>
          <a:p>
            <a:pPr marL="542925" lvl="2" indent="0" eaLnBrk="1" hangingPunct="1"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Baccalauréat : 1190</a:t>
            </a:r>
          </a:p>
          <a:p>
            <a:pPr marL="542925" lvl="2" indent="0" eaLnBrk="1" hangingPunct="1">
              <a:buFont typeface="Times"/>
              <a:buChar char="•"/>
              <a:defRPr/>
            </a:pPr>
            <a:r>
              <a:rPr lang="fr-CA" sz="1600" dirty="0" err="1" smtClean="0">
                <a:latin typeface="Arial" pitchFamily="34" charset="0"/>
                <a:cs typeface="Arial" pitchFamily="34" charset="0"/>
              </a:rPr>
              <a:t>M.Sc</a:t>
            </a:r>
            <a:r>
              <a:rPr lang="fr-CA" sz="1600" dirty="0" smtClean="0">
                <a:latin typeface="Arial" pitchFamily="34" charset="0"/>
                <a:cs typeface="Arial" pitchFamily="34" charset="0"/>
              </a:rPr>
              <a:t>. et Ph. D. : 367</a:t>
            </a:r>
          </a:p>
          <a:p>
            <a:pPr marL="542925" lvl="2" indent="0" eaLnBrk="1" hangingPunct="1"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Formation continue : 485</a:t>
            </a:r>
          </a:p>
          <a:p>
            <a:pPr marL="266700" lvl="1" indent="0" eaLnBrk="1" hangingPunct="1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113 professeurs</a:t>
            </a:r>
          </a:p>
          <a:p>
            <a:pPr marL="266700" lvl="1" indent="0" eaLnBrk="1" hangingPunct="1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7 programmes du Baccalauréat</a:t>
            </a:r>
          </a:p>
          <a:p>
            <a:pPr marL="266700" lvl="1" indent="0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fr-CA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programmes de 2e et de 3e cycle</a:t>
            </a:r>
            <a:r>
              <a:rPr lang="fr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lvl="1" indent="0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fr-CA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programmes de formation continue </a:t>
            </a:r>
          </a:p>
          <a:p>
            <a:pPr marL="266700" lvl="1" indent="0">
              <a:buFont typeface="Times"/>
              <a:buChar char="•"/>
              <a:defRPr/>
            </a:pPr>
            <a:endParaRPr lang="fr-CA" sz="1600" dirty="0"/>
          </a:p>
          <a:p>
            <a:pPr marL="266700" lvl="1" indent="0" eaLnBrk="1" hangingPunct="1">
              <a:buFont typeface="Times"/>
              <a:buChar char="•"/>
              <a:defRPr/>
            </a:pP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Times"/>
              <a:buChar char="•"/>
              <a:defRPr/>
            </a:pPr>
            <a:endParaRPr lang="fr-CA" sz="18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72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4458" y="464210"/>
            <a:ext cx="8229600" cy="1143000"/>
          </a:xfrm>
        </p:spPr>
        <p:txBody>
          <a:bodyPr>
            <a:normAutofit/>
          </a:bodyPr>
          <a:lstStyle/>
          <a:p>
            <a:r>
              <a:rPr lang="fr-CA" altLang="fr-FR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Faculté des sciences de l’agriculture </a:t>
            </a:r>
            <a:br>
              <a:rPr lang="fr-CA" altLang="fr-FR" sz="24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fr-CA" altLang="fr-FR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et de l’alimentation (FSAA) en un coup d’œil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92859" y="1919444"/>
            <a:ext cx="4605454" cy="4057612"/>
          </a:xfrm>
        </p:spPr>
        <p:txBody>
          <a:bodyPr>
            <a:normAutofit/>
          </a:bodyPr>
          <a:lstStyle/>
          <a:p>
            <a:pPr marL="0" indent="0" eaLnBrk="1" hangingPunct="1">
              <a:buFont typeface="Times"/>
              <a:buNone/>
              <a:defRPr/>
            </a:pPr>
            <a:r>
              <a:rPr lang="fr-CA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départements:</a:t>
            </a:r>
          </a:p>
          <a:p>
            <a:pPr marL="266700" indent="0" eaLnBrk="1" hangingPunct="1">
              <a:buFont typeface="Times"/>
              <a:buChar char="•"/>
              <a:defRPr/>
            </a:pPr>
            <a:endParaRPr lang="fr-CA" sz="1600" dirty="0" smtClean="0">
              <a:latin typeface="Arial" pitchFamily="34" charset="0"/>
              <a:cs typeface="Arial" pitchFamily="34" charset="0"/>
            </a:endParaRPr>
          </a:p>
          <a:p>
            <a:pPr marL="266700" lvl="1" indent="0" eaLnBrk="1" hangingPunct="1"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Économie agroalimentaire et sciences de la consommation</a:t>
            </a:r>
          </a:p>
          <a:p>
            <a:pPr marL="266700" lvl="1" indent="0" eaLnBrk="1" hangingPunct="1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Phytologie</a:t>
            </a:r>
          </a:p>
          <a:p>
            <a:pPr marL="266700" lvl="1" indent="0" eaLnBrk="1" hangingPunct="1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Sciences animales</a:t>
            </a:r>
          </a:p>
          <a:p>
            <a:pPr marL="266700" lvl="1" indent="0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Sciences des aliments et de nutrition</a:t>
            </a:r>
          </a:p>
          <a:p>
            <a:pPr marL="266700" lvl="1" indent="0">
              <a:lnSpc>
                <a:spcPct val="150000"/>
              </a:lnSpc>
              <a:buFont typeface="Times"/>
              <a:buChar char="•"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Sols et génie agroalimentaire </a:t>
            </a:r>
            <a:endParaRPr lang="fr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1" indent="0">
              <a:buFont typeface="Times"/>
              <a:buChar char="•"/>
              <a:defRPr/>
            </a:pPr>
            <a:endParaRPr lang="fr-CA" sz="1600" dirty="0"/>
          </a:p>
          <a:p>
            <a:pPr marL="266700" lvl="1" indent="0" eaLnBrk="1" hangingPunct="1">
              <a:buFont typeface="Times"/>
              <a:buChar char="•"/>
              <a:defRPr/>
            </a:pPr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Times"/>
              <a:buChar char="•"/>
              <a:defRPr/>
            </a:pPr>
            <a:endParaRPr lang="fr-CA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0" name="Picture 2" descr="https://encrypted-tbn3.gstatic.com/images?q=tbn:ANd9GcSvDyLzP10blRgOB6_wx0QFtkgsWWdpydaGYZt7txLS01awWTd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2" y="1741025"/>
            <a:ext cx="3531899" cy="281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18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41395" y="2146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3600" b="1" dirty="0">
                <a:solidFill>
                  <a:srgbClr val="FF0000"/>
                </a:solidFill>
              </a:rPr>
              <a:t>Recherche</a:t>
            </a:r>
            <a:endParaRPr lang="fr-CA" sz="36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678285" y="572507"/>
            <a:ext cx="4105275" cy="455453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Times"/>
              <a:buNone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Quatre centres de recherche</a:t>
            </a:r>
          </a:p>
          <a:p>
            <a:pPr marL="0" indent="0" eaLnBrk="1" hangingPunct="1">
              <a:spcBef>
                <a:spcPts val="0"/>
              </a:spcBef>
              <a:buFont typeface="Times"/>
              <a:buNone/>
              <a:defRPr/>
            </a:pPr>
            <a:endParaRPr lang="fr-CA" sz="1600" b="1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spcBef>
                <a:spcPts val="0"/>
              </a:spcBef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Centre de recherche en horticulture (CRH)</a:t>
            </a:r>
          </a:p>
          <a:p>
            <a:pPr lvl="1" eaLnBrk="1" hangingPunct="1">
              <a:spcBef>
                <a:spcPts val="0"/>
              </a:spcBef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Centre de recherche en sciences </a:t>
            </a:r>
            <a:br>
              <a:rPr lang="fr-CA" sz="1600" dirty="0" smtClean="0">
                <a:latin typeface="Arial" pitchFamily="34" charset="0"/>
                <a:cs typeface="Arial" pitchFamily="34" charset="0"/>
              </a:rPr>
            </a:br>
            <a:r>
              <a:rPr lang="fr-CA" sz="1600" dirty="0" smtClean="0">
                <a:latin typeface="Arial" pitchFamily="34" charset="0"/>
                <a:cs typeface="Arial" pitchFamily="34" charset="0"/>
              </a:rPr>
              <a:t>et technologie du lait (STELA)</a:t>
            </a:r>
          </a:p>
          <a:p>
            <a:pPr lvl="1" eaLnBrk="1" hangingPunct="1">
              <a:spcBef>
                <a:spcPts val="0"/>
              </a:spcBef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Centre de recherche en biologie </a:t>
            </a:r>
            <a:br>
              <a:rPr lang="fr-CA" sz="1600" dirty="0" smtClean="0">
                <a:latin typeface="Arial" pitchFamily="34" charset="0"/>
                <a:cs typeface="Arial" pitchFamily="34" charset="0"/>
              </a:rPr>
            </a:br>
            <a:r>
              <a:rPr lang="fr-CA" sz="1600" dirty="0" smtClean="0">
                <a:latin typeface="Arial" pitchFamily="34" charset="0"/>
                <a:cs typeface="Arial" pitchFamily="34" charset="0"/>
              </a:rPr>
              <a:t>de la reproduction (CRBR)</a:t>
            </a:r>
          </a:p>
          <a:p>
            <a:pPr lvl="1" eaLnBrk="1" hangingPunct="1">
              <a:spcBef>
                <a:spcPts val="0"/>
              </a:spcBef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Centre de Recherche en économie de l'Environnement, de l'Agroalimentaire, des Transports et de l'Énergie(CREATE)</a:t>
            </a:r>
          </a:p>
          <a:p>
            <a:pPr lvl="1" eaLnBrk="1" hangingPunct="1">
              <a:spcBef>
                <a:spcPts val="0"/>
              </a:spcBef>
              <a:buFont typeface="Times"/>
              <a:buChar char="•"/>
              <a:defRPr/>
            </a:pPr>
            <a:endParaRPr lang="fr-CA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buFont typeface="Times"/>
              <a:buNone/>
              <a:defRPr/>
            </a:pP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Un institut</a:t>
            </a:r>
          </a:p>
          <a:p>
            <a:pPr marL="0" indent="0" eaLnBrk="1" hangingPunct="1">
              <a:spcBef>
                <a:spcPts val="0"/>
              </a:spcBef>
              <a:buFont typeface="Times"/>
              <a:buNone/>
              <a:defRPr/>
            </a:pPr>
            <a:endParaRPr lang="fr-CA" sz="1600" b="1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spcBef>
                <a:spcPts val="0"/>
              </a:spcBef>
              <a:buFont typeface="Times"/>
              <a:buChar char="•"/>
              <a:defRPr/>
            </a:pPr>
            <a:r>
              <a:rPr lang="fr-CA" sz="1600" dirty="0" smtClean="0">
                <a:latin typeface="Arial" pitchFamily="34" charset="0"/>
                <a:cs typeface="Arial" pitchFamily="34" charset="0"/>
              </a:rPr>
              <a:t>Institut des </a:t>
            </a:r>
            <a:r>
              <a:rPr lang="fr-CA" sz="1600" dirty="0" err="1" smtClean="0">
                <a:latin typeface="Arial" pitchFamily="34" charset="0"/>
                <a:cs typeface="Arial" pitchFamily="34" charset="0"/>
              </a:rPr>
              <a:t>nutraceutiques</a:t>
            </a:r>
            <a:r>
              <a:rPr lang="fr-CA" sz="16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fr-CA" sz="1600" dirty="0" smtClean="0">
                <a:latin typeface="Arial" pitchFamily="34" charset="0"/>
                <a:cs typeface="Arial" pitchFamily="34" charset="0"/>
              </a:rPr>
            </a:br>
            <a:r>
              <a:rPr lang="fr-CA" sz="1600" dirty="0" smtClean="0">
                <a:latin typeface="Arial" pitchFamily="34" charset="0"/>
                <a:cs typeface="Arial" pitchFamily="34" charset="0"/>
              </a:rPr>
              <a:t>et des aliments fonctionnels (INAF)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Times"/>
              <a:buChar char="•"/>
              <a:defRPr/>
            </a:pPr>
            <a:endParaRPr lang="fr-CA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5" descr="BR-P101062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254738" y="1081668"/>
            <a:ext cx="2956812" cy="2217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8" descr="\\serv1crp-fsaa\Personnel\Dossiers echanges\Banque photos FSAA\Banque photos FSAA 2008, autorisations\Activités FSAA\Lancements\Sciences animale 26 mars 2012\_MRP4044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3551663"/>
            <a:ext cx="2910546" cy="19341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5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9/94/Pinterest_logo.png">
            <a:hlinkClick r:id="rId6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3" y="320366"/>
            <a:ext cx="3523784" cy="70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137"/>
          <p:cNvSpPr/>
          <p:nvPr>
            <p:custDataLst>
              <p:tags r:id="rId2"/>
            </p:custDataLst>
          </p:nvPr>
        </p:nvSpPr>
        <p:spPr>
          <a:xfrm>
            <a:off x="490654" y="1315844"/>
            <a:ext cx="8307658" cy="4906535"/>
          </a:xfrm>
          <a:prstGeom prst="wedgeRoundRectCallout">
            <a:avLst/>
          </a:prstGeom>
          <a:solidFill>
            <a:srgbClr val="CA0000"/>
          </a:solidFill>
          <a:ln>
            <a:solidFill>
              <a:srgbClr val="EEECE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Image 9" descr="shareaholic1"/>
          <p:cNvPicPr/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1" y="1841768"/>
            <a:ext cx="5643130" cy="3854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7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9/94/Pinterest_logo.png">
            <a:hlinkClick r:id="rId6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90" y="220005"/>
            <a:ext cx="3523784" cy="70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http://semiocast.com/image/2013/7/10/pinterestusersbycountry201307.png%28%29%28lossless%29%28306B6533D6973DF132055FB5719376EB%29.png"/>
          <p:cNvPicPr/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61" y="1548143"/>
            <a:ext cx="5770755" cy="3648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723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http://upload.wikimedia.org/wikipedia/commons/9/94/Pinterest_logo.png">
            <a:hlinkClick r:id="rId8"/>
          </p:cNvPr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3" y="916925"/>
            <a:ext cx="3311912" cy="83791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8" y="2087118"/>
            <a:ext cx="4693601" cy="3308232"/>
          </a:xfrm>
          <a:prstGeom prst="rect">
            <a:avLst/>
          </a:prstGeom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4994682" y="1756410"/>
            <a:ext cx="3669815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b="1" dirty="0" smtClean="0"/>
              <a:t>Accès conviviale à la collection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b="1" dirty="0" smtClean="0"/>
              <a:t>Accès mobile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b="1" dirty="0" smtClean="0"/>
              <a:t>Utilisation gratuite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b="1" dirty="0" smtClean="0"/>
              <a:t>Contact direct avec les usagers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b="1" dirty="0" smtClean="0"/>
              <a:t>Curation du contenu conviviale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132536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4458" y="464210"/>
            <a:ext cx="8229600" cy="1143000"/>
          </a:xfrm>
        </p:spPr>
        <p:txBody>
          <a:bodyPr>
            <a:normAutofit/>
          </a:bodyPr>
          <a:lstStyle/>
          <a:p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La promotion des collections monographiques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1" y="1639747"/>
            <a:ext cx="7776496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Pourquoi?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dirty="0" smtClean="0">
                <a:latin typeface="Calibri" pitchFamily="34" charset="0"/>
              </a:rPr>
              <a:t>Les habitudes de veille dans les disciplines de la FSAA (Sciences animales, phytologie, sols et environnement, agroalimentaire, consommation, nutrition) favorisent souvent les articles scientifiques.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fr-CA" sz="20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fr-CA" sz="1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ZoneTexte 2"/>
          <p:cNvSpPr txBox="1"/>
          <p:nvPr>
            <p:custDataLst>
              <p:tags r:id="rId4"/>
            </p:custDataLst>
          </p:nvPr>
        </p:nvSpPr>
        <p:spPr>
          <a:xfrm>
            <a:off x="734458" y="4543865"/>
            <a:ext cx="129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FF0000"/>
                </a:solidFill>
              </a:rPr>
              <a:t>Formations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>
            <a:off x="3376244" y="4543865"/>
            <a:ext cx="271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FF0000"/>
                </a:solidFill>
              </a:rPr>
              <a:t>Analyse des plans de cours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67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217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690813"/>
            <a:ext cx="83248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092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3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13" y="1823659"/>
            <a:ext cx="2427248" cy="186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2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7" y="2220433"/>
            <a:ext cx="8937045" cy="213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62" y="4647505"/>
            <a:ext cx="3351055" cy="203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2182"/>
            <a:ext cx="9144001" cy="49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-78058" y="6244683"/>
            <a:ext cx="1260088" cy="44604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7560527" y="1092820"/>
            <a:ext cx="1538868" cy="4386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43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17" y="3971101"/>
            <a:ext cx="5195306" cy="288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0" y="0"/>
            <a:ext cx="6781336" cy="39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4650059" y="0"/>
            <a:ext cx="1248936" cy="4237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395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1" y="100361"/>
            <a:ext cx="7443760" cy="37526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92" y="3987024"/>
            <a:ext cx="7260238" cy="27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3289610" y="6055112"/>
            <a:ext cx="2230244" cy="7248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954751" y="4951141"/>
            <a:ext cx="2121679" cy="9924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15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10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925039" y="6477000"/>
            <a:ext cx="2895600" cy="2444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1000" b="1" cap="all" dirty="0" smtClean="0">
                <a:solidFill>
                  <a:srgbClr val="E7021A"/>
                </a:solidFill>
                <a:latin typeface="Arial Narrow"/>
                <a:cs typeface="Arial Narrow"/>
              </a:rPr>
              <a:t>Bibliothèque </a:t>
            </a:r>
            <a:r>
              <a:rPr lang="fr-FR" sz="1000" b="1" cap="all" dirty="0">
                <a:solidFill>
                  <a:srgbClr val="E7021A"/>
                </a:solidFill>
                <a:latin typeface="Arial Narrow"/>
                <a:cs typeface="Arial Narrow"/>
              </a:rPr>
              <a:t>de l'Université Laval</a:t>
            </a:r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3090556" y="6477000"/>
            <a:ext cx="457200" cy="2444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5DA820-774F-E546-87E5-DDAFA0F806A9}" type="slidenum">
              <a:rPr lang="fr-FR">
                <a:solidFill>
                  <a:srgbClr val="5E5E5E"/>
                </a:solidFill>
                <a:latin typeface="Arial Narrow"/>
                <a:cs typeface="Arial Narrow"/>
              </a:rPr>
              <a:pPr/>
              <a:t>36</a:t>
            </a:fld>
            <a:endParaRPr lang="fr-FR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sp>
        <p:nvSpPr>
          <p:cNvPr id="13" name="Heart 26"/>
          <p:cNvSpPr/>
          <p:nvPr>
            <p:custDataLst>
              <p:tags r:id="rId4"/>
            </p:custDataLst>
          </p:nvPr>
        </p:nvSpPr>
        <p:spPr>
          <a:xfrm>
            <a:off x="591015" y="1"/>
            <a:ext cx="7995424" cy="6721474"/>
          </a:xfrm>
          <a:prstGeom prst="heart">
            <a:avLst/>
          </a:prstGeom>
          <a:solidFill>
            <a:srgbClr val="CA0000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17" y="2036337"/>
            <a:ext cx="7036420" cy="15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89" y="1085385"/>
            <a:ext cx="2933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364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234330" y="6463990"/>
            <a:ext cx="2895600" cy="2444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1000" b="1" cap="all" dirty="0" smtClean="0">
                <a:solidFill>
                  <a:srgbClr val="E7021A"/>
                </a:solidFill>
                <a:latin typeface="Arial Narrow"/>
                <a:cs typeface="Arial Narrow"/>
              </a:rPr>
              <a:t>Bibliothèque </a:t>
            </a:r>
            <a:r>
              <a:rPr lang="fr-FR" sz="1000" b="1" cap="all" dirty="0">
                <a:solidFill>
                  <a:srgbClr val="E7021A"/>
                </a:solidFill>
                <a:latin typeface="Arial Narrow"/>
                <a:cs typeface="Arial Narrow"/>
              </a:rPr>
              <a:t>de l'Université Laval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" y="662331"/>
            <a:ext cx="2339975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79" y="776788"/>
            <a:ext cx="2174333" cy="558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41" y="1536390"/>
            <a:ext cx="393065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>
            <p:custDataLst>
              <p:tags r:id="rId5"/>
            </p:custDataLst>
          </p:nvPr>
        </p:nvSpPr>
        <p:spPr>
          <a:xfrm>
            <a:off x="4953851" y="339165"/>
            <a:ext cx="4402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>
                <a:solidFill>
                  <a:srgbClr val="FF0000"/>
                </a:solidFill>
                <a:latin typeface="Arial" charset="0"/>
                <a:cs typeface="Arial" charset="0"/>
              </a:rPr>
              <a:t>Échantillon des images les plus « </a:t>
            </a:r>
            <a:r>
              <a:rPr lang="fr-CA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réépinglés</a:t>
            </a:r>
            <a:r>
              <a:rPr lang="fr-CA" b="1" dirty="0">
                <a:solidFill>
                  <a:srgbClr val="FF0000"/>
                </a:solidFill>
                <a:latin typeface="Arial" charset="0"/>
                <a:cs typeface="Arial" charset="0"/>
              </a:rPr>
              <a:t> » (Janvier 1 à Février 13)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725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2" y="1006359"/>
            <a:ext cx="3116263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30" y="185431"/>
            <a:ext cx="2903537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50" y="3445708"/>
            <a:ext cx="2801109" cy="334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7573" y="185431"/>
            <a:ext cx="2499393" cy="483644"/>
          </a:xfrm>
        </p:spPr>
        <p:txBody>
          <a:bodyPr>
            <a:normAutofit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Notifications</a:t>
            </a:r>
            <a:endParaRPr lang="fr-CA" sz="2400" dirty="0"/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3596830" y="802888"/>
            <a:ext cx="2903537" cy="5352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Virage 9"/>
          <p:cNvSpPr/>
          <p:nvPr>
            <p:custDataLst>
              <p:tags r:id="rId6"/>
            </p:custDataLst>
          </p:nvPr>
        </p:nvSpPr>
        <p:spPr>
          <a:xfrm rot="5400000">
            <a:off x="6869151" y="2241395"/>
            <a:ext cx="591015" cy="992459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531118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92188624"/>
              </p:ext>
            </p:extLst>
          </p:nvPr>
        </p:nvGraphicFramePr>
        <p:xfrm>
          <a:off x="947854" y="1276815"/>
          <a:ext cx="7850459" cy="413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85532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7101247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Quels sont les éléments que l’on veut promouvoir?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Les livres imprimés (338 achetés en 2012-2013)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Les </a:t>
            </a:r>
            <a:r>
              <a:rPr lang="fr-CA" sz="2000" dirty="0" err="1" smtClean="0">
                <a:latin typeface="Calibri" pitchFamily="34" charset="0"/>
              </a:rPr>
              <a:t>livrels</a:t>
            </a:r>
            <a:endParaRPr lang="fr-CA" sz="2000" dirty="0" smtClean="0"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Autres nouveautés (ex: </a:t>
            </a:r>
            <a:r>
              <a:rPr lang="fr-CA" sz="2000" dirty="0" err="1" smtClean="0">
                <a:latin typeface="Calibri" pitchFamily="34" charset="0"/>
              </a:rPr>
              <a:t>Scopus</a:t>
            </a:r>
            <a:r>
              <a:rPr lang="fr-CA" sz="2000" dirty="0" smtClean="0">
                <a:latin typeface="Calibri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Services (formations générales, </a:t>
            </a:r>
            <a:r>
              <a:rPr lang="fr-CA" sz="2000" dirty="0" err="1" smtClean="0">
                <a:latin typeface="Calibri" pitchFamily="34" charset="0"/>
              </a:rPr>
              <a:t>EndNote</a:t>
            </a:r>
            <a:r>
              <a:rPr lang="fr-CA" sz="2000" dirty="0" smtClean="0">
                <a:latin typeface="Calibri" pitchFamily="34" charset="0"/>
              </a:rPr>
              <a:t>, etc. )</a:t>
            </a:r>
          </a:p>
        </p:txBody>
      </p:sp>
      <p:pic>
        <p:nvPicPr>
          <p:cNvPr id="1029" name="Picture 5" descr="C:\Users\evric8\AppData\Local\Microsoft\Windows\Temporary Internet Files\Content.IE5\52SPDTYR\MM900284013[1].gi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08" y="568872"/>
            <a:ext cx="7048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vric8\AppData\Local\Microsoft\Windows\Temporary Internet Files\Content.IE5\AZ2OOPKG\MM900323759[1]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01" y="3822044"/>
            <a:ext cx="86677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vric8\AppData\Local\Microsoft\Windows\Temporary Internet Files\Content.IE5\AE83LVI8\MM900323762[1].gi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45" y="2007302"/>
            <a:ext cx="8763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85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631479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20772295"/>
              </p:ext>
            </p:extLst>
          </p:nvPr>
        </p:nvGraphicFramePr>
        <p:xfrm>
          <a:off x="457200" y="1600201"/>
          <a:ext cx="7638585" cy="374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30053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508816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02132443"/>
              </p:ext>
            </p:extLst>
          </p:nvPr>
        </p:nvGraphicFramePr>
        <p:xfrm>
          <a:off x="457200" y="1491475"/>
          <a:ext cx="7995424" cy="3875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79824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508816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82898298"/>
              </p:ext>
            </p:extLst>
          </p:nvPr>
        </p:nvGraphicFramePr>
        <p:xfrm>
          <a:off x="457200" y="1600200"/>
          <a:ext cx="8062332" cy="376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36668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508816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15082648"/>
              </p:ext>
            </p:extLst>
          </p:nvPr>
        </p:nvGraphicFramePr>
        <p:xfrm>
          <a:off x="457200" y="1600201"/>
          <a:ext cx="8017727" cy="374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7544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508816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7013497"/>
              </p:ext>
            </p:extLst>
          </p:nvPr>
        </p:nvGraphicFramePr>
        <p:xfrm>
          <a:off x="457200" y="1600200"/>
          <a:ext cx="8229600" cy="3785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84982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52109" y="508816"/>
            <a:ext cx="6246204" cy="483644"/>
          </a:xfrm>
        </p:spPr>
        <p:txBody>
          <a:bodyPr>
            <a:normAutofit fontScale="90000"/>
          </a:bodyPr>
          <a:lstStyle/>
          <a:p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Impact de </a:t>
            </a:r>
            <a:r>
              <a:rPr lang="fr-CA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Pinterest</a:t>
            </a:r>
            <a:r>
              <a:rPr lang="fr-CA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sur l’utilisation des livres: Résultats préliminaires</a:t>
            </a:r>
            <a:endParaRPr lang="fr-CA" sz="2400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73090318"/>
              </p:ext>
            </p:extLst>
          </p:nvPr>
        </p:nvGraphicFramePr>
        <p:xfrm>
          <a:off x="457200" y="1600201"/>
          <a:ext cx="7995424" cy="379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4560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3"/>
            <a:ext cx="9143999" cy="6851707"/>
          </a:xfrm>
        </p:spPr>
      </p:pic>
    </p:spTree>
    <p:extLst>
      <p:ext uri="{BB962C8B-B14F-4D97-AF65-F5344CB8AC3E}">
        <p14:creationId xmlns:p14="http://schemas.microsoft.com/office/powerpoint/2010/main" val="14222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3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" y="1827205"/>
            <a:ext cx="8977044" cy="224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27" y="4071466"/>
            <a:ext cx="6576546" cy="26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3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455729"/>
            <a:ext cx="8914421" cy="456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973766" y="4477213"/>
            <a:ext cx="936702" cy="4181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452946" y="4031166"/>
            <a:ext cx="1349298" cy="434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2442117" y="5463426"/>
            <a:ext cx="4518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hlinkClick r:id="rId7"/>
              </a:rPr>
              <a:t>http://www.pinterest.com/BULAGRICULTURE</a:t>
            </a:r>
            <a:r>
              <a:rPr lang="fr-CA" dirty="0" smtClean="0">
                <a:hlinkClick r:id="rId7"/>
              </a:rPr>
              <a:t>/</a:t>
            </a: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51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90715" y="895050"/>
            <a:ext cx="3562762" cy="2847217"/>
          </a:xfrm>
        </p:spPr>
        <p:txBody>
          <a:bodyPr anchor="t" anchorCtr="0">
            <a:noAutofit/>
          </a:bodyPr>
          <a:lstStyle/>
          <a:p>
            <a:pPr algn="l"/>
            <a:r>
              <a:rPr lang="fr-FR" sz="9600" b="0" dirty="0" smtClean="0">
                <a:solidFill>
                  <a:srgbClr val="E7021A"/>
                </a:solidFill>
                <a:latin typeface="Minion Pro"/>
                <a:cs typeface="Minion Pro"/>
              </a:rPr>
              <a:t>Merci</a:t>
            </a:r>
            <a:endParaRPr lang="fr-FR" sz="9600" dirty="0">
              <a:solidFill>
                <a:srgbClr val="E7021A"/>
              </a:solidFill>
              <a:latin typeface="Minion Pro"/>
              <a:cs typeface="Minion Pr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1" y="1639747"/>
            <a:ext cx="3443648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Où? Quand? Durée?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Dans le pavillon : le Hall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24 et 25 septembre 2013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latin typeface="Calibri" pitchFamily="34" charset="0"/>
              </a:rPr>
              <a:t>2 jours.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fr-CA" sz="2000" dirty="0" smtClean="0"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42" y="1748772"/>
            <a:ext cx="4808757" cy="36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pic>
        <p:nvPicPr>
          <p:cNvPr id="9" name="Espace réservé du contenu 8"/>
          <p:cNvPicPr>
            <a:picLocks noGrp="1"/>
          </p:cNvPicPr>
          <p:nvPr>
            <p:ph idx="1"/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4659" y="1525618"/>
            <a:ext cx="8229600" cy="38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95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756137"/>
            <a:ext cx="7873219" cy="59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95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10900" y="1639747"/>
            <a:ext cx="7101247" cy="35785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fr-CA" sz="2000" b="1" dirty="0" smtClean="0">
                <a:latin typeface="Calibri" pitchFamily="34" charset="0"/>
              </a:rPr>
              <a:t>Les installations et les ressources: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fr-CA" sz="2000" b="1" dirty="0" smtClean="0"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Avoir une bibliothécaire et une technicienne en tout temps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Le prêt des documents est possible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CA" sz="2000" dirty="0" smtClean="0">
                <a:solidFill>
                  <a:srgbClr val="C00000"/>
                </a:solidFill>
                <a:latin typeface="Calibri" pitchFamily="34" charset="0"/>
              </a:rPr>
              <a:t>Offrir la documentation (pamphlets) de la Bibliothèque</a:t>
            </a:r>
          </a:p>
        </p:txBody>
      </p:sp>
    </p:spTree>
    <p:extLst>
      <p:ext uri="{BB962C8B-B14F-4D97-AF65-F5344CB8AC3E}">
        <p14:creationId xmlns:p14="http://schemas.microsoft.com/office/powerpoint/2010/main" val="1510795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LBIBLIO-Gabarit-Bibl-VF-19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3490" y="496747"/>
            <a:ext cx="3999318" cy="1143000"/>
          </a:xfrm>
        </p:spPr>
        <p:txBody>
          <a:bodyPr>
            <a:normAutofit/>
          </a:bodyPr>
          <a:lstStyle/>
          <a:p>
            <a:pPr algn="l"/>
            <a:r>
              <a:rPr lang="fr-CA" altLang="fr-FR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 Salon des nouveautés</a:t>
            </a:r>
            <a:endParaRPr lang="fr-CA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" y="0"/>
            <a:ext cx="9181784" cy="6858000"/>
          </a:xfrm>
        </p:spPr>
      </p:pic>
    </p:spTree>
    <p:extLst>
      <p:ext uri="{BB962C8B-B14F-4D97-AF65-F5344CB8AC3E}">
        <p14:creationId xmlns:p14="http://schemas.microsoft.com/office/powerpoint/2010/main" val="24900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1384</Words>
  <Application>Microsoft Office PowerPoint</Application>
  <PresentationFormat>Affichage à l'écran (4:3)</PresentationFormat>
  <Paragraphs>242</Paragraphs>
  <Slides>49</Slides>
  <Notes>46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Présentation PowerPoint</vt:lpstr>
      <vt:lpstr>La promotion des collections monographiques</vt:lpstr>
      <vt:lpstr>La promotion des collections monographiques</vt:lpstr>
      <vt:lpstr>Le Salon des nouveautés</vt:lpstr>
      <vt:lpstr>Le Salon des nouveautés</vt:lpstr>
      <vt:lpstr>Le Salon des nouveautés</vt:lpstr>
      <vt:lpstr>Le Salon des nouveautés</vt:lpstr>
      <vt:lpstr>Le Salon des nouveautés</vt:lpstr>
      <vt:lpstr>Le Salon des nouveautés</vt:lpstr>
      <vt:lpstr>Le Salon des nouveautés</vt:lpstr>
      <vt:lpstr>Le Salon des nouveautés</vt:lpstr>
      <vt:lpstr>Le Salon des nouveautés</vt:lpstr>
      <vt:lpstr>Le Salon des nouveautés</vt:lpstr>
      <vt:lpstr>Présentation PowerPoint</vt:lpstr>
      <vt:lpstr>Présentation PowerPoint</vt:lpstr>
      <vt:lpstr>Le Salon des nouveautés</vt:lpstr>
      <vt:lpstr>Les affiches envoyées dans les départements</vt:lpstr>
      <vt:lpstr>Présentation PowerPoint</vt:lpstr>
      <vt:lpstr>Les affiches dans les départements</vt:lpstr>
      <vt:lpstr>Présentation PowerPoint</vt:lpstr>
      <vt:lpstr>Présentation PowerPoint</vt:lpstr>
      <vt:lpstr>Les affiches dans les départements</vt:lpstr>
      <vt:lpstr>Présentation PowerPoint</vt:lpstr>
      <vt:lpstr>Faculté des sciences de l’agriculture  et de l’alimentation (FSAA) en un coup d’œil</vt:lpstr>
      <vt:lpstr>Faculté des sciences de l’agriculture  et de l’alimentation (FSAA) en un coup d’œil</vt:lpstr>
      <vt:lpstr>Recherche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Notifications</vt:lpstr>
      <vt:lpstr>Impact de Pinterest sur l’utilisation des livres: Résultats préliminaires</vt:lpstr>
      <vt:lpstr>Impact de Pinterest sur l’utilisation des livres: Résultats préliminaires</vt:lpstr>
      <vt:lpstr>Impact de Pinterest sur l’utilisation des livres: Résultats préliminaires</vt:lpstr>
      <vt:lpstr>Impact de Pinterest sur l’utilisation des livres: Résultats préliminaires</vt:lpstr>
      <vt:lpstr>Impact de Pinterest sur l’utilisation des livres: Résultats préliminaires</vt:lpstr>
      <vt:lpstr>Impact de Pinterest sur l’utilisation des livres: Résultats préliminaires</vt:lpstr>
      <vt:lpstr>Impact de Pinterest sur l’utilisation des livres: Résultats préliminaires</vt:lpstr>
      <vt:lpstr>Présentation PowerPoint</vt:lpstr>
      <vt:lpstr>Présentation PowerPoint</vt:lpstr>
      <vt:lpstr>Présentation PowerPoint</vt:lpstr>
      <vt:lpstr>Merci</vt:lpstr>
    </vt:vector>
  </TitlesOfParts>
  <Company>Entreprise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Administrateur Administrateur</dc:creator>
  <cp:lastModifiedBy>Normand Pelletier</cp:lastModifiedBy>
  <cp:revision>113</cp:revision>
  <dcterms:created xsi:type="dcterms:W3CDTF">2012-08-03T15:47:38Z</dcterms:created>
  <dcterms:modified xsi:type="dcterms:W3CDTF">2014-03-27T19:20:30Z</dcterms:modified>
</cp:coreProperties>
</file>