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9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E0B396-1F5C-46E7-AC51-84F5F89DDB19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CED140-4D98-4358-8433-2EBF109244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328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1205-5473-4B96-B7E5-D06A7A763991}" type="datetime1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5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5870-F357-4E6C-9AB2-850BD50170FB}" type="datetime1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378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BE65-7D9C-4769-B5CF-77B895E7A397}" type="datetime1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68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B41F-8C5B-442A-9C10-EEAB18B7EA1C}" type="datetime1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686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0F1C-13AB-4624-8BD7-B5E1A1F2454F}" type="datetime1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695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34E2-14A2-4C46-8C5F-198C723F8714}" type="datetime1">
              <a:rPr lang="fr-CA" smtClean="0"/>
              <a:t>2014-03-27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233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0BF9-F197-4D73-A279-87A13DC87F3B}" type="datetime1">
              <a:rPr lang="fr-CA" smtClean="0"/>
              <a:t>2014-03-27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915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A8AE-D8F3-46DD-8CDB-28215BB34999}" type="datetime1">
              <a:rPr lang="fr-CA" smtClean="0"/>
              <a:t>2014-03-27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242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49DB-DD60-4F49-84B2-459BDE6314C1}" type="datetime1">
              <a:rPr lang="fr-CA" smtClean="0"/>
              <a:t>2014-03-27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950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EA44B-16C8-44C9-BB40-A6E77D2B7656}" type="datetime1">
              <a:rPr lang="fr-CA" smtClean="0"/>
              <a:t>2014-03-27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722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35227-45F1-44E8-A837-5B26D021CF87}" type="datetime1">
              <a:rPr lang="fr-CA" smtClean="0"/>
              <a:t>2014-03-27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713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20F39-E679-47EC-BF9C-AFA634BD0928}" type="datetime1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 smtClean="0"/>
              <a:t>Les Idées fructueuses </a:t>
            </a: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6900-CA2E-419A-AA5D-D35E18D11D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178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24328" y="5902609"/>
            <a:ext cx="1904256" cy="720080"/>
          </a:xfrm>
        </p:spPr>
        <p:txBody>
          <a:bodyPr>
            <a:normAutofit fontScale="92500" lnSpcReduction="10000"/>
          </a:bodyPr>
          <a:lstStyle/>
          <a:p>
            <a:r>
              <a:rPr lang="fr-CA" sz="2000" b="1" i="1" dirty="0">
                <a:solidFill>
                  <a:srgbClr val="FF0000"/>
                </a:solidFill>
              </a:rPr>
              <a:t>10 ANS</a:t>
            </a:r>
            <a:endParaRPr lang="fr-CA" sz="2000" dirty="0" smtClean="0">
              <a:solidFill>
                <a:srgbClr val="FF0000"/>
              </a:solidFill>
            </a:endParaRPr>
          </a:p>
          <a:p>
            <a:r>
              <a:rPr lang="fr-CA" sz="2000" b="1" i="1" dirty="0">
                <a:solidFill>
                  <a:srgbClr val="FF0000"/>
                </a:solidFill>
              </a:rPr>
              <a:t>de partage</a:t>
            </a:r>
            <a:endParaRPr lang="fr-CA" sz="2000" dirty="0" smtClean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Les Idées fructueuses </a:t>
            </a:r>
          </a:p>
          <a:p>
            <a:r>
              <a:rPr lang="fr-CA" dirty="0" smtClean="0"/>
              <a:t>Le mardi, 21 janvier 2014</a:t>
            </a:r>
            <a:endParaRPr lang="fr-CA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123" y="4408191"/>
            <a:ext cx="1110877" cy="149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68" y="332656"/>
            <a:ext cx="787584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55576" y="548680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FF0000"/>
                </a:solidFill>
              </a:rPr>
              <a:t>Les </a:t>
            </a:r>
            <a:r>
              <a:rPr lang="fr-CA" sz="2800" b="1" dirty="0">
                <a:solidFill>
                  <a:srgbClr val="FF0000"/>
                </a:solidFill>
              </a:rPr>
              <a:t>Idées </a:t>
            </a:r>
            <a:r>
              <a:rPr lang="fr-CA" sz="2800" b="1" dirty="0" smtClean="0">
                <a:solidFill>
                  <a:srgbClr val="FF0000"/>
                </a:solidFill>
              </a:rPr>
              <a:t>fructueuses </a:t>
            </a:r>
          </a:p>
          <a:p>
            <a:pPr algn="ctr"/>
            <a:r>
              <a:rPr lang="fr-CA" sz="2800" b="1" dirty="0" smtClean="0">
                <a:solidFill>
                  <a:srgbClr val="FF0000"/>
                </a:solidFill>
              </a:rPr>
              <a:t>«</a:t>
            </a:r>
            <a:r>
              <a:rPr lang="fr-CA" sz="2800" b="1" dirty="0">
                <a:solidFill>
                  <a:srgbClr val="FF0000"/>
                </a:solidFill>
              </a:rPr>
              <a:t> </a:t>
            </a:r>
            <a:r>
              <a:rPr lang="fr-CA" sz="2800" b="1" i="1" dirty="0">
                <a:solidFill>
                  <a:srgbClr val="FF0000"/>
                </a:solidFill>
              </a:rPr>
              <a:t>IF/87-2014 </a:t>
            </a:r>
            <a:r>
              <a:rPr lang="fr-CA" sz="2800" b="1" i="1" dirty="0" smtClean="0">
                <a:solidFill>
                  <a:srgbClr val="FF0000"/>
                </a:solidFill>
              </a:rPr>
              <a:t> Spécial </a:t>
            </a:r>
            <a:r>
              <a:rPr lang="fr-CA" sz="2800" b="1" i="1" dirty="0">
                <a:solidFill>
                  <a:srgbClr val="FF0000"/>
                </a:solidFill>
              </a:rPr>
              <a:t>10</a:t>
            </a:r>
            <a:r>
              <a:rPr lang="fr-CA" sz="2800" b="1" i="1" baseline="30000" dirty="0">
                <a:solidFill>
                  <a:srgbClr val="FF0000"/>
                </a:solidFill>
              </a:rPr>
              <a:t>e</a:t>
            </a:r>
            <a:r>
              <a:rPr lang="fr-CA" sz="2800" b="1" i="1" dirty="0">
                <a:solidFill>
                  <a:srgbClr val="FF0000"/>
                </a:solidFill>
              </a:rPr>
              <a:t> anniversaire »</a:t>
            </a:r>
          </a:p>
        </p:txBody>
      </p:sp>
    </p:spTree>
    <p:extLst>
      <p:ext uri="{BB962C8B-B14F-4D97-AF65-F5344CB8AC3E}">
        <p14:creationId xmlns:p14="http://schemas.microsoft.com/office/powerpoint/2010/main" val="201332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864095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fr-CA" sz="3200" dirty="0" smtClean="0">
                <a:solidFill>
                  <a:srgbClr val="FF0000"/>
                </a:solidFill>
              </a:rPr>
              <a:t>Plan de la présentation</a:t>
            </a:r>
            <a:endParaRPr lang="fr-CA" sz="32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24328" y="5821628"/>
            <a:ext cx="1512168" cy="575017"/>
          </a:xfrm>
        </p:spPr>
        <p:txBody>
          <a:bodyPr>
            <a:normAutofit fontScale="85000" lnSpcReduction="20000"/>
          </a:bodyPr>
          <a:lstStyle/>
          <a:p>
            <a:r>
              <a:rPr lang="fr-CA" sz="2000" b="1" i="1" dirty="0">
                <a:solidFill>
                  <a:srgbClr val="FF0000"/>
                </a:solidFill>
              </a:rPr>
              <a:t>10 ANS</a:t>
            </a:r>
            <a:endParaRPr lang="fr-CA" sz="2000" dirty="0" smtClean="0">
              <a:solidFill>
                <a:srgbClr val="FF0000"/>
              </a:solidFill>
            </a:endParaRPr>
          </a:p>
          <a:p>
            <a:r>
              <a:rPr lang="fr-CA" sz="2000" b="1" i="1" dirty="0">
                <a:solidFill>
                  <a:srgbClr val="FF0000"/>
                </a:solidFill>
              </a:rPr>
              <a:t>de partage</a:t>
            </a:r>
            <a:endParaRPr lang="fr-CA" sz="2000" dirty="0" smtClean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Les Idées fructueuses </a:t>
            </a:r>
          </a:p>
          <a:p>
            <a:r>
              <a:rPr lang="fr-CA" dirty="0" smtClean="0"/>
              <a:t>Le mardi, 21 janvier 2014</a:t>
            </a:r>
            <a:endParaRPr lang="fr-CA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293095"/>
            <a:ext cx="1080120" cy="145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629204" y="1412775"/>
            <a:ext cx="6679100" cy="4408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2000" dirty="0" smtClean="0"/>
              <a:t>Mot de bienvenue</a:t>
            </a:r>
          </a:p>
          <a:p>
            <a:pPr algn="l"/>
            <a:endParaRPr lang="fr-CA" sz="2000" dirty="0" smtClean="0"/>
          </a:p>
          <a:p>
            <a:pPr marL="457200" indent="-457200" algn="l">
              <a:buAutoNum type="arabicPeriod"/>
            </a:pPr>
            <a:r>
              <a:rPr lang="fr-CA" sz="2000" dirty="0" smtClean="0"/>
              <a:t>À l’origine: les Idées heureuses</a:t>
            </a:r>
          </a:p>
          <a:p>
            <a:pPr marL="457200" indent="-457200" algn="l">
              <a:buAutoNum type="arabicPeriod"/>
            </a:pPr>
            <a:r>
              <a:rPr lang="fr-CA" sz="2000" dirty="0" smtClean="0"/>
              <a:t>La formule des Idées fructueuses</a:t>
            </a:r>
          </a:p>
          <a:p>
            <a:pPr algn="l"/>
            <a:r>
              <a:rPr lang="fr-CA" sz="2000" dirty="0" smtClean="0"/>
              <a:t>	- Le manuel des IF</a:t>
            </a:r>
          </a:p>
          <a:p>
            <a:pPr algn="l"/>
            <a:r>
              <a:rPr lang="fr-CA" sz="2000" dirty="0" smtClean="0"/>
              <a:t>	- Le site web des IF</a:t>
            </a:r>
          </a:p>
          <a:p>
            <a:pPr algn="l"/>
            <a:r>
              <a:rPr lang="fr-CA" sz="2000" dirty="0" smtClean="0"/>
              <a:t>	- Des chiffres révélateurs</a:t>
            </a:r>
          </a:p>
          <a:p>
            <a:pPr algn="l"/>
            <a:r>
              <a:rPr lang="fr-CA" sz="2000" dirty="0" smtClean="0"/>
              <a:t>	- Du contenu… fructueux</a:t>
            </a:r>
          </a:p>
          <a:p>
            <a:pPr marL="457200" indent="-457200" algn="l">
              <a:buAutoNum type="arabicPeriod" startAt="3"/>
            </a:pPr>
            <a:r>
              <a:rPr lang="fr-CA" sz="2000" dirty="0" smtClean="0"/>
              <a:t>L’avenir des IF</a:t>
            </a:r>
          </a:p>
          <a:p>
            <a:pPr marL="457200" indent="-457200" algn="l">
              <a:buAutoNum type="arabicPeriod" startAt="3"/>
            </a:pPr>
            <a:endParaRPr lang="fr-CA" sz="2000" dirty="0" smtClean="0"/>
          </a:p>
          <a:p>
            <a:pPr algn="l"/>
            <a:r>
              <a:rPr lang="fr-CA" sz="2000" dirty="0" smtClean="0"/>
              <a:t>Questions, suggestions, commentaires, attentes…</a:t>
            </a:r>
          </a:p>
          <a:p>
            <a:pPr algn="l"/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2517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24328" y="5821628"/>
            <a:ext cx="1512168" cy="575017"/>
          </a:xfrm>
        </p:spPr>
        <p:txBody>
          <a:bodyPr>
            <a:normAutofit fontScale="85000" lnSpcReduction="20000"/>
          </a:bodyPr>
          <a:lstStyle/>
          <a:p>
            <a:r>
              <a:rPr lang="fr-CA" sz="2000" b="1" i="1" dirty="0">
                <a:solidFill>
                  <a:srgbClr val="FF0000"/>
                </a:solidFill>
              </a:rPr>
              <a:t>10 ANS</a:t>
            </a:r>
            <a:endParaRPr lang="fr-CA" sz="2000" dirty="0" smtClean="0">
              <a:solidFill>
                <a:srgbClr val="FF0000"/>
              </a:solidFill>
            </a:endParaRPr>
          </a:p>
          <a:p>
            <a:r>
              <a:rPr lang="fr-CA" sz="2000" b="1" i="1" dirty="0">
                <a:solidFill>
                  <a:srgbClr val="FF0000"/>
                </a:solidFill>
              </a:rPr>
              <a:t>de partage</a:t>
            </a:r>
            <a:endParaRPr lang="fr-CA" sz="2000" dirty="0" smtClean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Les Idées fructueuses </a:t>
            </a:r>
          </a:p>
          <a:p>
            <a:r>
              <a:rPr lang="fr-CA" dirty="0" smtClean="0"/>
              <a:t>Le mardi, 21 janvier 2014</a:t>
            </a:r>
            <a:endParaRPr lang="fr-CA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293095"/>
            <a:ext cx="1080120" cy="145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038"/>
            <a:ext cx="9144000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1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864095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fr-CA" sz="3200" dirty="0" smtClean="0">
                <a:solidFill>
                  <a:srgbClr val="FF0000"/>
                </a:solidFill>
              </a:rPr>
              <a:t>Des chiffres révélateurs</a:t>
            </a:r>
            <a:endParaRPr lang="fr-CA" sz="32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52320" y="5821628"/>
            <a:ext cx="1512168" cy="575017"/>
          </a:xfrm>
        </p:spPr>
        <p:txBody>
          <a:bodyPr>
            <a:normAutofit fontScale="85000" lnSpcReduction="20000"/>
          </a:bodyPr>
          <a:lstStyle/>
          <a:p>
            <a:r>
              <a:rPr lang="fr-CA" sz="2000" b="1" i="1" dirty="0">
                <a:solidFill>
                  <a:srgbClr val="FF0000"/>
                </a:solidFill>
              </a:rPr>
              <a:t>10 ANS</a:t>
            </a:r>
            <a:endParaRPr lang="fr-CA" sz="2000" dirty="0" smtClean="0">
              <a:solidFill>
                <a:srgbClr val="FF0000"/>
              </a:solidFill>
            </a:endParaRPr>
          </a:p>
          <a:p>
            <a:r>
              <a:rPr lang="fr-CA" sz="2000" b="1" i="1" dirty="0">
                <a:solidFill>
                  <a:srgbClr val="FF0000"/>
                </a:solidFill>
              </a:rPr>
              <a:t>de partage</a:t>
            </a:r>
            <a:endParaRPr lang="fr-CA" sz="2000" dirty="0" smtClean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Les Idées fructueuses </a:t>
            </a:r>
          </a:p>
          <a:p>
            <a:r>
              <a:rPr lang="fr-CA" dirty="0" smtClean="0"/>
              <a:t>Le mardi, 21 janvier 2014</a:t>
            </a:r>
            <a:endParaRPr lang="fr-CA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293096"/>
            <a:ext cx="1080120" cy="145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629204" y="1412775"/>
            <a:ext cx="6679100" cy="4408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CA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157787"/>
              </p:ext>
            </p:extLst>
          </p:nvPr>
        </p:nvGraphicFramePr>
        <p:xfrm>
          <a:off x="1763688" y="1916832"/>
          <a:ext cx="4896544" cy="3204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309"/>
                <a:gridCol w="819235"/>
              </a:tblGrid>
              <a:tr h="640870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 smtClean="0"/>
                        <a:t>10 ans d’idées</a:t>
                      </a:r>
                      <a:r>
                        <a:rPr lang="fr-CA" sz="2400" baseline="0" dirty="0" smtClean="0"/>
                        <a:t> fructueuses</a:t>
                      </a:r>
                      <a:endParaRPr lang="fr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r>
                        <a:rPr lang="fr-CA" dirty="0" smtClean="0"/>
                        <a:t>Nombre de séances 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87</a:t>
                      </a:r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Nombre de présidents</a:t>
                      </a:r>
                    </a:p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9</a:t>
                      </a:r>
                    </a:p>
                    <a:p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r>
                        <a:rPr lang="fr-CA" dirty="0" smtClean="0"/>
                        <a:t>Nombre</a:t>
                      </a:r>
                      <a:r>
                        <a:rPr lang="fr-CA" baseline="0" dirty="0" smtClean="0"/>
                        <a:t> de conférenciers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147</a:t>
                      </a:r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r>
                        <a:rPr lang="fr-CA" dirty="0" smtClean="0"/>
                        <a:t>Nombre de participants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2520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22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864095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fr-CA" sz="3200" dirty="0" smtClean="0">
                <a:solidFill>
                  <a:srgbClr val="FF0000"/>
                </a:solidFill>
              </a:rPr>
              <a:t>Du contenu… fructueux</a:t>
            </a:r>
            <a:endParaRPr lang="fr-CA" sz="32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52320" y="5821628"/>
            <a:ext cx="1512168" cy="575017"/>
          </a:xfrm>
        </p:spPr>
        <p:txBody>
          <a:bodyPr>
            <a:normAutofit fontScale="85000" lnSpcReduction="20000"/>
          </a:bodyPr>
          <a:lstStyle/>
          <a:p>
            <a:r>
              <a:rPr lang="fr-CA" sz="2000" b="1" i="1" dirty="0">
                <a:solidFill>
                  <a:srgbClr val="FF0000"/>
                </a:solidFill>
              </a:rPr>
              <a:t>10 ANS</a:t>
            </a:r>
            <a:endParaRPr lang="fr-CA" sz="2000" dirty="0" smtClean="0">
              <a:solidFill>
                <a:srgbClr val="FF0000"/>
              </a:solidFill>
            </a:endParaRPr>
          </a:p>
          <a:p>
            <a:r>
              <a:rPr lang="fr-CA" sz="2000" b="1" i="1" dirty="0">
                <a:solidFill>
                  <a:srgbClr val="FF0000"/>
                </a:solidFill>
              </a:rPr>
              <a:t>de partage</a:t>
            </a:r>
            <a:endParaRPr lang="fr-CA" sz="2000" dirty="0" smtClean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Les Idées fructueuses </a:t>
            </a:r>
          </a:p>
          <a:p>
            <a:r>
              <a:rPr lang="fr-CA" dirty="0" smtClean="0"/>
              <a:t>Le mardi, 21 janvier 2014</a:t>
            </a:r>
            <a:endParaRPr lang="fr-CA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293096"/>
            <a:ext cx="1080120" cy="145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629204" y="1412775"/>
            <a:ext cx="6679100" cy="4408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CA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699387"/>
              </p:ext>
            </p:extLst>
          </p:nvPr>
        </p:nvGraphicFramePr>
        <p:xfrm>
          <a:off x="1763688" y="1916832"/>
          <a:ext cx="4320480" cy="3845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309"/>
                <a:gridCol w="243171"/>
              </a:tblGrid>
              <a:tr h="640870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 smtClean="0"/>
                        <a:t>10 ans d’idées</a:t>
                      </a:r>
                      <a:r>
                        <a:rPr lang="fr-CA" sz="2400" baseline="0" dirty="0" smtClean="0"/>
                        <a:t> fructueuses</a:t>
                      </a:r>
                      <a:endParaRPr lang="fr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r>
                        <a:rPr lang="fr-CA" dirty="0" smtClean="0"/>
                        <a:t>Une journée dans la vie de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ABC de la collection</a:t>
                      </a:r>
                    </a:p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r>
                        <a:rPr lang="fr-CA" dirty="0" smtClean="0"/>
                        <a:t>Projets BUL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r>
                        <a:rPr lang="fr-CA" dirty="0" smtClean="0"/>
                        <a:t>Des surprenantes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640870">
                <a:tc>
                  <a:txBody>
                    <a:bodyPr/>
                    <a:lstStyle/>
                    <a:p>
                      <a:r>
                        <a:rPr lang="fr-CA" dirty="0" smtClean="0"/>
                        <a:t>Des invités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4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864095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fr-CA" sz="3200" dirty="0" smtClean="0"/>
              <a:t/>
            </a:r>
            <a:br>
              <a:rPr lang="fr-CA" sz="3200" dirty="0" smtClean="0"/>
            </a:br>
            <a:r>
              <a:rPr lang="fr-CA" sz="3200" dirty="0" smtClean="0">
                <a:solidFill>
                  <a:srgbClr val="FF0000"/>
                </a:solidFill>
              </a:rPr>
              <a:t>Questions, suggestions</a:t>
            </a:r>
            <a:r>
              <a:rPr lang="fr-CA" sz="3200" dirty="0">
                <a:solidFill>
                  <a:srgbClr val="FF0000"/>
                </a:solidFill>
              </a:rPr>
              <a:t>, commentaires, </a:t>
            </a:r>
            <a:r>
              <a:rPr lang="fr-CA" sz="3200" dirty="0" smtClean="0">
                <a:solidFill>
                  <a:srgbClr val="FF0000"/>
                </a:solidFill>
              </a:rPr>
              <a:t>attentes…</a:t>
            </a:r>
            <a:r>
              <a:rPr lang="fr-CA" sz="3200" dirty="0"/>
              <a:t/>
            </a:r>
            <a:br>
              <a:rPr lang="fr-CA" sz="3200" dirty="0"/>
            </a:br>
            <a:endParaRPr lang="fr-CA" sz="32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52320" y="5821628"/>
            <a:ext cx="1512168" cy="575017"/>
          </a:xfrm>
        </p:spPr>
        <p:txBody>
          <a:bodyPr>
            <a:normAutofit fontScale="85000" lnSpcReduction="20000"/>
          </a:bodyPr>
          <a:lstStyle/>
          <a:p>
            <a:r>
              <a:rPr lang="fr-CA" sz="2000" b="1" i="1" dirty="0">
                <a:solidFill>
                  <a:srgbClr val="FF0000"/>
                </a:solidFill>
              </a:rPr>
              <a:t>10 ANS</a:t>
            </a:r>
            <a:endParaRPr lang="fr-CA" sz="2000" dirty="0" smtClean="0">
              <a:solidFill>
                <a:srgbClr val="FF0000"/>
              </a:solidFill>
            </a:endParaRPr>
          </a:p>
          <a:p>
            <a:r>
              <a:rPr lang="fr-CA" sz="2000" b="1" i="1" dirty="0">
                <a:solidFill>
                  <a:srgbClr val="FF0000"/>
                </a:solidFill>
              </a:rPr>
              <a:t>de partage</a:t>
            </a:r>
            <a:endParaRPr lang="fr-CA" sz="2000" dirty="0" smtClean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Les Idées fructueuses </a:t>
            </a:r>
          </a:p>
          <a:p>
            <a:r>
              <a:rPr lang="fr-CA" dirty="0" smtClean="0"/>
              <a:t>Le mardi, 21 janvier 2014</a:t>
            </a:r>
            <a:endParaRPr lang="fr-CA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293096"/>
            <a:ext cx="1080120" cy="145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629204" y="1412775"/>
            <a:ext cx="6679100" cy="4408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CA" sz="2000" dirty="0"/>
          </a:p>
        </p:txBody>
      </p:sp>
      <p:pic>
        <p:nvPicPr>
          <p:cNvPr id="2052" name="Picture 4" descr="https://encrypted-tbn0.gstatic.com/images?q=tbn:ANd9GcSlx2kATEMZ75T7yTsd4CclyTuVNkgtIYxX_8ySajLGsvE0yvKyewliWw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82" y="1305496"/>
            <a:ext cx="3473872" cy="231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encrypted-tbn3.gstatic.com/images?q=tbn:ANd9GcQh37Kak9KatZJTGBNPm_LLZJaBm1ZLgvRY7b5_Jao00OtbVAlYL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118121"/>
            <a:ext cx="3141265" cy="263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0" descr="data:image/jpeg;base64,/9j/4AAQSkZJRgABAQAAAQABAAD/2wCEAAkGBxAQEg8PERQQDg8UEg8QDA8QDxASDw8QFBUWFxQRFBQZHCggGBonGxQWIjEiJSkrLi4uGB8zRDMsNygtLisBCgoKDg0OGhAQGiwkHCQsLCwvLCwsLCwvLSwsLCwsLSwsLCwsLCwsLSwsLCwsLCwsLCwsLCwsLCwsLCwsLCwsLP/AABEIANUA7AMBEQACEQEDEQH/xAAbAAEAAQUBAAAAAAAAAAAAAAAABQECAwQGB//EADgQAAICAQEFBQYGAQMFAAAAAAABAgMEEQUSEyExBiJBUWEHFHGBkaEjMkJSYnKSgrHBJDNDU6L/xAAaAQEAAwEBAQAAAAAAAAAAAAAAAQIDBAUG/8QALREBAAICAgIBBAIABQUAAAAAAAECAxEEIRIxQQUTMlEiYSNCccHhFYGR0fD/2gAMAwEAAhEDEQA/APcQAAAAAAAAAAAAAAAAAAAAAAAAAAAAAAAAAAAAAAAAAAAAAAAAAAAAAAAAAAAAAAAAAAAAAAAAAAAAAKCRhsnzPH5fImMn8Z9NKx0orGRX6hePZ4wvjb58juxcul1ZrLImdUTE+lQkVAAAAAAAAAAAAAAAAAAAAAAAAAAABSTKXt41mZIap83afK0y2CoANTanIyU9SahfG1/E7cXPn/PCs0ZI2p+h34+TjyfjKkxpfqboVAAAAAAAAAAAAAAAAAAAAAAAAAGK58jg5+Txpr5larCeK0NQAAAAJj9isZNHTj5d6ImsMkbvM78fPrP5dKTVkjNM7a5K29SrPS4uAAAAAAAAAAAAAAAAAAAAAAGva+Z4fOyeWTX6aVjpYcSw0AAAAAAAALRaa/jIujNo7MfOyV99q+LJG3zO7Hzcd+p6lWasilqddbRPqVVSwAAAAAAAAAAAAAAAAAFJMpe3jWZ/REdtVnzd7eVplsFQAAAAAAAAAAAA0plvT1JMRK+NjXqdmP6haOrqzVkjavgd+Pl47KzWV6Z0xMT6VVJAAAAAAAAAAAAAAGK58tDh52Txp4/tasdsJ4jQAAAAFEgKgAAAAAAAAABM2pyL09GtsitfxO7H9R1+cKeC+Nq+B3489MkdSrqV5ruEKkgAAAAAAAAAAa9r5nh87J5ZNfENK+mtlZVdUXOycK4LrKclGP1ZxxEy0pS1p1WNsWFtKi/XhW126c3w5xlovXQmazC18WSn5V020VZgAAAAAAAAAAAAAAAkCPXoa20c+OPXK2b0itPm29Eju4mXJ9zxiekWiGzs3NV0VNdGe2ybYAAAAAAAACjZS9vGsyQ1Wz5u8za0y2/pxXtB2bkS4OXTGvIjQnKePYt6Mlrq5KHR935+RrS0enrfTMuKN4rzNZn1PpbgbPqzY4efhRhg3KcXk7sN1urR79ckvza8mm/B6kzOujLkvgtfFnnyj4dtqYPJ0qgBAAAAAAAAAAAAAAAAcH7S8xyliYcespca1fxjyj9z1Pp+Pdpspd2PZrF4dMF6I9VRLAAAAAAAAAMVz5HDzsnjj0tXtD9ocOd+NfVXKVdkoSUJxejUtOXM8ek97dfGyVx5q2tG4ct2c7b0QorqzOJj31rg2uyt7spQWnJrXnppyNJp309Lk/TMlsnlh7ie4ZNjbX4GJPIhXq7rpV7Oq/K7lq1VqvBaJvX9qImvfaufj/czxjtPURu0/pMX2zwcOycpcbJer1b5W5NmijGK8FrokvJEaiZ6ccRHIzarGq/7QlqLHCqMrnFSUE7pflimlrJ+iKzG56c8xE3mKI7D7S023V0KN0ZWRnOic6nGu2MNN5xb5+K8BNJiNt7cS9cc33Go9/0md4q5Z6V1IDUnRuAgAAAAAAAAAADzLGl79tO63rCElVV/Wvl/vqfQ8Wnhjhlb29UohuxS9DoQyAAAAAAAAANe18zw+bk8smv00rHTHocayP2jsTHyNVbXGabTmtNN/TpvadS0Xb4uVlxfhKB7TSy6snDljY3vVUK7Ywgmo112y3VGTfhpFNfCTL1muu3ZxIw3xX+7fxmZ/wDMN/Zuyb5ShfnThbbF71NNcdMeh+a15zkv3Mi1o9Qwy5scR4YY1HzPzLR7RbXh7zTj2wtnQo8WEaqpWrJuT0jDu+EerT8dPItWny24/HtOKb1mIt6761Db7MTeS7c6yChKU5V4ylo5VUQe7pr6yUm9PTyK276Z8uPt6w1n/XXzLDtLNlfXZe7LKMODcauFJwuy7Nd1aS6xhvclpzfXp1msLYsUY7RTW7/O/UQ3dmTlhYkXm3Leim7LJyb01eqhq+cmtdPUrMbnpllrHIz6w19sOyO2WJk3e7QdkbWnKCsrlBTSWr019NfoTbHqNr5+BmxY/uW1p0LenXl8TPTijv0rqNBqEBAAAAAABF9qNpe7Yt936owarT8Zy5RX1Zvx6eWSIJ9Ob9mOzN2G++b831fqfQxGoiGL0MkAAAAAAAAKSZW9vGsyNVs+avbytv8AbbQVAABAdtXYsWThvuKspeSq9d+WOpripac/y69PA0xxG3ZwfH73fvU63+9dNLFpx5Vyx9nfhwueuRbBzcaYNd7d3uSm1ySXnr4F5nTW1slb/c5Hcx6j9/8AC6/Jn+JgYmOrKKYwoyG7uE4xnH8tT8ZKPN66dUNfMla16z5bame4jX6RuJ2f0yMbGd12VXjbt1rsaVVKS/CpUI6JyfXV68l6kzMOi/L/AMK14rETbqP3/ctrN2TVtePGldZCELZxx1VOKUVCWm9JP9Ta19ORG5hnh5F+FbxrWJ3He252f7L4+PZ7zxbMq5pwruusU3Fc9Yw+5WbzMdsuTzsuWn24jxrHxCCns+OVnZGLtC2+M97f2fCux10zo8opdZLx15l96ruHZGX7PHrkwViY/wA243O//STyrcrZ3Cx8ar3qqb3KZXZMne7nq3rqvyJL5JFY1buXPSuLkzN8tvGfnUdaTPZr3rhaZUFXam9WreJv683LyivJeBS0Rvpycn7Xn/hTuP8ATSUhJty1Wi17r16rzKueV5CAAAABLgvablOcsTCj+qTutS/bHlFP4tt/6T0/p+Pf8md5dj2Zw1VTFdOSPWUS4AAAAAAAADFc+Whw87J408f2tSGE8RoAAAAmJ0laopdNF8Cdonv2hsjYliyJ5NFzodkYRyYOtTjNx/LNa9JactfRF4v06Y5FZxxjyRvXpI4OFCmO5HV6tysk+cpyfWUn4spM7Y3va87lAPsFg8SdmlqUpOc6o3TjU5N6vup9PQv92dad3/VM8Viu46+ddtrb2zLt3Glh8OEseziRol3a7Y7ri4ar8vKT56Ctv2y4+Wnlb72/5R7Ql9+Rm5mHXbh2YnAnK+WRKSmtIrTchOPLRtrq/DoXiIiHZWuPBx72pki3l1pO4Vkbsq61tNU/9NRHVa7+ilbPTz5xj/p9TPuIcWSJphiNe+5n+vhbl58sm2eHQ2ow099yIvRVdHwYPxm19ETEahNMUYscZL/PqP3/AG1tqbdvnxatn1LIsrTjO6Ut2iE1+iL/APJNeS5LzJikb7Xw8bHGrcidRPx8/wDDY7OdoOPhvJvXBnXxI5SfSM621Jr6EWrqdQjl8T7ef7dO961/3ZsXtNiW2VURnpfZFTVLXfgtNdJ6covTwI8J12zvw81Kzea9R8ppFIcoJAR7HmeNL33ad9vWEJcKry3a3py+L1fzPoOLj8McQztO3qlMN2KXodCq8AAAAAAAABr2vmeHzsnlk1+mlfSw4lgAAAAAADQBoSGhAaE7JaGLsiiqy2+uEYW287Z+MmT5S2tnvasUmeo+EVtXFnh4F6x4yst79k3Fd+crJ62TXro2XrO57dGG0Z+RWbzqGrsval98IU4eNPDoUUnfkRUVWvHh166zl6vl8SZiI7a5+PTHabZr+Vv1H+6m2Nmq7h7Kpco1f9/aNife4bk3ut/vnP7J+grOv5Jw5ppvk37n1WP/AL4iFOz+yqXl2X01xrx8eDxcVxXO2zX8axvrLRpR1fjqTa2o0crPb7NaXtu1u5/qPhgxdrbUzuJZivFx6q7Z1Ou5Slc3H9+nKOo8axHa98HF42q5dzMxvr063ZjudcOPucbT8Xh73D3v4689DK2vh5mTw8p8PTV7UbR92xci7pKMGq/7y7sfu0aYKed4hlMub9mWzd2G++r5t+p9H+mT0MAAAAAAAABSTK3t41mRqs+atbymZlsFQAAAAAAAAAAADQCmgDQnY054Okb+FpC23Vysl3nv7u7Fv4JJJehbbWMk7jy9QhM3Nezng1tS9yVdleRck2oWaR3Jz056Pv6v1LRHlDqpSORF53/L4hHYeTj2bTqswbY2K2ux7RhW9amoruWN9N7XRFpifHUunJXLXhzXkV9fjLuUYy8dwftMyt+WJhLrKXGsX8Y8o/fX6HpfT8fc2lS7sOzWHwqYLpyR6yiXAAAAAAAAAY7nyOHn31j8f2tWGA8RoAAAAAAAAAAAAAAAAGgFJRT5PmvFPoyd6THXbUxdlY9U5211V12SWk5xik5LyehPnLS+fJeIra0zEftuEe2TzPGl79tO67rXCXCq8t2HLX66n0HFp4Y4ZW9vVKYbsUvQ6ELwAAAAAAAKAYLXzPD52Tyyaa1jpYcSQAAAAAAAAAAAAAAAAAAAIrtRtH3bFyLv1KElXz6zlyil82bcennkiET6c77M9mbsOJLm3zb82+rPo9a6ZPQgAAAAAAAAFJMpkt41mSGqfOXt5TMtoCgAAAAAAAAAAAAAAAAAAABwftMy9+WJhR/XPjWr0jyin83r8j0/p+PczZS8uw7M4fCpivRHrKJcAAAAAAAABjvekWzPLj+5XRtzFnaymubrujZTp+tx3q3810+Z5OTgXj8WkXTGHm1XLeqnCyPnGSZyWx2r7W22DMAAAAAAAAAAAAAAAAAASl5njS9+2nfb1hCfBr/rW9H994+g4uPwxx/bGZ29TohuxS8kdCGQAAAAAAAABRoCPzdj1W/min8gOazexEU3OiUqp9d6DcX9is0rPuDbVjlbUxeUt3Kgv/YtJ6f3Ry5ODjutF2/h9tKH3b42Ys/5xcq9f7Jf8HBl4N6/j2vFnQY2VXat6ucLI/uhJSX1RyTS9fcJ6ZigAAAAAAAAAAAAAAiu1G0fdsXIu8Ywar9Zy7sV9WjbBj87xBM6c57Mtm7sFN9XzbfVn0fwxehgAAAAAAAAAAAAAsnWn1SYEbm7CptT1ivoBzeX2KcG54850y84ScX9ilqVt7g2xR2jtPG5WRjlwXmlCz/JcvqjkycClu6rRdv4XbPGl3bd/Fn5Wx7n+a5afHQ4cnByV9LeUOhpuhNKUJRnF9HFpr7HJatq9TCy8qAAAAAAAAAABwftMy3OWLhRfOUndav4x5RT9NW/oen9Ox/y8lLy7DszhqqmC9EesolwAAAAAAAAAAAAAAAACydUZdUmBF53Z+i3XWK1+AHN5HY2dTc8aydMtdfw5NJv1XR/MpbHW3uDayG2No43K6uOVBfqXcs0/wBmzjyfT629T2tFklg9scWxqM3LGn+25bq18lLozhycPJT42vFoT9VkZJSi1KL6Si00/mjktWY+EriAAAAAAATEbkeZ40vfdp329YQlwqvLdhy5ejer+Z9BxaeGOGVu5eqUw3YpeSOhC8AAAAAAAAAAAAAAAAAAAAGOyiMuTSYERtDs3RanrFfQQOdu7I3UPfxbbKX5Rl3X8Y9DO+Kl/cJ2pDb20MflfVHIius4dyz4+TOPJ9PpPdUxaUtgdrcS1qLk6J/suW5/9dPucF+Hkr8dLxaJTkZJ80014NPkc0xr2lUgAkCEV2o2j7ti5F3SShJV/wB5d2P3aNuPTyyRBPpzvsy2Zuw4j6vm2fRxGumL0IAAAAAAAAAAAAAAAAAAAAAAAAAYrceEuqT+QENtHsvRdrrFfQDn7Oy2TjPexbrKvFRUm4fOL5fYyvhpf3Cdq19o82jlk0q6K6zq7s/8Xyf1RxZPp8T3WVoul9ndqcS5qKs4dj5cO1bktfTXk/kcN+Jkp7hbyhNp+Jz6S4L2mZTnLEwo/qlxrV/GOij92z0/p2Pe7SreXY9mcNVUwXoj1WaXAAAAAAAAAAAAAAAAAAAAAAAAAAAAAw3YsJdUn8gIPaXZOi5Pur6ITqRBT7O5mLzxrrIr9je9W/Tdf/BlfBS/uNpiZaWJsfJyMv3nJS3tIR7q0ilHyXgTjxxjrqCZ29JphuxS8kaIXgAAAAAAAAAAAAAAAAAAAAAAAAAAAAAAFGgKcNddEBcAAAAAAAAA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1" name="AutoShape 12" descr="data:image/jpeg;base64,/9j/4AAQSkZJRgABAQAAAQABAAD/2wCEAAkGBxAQEg8PERQQDg8UEg8QDA8QDxASDw8QFBUWFxQRFBQZHCggGBonGxQWIjEiJSkrLi4uGB8zRDMsNygtLisBCgoKDg0OGhAQGiwkHCQsLCwvLCwsLCwvLSwsLCwsLSwsLCwsLCwsLSwsLCwsLCwsLCwsLCwsLCwsLCwsLCwsLP/AABEIANUA7AMBEQACEQEDEQH/xAAbAAEAAQUBAAAAAAAAAAAAAAAABQECAwQGB//EADgQAAICAQEFBQYGAQMFAAAAAAABAgMEEQUSEyExBiJBUWEHFHGBkaEjMkJSYnKSgrHBJDNDU6L/xAAaAQEAAwEBAQAAAAAAAAAAAAAAAQIDBAUG/8QALREBAAICAgIBBAIABQUAAAAAAAECAxEEIRIxQQUTMlEiYSNCccHhFYGR0fD/2gAMAwEAAhEDEQA/APcQAAAAAAAAAAAAAAAAAAAAAAAAAAAAAAAAAAAAAAAAAAAAAAAAAAAAAAAAAAAAAAAAAAAAAAAAAAAAAKCRhsnzPH5fImMn8Z9NKx0orGRX6hePZ4wvjb58juxcul1ZrLImdUTE+lQkVAAAAAAAAAAAAAAAAAAAAAAAAAAABSTKXt41mZIap83afK0y2CoANTanIyU9SahfG1/E7cXPn/PCs0ZI2p+h34+TjyfjKkxpfqboVAAAAAAAAAAAAAAAAAAAAAAAAAGK58jg5+Txpr5larCeK0NQAAAAJj9isZNHTj5d6ImsMkbvM78fPrP5dKTVkjNM7a5K29SrPS4uAAAAAAAAAAAAAAAAAAAAAAGva+Z4fOyeWTX6aVjpYcSw0AAAAAAAALRaa/jIujNo7MfOyV99q+LJG3zO7Hzcd+p6lWasilqddbRPqVVSwAAAAAAAAAAAAAAAAAFJMpe3jWZ/REdtVnzd7eVplsFQAAAAAAAAAAAA0plvT1JMRK+NjXqdmP6haOrqzVkjavgd+Pl47KzWV6Z0xMT6VVJAAAAAAAAAAAAAAGK58tDh52Txp4/tasdsJ4jQAAAAFEgKgAAAAAAAAABM2pyL09GtsitfxO7H9R1+cKeC+Nq+B3489MkdSrqV5ruEKkgAAAAAAAAAAa9r5nh87J5ZNfENK+mtlZVdUXOycK4LrKclGP1ZxxEy0pS1p1WNsWFtKi/XhW126c3w5xlovXQmazC18WSn5V020VZgAAAAAAAAAAAAAAAkCPXoa20c+OPXK2b0itPm29Eju4mXJ9zxiekWiGzs3NV0VNdGe2ybYAAAAAAAACjZS9vGsyQ1Wz5u8za0y2/pxXtB2bkS4OXTGvIjQnKePYt6Mlrq5KHR935+RrS0enrfTMuKN4rzNZn1PpbgbPqzY4efhRhg3KcXk7sN1urR79ckvza8mm/B6kzOujLkvgtfFnnyj4dtqYPJ0qgBAAAAAAAAAAAAAAAAcH7S8xyliYcespca1fxjyj9z1Pp+Pdpspd2PZrF4dMF6I9VRLAAAAAAAAAMVz5HDzsnjj0tXtD9ocOd+NfVXKVdkoSUJxejUtOXM8ek97dfGyVx5q2tG4ct2c7b0QorqzOJj31rg2uyt7spQWnJrXnppyNJp309Lk/TMlsnlh7ie4ZNjbX4GJPIhXq7rpV7Oq/K7lq1VqvBaJvX9qImvfaufj/czxjtPURu0/pMX2zwcOycpcbJer1b5W5NmijGK8FrokvJEaiZ6ccRHIzarGq/7QlqLHCqMrnFSUE7pflimlrJ+iKzG56c8xE3mKI7D7S023V0KN0ZWRnOic6nGu2MNN5xb5+K8BNJiNt7cS9cc33Go9/0md4q5Z6V1IDUnRuAgAAAAAAAAAADzLGl79tO63rCElVV/Wvl/vqfQ8Wnhjhlb29UohuxS9DoQyAAAAAAAAANe18zw+bk8smv00rHTHocayP2jsTHyNVbXGabTmtNN/TpvadS0Xb4uVlxfhKB7TSy6snDljY3vVUK7Ywgmo112y3VGTfhpFNfCTL1muu3ZxIw3xX+7fxmZ/wDMN/Zuyb5ShfnThbbF71NNcdMeh+a15zkv3Mi1o9Qwy5scR4YY1HzPzLR7RbXh7zTj2wtnQo8WEaqpWrJuT0jDu+EerT8dPItWny24/HtOKb1mIt6761Db7MTeS7c6yChKU5V4ylo5VUQe7pr6yUm9PTyK276Z8uPt6w1n/XXzLDtLNlfXZe7LKMODcauFJwuy7Nd1aS6xhvclpzfXp1msLYsUY7RTW7/O/UQ3dmTlhYkXm3Leim7LJyb01eqhq+cmtdPUrMbnpllrHIz6w19sOyO2WJk3e7QdkbWnKCsrlBTSWr019NfoTbHqNr5+BmxY/uW1p0LenXl8TPTijv0rqNBqEBAAAAAABF9qNpe7Yt936owarT8Zy5RX1Zvx6eWSIJ9Ob9mOzN2G++b831fqfQxGoiGL0MkAAAAAAAAKSZW9vGsyNVs+avbytv8AbbQVAABAdtXYsWThvuKspeSq9d+WOpripac/y69PA0xxG3ZwfH73fvU63+9dNLFpx5Vyx9nfhwueuRbBzcaYNd7d3uSm1ySXnr4F5nTW1slb/c5Hcx6j9/8AC6/Jn+JgYmOrKKYwoyG7uE4xnH8tT8ZKPN66dUNfMla16z5bame4jX6RuJ2f0yMbGd12VXjbt1rsaVVKS/CpUI6JyfXV68l6kzMOi/L/AMK14rETbqP3/ctrN2TVtePGldZCELZxx1VOKUVCWm9JP9Ta19ORG5hnh5F+FbxrWJ3He252f7L4+PZ7zxbMq5pwruusU3Fc9Yw+5WbzMdsuTzsuWn24jxrHxCCns+OVnZGLtC2+M97f2fCux10zo8opdZLx15l96ruHZGX7PHrkwViY/wA243O//STyrcrZ3Cx8ar3qqb3KZXZMne7nq3rqvyJL5JFY1buXPSuLkzN8tvGfnUdaTPZr3rhaZUFXam9WreJv683LyivJeBS0Rvpycn7Xn/hTuP8ATSUhJty1Wi17r16rzKueV5CAAAABLgvablOcsTCj+qTutS/bHlFP4tt/6T0/p+Pf8md5dj2Zw1VTFdOSPWUS4AAAAAAAADFc+Whw87J408f2tSGE8RoAAAAmJ0laopdNF8Cdonv2hsjYliyJ5NFzodkYRyYOtTjNx/LNa9JactfRF4v06Y5FZxxjyRvXpI4OFCmO5HV6tysk+cpyfWUn4spM7Y3va87lAPsFg8SdmlqUpOc6o3TjU5N6vup9PQv92dad3/VM8Viu46+ddtrb2zLt3Glh8OEseziRol3a7Y7ri4ar8vKT56Ctv2y4+Wnlb72/5R7Ql9+Rm5mHXbh2YnAnK+WRKSmtIrTchOPLRtrq/DoXiIiHZWuPBx72pki3l1pO4Vkbsq61tNU/9NRHVa7+ilbPTz5xj/p9TPuIcWSJphiNe+5n+vhbl58sm2eHQ2ow099yIvRVdHwYPxm19ETEahNMUYscZL/PqP3/AG1tqbdvnxatn1LIsrTjO6Ut2iE1+iL/APJNeS5LzJikb7Xw8bHGrcidRPx8/wDDY7OdoOPhvJvXBnXxI5SfSM621Jr6EWrqdQjl8T7ef7dO961/3ZsXtNiW2VURnpfZFTVLXfgtNdJ6covTwI8J12zvw81Kzea9R8ppFIcoJAR7HmeNL33ad9vWEJcKry3a3py+L1fzPoOLj8McQztO3qlMN2KXodCq8AAAAAAAABr2vmeHzsnlk1+mlfSw4lgAAAAAADQBoSGhAaE7JaGLsiiqy2+uEYW287Z+MmT5S2tnvasUmeo+EVtXFnh4F6x4yst79k3Fd+crJ62TXro2XrO57dGG0Z+RWbzqGrsval98IU4eNPDoUUnfkRUVWvHh166zl6vl8SZiI7a5+PTHabZr+Vv1H+6m2Nmq7h7Kpco1f9/aNife4bk3ut/vnP7J+grOv5Jw5ppvk37n1WP/AL4iFOz+yqXl2X01xrx8eDxcVxXO2zX8axvrLRpR1fjqTa2o0crPb7NaXtu1u5/qPhgxdrbUzuJZivFx6q7Z1Ou5Slc3H9+nKOo8axHa98HF42q5dzMxvr063ZjudcOPucbT8Xh73D3v4689DK2vh5mTw8p8PTV7UbR92xci7pKMGq/7y7sfu0aYKed4hlMub9mWzd2G++r5t+p9H+mT0MAAAAAAAABSTK3t41mRqs+atbymZlsFQAAAAAAAAAAADQCmgDQnY054Okb+FpC23Vysl3nv7u7Fv4JJJehbbWMk7jy9QhM3Nezng1tS9yVdleRck2oWaR3Jz056Pv6v1LRHlDqpSORF53/L4hHYeTj2bTqswbY2K2ux7RhW9amoruWN9N7XRFpifHUunJXLXhzXkV9fjLuUYy8dwftMyt+WJhLrKXGsX8Y8o/fX6HpfT8fc2lS7sOzWHwqYLpyR6yiXAAAAAAAAAY7nyOHn31j8f2tWGA8RoAAAAAAAAAAAAAAAAGgFJRT5PmvFPoyd6THXbUxdlY9U5211V12SWk5xik5LyehPnLS+fJeIra0zEftuEe2TzPGl79tO67rXCXCq8t2HLX66n0HFp4Y4ZW9vVKYbsUvQ6ELwAAAAAAAKAYLXzPD52Tyyaa1jpYcSQAAAAAAAAAAAAAAAAAAAIrtRtH3bFyLv1KElXz6zlyil82bcennkiET6c77M9mbsOJLm3zb82+rPo9a6ZPQgAAAAAAAAFJMpkt41mSGqfOXt5TMtoCgAAAAAAAAAAAAAAAAAAABwftMy9+WJhR/XPjWr0jyin83r8j0/p+PczZS8uw7M4fCpivRHrKJcAAAAAAAABjvekWzPLj+5XRtzFnaymubrujZTp+tx3q3810+Z5OTgXj8WkXTGHm1XLeqnCyPnGSZyWx2r7W22DMAAAAAAAAAAAAAAAAAASl5njS9+2nfb1hCfBr/rW9H994+g4uPwxx/bGZ29TohuxS8kdCGQAAAAAAAABRoCPzdj1W/min8gOazexEU3OiUqp9d6DcX9is0rPuDbVjlbUxeUt3Kgv/YtJ6f3Ry5ODjutF2/h9tKH3b42Ys/5xcq9f7Jf8HBl4N6/j2vFnQY2VXat6ucLI/uhJSX1RyTS9fcJ6ZigAAAAAAAAAAAAAAiu1G0fdsXIu8Ywar9Zy7sV9WjbBj87xBM6c57Mtm7sFN9XzbfVn0fwxehgAAAAAAAAAAAAAsnWn1SYEbm7CptT1ivoBzeX2KcG54850y84ScX9ilqVt7g2xR2jtPG5WRjlwXmlCz/JcvqjkycClu6rRdv4XbPGl3bd/Fn5Wx7n+a5afHQ4cnByV9LeUOhpuhNKUJRnF9HFpr7HJatq9TCy8qAAAAAAAAAABwftMy3OWLhRfOUndav4x5RT9NW/oen9Ox/y8lLy7DszhqqmC9EesolwAAAAAAAAAAAAAAAACydUZdUmBF53Z+i3XWK1+AHN5HY2dTc8aydMtdfw5NJv1XR/MpbHW3uDayG2No43K6uOVBfqXcs0/wBmzjyfT629T2tFklg9scWxqM3LGn+25bq18lLozhycPJT42vFoT9VkZJSi1KL6Si00/mjktWY+EriAAAAAAATEbkeZ40vfdp329YQlwqvLdhy5ejer+Z9BxaeGOGVu5eqUw3YpeSOhC8AAAAAAAAAAAAAAAAAAAAGOyiMuTSYERtDs3RanrFfQQOdu7I3UPfxbbKX5Rl3X8Y9DO+Kl/cJ2pDb20MflfVHIius4dyz4+TOPJ9PpPdUxaUtgdrcS1qLk6J/suW5/9dPucF+Hkr8dLxaJTkZJ80014NPkc0xr2lUgAkCEV2o2j7ti5F3SShJV/wB5d2P3aNuPTyyRBPpzvsy2Zuw4j6vm2fRxGumL0IAAAAAAAAAAAAAAAAAAAAAAAAAYrceEuqT+QENtHsvRdrrFfQDn7Oy2TjPexbrKvFRUm4fOL5fYyvhpf3Cdq19o82jlk0q6K6zq7s/8Xyf1RxZPp8T3WVoul9ndqcS5qKs4dj5cO1bktfTXk/kcN+Jkp7hbyhNp+Jz6S4L2mZTnLEwo/qlxrV/GOij92z0/p2Pe7SreXY9mcNVUwXoj1WaXAAAAAAAAAAAAAAAAAAAAAAAAAAAAAw3YsJdUn8gIPaXZOi5Pur6ITqRBT7O5mLzxrrIr9je9W/Tdf/BlfBS/uNpiZaWJsfJyMv3nJS3tIR7q0ilHyXgTjxxjrqCZ29JphuxS8kaIXgAAAAAAAAAAAAAAAAAAAAAAAAAAAAAAFGgKcNddEBcAAAAAAAAA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2" name="AutoShape 14" descr="data:image/jpeg;base64,/9j/4AAQSkZJRgABAQAAAQABAAD/2wCEAAkGBxAQEg8PERQQDg8UEg8QDA8QDxASDw8QFBUWFxQRFBQZHCggGBonGxQWIjEiJSkrLi4uGB8zRDMsNygtLisBCgoKDg0OGhAQGiwkHCQsLCwvLCwsLCwvLSwsLCwsLSwsLCwsLCwsLSwsLCwsLCwsLCwsLCwsLCwsLCwsLCwsLP/AABEIANUA7AMBEQACEQEDEQH/xAAbAAEAAQUBAAAAAAAAAAAAAAAABQECAwQGB//EADgQAAICAQEFBQYGAQMFAAAAAAABAgMEEQUSEyExBiJBUWEHFHGBkaEjMkJSYnKSgrHBJDNDU6L/xAAaAQEAAwEBAQAAAAAAAAAAAAAAAQIDBAUG/8QALREBAAICAgIBBAIABQUAAAAAAAECAxEEIRIxQQUTMlEiYSNCccHhFYGR0fD/2gAMAwEAAhEDEQA/APcQAAAAAAAAAAAAAAAAAAAAAAAAAAAAAAAAAAAAAAAAAAAAAAAAAAAAAAAAAAAAAAAAAAAAAAAAAAAAAKCRhsnzPH5fImMn8Z9NKx0orGRX6hePZ4wvjb58juxcul1ZrLImdUTE+lQkVAAAAAAAAAAAAAAAAAAAAAAAAAAABSTKXt41mZIap83afK0y2CoANTanIyU9SahfG1/E7cXPn/PCs0ZI2p+h34+TjyfjKkxpfqboVAAAAAAAAAAAAAAAAAAAAAAAAAGK58jg5+Txpr5larCeK0NQAAAAJj9isZNHTj5d6ImsMkbvM78fPrP5dKTVkjNM7a5K29SrPS4uAAAAAAAAAAAAAAAAAAAAAAGva+Z4fOyeWTX6aVjpYcSw0AAAAAAAALRaa/jIujNo7MfOyV99q+LJG3zO7Hzcd+p6lWasilqddbRPqVVSwAAAAAAAAAAAAAAAAAFJMpe3jWZ/REdtVnzd7eVplsFQAAAAAAAAAAAA0plvT1JMRK+NjXqdmP6haOrqzVkjavgd+Pl47KzWV6Z0xMT6VVJAAAAAAAAAAAAAAGK58tDh52Txp4/tasdsJ4jQAAAAFEgKgAAAAAAAAABM2pyL09GtsitfxO7H9R1+cKeC+Nq+B3489MkdSrqV5ruEKkgAAAAAAAAAAa9r5nh87J5ZNfENK+mtlZVdUXOycK4LrKclGP1ZxxEy0pS1p1WNsWFtKi/XhW126c3w5xlovXQmazC18WSn5V020VZgAAAAAAAAAAAAAAAkCPXoa20c+OPXK2b0itPm29Eju4mXJ9zxiekWiGzs3NV0VNdGe2ybYAAAAAAAACjZS9vGsyQ1Wz5u8za0y2/pxXtB2bkS4OXTGvIjQnKePYt6Mlrq5KHR935+RrS0enrfTMuKN4rzNZn1PpbgbPqzY4efhRhg3KcXk7sN1urR79ckvza8mm/B6kzOujLkvgtfFnnyj4dtqYPJ0qgBAAAAAAAAAAAAAAAAcH7S8xyliYcespca1fxjyj9z1Pp+Pdpspd2PZrF4dMF6I9VRLAAAAAAAAAMVz5HDzsnjj0tXtD9ocOd+NfVXKVdkoSUJxejUtOXM8ek97dfGyVx5q2tG4ct2c7b0QorqzOJj31rg2uyt7spQWnJrXnppyNJp309Lk/TMlsnlh7ie4ZNjbX4GJPIhXq7rpV7Oq/K7lq1VqvBaJvX9qImvfaufj/czxjtPURu0/pMX2zwcOycpcbJer1b5W5NmijGK8FrokvJEaiZ6ccRHIzarGq/7QlqLHCqMrnFSUE7pflimlrJ+iKzG56c8xE3mKI7D7S023V0KN0ZWRnOic6nGu2MNN5xb5+K8BNJiNt7cS9cc33Go9/0md4q5Z6V1IDUnRuAgAAAAAAAAAADzLGl79tO63rCElVV/Wvl/vqfQ8Wnhjhlb29UohuxS9DoQyAAAAAAAAANe18zw+bk8smv00rHTHocayP2jsTHyNVbXGabTmtNN/TpvadS0Xb4uVlxfhKB7TSy6snDljY3vVUK7Ywgmo112y3VGTfhpFNfCTL1muu3ZxIw3xX+7fxmZ/wDMN/Zuyb5ShfnThbbF71NNcdMeh+a15zkv3Mi1o9Qwy5scR4YY1HzPzLR7RbXh7zTj2wtnQo8WEaqpWrJuT0jDu+EerT8dPItWny24/HtOKb1mIt6761Db7MTeS7c6yChKU5V4ylo5VUQe7pr6yUm9PTyK276Z8uPt6w1n/XXzLDtLNlfXZe7LKMODcauFJwuy7Nd1aS6xhvclpzfXp1msLYsUY7RTW7/O/UQ3dmTlhYkXm3Leim7LJyb01eqhq+cmtdPUrMbnpllrHIz6w19sOyO2WJk3e7QdkbWnKCsrlBTSWr019NfoTbHqNr5+BmxY/uW1p0LenXl8TPTijv0rqNBqEBAAAAAABF9qNpe7Yt936owarT8Zy5RX1Zvx6eWSIJ9Ob9mOzN2G++b831fqfQxGoiGL0MkAAAAAAAAKSZW9vGsyNVs+avbytv8AbbQVAABAdtXYsWThvuKspeSq9d+WOpripac/y69PA0xxG3ZwfH73fvU63+9dNLFpx5Vyx9nfhwueuRbBzcaYNd7d3uSm1ySXnr4F5nTW1slb/c5Hcx6j9/8AC6/Jn+JgYmOrKKYwoyG7uE4xnH8tT8ZKPN66dUNfMla16z5bame4jX6RuJ2f0yMbGd12VXjbt1rsaVVKS/CpUI6JyfXV68l6kzMOi/L/AMK14rETbqP3/ctrN2TVtePGldZCELZxx1VOKUVCWm9JP9Ta19ORG5hnh5F+FbxrWJ3He252f7L4+PZ7zxbMq5pwruusU3Fc9Yw+5WbzMdsuTzsuWn24jxrHxCCns+OVnZGLtC2+M97f2fCux10zo8opdZLx15l96ruHZGX7PHrkwViY/wA243O//STyrcrZ3Cx8ar3qqb3KZXZMne7nq3rqvyJL5JFY1buXPSuLkzN8tvGfnUdaTPZr3rhaZUFXam9WreJv683LyivJeBS0Rvpycn7Xn/hTuP8ATSUhJty1Wi17r16rzKueV5CAAAABLgvablOcsTCj+qTutS/bHlFP4tt/6T0/p+Pf8md5dj2Zw1VTFdOSPWUS4AAAAAAAADFc+Whw87J408f2tSGE8RoAAAAmJ0laopdNF8Cdonv2hsjYliyJ5NFzodkYRyYOtTjNx/LNa9JactfRF4v06Y5FZxxjyRvXpI4OFCmO5HV6tysk+cpyfWUn4spM7Y3va87lAPsFg8SdmlqUpOc6o3TjU5N6vup9PQv92dad3/VM8Viu46+ddtrb2zLt3Glh8OEseziRol3a7Y7ri4ar8vKT56Ctv2y4+Wnlb72/5R7Ql9+Rm5mHXbh2YnAnK+WRKSmtIrTchOPLRtrq/DoXiIiHZWuPBx72pki3l1pO4Vkbsq61tNU/9NRHVa7+ilbPTz5xj/p9TPuIcWSJphiNe+5n+vhbl58sm2eHQ2ow099yIvRVdHwYPxm19ETEahNMUYscZL/PqP3/AG1tqbdvnxatn1LIsrTjO6Ut2iE1+iL/APJNeS5LzJikb7Xw8bHGrcidRPx8/wDDY7OdoOPhvJvXBnXxI5SfSM621Jr6EWrqdQjl8T7ef7dO961/3ZsXtNiW2VURnpfZFTVLXfgtNdJ6covTwI8J12zvw81Kzea9R8ppFIcoJAR7HmeNL33ad9vWEJcKry3a3py+L1fzPoOLj8McQztO3qlMN2KXodCq8AAAAAAAABr2vmeHzsnlk1+mlfSw4lgAAAAAADQBoSGhAaE7JaGLsiiqy2+uEYW287Z+MmT5S2tnvasUmeo+EVtXFnh4F6x4yst79k3Fd+crJ62TXro2XrO57dGG0Z+RWbzqGrsval98IU4eNPDoUUnfkRUVWvHh166zl6vl8SZiI7a5+PTHabZr+Vv1H+6m2Nmq7h7Kpco1f9/aNife4bk3ut/vnP7J+grOv5Jw5ppvk37n1WP/AL4iFOz+yqXl2X01xrx8eDxcVxXO2zX8axvrLRpR1fjqTa2o0crPb7NaXtu1u5/qPhgxdrbUzuJZivFx6q7Z1Ou5Slc3H9+nKOo8axHa98HF42q5dzMxvr063ZjudcOPucbT8Xh73D3v4689DK2vh5mTw8p8PTV7UbR92xci7pKMGq/7y7sfu0aYKed4hlMub9mWzd2G++r5t+p9H+mT0MAAAAAAAABSTK3t41mRqs+atbymZlsFQAAAAAAAAAAADQCmgDQnY054Okb+FpC23Vysl3nv7u7Fv4JJJehbbWMk7jy9QhM3Nezng1tS9yVdleRck2oWaR3Jz056Pv6v1LRHlDqpSORF53/L4hHYeTj2bTqswbY2K2ux7RhW9amoruWN9N7XRFpifHUunJXLXhzXkV9fjLuUYy8dwftMyt+WJhLrKXGsX8Y8o/fX6HpfT8fc2lS7sOzWHwqYLpyR6yiXAAAAAAAAAY7nyOHn31j8f2tWGA8RoAAAAAAAAAAAAAAAAGgFJRT5PmvFPoyd6THXbUxdlY9U5211V12SWk5xik5LyehPnLS+fJeIra0zEftuEe2TzPGl79tO67rXCXCq8t2HLX66n0HFp4Y4ZW9vVKYbsUvQ6ELwAAAAAAAKAYLXzPD52Tyyaa1jpYcSQAAAAAAAAAAAAAAAAAAAIrtRtH3bFyLv1KElXz6zlyil82bcennkiET6c77M9mbsOJLm3zb82+rPo9a6ZPQgAAAAAAAAFJMpkt41mSGqfOXt5TMtoCgAAAAAAAAAAAAAAAAAAABwftMy9+WJhR/XPjWr0jyin83r8j0/p+PczZS8uw7M4fCpivRHrKJcAAAAAAAABjvekWzPLj+5XRtzFnaymubrujZTp+tx3q3810+Z5OTgXj8WkXTGHm1XLeqnCyPnGSZyWx2r7W22DMAAAAAAAAAAAAAAAAAASl5njS9+2nfb1hCfBr/rW9H994+g4uPwxx/bGZ29TohuxS8kdCGQAAAAAAAABRoCPzdj1W/min8gOazexEU3OiUqp9d6DcX9is0rPuDbVjlbUxeUt3Kgv/YtJ6f3Ry5ODjutF2/h9tKH3b42Ys/5xcq9f7Jf8HBl4N6/j2vFnQY2VXat6ucLI/uhJSX1RyTS9fcJ6ZigAAAAAAAAAAAAAAiu1G0fdsXIu8Ywar9Zy7sV9WjbBj87xBM6c57Mtm7sFN9XzbfVn0fwxehgAAAAAAAAAAAAAsnWn1SYEbm7CptT1ivoBzeX2KcG54850y84ScX9ilqVt7g2xR2jtPG5WRjlwXmlCz/JcvqjkycClu6rRdv4XbPGl3bd/Fn5Wx7n+a5afHQ4cnByV9LeUOhpuhNKUJRnF9HFpr7HJatq9TCy8qAAAAAAAAAABwftMy3OWLhRfOUndav4x5RT9NW/oen9Ox/y8lLy7DszhqqmC9EesolwAAAAAAAAAAAAAAAACydUZdUmBF53Z+i3XWK1+AHN5HY2dTc8aydMtdfw5NJv1XR/MpbHW3uDayG2No43K6uOVBfqXcs0/wBmzjyfT629T2tFklg9scWxqM3LGn+25bq18lLozhycPJT42vFoT9VkZJSi1KL6Si00/mjktWY+EriAAAAAAATEbkeZ40vfdp329YQlwqvLdhy5ejer+Z9BxaeGOGVu5eqUw3YpeSOhC8AAAAAAAAAAAAAAAAAAAAGOyiMuTSYERtDs3RanrFfQQOdu7I3UPfxbbKX5Rl3X8Y9DO+Kl/cJ2pDb20MflfVHIius4dyz4+TOPJ9PpPdUxaUtgdrcS1qLk6J/suW5/9dPucF+Hkr8dLxaJTkZJ80014NPkc0xr2lUgAkCEV2o2j7ti5F3SShJV/wB5d2P3aNuPTyyRBPpzvsy2Zuw4j6vm2fRxGumL0IAAAAAAAAAAAAAAAAAAAAAAAAAYrceEuqT+QENtHsvRdrrFfQDn7Oy2TjPexbrKvFRUm4fOL5fYyvhpf3Cdq19o82jlk0q6K6zq7s/8Xyf1RxZPp8T3WVoul9ndqcS5qKs4dj5cO1bktfTXk/kcN+Jkp7hbyhNp+Jz6S4L2mZTnLEwo/qlxrV/GOij92z0/p2Pe7SreXY9mcNVUwXoj1WaXAAAAAAAAAAAAAAAAAAAAAAAAAAAAAw3YsJdUn8gIPaXZOi5Pur6ITqRBT7O5mLzxrrIr9je9W/Tdf/BlfBS/uNpiZaWJsfJyMv3nJS3tIR7q0ilHyXgTjxxjrqCZ29JphuxS8kaIXgAAAAAAAAAAAAAAAAAAAAAAAAAAAAAAFGgKcNddEBcAAAAAAAAAA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12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6114</TotalTime>
  <Words>147</Words>
  <Application>Microsoft Office PowerPoint</Application>
  <PresentationFormat>Affichage à l'écran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Plan de la présentation</vt:lpstr>
      <vt:lpstr>Présentation PowerPoint</vt:lpstr>
      <vt:lpstr>Des chiffres révélateurs</vt:lpstr>
      <vt:lpstr>Du contenu… fructueux</vt:lpstr>
      <vt:lpstr> Questions, suggestions, commentaires, attentes…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Denise Bonnelly</cp:lastModifiedBy>
  <cp:revision>22</cp:revision>
  <cp:lastPrinted>2014-01-20T21:44:23Z</cp:lastPrinted>
  <dcterms:created xsi:type="dcterms:W3CDTF">2014-01-15T17:58:29Z</dcterms:created>
  <dcterms:modified xsi:type="dcterms:W3CDTF">2014-03-27T18:45:54Z</dcterms:modified>
</cp:coreProperties>
</file>