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4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4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7.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4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50.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5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52.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5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5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5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5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5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6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6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154.xml" ContentType="application/vnd.openxmlformats-officedocument.presentationml.tags+xml"/>
  <Override PartName="/ppt/notesSlides/notesSlide6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65.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66.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1" r:id="rId3"/>
    <p:sldMasterId id="2147483652" r:id="rId4"/>
    <p:sldMasterId id="2147483883" r:id="rId5"/>
    <p:sldMasterId id="2147484185" r:id="rId6"/>
  </p:sldMasterIdLst>
  <p:notesMasterIdLst>
    <p:notesMasterId r:id="rId79"/>
  </p:notesMasterIdLst>
  <p:handoutMasterIdLst>
    <p:handoutMasterId r:id="rId80"/>
  </p:handoutMasterIdLst>
  <p:sldIdLst>
    <p:sldId id="258" r:id="rId7"/>
    <p:sldId id="259" r:id="rId8"/>
    <p:sldId id="276" r:id="rId9"/>
    <p:sldId id="277" r:id="rId10"/>
    <p:sldId id="266" r:id="rId11"/>
    <p:sldId id="268" r:id="rId12"/>
    <p:sldId id="267" r:id="rId13"/>
    <p:sldId id="322" r:id="rId14"/>
    <p:sldId id="269" r:id="rId15"/>
    <p:sldId id="326" r:id="rId16"/>
    <p:sldId id="271" r:id="rId17"/>
    <p:sldId id="275" r:id="rId18"/>
    <p:sldId id="362" r:id="rId19"/>
    <p:sldId id="363" r:id="rId20"/>
    <p:sldId id="364" r:id="rId21"/>
    <p:sldId id="274" r:id="rId22"/>
    <p:sldId id="282" r:id="rId23"/>
    <p:sldId id="281" r:id="rId24"/>
    <p:sldId id="285" r:id="rId25"/>
    <p:sldId id="394" r:id="rId26"/>
    <p:sldId id="280" r:id="rId27"/>
    <p:sldId id="368" r:id="rId28"/>
    <p:sldId id="370" r:id="rId29"/>
    <p:sldId id="372" r:id="rId30"/>
    <p:sldId id="376" r:id="rId31"/>
    <p:sldId id="371" r:id="rId32"/>
    <p:sldId id="377" r:id="rId33"/>
    <p:sldId id="417" r:id="rId34"/>
    <p:sldId id="287" r:id="rId35"/>
    <p:sldId id="403" r:id="rId36"/>
    <p:sldId id="308" r:id="rId37"/>
    <p:sldId id="392" r:id="rId38"/>
    <p:sldId id="393" r:id="rId39"/>
    <p:sldId id="288" r:id="rId40"/>
    <p:sldId id="397" r:id="rId41"/>
    <p:sldId id="398" r:id="rId42"/>
    <p:sldId id="399" r:id="rId43"/>
    <p:sldId id="400" r:id="rId44"/>
    <p:sldId id="310" r:id="rId45"/>
    <p:sldId id="272" r:id="rId46"/>
    <p:sldId id="278" r:id="rId47"/>
    <p:sldId id="406" r:id="rId48"/>
    <p:sldId id="407" r:id="rId49"/>
    <p:sldId id="294" r:id="rId50"/>
    <p:sldId id="297" r:id="rId51"/>
    <p:sldId id="329" r:id="rId52"/>
    <p:sldId id="344" r:id="rId53"/>
    <p:sldId id="330" r:id="rId54"/>
    <p:sldId id="345" r:id="rId55"/>
    <p:sldId id="401" r:id="rId56"/>
    <p:sldId id="296" r:id="rId57"/>
    <p:sldId id="347" r:id="rId58"/>
    <p:sldId id="313" r:id="rId59"/>
    <p:sldId id="314" r:id="rId60"/>
    <p:sldId id="348" r:id="rId61"/>
    <p:sldId id="349" r:id="rId62"/>
    <p:sldId id="354" r:id="rId63"/>
    <p:sldId id="321" r:id="rId64"/>
    <p:sldId id="339" r:id="rId65"/>
    <p:sldId id="355" r:id="rId66"/>
    <p:sldId id="358" r:id="rId67"/>
    <p:sldId id="319" r:id="rId68"/>
    <p:sldId id="409" r:id="rId69"/>
    <p:sldId id="410" r:id="rId70"/>
    <p:sldId id="411" r:id="rId71"/>
    <p:sldId id="412" r:id="rId72"/>
    <p:sldId id="413" r:id="rId73"/>
    <p:sldId id="414" r:id="rId74"/>
    <p:sldId id="415" r:id="rId75"/>
    <p:sldId id="416" r:id="rId76"/>
    <p:sldId id="327" r:id="rId77"/>
    <p:sldId id="408" r:id="rId78"/>
  </p:sldIdLst>
  <p:sldSz cx="9144000" cy="6858000" type="screen4x3"/>
  <p:notesSz cx="7010400" cy="9296400"/>
  <p:defaultTextStyle>
    <a:defPPr>
      <a:defRPr lang="fr-FR"/>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0F5C1"/>
    <a:srgbClr val="FFFF99"/>
    <a:srgbClr val="969696"/>
    <a:srgbClr val="777777"/>
    <a:srgbClr val="0099CC"/>
    <a:srgbClr val="00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615" autoAdjust="0"/>
    <p:restoredTop sz="77345" autoAdjust="0"/>
  </p:normalViewPr>
  <p:slideViewPr>
    <p:cSldViewPr>
      <p:cViewPr>
        <p:scale>
          <a:sx n="50" d="100"/>
          <a:sy n="50" d="100"/>
        </p:scale>
        <p:origin x="-758"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50" y="9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993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994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994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35467FB-CFED-49F7-92A6-B18B90BE6DFE}" type="slidenum">
              <a:rPr lang="fr-FR"/>
              <a:pPr>
                <a:defRPr/>
              </a:pPr>
              <a:t>‹N°›</a:t>
            </a:fld>
            <a:endParaRPr lang="fr-FR"/>
          </a:p>
        </p:txBody>
      </p:sp>
    </p:spTree>
    <p:extLst>
      <p:ext uri="{BB962C8B-B14F-4D97-AF65-F5344CB8AC3E}">
        <p14:creationId xmlns:p14="http://schemas.microsoft.com/office/powerpoint/2010/main" val="224133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819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8090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3019D84-858C-4251-B4D7-FCCCC522CF0B}" type="slidenum">
              <a:rPr lang="fr-FR"/>
              <a:pPr>
                <a:defRPr/>
              </a:pPr>
              <a:t>‹N°›</a:t>
            </a:fld>
            <a:endParaRPr lang="fr-FR"/>
          </a:p>
        </p:txBody>
      </p:sp>
    </p:spTree>
    <p:extLst>
      <p:ext uri="{BB962C8B-B14F-4D97-AF65-F5344CB8AC3E}">
        <p14:creationId xmlns:p14="http://schemas.microsoft.com/office/powerpoint/2010/main" val="66804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3E5AAEA9-9C04-4DFC-B513-0C9550913A80}" type="slidenum">
              <a:rPr lang="fr-FR" altLang="fr-FR" sz="1200" smtClean="0"/>
              <a:pPr eaLnBrk="1" hangingPunct="1"/>
              <a:t>1</a:t>
            </a:fld>
            <a:endParaRPr lang="fr-FR" altLang="fr-FR" sz="1200"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fr-CA" altLang="fr-FR"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A180C4C-FDAF-46A9-AFC3-EA3DEE012E80}" type="slidenum">
              <a:rPr lang="fr-FR" altLang="fr-FR" sz="1200" smtClean="0"/>
              <a:pPr eaLnBrk="1" hangingPunct="1"/>
              <a:t>10</a:t>
            </a:fld>
            <a:endParaRPr lang="fr-FR" altLang="fr-FR" sz="1200" smtClean="0"/>
          </a:p>
        </p:txBody>
      </p:sp>
      <p:sp>
        <p:nvSpPr>
          <p:cNvPr id="91139" name="Rectangle 2"/>
          <p:cNvSpPr>
            <a:spLocks noRot="1" noChangeArrowheads="1" noTextEdit="1"/>
          </p:cNvSpPr>
          <p:nvPr>
            <p:ph type="sldImg"/>
          </p:nvPr>
        </p:nvSpPr>
        <p:spPr>
          <a:ln/>
        </p:spPr>
      </p:sp>
      <p:sp>
        <p:nvSpPr>
          <p:cNvPr id="88068" name="Rectangle 3"/>
          <p:cNvSpPr>
            <a:spLocks noGrp="1" noChangeArrowheads="1"/>
          </p:cNvSpPr>
          <p:nvPr>
            <p:ph type="body" idx="1"/>
          </p:nvPr>
        </p:nvSpPr>
        <p:spPr/>
        <p:txBody>
          <a:bodyPr/>
          <a:lstStyle/>
          <a:p>
            <a:pPr eaLnBrk="1" hangingPunct="1">
              <a:defRPr/>
            </a:pPr>
            <a:r>
              <a:rPr lang="fr-CA" sz="1000" dirty="0" smtClean="0"/>
              <a:t>Quelques mots sur les principes internationaux de catalogage</a:t>
            </a:r>
          </a:p>
          <a:p>
            <a:pPr eaLnBrk="1" hangingPunct="1">
              <a:defRPr/>
            </a:pPr>
            <a:endParaRPr lang="fr-CA" sz="1000" dirty="0" smtClean="0"/>
          </a:p>
          <a:p>
            <a:pPr eaLnBrk="1" hangingPunct="1">
              <a:defRPr/>
            </a:pPr>
            <a:r>
              <a:rPr lang="fr-CA" sz="1000" dirty="0" smtClean="0"/>
              <a:t>Les Principes internationaux de catalogage ont été développés entre 2003 et 2009 par un groupe de travail de l’IFLA et visent à remplacer les Principes de Paris de 1961.  Ils donnent le cadre théorique sur lequel devraient s’appuyer les catalogues de bibliothèques. Ils en définissent les principales fonctions, s’appuient sur les concepts des modèles FRBR et couvrent tous les types de ressources.</a:t>
            </a:r>
          </a:p>
          <a:p>
            <a:pPr eaLnBrk="1" hangingPunct="1">
              <a:defRPr/>
            </a:pPr>
            <a:endParaRPr lang="fr-CA" sz="1000" dirty="0" smtClean="0"/>
          </a:p>
          <a:p>
            <a:pPr eaLnBrk="1" hangingPunct="1">
              <a:defRPr/>
            </a:pPr>
            <a:r>
              <a:rPr lang="fr-FR" sz="1000" dirty="0" smtClean="0"/>
              <a:t>Leur but est de permettre une approche logique du catalogage descriptif et du catalogage matière des ressources bibliographiques de toutes sortes. </a:t>
            </a:r>
          </a:p>
          <a:p>
            <a:pPr eaLnBrk="1" hangingPunct="1">
              <a:defRPr/>
            </a:pPr>
            <a:endParaRPr lang="fr-FR" sz="1000" dirty="0" smtClean="0"/>
          </a:p>
          <a:p>
            <a:pPr eaLnBrk="1" hangingPunct="1">
              <a:defRPr/>
            </a:pPr>
            <a:r>
              <a:rPr lang="fr-FR" sz="1000" dirty="0" smtClean="0"/>
              <a:t>Principes généraux</a:t>
            </a:r>
          </a:p>
          <a:p>
            <a:pPr marL="171450" indent="-171450" eaLnBrk="1" hangingPunct="1">
              <a:buFont typeface="Arial" pitchFamily="34" charset="0"/>
              <a:buChar char="•"/>
              <a:defRPr/>
            </a:pPr>
            <a:r>
              <a:rPr lang="fr-FR" sz="1000" dirty="0" smtClean="0"/>
              <a:t>Confort de l’utilisateur du catalogue:  Les décisions prises en matière de descriptions et de formes contrôlées des noms dans les points d’accès doivent l’être en tenant compte de l’utilisateur</a:t>
            </a:r>
          </a:p>
          <a:p>
            <a:pPr marL="171450" indent="-171450" eaLnBrk="1" hangingPunct="1">
              <a:buFont typeface="Arial" pitchFamily="34" charset="0"/>
              <a:buChar char="•"/>
              <a:defRPr/>
            </a:pPr>
            <a:r>
              <a:rPr lang="fr-FR" sz="1000" dirty="0" smtClean="0"/>
              <a:t>Usage commun: Le vocabulaire utilisé dans les descriptions et les accès doit correspondre à celui de la majorité des utilisateurs</a:t>
            </a:r>
          </a:p>
          <a:p>
            <a:pPr marL="171450" indent="-171450" eaLnBrk="1" hangingPunct="1">
              <a:buFont typeface="Arial" pitchFamily="34" charset="0"/>
              <a:buChar char="•"/>
              <a:defRPr/>
            </a:pPr>
            <a:r>
              <a:rPr lang="fr-FR" sz="1000" dirty="0" smtClean="0"/>
              <a:t>Représentativité: Les descriptions et les formes contrôlées des noms doivent reposer sur la façon dont une entité se décrit elle-même</a:t>
            </a:r>
          </a:p>
          <a:p>
            <a:pPr marL="171450" indent="-171450" eaLnBrk="1" hangingPunct="1">
              <a:buFont typeface="Arial" pitchFamily="34" charset="0"/>
              <a:buChar char="•"/>
              <a:defRPr/>
            </a:pPr>
            <a:r>
              <a:rPr lang="fr-FR" sz="1000" dirty="0" smtClean="0"/>
              <a:t>Suffisance et nécessité: Dans les descriptions et les formes contrôlées des noms pour les points d’accès, seuls doivent être utilisés les éléments qui sont nécessaires pour répondre aux besoins des utilisateurs et essentiels pour identifier de manière univoque une entité</a:t>
            </a:r>
          </a:p>
          <a:p>
            <a:pPr marL="171450" indent="-171450" eaLnBrk="1" hangingPunct="1">
              <a:buFont typeface="Arial" pitchFamily="34" charset="0"/>
              <a:buChar char="•"/>
              <a:defRPr/>
            </a:pPr>
            <a:r>
              <a:rPr lang="fr-FR" sz="1000" dirty="0" smtClean="0"/>
              <a:t>Signifiance: Les éléments doivent être significatifs du point de vue bibliographique</a:t>
            </a:r>
          </a:p>
          <a:p>
            <a:pPr marL="171450" indent="-171450" eaLnBrk="1" hangingPunct="1">
              <a:buFont typeface="Arial" pitchFamily="34" charset="0"/>
              <a:buChar char="•"/>
              <a:defRPr/>
            </a:pPr>
            <a:r>
              <a:rPr lang="fr-FR" sz="1000" dirty="0" smtClean="0"/>
              <a:t>Économie: Quand différents moyens existent pour atteindre un objectif, on doit adopter le principe du moindre coût ou l’approche la plus simple</a:t>
            </a:r>
          </a:p>
          <a:p>
            <a:pPr marL="171450" indent="-171450" eaLnBrk="1" hangingPunct="1">
              <a:buFont typeface="Arial" pitchFamily="34" charset="0"/>
              <a:buChar char="•"/>
              <a:defRPr/>
            </a:pPr>
            <a:r>
              <a:rPr lang="fr-FR" sz="1000" dirty="0" smtClean="0"/>
              <a:t>Cohérence et normalisation: La description et la construction des points d’accès doivent être normalisées, dans la mesure du possible</a:t>
            </a:r>
          </a:p>
          <a:p>
            <a:pPr marL="171450" indent="-171450" eaLnBrk="1" hangingPunct="1">
              <a:buFont typeface="Arial" pitchFamily="34" charset="0"/>
              <a:buChar char="•"/>
              <a:defRPr/>
            </a:pPr>
            <a:r>
              <a:rPr lang="fr-FR" sz="1000" dirty="0" smtClean="0"/>
              <a:t>Intégration: Les descriptions pour tous les types de documents doivent reposer sur un ensemble commun de règles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7B200AF-8FD1-426C-BF17-684BE0EE6BC2}" type="slidenum">
              <a:rPr lang="fr-FR" altLang="fr-FR" sz="1200" smtClean="0"/>
              <a:pPr eaLnBrk="1" hangingPunct="1"/>
              <a:t>11</a:t>
            </a:fld>
            <a:endParaRPr lang="fr-FR" altLang="fr-FR" sz="1200"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fr-CA" altLang="fr-FR" sz="1000" smtClean="0"/>
              <a:t>Les Principes internationaux de catalogage reposent donc sur les modèles développés par l’IFLA et sont basés sur les tâches principales qu’accomplissent la majorité des utilisateurs dans les catalogues de bibliothèques et qui ont été identifiées dans le modèle FRBR.</a:t>
            </a:r>
          </a:p>
          <a:p>
            <a:pPr eaLnBrk="1" hangingPunct="1"/>
            <a:endParaRPr lang="fr-CA" altLang="fr-FR" sz="1000" smtClean="0"/>
          </a:p>
          <a:p>
            <a:r>
              <a:rPr lang="fr-CA" altLang="fr-FR" sz="1000" smtClean="0"/>
              <a:t>Le catalogue de bibliothèque, de même que les interfaces de recherches qui lui donnent acces doit être un outil efficace et performant qui permette à l'utilisateur : </a:t>
            </a:r>
          </a:p>
          <a:p>
            <a:endParaRPr lang="fr-CA" altLang="fr-FR" sz="1000" smtClean="0"/>
          </a:p>
          <a:p>
            <a:r>
              <a:rPr lang="fr-CA" altLang="fr-FR" sz="1000" smtClean="0"/>
              <a:t>4.1. de trouver des ressources bibliographiques figurant dans une collection comme résultat d'une recherche utilisant les attributs ou les relations des ressources </a:t>
            </a:r>
          </a:p>
          <a:p>
            <a:endParaRPr lang="fr-CA" altLang="fr-FR" sz="1000" smtClean="0"/>
          </a:p>
          <a:p>
            <a:r>
              <a:rPr lang="fr-CA" altLang="fr-FR" sz="1000" smtClean="0"/>
              <a:t>	Cette notion d’attributs et de relations entre les ressources est particulièrement importante ici</a:t>
            </a:r>
          </a:p>
          <a:p>
            <a:endParaRPr lang="fr-CA" altLang="fr-FR" sz="1000" smtClean="0"/>
          </a:p>
          <a:p>
            <a:r>
              <a:rPr lang="fr-CA" altLang="fr-FR" sz="1000" smtClean="0"/>
              <a:t>	4.1.1. </a:t>
            </a:r>
            <a:r>
              <a:rPr lang="fr-CA" altLang="fr-FR" sz="1000" b="1" smtClean="0">
                <a:solidFill>
                  <a:srgbClr val="FF0000"/>
                </a:solidFill>
              </a:rPr>
              <a:t>pour trouver une ressource particulière </a:t>
            </a:r>
          </a:p>
          <a:p>
            <a:r>
              <a:rPr lang="fr-CA" altLang="fr-FR" sz="1000" smtClean="0"/>
              <a:t>	4.1.2. pour trouver des ensembles de ressources représentant différentes œuvres,</a:t>
            </a:r>
          </a:p>
          <a:p>
            <a:endParaRPr lang="fr-CA" altLang="fr-FR" sz="1000" smtClean="0"/>
          </a:p>
          <a:p>
            <a:r>
              <a:rPr lang="fr-CA" altLang="fr-FR" sz="1000" smtClean="0"/>
              <a:t>		toutes les ressources qui appartiennent à la même œuvre ; -</a:t>
            </a:r>
          </a:p>
          <a:p>
            <a:r>
              <a:rPr lang="fr-CA" altLang="fr-FR" sz="1000" smtClean="0"/>
              <a:t>		toutes les ressources qui concrétisent la même expression ; -</a:t>
            </a:r>
          </a:p>
          <a:p>
            <a:r>
              <a:rPr lang="fr-CA" altLang="fr-FR" sz="1000" smtClean="0"/>
              <a:t>		toutes les ressources qui sont des exemplaires de la même manifestation; -</a:t>
            </a:r>
          </a:p>
          <a:p>
            <a:r>
              <a:rPr lang="fr-CA" altLang="fr-FR" sz="1000" smtClean="0"/>
              <a:t>		toutes les ressources associées à une personne, une famille ou une collectivité donnée ; -</a:t>
            </a:r>
          </a:p>
          <a:p>
            <a:r>
              <a:rPr lang="fr-CA" altLang="fr-FR" sz="1000" smtClean="0"/>
              <a:t>		toutes les ressources sur un sujet donné ; -</a:t>
            </a:r>
          </a:p>
          <a:p>
            <a:r>
              <a:rPr lang="fr-CA" altLang="fr-FR" sz="1000" smtClean="0"/>
              <a:t>		toutes les ressources définies par d'autres critères (langue, lieu de publication, date de publication, type de contenu, type de support, 		etc.) </a:t>
            </a:r>
          </a:p>
          <a:p>
            <a:r>
              <a:rPr lang="fr-CA" altLang="fr-FR" sz="1000" smtClean="0"/>
              <a:t>		généralement utilisés comme filtres secondaires pour limiter les résultats d'une recherche-</a:t>
            </a:r>
          </a:p>
          <a:p>
            <a:r>
              <a:rPr lang="fr-CA" altLang="fr-FR" sz="1000" smtClean="0"/>
              <a:t>		toutes les ressources définies par d'autres critères (langue, lieu de publication, date de publication, type de contenu, type de support, 		etc.) </a:t>
            </a:r>
          </a:p>
          <a:p>
            <a:r>
              <a:rPr lang="fr-CA" altLang="fr-FR" sz="1000" smtClean="0"/>
              <a:t>		généralement utilisés comme filtres secondaires pour limiter les résultats d'une recherche. </a:t>
            </a:r>
          </a:p>
          <a:p>
            <a:r>
              <a:rPr lang="fr-CA" altLang="fr-FR" sz="1000" smtClean="0"/>
              <a:t>4.2. </a:t>
            </a:r>
            <a:r>
              <a:rPr lang="fr-CA" altLang="fr-FR" sz="1000" b="1" smtClean="0">
                <a:solidFill>
                  <a:srgbClr val="FF0000"/>
                </a:solidFill>
              </a:rPr>
              <a:t>d'identifier une ressource bibliographique ou un agent </a:t>
            </a:r>
            <a:r>
              <a:rPr lang="fr-CA" altLang="fr-FR" sz="1000" smtClean="0"/>
              <a:t>(c'est-à-dire confirmer que l'entité décrite correspond bien à l'entité recherchée ou faire la différence entre deux ou plusieurs entités ayant les mêmes caractéristiques) ; </a:t>
            </a:r>
          </a:p>
          <a:p>
            <a:endParaRPr lang="fr-CA" altLang="fr-FR" sz="1000" smtClean="0"/>
          </a:p>
          <a:p>
            <a:r>
              <a:rPr lang="fr-CA" altLang="fr-FR" sz="1000" smtClean="0"/>
              <a:t>4.3. </a:t>
            </a:r>
            <a:r>
              <a:rPr lang="fr-CA" altLang="fr-FR" sz="1000" b="1" smtClean="0">
                <a:solidFill>
                  <a:srgbClr val="FF0000"/>
                </a:solidFill>
              </a:rPr>
              <a:t>de sélectionner une ressource bibliographique pertinente pour les besoins de l'utilisateur </a:t>
            </a:r>
            <a:r>
              <a:rPr lang="fr-CA" altLang="fr-FR" sz="1000" smtClean="0"/>
              <a:t>(c'est-à-dire choisir une ressource qui correspond à ce que demande l'utilisateur en matière de média, de contenu, de support, etc. ou rejeter une ressource ne correspondant pas aux besoins de l'utilisateur) ; </a:t>
            </a:r>
          </a:p>
          <a:p>
            <a:endParaRPr lang="fr-CA" altLang="fr-FR" sz="1000" smtClean="0"/>
          </a:p>
          <a:p>
            <a:r>
              <a:rPr lang="fr-CA" altLang="fr-FR" sz="1000" smtClean="0"/>
              <a:t>4.4. </a:t>
            </a:r>
            <a:r>
              <a:rPr lang="fr-CA" altLang="fr-FR" sz="1000" b="1" smtClean="0">
                <a:solidFill>
                  <a:srgbClr val="FF0000"/>
                </a:solidFill>
              </a:rPr>
              <a:t>d'acquérir ou d'avoir accès à un item décrit </a:t>
            </a:r>
            <a:r>
              <a:rPr lang="fr-CA" altLang="fr-FR" sz="1000" smtClean="0"/>
              <a:t>(c'est-à-dire fournir l'information qui permettra à l'utilisateur de se procurer un item par achat, prêt, etc. ou d'avoir accès en ligne à une ressource distante) ; ou d'acquérir, d'obtenir ou d'avoir accès à des données bibliographiques ou d'autorité. </a:t>
            </a:r>
          </a:p>
          <a:p>
            <a:endParaRPr lang="fr-CA" altLang="fr-FR" sz="1000" smtClean="0"/>
          </a:p>
          <a:p>
            <a:r>
              <a:rPr lang="fr-CA" altLang="fr-FR" sz="1000" smtClean="0"/>
              <a:t>4.5. </a:t>
            </a:r>
            <a:r>
              <a:rPr lang="fr-CA" altLang="fr-FR" sz="1000" b="1" smtClean="0">
                <a:solidFill>
                  <a:srgbClr val="FF0000"/>
                </a:solidFill>
              </a:rPr>
              <a:t>de naviguer dans un catalogue et même au-delà </a:t>
            </a:r>
            <a:r>
              <a:rPr lang="fr-CA" altLang="fr-FR" sz="1000" smtClean="0"/>
              <a:t>(grâce à l'organisation logique des données bibliographiques et d'autorité et à la présentation de parcours clairs de navigation, incluant la présentation des relations entre les œuvres, expressions, manifestations, items, personnes, familles, collectivités, concepts, objets, événements et lieux).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B0625B2-94B7-4BC2-8FDC-012AA281E0D6}" type="slidenum">
              <a:rPr lang="fr-FR" altLang="fr-FR" sz="1200" smtClean="0"/>
              <a:pPr eaLnBrk="1" hangingPunct="1"/>
              <a:t>12</a:t>
            </a:fld>
            <a:endParaRPr lang="fr-FR" altLang="fr-FR" sz="1200"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fr-CA" altLang="fr-FR" sz="1000" smtClean="0"/>
              <a:t>Le premier modèle conceptuel qui a été développé et qui est le plus connu dans le monde de la documentation est le modèle FRBR,  pour Functional Requirements for Bibliographic Records ou plus simplement, Spécifications fonctionnelles des notices bibliographiques.  En fait, quand on parle de l’ensemble des trois modèles conceptuels touchant les notices bibliographiques, les données d’autorités et d’autorités sujets, on utilise habituellement le générique FRBR.</a:t>
            </a:r>
          </a:p>
          <a:p>
            <a:pPr eaLnBrk="1" hangingPunct="1"/>
            <a:endParaRPr lang="fr-CA" altLang="fr-FR" sz="1000" smtClean="0"/>
          </a:p>
          <a:p>
            <a:pPr eaLnBrk="1" hangingPunct="1"/>
            <a:r>
              <a:rPr lang="fr-CA" altLang="fr-FR" sz="1000" smtClean="0"/>
              <a:t>Le modèle FRBR offre une structure non linéaire qui décrit ce que doivent contenir les notices bibliographiques pour répondre aux besoins de base des utilisateurs tels qu’ils ont été identifiés dans la diapositive précédente.  C’est un modèle qui identifie tous les éléments existants dans l’univers bibliographique (les entités), qu’est-ce qui les caractérise (les attributs) et de quelles façons ils sont reliés entre eux (les relations).  C’est pour cette raison qu’on parle d’un modèle entités relations.   Il permet de regrouper ensemble des éléments qui partagent le même contenu artistique ou intellectuel. </a:t>
            </a:r>
          </a:p>
          <a:p>
            <a:pPr eaLnBrk="1" hangingPunct="1"/>
            <a:endParaRPr lang="fr-CA" altLang="fr-FR" smtClean="0"/>
          </a:p>
          <a:p>
            <a:pPr eaLnBrk="1" hangingPunct="1"/>
            <a:r>
              <a:rPr lang="fr-FR" altLang="fr-FR" smtClean="0"/>
              <a:t>Le modèle FRBR offre une nouvelle perspective sur la structure et les relations existant entre les notices bibliographiques et les notices d’autorité, ainsi qu’un vocabulaire plus précis qui aidera les concepteurs de systèmes et ceux qui sont en charge d’élaborer les règles de traitement à répondre plus étroitement aux besoins des utilisateurs.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ln/>
        </p:spPr>
      </p:sp>
      <p:sp>
        <p:nvSpPr>
          <p:cNvPr id="94211" name="Espace réservé des commentaires 2"/>
          <p:cNvSpPr>
            <a:spLocks noGrp="1"/>
          </p:cNvSpPr>
          <p:nvPr>
            <p:ph type="body" idx="1"/>
          </p:nvPr>
        </p:nvSpPr>
        <p:spPr>
          <a:noFill/>
        </p:spPr>
        <p:txBody>
          <a:bodyPr/>
          <a:lstStyle/>
          <a:p>
            <a:endParaRPr lang="fr-CA" altLang="fr-FR" smtClean="0"/>
          </a:p>
        </p:txBody>
      </p:sp>
      <p:sp>
        <p:nvSpPr>
          <p:cNvPr id="94212"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A95BABA-8FB0-4554-84CC-8892D686FC5C}" type="slidenum">
              <a:rPr lang="fr-FR" altLang="fr-FR" sz="1200" smtClean="0"/>
              <a:pPr eaLnBrk="1" hangingPunct="1"/>
              <a:t>13</a:t>
            </a:fld>
            <a:endParaRPr lang="fr-FR" altLang="fr-FR"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ln/>
        </p:spPr>
      </p:sp>
      <p:sp>
        <p:nvSpPr>
          <p:cNvPr id="95235" name="Espace réservé des commentaires 2"/>
          <p:cNvSpPr>
            <a:spLocks noGrp="1"/>
          </p:cNvSpPr>
          <p:nvPr>
            <p:ph type="body" idx="1"/>
          </p:nvPr>
        </p:nvSpPr>
        <p:spPr>
          <a:noFill/>
        </p:spPr>
        <p:txBody>
          <a:bodyPr/>
          <a:lstStyle/>
          <a:p>
            <a:r>
              <a:rPr lang="fr-CA" altLang="fr-FR" smtClean="0"/>
              <a:t>Le modèle FRBR est un modèle entité relations.  C’est une façon différente de concevoir l’univers bibliographique et les éléments que nous conservons dans nos bibliothèques ou bases de données et dont nous donnons accès à nos utilisateurs.  Il est indépendant des codes de catalogage.  Il est utilisé pour la conception des systèmes</a:t>
            </a:r>
          </a:p>
        </p:txBody>
      </p:sp>
      <p:sp>
        <p:nvSpPr>
          <p:cNvPr id="95236"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07A6E86-F456-4E7F-832A-59D3ACE3E57C}" type="slidenum">
              <a:rPr lang="fr-FR" altLang="fr-FR" sz="1200" smtClean="0"/>
              <a:pPr eaLnBrk="1" hangingPunct="1"/>
              <a:t>14</a:t>
            </a:fld>
            <a:endParaRPr lang="fr-FR" altLang="fr-FR"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p:spPr>
        <p:txBody>
          <a:bodyPr/>
          <a:lstStyle/>
          <a:p>
            <a:r>
              <a:rPr lang="fr-CA" altLang="fr-FR" smtClean="0"/>
              <a:t>Le modèle FRBR présente un nouveau vocabulaire, une façon différente de nommer et de représenter les unités bibliographiques.  </a:t>
            </a:r>
          </a:p>
        </p:txBody>
      </p:sp>
      <p:sp>
        <p:nvSpPr>
          <p:cNvPr id="96260"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AF38E27-82CD-47F8-8089-D1606099452E}" type="slidenum">
              <a:rPr lang="fr-FR" altLang="fr-FR" sz="1200" smtClean="0"/>
              <a:pPr eaLnBrk="1" hangingPunct="1"/>
              <a:t>15</a:t>
            </a:fld>
            <a:endParaRPr lang="fr-FR" altLang="fr-FR"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F455D8F-0C80-4134-9876-835385523DE5}" type="slidenum">
              <a:rPr lang="fr-FR" altLang="fr-FR" sz="1200" smtClean="0"/>
              <a:pPr eaLnBrk="1" hangingPunct="1"/>
              <a:t>16</a:t>
            </a:fld>
            <a:endParaRPr lang="fr-FR" altLang="fr-FR" sz="1200"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fr-CA" altLang="fr-FR" sz="1000" smtClean="0"/>
              <a:t>Il y a trois groupes d’éléments d’informations ayant des relations entre eux et qui composent une notice bibliographique.</a:t>
            </a:r>
          </a:p>
          <a:p>
            <a:pPr eaLnBrk="1" hangingPunct="1"/>
            <a:endParaRPr lang="fr-CA" altLang="fr-FR" sz="1000" smtClean="0"/>
          </a:p>
          <a:p>
            <a:pPr eaLnBrk="1" hangingPunct="1"/>
            <a:r>
              <a:rPr lang="fr-CA" altLang="fr-FR" sz="1000" b="1" smtClean="0"/>
              <a:t>Les entités du Groupe 1</a:t>
            </a:r>
            <a:r>
              <a:rPr lang="fr-CA" altLang="fr-FR" sz="1000" smtClean="0"/>
              <a:t> sont le produit de l’effort artistique ou intellectuel et sont utilisées pour décrire les ressources bibliographiques.  Ces éléments servent donc à décrire le document que nous avons en main, tant au niveau de son contenu intellectuel, que de son support physique.  Ce sont les éléments relatifs au titre de la ressource, à son édition, à sa publication et diffusion, ou a sa collation.   </a:t>
            </a:r>
          </a:p>
          <a:p>
            <a:pPr eaLnBrk="1" hangingPunct="1"/>
            <a:endParaRPr lang="fr-CA" altLang="fr-FR" sz="1000" smtClean="0"/>
          </a:p>
          <a:p>
            <a:pPr eaLnBrk="1" hangingPunct="1"/>
            <a:r>
              <a:rPr lang="fr-CA" altLang="fr-FR" sz="1000" b="1" smtClean="0"/>
              <a:t>Les entités du Groupe 2</a:t>
            </a:r>
            <a:r>
              <a:rPr lang="fr-CA" altLang="fr-FR" sz="1000" smtClean="0"/>
              <a:t> sont les entités responsables du contenu intellectuel ou artistique, de la production physique de l’ouvrage ou des produits.  Ce sont des personnes ou des organismes.  Il peut s’agir également de familles. Ces éléments servent donc à attribuer les responsabilités relatives à la ressource traitée.</a:t>
            </a:r>
          </a:p>
          <a:p>
            <a:pPr eaLnBrk="1" hangingPunct="1"/>
            <a:endParaRPr lang="fr-CA" altLang="fr-FR" sz="1000" smtClean="0"/>
          </a:p>
          <a:p>
            <a:pPr eaLnBrk="1" hangingPunct="1"/>
            <a:r>
              <a:rPr lang="fr-CA" altLang="fr-FR" sz="1000" b="1" smtClean="0"/>
              <a:t>Les entités du Groupe 3</a:t>
            </a:r>
            <a:r>
              <a:rPr lang="fr-CA" altLang="fr-FR" sz="1000" smtClean="0"/>
              <a:t> sont les entités qui servent de sujets aux manifestations artistiques ou intellectuelles du Groupe 1.  Les entités du groupe 3  sont composées en premier lieu des concepts, objets, événements, ou lieux géographiques servant à décrire les manifestations artistiques ou intellectuelles.  Ils peuvent également inclure toutes les entités du Groupe 1 et  toutes les entités du Groupe 2,  puisqu’une ressource bibliographique peut avoir comme sujet une autre œuvre, ou une personne, une famille, un organisme. Ces derniers éléments servent donc à l’analyse documentaire du document que nous avons en main.  </a:t>
            </a:r>
            <a:endParaRPr lang="fr-FR" altLang="fr-FR"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87F819B-6DE9-4468-A82B-250C96792641}" type="slidenum">
              <a:rPr lang="fr-FR" altLang="fr-FR" sz="1200" smtClean="0"/>
              <a:pPr eaLnBrk="1" hangingPunct="1"/>
              <a:t>17</a:t>
            </a:fld>
            <a:endParaRPr lang="fr-FR" altLang="fr-FR" sz="1200"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fr-CA" altLang="fr-FR" sz="1000" smtClean="0"/>
              <a:t>Le modèle FRBR présente en outre de nouvelles définitions</a:t>
            </a:r>
          </a:p>
          <a:p>
            <a:pPr eaLnBrk="1" hangingPunct="1"/>
            <a:endParaRPr lang="fr-CA" altLang="fr-FR" sz="1000" smtClean="0"/>
          </a:p>
          <a:p>
            <a:pPr eaLnBrk="1" hangingPunct="1"/>
            <a:r>
              <a:rPr lang="fr-CA" altLang="fr-FR" sz="1000" smtClean="0"/>
              <a:t>Cette nouvelle terminologie présente pour les entités du Groupe 1 des termes comme Œuvre, Expression, Manifestation, Item</a:t>
            </a:r>
          </a:p>
          <a:p>
            <a:pPr eaLnBrk="1" hangingPunct="1"/>
            <a:endParaRPr lang="fr-CA" altLang="fr-FR" sz="1000" smtClean="0"/>
          </a:p>
          <a:p>
            <a:pPr eaLnBrk="1" hangingPunct="1"/>
            <a:r>
              <a:rPr lang="fr-CA" altLang="fr-FR" sz="1000" smtClean="0"/>
              <a:t>Il s’agit d’une façon de concevoir l’univers bibliographique qui était déjà présente dans RCAA2 mais moins clairement définie, documentée ou expliquée.  Elle était clairement manifeste pour les gens traitant les œuvres musicales et les œuvres littéraires.</a:t>
            </a:r>
          </a:p>
          <a:p>
            <a:pPr eaLnBrk="1" hangingPunct="1"/>
            <a:endParaRPr lang="fr-CA" altLang="fr-FR" sz="1000" smtClean="0"/>
          </a:p>
          <a:p>
            <a:pPr eaLnBrk="1" hangingPunct="1"/>
            <a:endParaRPr lang="fr-CA" altLang="fr-FR" smtClean="0"/>
          </a:p>
          <a:p>
            <a:pPr eaLnBrk="1" hangingPunct="1"/>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E780FF7-EB5C-4C49-9D09-7F393BCA9599}" type="slidenum">
              <a:rPr lang="fr-FR" altLang="fr-FR" sz="1200" smtClean="0"/>
              <a:pPr eaLnBrk="1" hangingPunct="1"/>
              <a:t>18</a:t>
            </a:fld>
            <a:endParaRPr lang="fr-FR" altLang="fr-FR" sz="1200"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lnSpc>
                <a:spcPct val="90000"/>
              </a:lnSpc>
            </a:pPr>
            <a:r>
              <a:rPr lang="fr-CA" altLang="fr-FR" sz="900" smtClean="0"/>
              <a:t>Je vous disais donc que le vocabulaire est très important et fondamental dans la compréhension de ce nouvel univers bibliographique… et on y apprend notamment que le terme livre peut recouvrir des réalités très différentes.  Il est important de prendre quelques instants pour discuter des principaux concepts que peut recouvrir le simple mot «livre».  Ces concepts sont indispensables dans la compréhension du modèle, et dans son applicabilité par la suite dans les nouvelles interfaces.</a:t>
            </a:r>
          </a:p>
          <a:p>
            <a:pPr eaLnBrk="1" hangingPunct="1">
              <a:lnSpc>
                <a:spcPct val="90000"/>
              </a:lnSpc>
            </a:pPr>
            <a:endParaRPr lang="fr-CA" altLang="fr-FR" sz="900" smtClean="0"/>
          </a:p>
          <a:p>
            <a:pPr eaLnBrk="1" hangingPunct="1">
              <a:lnSpc>
                <a:spcPct val="90000"/>
              </a:lnSpc>
            </a:pPr>
            <a:r>
              <a:rPr lang="fr-CA" altLang="fr-FR" sz="900" smtClean="0"/>
              <a:t>Lorsque je parle d’un livre, je peux parler d’un objet spécifique qui consiste en un certain nombre de pages, reliées ou brochées.  Il peut servir, comme j’ai entendu dans une autre présentation, à tenir une porte ouverte ou a caler un meuble.  Ce peut être l’objet que j’ai emprunté à la bibliothèque municipale ou acheté chez un libraire,  et emporté avec moi lors de mes dernières vacances.  FRBR l’appelle un item.  Il s’agit d’un élément très spécifique. C’est l’objet que j’ai en main.</a:t>
            </a:r>
          </a:p>
          <a:p>
            <a:pPr eaLnBrk="1" hangingPunct="1">
              <a:lnSpc>
                <a:spcPct val="90000"/>
              </a:lnSpc>
            </a:pPr>
            <a:endParaRPr lang="fr-CA" altLang="fr-FR" sz="900" smtClean="0"/>
          </a:p>
          <a:p>
            <a:pPr eaLnBrk="1" hangingPunct="1">
              <a:lnSpc>
                <a:spcPct val="90000"/>
              </a:lnSpc>
            </a:pPr>
            <a:r>
              <a:rPr lang="fr-CA" altLang="fr-FR" sz="900" smtClean="0"/>
              <a:t>Lorsque je vais à la librairie et que je demande un livre, disons le tome 3 de Millenium intitulé </a:t>
            </a:r>
            <a:r>
              <a:rPr lang="fr-CA" altLang="fr-FR" sz="900" b="1" smtClean="0"/>
              <a:t>La reine dans les palais des courants d’air</a:t>
            </a:r>
            <a:r>
              <a:rPr lang="fr-CA" altLang="fr-FR" sz="900" smtClean="0"/>
              <a:t> publié chez Actes Sud, une copie spécifique importe peu pour moi, dans la mesure bien entendu où elle a toutes ses pages, puisque c’est le contenu qui m’intéresse. À la limite qu’il soit relié ou broché a peu d’importance également.  FRBR parle ici d’une manifestation.  Il s’agit donc de tous les exemplaires regroupés d’une édition donnée, et c’est habituellement ce que nous traitons en bibliothèque.</a:t>
            </a:r>
          </a:p>
          <a:p>
            <a:pPr eaLnBrk="1" hangingPunct="1">
              <a:lnSpc>
                <a:spcPct val="90000"/>
              </a:lnSpc>
            </a:pPr>
            <a:endParaRPr lang="fr-CA" altLang="fr-FR" sz="900" smtClean="0"/>
          </a:p>
          <a:p>
            <a:pPr eaLnBrk="1" hangingPunct="1">
              <a:lnSpc>
                <a:spcPct val="90000"/>
              </a:lnSpc>
            </a:pPr>
            <a:r>
              <a:rPr lang="fr-CA" altLang="fr-FR" sz="900" smtClean="0"/>
              <a:t>Lorsque je demande qui a traduit tel livre, je peux avoir en tête un texte spécifique dans une langue particulière, ou bien une traduction très bien identifiée. Donc, je pense à un texte dans sa version française, anglaise, espagnole, serbo-croate, ou klingon….   peu importe quelle maison d’édition l’a publié.   FRBR parle ici d’une expression.</a:t>
            </a:r>
          </a:p>
          <a:p>
            <a:pPr eaLnBrk="1" hangingPunct="1">
              <a:lnSpc>
                <a:spcPct val="90000"/>
              </a:lnSpc>
            </a:pPr>
            <a:endParaRPr lang="fr-CA" altLang="fr-FR" sz="900" smtClean="0"/>
          </a:p>
          <a:p>
            <a:pPr eaLnBrk="1" hangingPunct="1">
              <a:lnSpc>
                <a:spcPct val="90000"/>
              </a:lnSpc>
            </a:pPr>
            <a:r>
              <a:rPr lang="fr-CA" altLang="fr-FR" sz="900" smtClean="0"/>
              <a:t>Lorsque je m’élève à un niveau encore plus élevé, au niveau conceptuel, artistique ou intellectuel, à l’étincelle de génie, à l’idée de l’œuvre dans la tête de son créateur, peu importe ses versions linguistiques, en d’autres mots à l’idée qui sous-tend le livre, FRBR parle ici de l’œuvre.</a:t>
            </a:r>
          </a:p>
          <a:p>
            <a:pPr eaLnBrk="1" hangingPunct="1">
              <a:lnSpc>
                <a:spcPct val="90000"/>
              </a:lnSpc>
            </a:pPr>
            <a:endParaRPr lang="fr-CA" altLang="fr-FR" sz="900" smtClean="0"/>
          </a:p>
          <a:p>
            <a:pPr eaLnBrk="1" hangingPunct="1">
              <a:lnSpc>
                <a:spcPct val="90000"/>
              </a:lnSpc>
            </a:pPr>
            <a:r>
              <a:rPr lang="fr-CA" altLang="fr-FR" sz="900" smtClean="0"/>
              <a:t>J’ai donc ici quatre niveaux différents de représentation du concept livre, et ces quatre niveaux superposés forment une pyramide, où la pointe est constituée par l’œuvre, et la base par les multiples exemplaires de toutes les manifestations de toutes les expressions de l’œuvre en question.</a:t>
            </a:r>
          </a:p>
          <a:p>
            <a:pPr eaLnBrk="1" hangingPunct="1">
              <a:lnSpc>
                <a:spcPct val="90000"/>
              </a:lnSpc>
            </a:pPr>
            <a:endParaRPr lang="fr-FR" altLang="fr-FR" sz="9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22ADD2E-2C0F-44C5-BA1C-3CCDBF7375B5}" type="slidenum">
              <a:rPr lang="fr-FR" altLang="fr-FR" sz="1200" smtClean="0"/>
              <a:pPr eaLnBrk="1" hangingPunct="1"/>
              <a:t>19</a:t>
            </a:fld>
            <a:endParaRPr lang="fr-FR" altLang="fr-FR" sz="1200"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fr-CA" altLang="fr-FR" smtClean="0"/>
              <a:t>Pour résumer, nous avons donc ici ces quatre niveaux à l’intérieur du Groupe 1, comprenant toutes les créations intellectuelles ou artistiques.  Deux  des niveaux sont purement intellectuels et sont représentés par l’œuvre et ses diverses expressions, et deux autres sont matériels et touchent la façon dont se manifeste la réalisation intellectuelle ou artistique.  Évidemment il n’est pas toujours facile d’identifier quand la modification d’une œuvre devient suffisamment importante pour devenir une nouvelle œuvre en elle-même</a:t>
            </a:r>
          </a:p>
          <a:p>
            <a:pPr eaLnBrk="1" hangingPunct="1"/>
            <a:endParaRPr lang="fr-CA" altLang="fr-FR" smtClean="0"/>
          </a:p>
          <a:p>
            <a:pPr eaLnBrk="1" hangingPunct="1"/>
            <a:endParaRPr lang="fr-CA" altLang="fr-FR" smtClean="0"/>
          </a:p>
          <a:p>
            <a:pPr eaLnBrk="1" hangingPunct="1"/>
            <a:endParaRPr lang="fr-CA" altLang="fr-FR" smtClean="0"/>
          </a:p>
          <a:p>
            <a:pPr eaLnBrk="1" hangingPunct="1"/>
            <a:r>
              <a:rPr lang="fr-CA" altLang="fr-FR" smtClean="0"/>
              <a:t>	</a:t>
            </a:r>
          </a:p>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07038F39-C500-4129-B7F5-DF4E967FC289}" type="slidenum">
              <a:rPr lang="fr-FR" altLang="fr-FR" sz="1200" smtClean="0"/>
              <a:pPr eaLnBrk="1" hangingPunct="1"/>
              <a:t>2</a:t>
            </a:fld>
            <a:endParaRPr lang="fr-FR" altLang="fr-FR" sz="1200"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lnSpc>
                <a:spcPct val="90000"/>
              </a:lnSpc>
            </a:pPr>
            <a:r>
              <a:rPr lang="fr-CA" altLang="fr-FR" sz="1000" smtClean="0"/>
              <a:t>Comme vous le savez tous, RDA : Ressources Description  et Accès est en voie d’implantation dans les bibliothèques d’Amérique du Nord, officiellement depuis le 1</a:t>
            </a:r>
            <a:r>
              <a:rPr lang="fr-CA" altLang="fr-FR" sz="1000" baseline="30000" smtClean="0"/>
              <a:t>er</a:t>
            </a:r>
            <a:r>
              <a:rPr lang="fr-CA" altLang="fr-FR" sz="1000" smtClean="0"/>
              <a:t> avril 2013 à LC, BAnQ et BAC.  Les notices bibliographiques créées selon les nouveaux principes sont de plus en plus nombreuses à mesure que des bibliothèques progressent dans l’implantation. </a:t>
            </a:r>
          </a:p>
          <a:p>
            <a:pPr eaLnBrk="1" hangingPunct="1">
              <a:lnSpc>
                <a:spcPct val="90000"/>
              </a:lnSpc>
            </a:pPr>
            <a:endParaRPr lang="fr-CA" altLang="fr-FR" sz="1000" smtClean="0"/>
          </a:p>
          <a:p>
            <a:pPr eaLnBrk="1" hangingPunct="1">
              <a:lnSpc>
                <a:spcPct val="90000"/>
              </a:lnSpc>
            </a:pPr>
            <a:r>
              <a:rPr lang="fr-CA" altLang="fr-FR" sz="1000" smtClean="0"/>
              <a:t>Nous sommes ici même à Laval dans une phase d’implantation progressive, alors que les notices bibliographiques importées et traitées </a:t>
            </a:r>
          </a:p>
          <a:p>
            <a:pPr eaLnBrk="1" hangingPunct="1">
              <a:lnSpc>
                <a:spcPct val="90000"/>
              </a:lnSpc>
            </a:pPr>
            <a:r>
              <a:rPr lang="fr-CA" altLang="fr-FR" sz="1000" smtClean="0"/>
              <a:t>à l’origine selon RDA sont traitées d’après RDA, de même que toutes les monographies traitées en mode original.  Afin de ne pas surcharger ou paralyser notre chaine de travail, nous avons convenu que les notices déjà versées selon RCAA2 seraient traitées selon RCAA2. </a:t>
            </a:r>
          </a:p>
          <a:p>
            <a:pPr eaLnBrk="1" hangingPunct="1">
              <a:lnSpc>
                <a:spcPct val="90000"/>
              </a:lnSpc>
            </a:pPr>
            <a:endParaRPr lang="fr-CA" altLang="fr-FR" sz="1000" smtClean="0"/>
          </a:p>
          <a:p>
            <a:pPr eaLnBrk="1" hangingPunct="1">
              <a:lnSpc>
                <a:spcPct val="90000"/>
              </a:lnSpc>
            </a:pPr>
            <a:r>
              <a:rPr lang="fr-CA" altLang="fr-FR" sz="1000" smtClean="0"/>
              <a:t>RDA est basé avant tout sur des principes bien établis et sur un nouveau modèle conceptuel et théorique.  Ces principes et modèles conceptuels sont non seulement à la base du code de catalogage, mais  ils guideront également le développement des nouvelles interfaces de recherche.  </a:t>
            </a:r>
          </a:p>
          <a:p>
            <a:pPr eaLnBrk="1" hangingPunct="1">
              <a:lnSpc>
                <a:spcPct val="90000"/>
              </a:lnSpc>
            </a:pPr>
            <a:endParaRPr lang="fr-CA" altLang="fr-FR" sz="1000" smtClean="0"/>
          </a:p>
          <a:p>
            <a:pPr eaLnBrk="1" hangingPunct="1">
              <a:lnSpc>
                <a:spcPct val="90000"/>
              </a:lnSpc>
            </a:pPr>
            <a:r>
              <a:rPr lang="fr-CA" altLang="fr-FR" sz="1000" smtClean="0"/>
              <a:t>Voici donc les objectifs de la présentation.</a:t>
            </a:r>
          </a:p>
          <a:p>
            <a:pPr eaLnBrk="1" hangingPunct="1">
              <a:lnSpc>
                <a:spcPct val="90000"/>
              </a:lnSpc>
            </a:pPr>
            <a:endParaRPr lang="fr-CA" altLang="fr-FR" sz="1000" smtClean="0"/>
          </a:p>
          <a:p>
            <a:pPr eaLnBrk="1" hangingPunct="1">
              <a:lnSpc>
                <a:spcPct val="90000"/>
              </a:lnSpc>
            </a:pPr>
            <a:r>
              <a:rPr lang="fr-CA" altLang="fr-FR" sz="1000" smtClean="0"/>
              <a:t>	Comprendre les raisons nécessitant l’élaboration d’un nouveau code de catalogage</a:t>
            </a:r>
          </a:p>
          <a:p>
            <a:pPr eaLnBrk="1" hangingPunct="1">
              <a:lnSpc>
                <a:spcPct val="90000"/>
              </a:lnSpc>
            </a:pPr>
            <a:r>
              <a:rPr lang="fr-CA" altLang="fr-FR" sz="1000" smtClean="0"/>
              <a:t>	Connaître les éléments des Principes internationaux de catalogage qui devraient guider l’élaboration des règles, mais également le développement 	des interfaces de recherche</a:t>
            </a:r>
          </a:p>
          <a:p>
            <a:pPr eaLnBrk="1" hangingPunct="1">
              <a:lnSpc>
                <a:spcPct val="90000"/>
              </a:lnSpc>
            </a:pPr>
            <a:r>
              <a:rPr lang="fr-CA" altLang="fr-FR" sz="1000" smtClean="0"/>
              <a:t>	Comprendre le modèle FRBR ainsi que sa terminologie</a:t>
            </a:r>
          </a:p>
          <a:p>
            <a:pPr eaLnBrk="1" hangingPunct="1">
              <a:lnSpc>
                <a:spcPct val="90000"/>
              </a:lnSpc>
            </a:pPr>
            <a:r>
              <a:rPr lang="fr-CA" altLang="fr-FR" sz="1000" smtClean="0"/>
              <a:t>	Identifier les entités et les attributs des trois groupes d’éléments prévus dans FRBR</a:t>
            </a:r>
          </a:p>
          <a:p>
            <a:pPr eaLnBrk="1" hangingPunct="1">
              <a:lnSpc>
                <a:spcPct val="90000"/>
              </a:lnSpc>
            </a:pPr>
            <a:r>
              <a:rPr lang="fr-CA" altLang="fr-FR" sz="1000" smtClean="0"/>
              <a:t>	Comprendre les relations existant entre les différents éléments</a:t>
            </a:r>
          </a:p>
          <a:p>
            <a:pPr eaLnBrk="1" hangingPunct="1">
              <a:lnSpc>
                <a:spcPct val="90000"/>
              </a:lnSpc>
            </a:pPr>
            <a:r>
              <a:rPr lang="fr-CA" altLang="fr-FR" sz="1000" smtClean="0"/>
              <a:t>	Identifier les impacts sur le repérage sur l’affichage de l’information et sur les nouvelles interfaces de recherche</a:t>
            </a:r>
          </a:p>
          <a:p>
            <a:pPr eaLnBrk="1" hangingPunct="1">
              <a:lnSpc>
                <a:spcPct val="90000"/>
              </a:lnSpc>
            </a:pPr>
            <a:endParaRPr lang="fr-CA" altLang="fr-FR" sz="1000" smtClean="0"/>
          </a:p>
          <a:p>
            <a:pPr eaLnBrk="1" hangingPunct="1">
              <a:lnSpc>
                <a:spcPct val="90000"/>
              </a:lnSpc>
            </a:pPr>
            <a:r>
              <a:rPr lang="fr-CA" altLang="fr-FR" sz="100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ln/>
        </p:spPr>
      </p:sp>
      <p:sp>
        <p:nvSpPr>
          <p:cNvPr id="101379" name="Espace réservé des commentaires 2"/>
          <p:cNvSpPr>
            <a:spLocks noGrp="1"/>
          </p:cNvSpPr>
          <p:nvPr>
            <p:ph type="body" idx="1"/>
          </p:nvPr>
        </p:nvSpPr>
        <p:spPr>
          <a:noFill/>
        </p:spPr>
        <p:txBody>
          <a:bodyPr/>
          <a:lstStyle/>
          <a:p>
            <a:pPr eaLnBrk="1" hangingPunct="1">
              <a:lnSpc>
                <a:spcPct val="80000"/>
              </a:lnSpc>
            </a:pPr>
            <a:r>
              <a:rPr lang="en-US" altLang="fr-FR" smtClean="0">
                <a:latin typeface="Calibri" pitchFamily="34" charset="0"/>
                <a:sym typeface="Arial" charset="0"/>
              </a:rPr>
              <a:t>Cette illustration nous montre le continuum des diverses relations d’une oeuvre telle qu’elle est présentée dans ses manifestations.  A gauche nous avons des contenus équivalents, de la même oeuvre ou de la même expression de l’oeuvre.  Mais quand nous introduisons des changements dans le contenu, comme une traduction, une édition illustrée, une édition abrégée, nous avons une nouvelle expression de la même oeuvre et plus nous apportons des modifications au contenu et plus nous nous éloignons de l’oeuvre originale, à un tel point que nous finissons par avoir une oeuvre tout à fait différente, et originale.</a:t>
            </a:r>
          </a:p>
          <a:p>
            <a:pPr eaLnBrk="1" hangingPunct="1">
              <a:lnSpc>
                <a:spcPct val="80000"/>
              </a:lnSpc>
            </a:pPr>
            <a:endParaRPr lang="en-US" altLang="fr-FR" smtClean="0">
              <a:solidFill>
                <a:srgbClr val="FF0000"/>
              </a:solidFill>
              <a:latin typeface="Calibri" pitchFamily="34" charset="0"/>
              <a:sym typeface="Arial" charset="0"/>
            </a:endParaRPr>
          </a:p>
          <a:p>
            <a:pPr eaLnBrk="1" hangingPunct="1">
              <a:lnSpc>
                <a:spcPct val="80000"/>
              </a:lnSpc>
            </a:pPr>
            <a:r>
              <a:rPr lang="en-US" altLang="fr-FR" smtClean="0">
                <a:solidFill>
                  <a:srgbClr val="FF0000"/>
                </a:solidFill>
                <a:latin typeface="Calibri" pitchFamily="34" charset="0"/>
                <a:sym typeface="Arial" charset="0"/>
              </a:rPr>
              <a:t>Il est donc important que les relations entre les différentes expressions de l’oeuvre, ou les relations entre les différentes oeuvres reliées, soient montrées clairement aux usagers afin de leur permettre de </a:t>
            </a:r>
            <a:r>
              <a:rPr lang="en-US" altLang="fr-FR" b="1" smtClean="0">
                <a:solidFill>
                  <a:srgbClr val="FF0000"/>
                </a:solidFill>
                <a:latin typeface="Calibri" pitchFamily="34" charset="0"/>
                <a:sym typeface="Arial" charset="0"/>
              </a:rPr>
              <a:t>trouver</a:t>
            </a:r>
            <a:r>
              <a:rPr lang="en-US" altLang="fr-FR" smtClean="0">
                <a:solidFill>
                  <a:srgbClr val="FF0000"/>
                </a:solidFill>
                <a:latin typeface="Calibri" pitchFamily="34" charset="0"/>
                <a:sym typeface="Arial" charset="0"/>
              </a:rPr>
              <a:t> ce qu’ils cherchent et  </a:t>
            </a:r>
            <a:r>
              <a:rPr lang="fr-CA" altLang="fr-FR" sz="3200" b="1" smtClean="0">
                <a:solidFill>
                  <a:srgbClr val="777777"/>
                </a:solidFill>
                <a:sym typeface="Arial" charset="0"/>
              </a:rPr>
              <a:t>n</a:t>
            </a:r>
            <a:r>
              <a:rPr lang="fr-CA" altLang="fr-FR" sz="3200" b="1" smtClean="0">
                <a:solidFill>
                  <a:srgbClr val="777777"/>
                </a:solidFill>
              </a:rPr>
              <a:t>aviguer</a:t>
            </a:r>
            <a:r>
              <a:rPr lang="fr-CA" altLang="fr-FR" sz="3200" smtClean="0">
                <a:solidFill>
                  <a:srgbClr val="777777"/>
                </a:solidFill>
              </a:rPr>
              <a:t> dans le système pour identifier d’autres ressources similaires, ou d’autres manifestations de la même ressource.</a:t>
            </a:r>
          </a:p>
          <a:p>
            <a:pPr eaLnBrk="1" hangingPunct="1">
              <a:lnSpc>
                <a:spcPct val="80000"/>
              </a:lnSpc>
            </a:pPr>
            <a:endParaRPr lang="fr-CA" altLang="fr-FR" sz="3200" smtClean="0">
              <a:solidFill>
                <a:srgbClr val="777777"/>
              </a:solidFill>
            </a:endParaRPr>
          </a:p>
          <a:p>
            <a:pPr eaLnBrk="1" hangingPunct="1">
              <a:lnSpc>
                <a:spcPct val="80000"/>
              </a:lnSpc>
            </a:pPr>
            <a:r>
              <a:rPr lang="en-US" altLang="fr-FR" smtClean="0">
                <a:latin typeface="Calibri" pitchFamily="34" charset="0"/>
                <a:sym typeface="Arial" charset="0"/>
              </a:rPr>
              <a:t>C’est donc dire que les nouvelles interfaces de recherche devront se coller très étroitement avec cette représentation de la réalité bibliographique.</a:t>
            </a:r>
          </a:p>
          <a:p>
            <a:pPr eaLnBrk="1" hangingPunct="1">
              <a:lnSpc>
                <a:spcPct val="80000"/>
              </a:lnSpc>
            </a:pPr>
            <a:endParaRPr lang="en-US" altLang="fr-FR" smtClean="0">
              <a:latin typeface="Calibri" pitchFamily="34" charset="0"/>
              <a:sym typeface="Arial" charset="0"/>
            </a:endParaRPr>
          </a:p>
          <a:p>
            <a:pPr eaLnBrk="1" hangingPunct="1">
              <a:lnSpc>
                <a:spcPct val="80000"/>
              </a:lnSpc>
            </a:pPr>
            <a:r>
              <a:rPr lang="en-US" altLang="fr-FR" smtClean="0">
                <a:latin typeface="Calibri" pitchFamily="34" charset="0"/>
                <a:sym typeface="Arial" charset="0"/>
              </a:rPr>
              <a:t>This picture shows a continuum of the relationships within a family of works as represented in manifestations </a:t>
            </a:r>
            <a:r>
              <a:rPr lang="en-US" altLang="fr-FR" smtClean="0">
                <a:solidFill>
                  <a:srgbClr val="FF0000"/>
                </a:solidFill>
                <a:latin typeface="Calibri" pitchFamily="34" charset="0"/>
                <a:sym typeface="Arial" charset="0"/>
              </a:rPr>
              <a:t>&lt;click&gt;</a:t>
            </a:r>
            <a:r>
              <a:rPr lang="en-US" altLang="fr-FR" smtClean="0">
                <a:latin typeface="Calibri" pitchFamily="34" charset="0"/>
                <a:sym typeface="Arial" charset="0"/>
              </a:rPr>
              <a:t> moving from left to right following this red arrow On the left </a:t>
            </a:r>
            <a:r>
              <a:rPr lang="en-US" altLang="fr-FR" smtClean="0">
                <a:solidFill>
                  <a:srgbClr val="FF0000"/>
                </a:solidFill>
                <a:latin typeface="Calibri" pitchFamily="34" charset="0"/>
                <a:sym typeface="Arial" charset="0"/>
              </a:rPr>
              <a:t>&lt;click&gt;</a:t>
            </a:r>
            <a:r>
              <a:rPr lang="en-US" altLang="fr-FR" smtClean="0">
                <a:latin typeface="Calibri" pitchFamily="34" charset="0"/>
                <a:sym typeface="Arial" charset="0"/>
              </a:rPr>
              <a:t> are those that are </a:t>
            </a:r>
            <a:r>
              <a:rPr lang="en-US" altLang="fr-FR" b="1" smtClean="0">
                <a:latin typeface="Calibri" pitchFamily="34" charset="0"/>
                <a:sym typeface="Arial" charset="0"/>
              </a:rPr>
              <a:t>equivalent</a:t>
            </a:r>
            <a:r>
              <a:rPr lang="en-US" altLang="fr-FR" smtClean="0">
                <a:latin typeface="Calibri" pitchFamily="34" charset="0"/>
                <a:sym typeface="Arial" charset="0"/>
              </a:rPr>
              <a:t> content, that are from the </a:t>
            </a:r>
            <a:r>
              <a:rPr lang="en-US" altLang="fr-FR" b="1" smtClean="0">
                <a:latin typeface="Calibri" pitchFamily="34" charset="0"/>
                <a:sym typeface="Arial" charset="0"/>
              </a:rPr>
              <a:t>same</a:t>
            </a:r>
            <a:r>
              <a:rPr lang="en-US" altLang="fr-FR" smtClean="0">
                <a:latin typeface="Calibri" pitchFamily="34" charset="0"/>
                <a:sym typeface="Arial" charset="0"/>
              </a:rPr>
              <a:t> expression of the </a:t>
            </a:r>
            <a:r>
              <a:rPr lang="en-US" altLang="fr-FR" b="1" smtClean="0">
                <a:latin typeface="Calibri" pitchFamily="34" charset="0"/>
                <a:sym typeface="Arial" charset="0"/>
              </a:rPr>
              <a:t>same</a:t>
            </a:r>
            <a:r>
              <a:rPr lang="en-US" altLang="fr-FR" smtClean="0">
                <a:latin typeface="Calibri" pitchFamily="34" charset="0"/>
                <a:sym typeface="Arial" charset="0"/>
              </a:rPr>
              <a:t> work.  Once we introduce a change to the content, like a translation, </a:t>
            </a:r>
            <a:r>
              <a:rPr lang="en-US" altLang="fr-FR" smtClean="0">
                <a:solidFill>
                  <a:srgbClr val="FF0000"/>
                </a:solidFill>
                <a:latin typeface="Calibri" pitchFamily="34" charset="0"/>
                <a:sym typeface="Arial" charset="0"/>
              </a:rPr>
              <a:t>&lt;click&gt;</a:t>
            </a:r>
            <a:r>
              <a:rPr lang="en-US" altLang="fr-FR" smtClean="0">
                <a:latin typeface="Calibri" pitchFamily="34" charset="0"/>
                <a:sym typeface="Arial" charset="0"/>
              </a:rPr>
              <a:t> we have a new expression of the same work - and as we make further changes to the content we move further to the right, farther away from the original work. These are </a:t>
            </a:r>
            <a:r>
              <a:rPr lang="en-US" altLang="fr-FR" b="1" smtClean="0">
                <a:latin typeface="Calibri" pitchFamily="34" charset="0"/>
                <a:sym typeface="Arial" charset="0"/>
              </a:rPr>
              <a:t>derivative</a:t>
            </a:r>
            <a:r>
              <a:rPr lang="en-US" altLang="fr-FR" smtClean="0">
                <a:latin typeface="Calibri" pitchFamily="34" charset="0"/>
                <a:sym typeface="Arial" charset="0"/>
              </a:rPr>
              <a:t> expressions of the </a:t>
            </a:r>
            <a:r>
              <a:rPr lang="en-US" altLang="fr-FR" b="1" smtClean="0">
                <a:latin typeface="Calibri" pitchFamily="34" charset="0"/>
                <a:sym typeface="Arial" charset="0"/>
              </a:rPr>
              <a:t>same</a:t>
            </a:r>
            <a:r>
              <a:rPr lang="en-US" altLang="fr-FR" smtClean="0">
                <a:latin typeface="Calibri" pitchFamily="34" charset="0"/>
                <a:sym typeface="Arial" charset="0"/>
              </a:rPr>
              <a:t> work. Once that </a:t>
            </a:r>
            <a:r>
              <a:rPr lang="en-US" altLang="fr-FR" b="1" smtClean="0">
                <a:latin typeface="Calibri" pitchFamily="34" charset="0"/>
                <a:sym typeface="Arial" charset="0"/>
              </a:rPr>
              <a:t>derivation</a:t>
            </a:r>
            <a:r>
              <a:rPr lang="en-US" altLang="fr-FR" smtClean="0">
                <a:latin typeface="Calibri" pitchFamily="34" charset="0"/>
                <a:sym typeface="Arial" charset="0"/>
              </a:rPr>
              <a:t> crosses the </a:t>
            </a:r>
            <a:r>
              <a:rPr lang="en-US" altLang="fr-FR" smtClean="0">
                <a:solidFill>
                  <a:srgbClr val="FF0000"/>
                </a:solidFill>
                <a:latin typeface="Calibri" pitchFamily="34" charset="0"/>
                <a:sym typeface="Arial" charset="0"/>
              </a:rPr>
              <a:t>&lt;click&gt;</a:t>
            </a:r>
            <a:r>
              <a:rPr lang="en-US" altLang="fr-FR" smtClean="0">
                <a:latin typeface="Calibri" pitchFamily="34" charset="0"/>
                <a:sym typeface="Arial" charset="0"/>
              </a:rPr>
              <a:t> “magic line” of becoming more of the work of another person or corporate body, we consider it a new work, but it is part of the family of related works,  even when the content moves on to be only </a:t>
            </a:r>
            <a:r>
              <a:rPr lang="en-US" altLang="fr-FR" u="sng" smtClean="0">
                <a:latin typeface="Calibri" pitchFamily="34" charset="0"/>
                <a:sym typeface="Arial" charset="0"/>
              </a:rPr>
              <a:t>describing</a:t>
            </a:r>
            <a:r>
              <a:rPr lang="en-US" altLang="fr-FR" smtClean="0">
                <a:latin typeface="Calibri" pitchFamily="34" charset="0"/>
                <a:sym typeface="Arial" charset="0"/>
              </a:rPr>
              <a:t> </a:t>
            </a:r>
            <a:r>
              <a:rPr lang="en-US" altLang="fr-FR" smtClean="0">
                <a:solidFill>
                  <a:srgbClr val="FF0000"/>
                </a:solidFill>
                <a:latin typeface="Calibri" pitchFamily="34" charset="0"/>
                <a:sym typeface="Arial" charset="0"/>
              </a:rPr>
              <a:t>&lt;click&gt;</a:t>
            </a:r>
            <a:r>
              <a:rPr lang="en-US" altLang="fr-FR" smtClean="0">
                <a:latin typeface="Calibri" pitchFamily="34" charset="0"/>
                <a:sym typeface="Arial" charset="0"/>
              </a:rPr>
              <a:t> a work in the family at the right end of this continuum. Works in a descriptive relationship can also be said to be in a subject relationships, because the subject of those works is another work – as with a commentary on a work.</a:t>
            </a:r>
          </a:p>
          <a:p>
            <a:pPr eaLnBrk="1" hangingPunct="1">
              <a:lnSpc>
                <a:spcPct val="80000"/>
              </a:lnSpc>
            </a:pPr>
            <a:r>
              <a:rPr lang="en-US" altLang="fr-FR" smtClean="0">
                <a:latin typeface="Calibri" pitchFamily="34" charset="0"/>
                <a:sym typeface="Arial" charset="0"/>
              </a:rPr>
              <a:t>The ability to inform the user of these related works ties back to the </a:t>
            </a:r>
            <a:r>
              <a:rPr lang="en-US" altLang="fr-FR" smtClean="0">
                <a:solidFill>
                  <a:srgbClr val="FF0000"/>
                </a:solidFill>
                <a:latin typeface="Calibri" pitchFamily="34" charset="0"/>
                <a:sym typeface="Arial" charset="0"/>
              </a:rPr>
              <a:t>** </a:t>
            </a:r>
            <a:r>
              <a:rPr lang="en-US" altLang="fr-FR" smtClean="0">
                <a:latin typeface="Calibri" pitchFamily="34" charset="0"/>
                <a:sym typeface="Arial" charset="0"/>
              </a:rPr>
              <a:t>collocating and finding functions of a catalog.  We need to show users the pathways to related materials.  The FRBR model reminds us of these important relationships that we should reflect in our catalogs and resource discovery systems for our users.</a:t>
            </a:r>
          </a:p>
          <a:p>
            <a:pPr eaLnBrk="1" hangingPunct="1">
              <a:lnSpc>
                <a:spcPct val="80000"/>
              </a:lnSpc>
            </a:pPr>
            <a:r>
              <a:rPr lang="en-US" altLang="fr-FR" baseline="30000" smtClean="0">
                <a:latin typeface="Calibri" pitchFamily="34" charset="0"/>
                <a:sym typeface="Arial" charset="0"/>
              </a:rPr>
              <a:t>1</a:t>
            </a:r>
            <a:r>
              <a:rPr lang="en-US" altLang="fr-FR" smtClean="0">
                <a:latin typeface="Calibri" pitchFamily="34" charset="0"/>
                <a:sym typeface="Arial" charset="0"/>
              </a:rPr>
              <a:t>Based on diagram first published in “Bibliographic Relationships,” Barbara B. Tillett.  Ch. 2 in: </a:t>
            </a:r>
            <a:r>
              <a:rPr lang="en-US" altLang="fr-FR" u="sng" smtClean="0">
                <a:latin typeface="Calibri" pitchFamily="34" charset="0"/>
                <a:sym typeface="Arial" charset="0"/>
              </a:rPr>
              <a:t>Relationships in the Organization of Knowledge</a:t>
            </a:r>
            <a:r>
              <a:rPr lang="en-US" altLang="fr-FR" smtClean="0">
                <a:latin typeface="Calibri" pitchFamily="34" charset="0"/>
                <a:sym typeface="Arial" charset="0"/>
              </a:rPr>
              <a:t>, edited by Carol A. Bean and Rebecca Green.  Dordrecht, Boston, London: Kluwer Academic Publishers, 2001, p. 19-35.</a:t>
            </a:r>
          </a:p>
          <a:p>
            <a:endParaRPr lang="fr-CA" altLang="fr-FR" smtClean="0"/>
          </a:p>
        </p:txBody>
      </p:sp>
      <p:sp>
        <p:nvSpPr>
          <p:cNvPr id="101380"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2E2F4AC-2E23-48E3-8C2E-713B31F0762D}" type="slidenum">
              <a:rPr lang="fr-FR" altLang="fr-FR" sz="1200" smtClean="0"/>
              <a:pPr eaLnBrk="1" hangingPunct="1"/>
              <a:t>20</a:t>
            </a:fld>
            <a:endParaRPr lang="fr-FR" altLang="fr-FR"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9E6058F-A65A-4541-8CA6-21AE204DA5CC}" type="slidenum">
              <a:rPr lang="fr-FR" altLang="fr-FR" sz="1200" smtClean="0"/>
              <a:pPr eaLnBrk="1" hangingPunct="1"/>
              <a:t>21</a:t>
            </a:fld>
            <a:endParaRPr lang="fr-FR" altLang="fr-FR" sz="1200"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xfrm>
            <a:off x="779463" y="4343400"/>
            <a:ext cx="5607050" cy="4183063"/>
          </a:xfrm>
          <a:noFill/>
        </p:spPr>
        <p:txBody>
          <a:bodyPr/>
          <a:lstStyle/>
          <a:p>
            <a:pPr eaLnBrk="1" hangingPunct="1"/>
            <a:r>
              <a:rPr lang="fr-CA" altLang="fr-FR" sz="1000" smtClean="0"/>
              <a:t>Je reviens donc aux notions fondamentales du modèle FRBR du Groupe 1.</a:t>
            </a:r>
          </a:p>
          <a:p>
            <a:pPr eaLnBrk="1" hangingPunct="1"/>
            <a:endParaRPr lang="fr-CA" altLang="fr-FR" sz="1000" smtClean="0"/>
          </a:p>
          <a:p>
            <a:pPr eaLnBrk="1" hangingPunct="1"/>
            <a:r>
              <a:rPr lang="fr-CA" altLang="fr-FR" sz="1000" smtClean="0"/>
              <a:t>Voici un exemple concret des quatre niveaux du modèle FRBR pour les créations intellectuelles et artistiques.  </a:t>
            </a:r>
          </a:p>
          <a:p>
            <a:pPr eaLnBrk="1" hangingPunct="1"/>
            <a:endParaRPr lang="fr-CA" altLang="fr-FR" sz="1000" smtClean="0"/>
          </a:p>
          <a:p>
            <a:pPr eaLnBrk="1" hangingPunct="1"/>
            <a:r>
              <a:rPr lang="fr-CA" altLang="fr-FR" sz="1000" smtClean="0"/>
              <a:t>Évidemment, il est pas toujours facile de faire la distinction entre les concepts. La question se complique quand on commence à parler d’adaptation d’une œuvre.  A partir de quand l’adaptation d’une œuvre devient-elle une œuvre de plein droit?  Il n’est pas toujours facile de trancher et la réponse n’est pas toujours évidente.</a:t>
            </a:r>
          </a:p>
          <a:p>
            <a:pPr eaLnBrk="1" hangingPunct="1"/>
            <a:endParaRPr lang="fr-CA" altLang="fr-FR" sz="1000" smtClean="0"/>
          </a:p>
          <a:p>
            <a:pPr eaLnBrk="1" hangingPunct="1"/>
            <a:endParaRPr lang="fr-FR" altLang="fr-FR"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915675F-95BB-45C0-B54F-282BB251FBCB}" type="slidenum">
              <a:rPr lang="fr-FR" altLang="fr-FR" sz="1200" smtClean="0"/>
              <a:pPr eaLnBrk="1" hangingPunct="1"/>
              <a:t>22</a:t>
            </a:fld>
            <a:endParaRPr lang="fr-FR" altLang="fr-FR" sz="1200"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lnSpc>
                <a:spcPct val="80000"/>
              </a:lnSpc>
            </a:pPr>
            <a:r>
              <a:rPr lang="fr-CA" altLang="fr-FR" sz="900" smtClean="0"/>
              <a:t>J’ai parlé un peu plus tôt des attributs des différents groupes</a:t>
            </a:r>
          </a:p>
          <a:p>
            <a:pPr eaLnBrk="1" hangingPunct="1">
              <a:lnSpc>
                <a:spcPct val="80000"/>
              </a:lnSpc>
            </a:pPr>
            <a:endParaRPr lang="fr-CA" altLang="fr-FR" sz="900" smtClean="0"/>
          </a:p>
          <a:p>
            <a:pPr eaLnBrk="1" hangingPunct="1">
              <a:lnSpc>
                <a:spcPct val="80000"/>
              </a:lnSpc>
            </a:pPr>
            <a:r>
              <a:rPr lang="fr-CA" altLang="fr-FR" sz="900" smtClean="0"/>
              <a:t>Les attributs attachés aux entités d’un groupe sont les éléments essentiels et distinctifs qui servent à décrire chacune des entités que nous avons vues dans les diapositives précédentes.  </a:t>
            </a:r>
          </a:p>
          <a:p>
            <a:pPr eaLnBrk="1" hangingPunct="1">
              <a:lnSpc>
                <a:spcPct val="80000"/>
              </a:lnSpc>
            </a:pPr>
            <a:endParaRPr lang="fr-CA" altLang="fr-FR" sz="900" smtClean="0"/>
          </a:p>
          <a:p>
            <a:pPr eaLnBrk="1" hangingPunct="1">
              <a:lnSpc>
                <a:spcPct val="80000"/>
              </a:lnSpc>
            </a:pPr>
            <a:r>
              <a:rPr lang="fr-CA" altLang="fr-FR" sz="900" smtClean="0"/>
              <a:t>Ici les attributs de l’item qui décrivent spécifiquement le document que j’ai en main</a:t>
            </a:r>
          </a:p>
          <a:p>
            <a:pPr eaLnBrk="1" hangingPunct="1">
              <a:lnSpc>
                <a:spcPct val="80000"/>
              </a:lnSpc>
            </a:pPr>
            <a:endParaRPr lang="fr-CA" altLang="fr-FR" sz="900" smtClean="0"/>
          </a:p>
          <a:p>
            <a:pPr eaLnBrk="1" hangingPunct="1">
              <a:lnSpc>
                <a:spcPct val="80000"/>
              </a:lnSpc>
            </a:pPr>
            <a:endParaRPr lang="fr-CA" altLang="fr-FR" sz="900" smtClean="0"/>
          </a:p>
          <a:p>
            <a:pPr eaLnBrk="1" hangingPunct="1">
              <a:lnSpc>
                <a:spcPct val="80000"/>
              </a:lnSpc>
            </a:pPr>
            <a:endParaRPr lang="fr-CA" altLang="fr-FR" sz="900" smtClean="0"/>
          </a:p>
          <a:p>
            <a:pPr eaLnBrk="1" hangingPunct="1">
              <a:lnSpc>
                <a:spcPct val="80000"/>
              </a:lnSpc>
            </a:pPr>
            <a:endParaRPr lang="fr-CA" altLang="fr-FR" sz="900" smtClean="0"/>
          </a:p>
          <a:p>
            <a:pPr eaLnBrk="1" hangingPunct="1">
              <a:lnSpc>
                <a:spcPct val="80000"/>
              </a:lnSpc>
            </a:pPr>
            <a:endParaRPr lang="fr-FR" altLang="fr-FR" sz="9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6AC8826-9E4E-45FC-A15B-214739C8F2A5}" type="slidenum">
              <a:rPr lang="fr-FR" altLang="fr-FR" sz="1200" smtClean="0"/>
              <a:pPr eaLnBrk="1" hangingPunct="1"/>
              <a:t>23</a:t>
            </a:fld>
            <a:endParaRPr lang="fr-FR" altLang="fr-FR" sz="1200"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lnSpc>
                <a:spcPct val="80000"/>
              </a:lnSpc>
            </a:pPr>
            <a:r>
              <a:rPr lang="fr-CA" altLang="fr-FR" sz="900" smtClean="0"/>
              <a:t>Attributs des entités du Groupe 1</a:t>
            </a:r>
          </a:p>
          <a:p>
            <a:pPr eaLnBrk="1" hangingPunct="1">
              <a:lnSpc>
                <a:spcPct val="80000"/>
              </a:lnSpc>
            </a:pPr>
            <a:endParaRPr lang="fr-CA" altLang="fr-FR" sz="900" smtClean="0"/>
          </a:p>
          <a:p>
            <a:pPr eaLnBrk="1" hangingPunct="1">
              <a:lnSpc>
                <a:spcPct val="80000"/>
              </a:lnSpc>
            </a:pPr>
            <a:endParaRPr lang="fr-CA" altLang="fr-FR" sz="900" smtClean="0"/>
          </a:p>
          <a:p>
            <a:pPr eaLnBrk="1" hangingPunct="1">
              <a:lnSpc>
                <a:spcPct val="80000"/>
              </a:lnSpc>
            </a:pPr>
            <a:r>
              <a:rPr lang="fr-CA" altLang="fr-FR" sz="900" smtClean="0"/>
              <a:t>La manifestation est concrète, tangible et incarnée.  En anglais on utilise le terme Embodied, en français on pourrait parler de «concrétisation» de la création artistique ou intellectuelle.  Les attributs d’une manifestation reprennent toute l’information présente décrivant physiquement le document que nous avons en main et que nous traitons.  Ces éléments sont représentatifs de l’élément physique.  On peut donc dire, de façon générale, que la description bibliographique, le catalogage tel qu’il se pratique, se situe au niveau de la manifestation.</a:t>
            </a:r>
          </a:p>
          <a:p>
            <a:pPr eaLnBrk="1" hangingPunct="1">
              <a:lnSpc>
                <a:spcPct val="80000"/>
              </a:lnSpc>
            </a:pPr>
            <a:endParaRPr lang="fr-CA" altLang="fr-FR" sz="900" smtClean="0"/>
          </a:p>
          <a:p>
            <a:pPr eaLnBrk="1" hangingPunct="1">
              <a:lnSpc>
                <a:spcPct val="80000"/>
              </a:lnSpc>
            </a:pPr>
            <a:r>
              <a:rPr lang="fr-CA" altLang="fr-FR" sz="900" smtClean="0"/>
              <a:t>Il est important de remarquer que les éléments relatifs au contenu, à la réalisation intellectuelle ne s’y trouvent pas, de même que les points d’accès autorisés, puisqu’ils font partie d’attributs d’autres groupes de FRBR qui seront en relation avec la manifestation traitée</a:t>
            </a:r>
          </a:p>
          <a:p>
            <a:pPr eaLnBrk="1" hangingPunct="1">
              <a:lnSpc>
                <a:spcPct val="80000"/>
              </a:lnSpc>
            </a:pPr>
            <a:endParaRPr lang="fr-CA" altLang="fr-FR" sz="900" smtClean="0"/>
          </a:p>
          <a:p>
            <a:pPr eaLnBrk="1" hangingPunct="1">
              <a:lnSpc>
                <a:spcPct val="80000"/>
              </a:lnSpc>
            </a:pPr>
            <a:endParaRPr lang="fr-CA" altLang="fr-FR" sz="900" smtClean="0"/>
          </a:p>
          <a:p>
            <a:pPr eaLnBrk="1" hangingPunct="1">
              <a:lnSpc>
                <a:spcPct val="80000"/>
              </a:lnSpc>
            </a:pPr>
            <a:endParaRPr lang="fr-CA" altLang="fr-FR" sz="900" smtClean="0"/>
          </a:p>
          <a:p>
            <a:pPr eaLnBrk="1" hangingPunct="1">
              <a:lnSpc>
                <a:spcPct val="80000"/>
              </a:lnSpc>
            </a:pPr>
            <a:endParaRPr lang="fr-FR" altLang="fr-FR" sz="9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28B4891-6B02-4F51-A0F8-E32C29FBDBC1}" type="slidenum">
              <a:rPr lang="fr-FR" altLang="fr-FR" sz="1200" smtClean="0"/>
              <a:pPr eaLnBrk="1" hangingPunct="1"/>
              <a:t>24</a:t>
            </a:fld>
            <a:endParaRPr lang="fr-FR" altLang="fr-FR" sz="1200"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lnSpc>
                <a:spcPct val="80000"/>
              </a:lnSpc>
            </a:pPr>
            <a:r>
              <a:rPr lang="fr-CA" altLang="fr-FR" sz="900" smtClean="0"/>
              <a:t>Attributs des entités du Groupe 1</a:t>
            </a:r>
          </a:p>
          <a:p>
            <a:pPr eaLnBrk="1" hangingPunct="1">
              <a:lnSpc>
                <a:spcPct val="80000"/>
              </a:lnSpc>
            </a:pPr>
            <a:endParaRPr lang="fr-CA" altLang="fr-FR" sz="900" smtClean="0"/>
          </a:p>
          <a:p>
            <a:pPr eaLnBrk="1" hangingPunct="1">
              <a:lnSpc>
                <a:spcPct val="80000"/>
              </a:lnSpc>
            </a:pPr>
            <a:r>
              <a:rPr lang="fr-CA" altLang="fr-FR" sz="900" smtClean="0"/>
              <a:t>Les attributs relatifs à une expression reprennent le titre, mais peuvent également contenir la forme, ou dans le cas d’une traduction, la langue dans laquelle l’œuvre a été traduite. Vous remarquez ici qu’il n’y a pas d’élément physique dans les attributs de l’expression, puisque nous sommes dans l’immatériel.</a:t>
            </a:r>
          </a:p>
          <a:p>
            <a:pPr eaLnBrk="1" hangingPunct="1">
              <a:lnSpc>
                <a:spcPct val="80000"/>
              </a:lnSpc>
            </a:pPr>
            <a:endParaRPr lang="fr-CA" altLang="fr-FR" sz="9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ln/>
        </p:spPr>
      </p:sp>
      <p:sp>
        <p:nvSpPr>
          <p:cNvPr id="106499" name="Espace réservé des commentaires 2"/>
          <p:cNvSpPr>
            <a:spLocks noGrp="1"/>
          </p:cNvSpPr>
          <p:nvPr>
            <p:ph type="body" idx="1"/>
          </p:nvPr>
        </p:nvSpPr>
        <p:spPr>
          <a:noFill/>
        </p:spPr>
        <p:txBody>
          <a:bodyPr/>
          <a:lstStyle/>
          <a:p>
            <a:r>
              <a:rPr lang="fr-CA" altLang="fr-FR" smtClean="0"/>
              <a:t>En fait, l’expression est ici décrite par son titre et sa langue.</a:t>
            </a:r>
          </a:p>
        </p:txBody>
      </p:sp>
      <p:sp>
        <p:nvSpPr>
          <p:cNvPr id="106500"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DD3D35D-BE65-4AD3-B468-1AC7ED2363D8}" type="slidenum">
              <a:rPr lang="fr-FR" altLang="fr-FR" sz="1200" smtClean="0"/>
              <a:pPr eaLnBrk="1" hangingPunct="1"/>
              <a:t>25</a:t>
            </a:fld>
            <a:endParaRPr lang="fr-FR" altLang="fr-FR"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D6B16EC-65E9-4E08-9A8E-E0E35BB8FBAD}" type="slidenum">
              <a:rPr lang="fr-FR" altLang="fr-FR" sz="1200" smtClean="0"/>
              <a:pPr eaLnBrk="1" hangingPunct="1"/>
              <a:t>26</a:t>
            </a:fld>
            <a:endParaRPr lang="fr-FR" altLang="fr-FR" sz="1200"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lnSpc>
                <a:spcPct val="80000"/>
              </a:lnSpc>
            </a:pPr>
            <a:r>
              <a:rPr lang="fr-CA" altLang="fr-FR" sz="900" smtClean="0"/>
              <a:t>Attributs des entités du Groupe 1</a:t>
            </a:r>
          </a:p>
          <a:p>
            <a:pPr eaLnBrk="1" hangingPunct="1">
              <a:lnSpc>
                <a:spcPct val="80000"/>
              </a:lnSpc>
            </a:pPr>
            <a:endParaRPr lang="fr-CA" altLang="fr-FR" sz="900" smtClean="0"/>
          </a:p>
          <a:p>
            <a:pPr eaLnBrk="1" hangingPunct="1">
              <a:lnSpc>
                <a:spcPct val="80000"/>
              </a:lnSpc>
            </a:pPr>
            <a:r>
              <a:rPr lang="fr-CA" altLang="fr-FR" sz="900" smtClean="0"/>
              <a:t>Ainsi, les attributs essentiels d’une œuvre sont le titre, peut-être une date de création, et éventuellement un numéro d’enregistrement, tel qu’un numéro de copyright.  La mention de l’auteur n’a pas été retenue comme attribut d’une œuvre ou d’une expression de l’œuvre parce que cette information a été comprise dans le Groupe 2 des créateurs, comme une relation entre une œuvre ou son expression et une personne ou une collectivité.  </a:t>
            </a:r>
          </a:p>
          <a:p>
            <a:pPr eaLnBrk="1" hangingPunct="1">
              <a:lnSpc>
                <a:spcPct val="80000"/>
              </a:lnSpc>
            </a:pPr>
            <a:endParaRPr lang="fr-CA" altLang="fr-FR" sz="900" smtClean="0"/>
          </a:p>
          <a:p>
            <a:pPr eaLnBrk="1" hangingPunct="1">
              <a:lnSpc>
                <a:spcPct val="80000"/>
              </a:lnSpc>
            </a:pPr>
            <a:r>
              <a:rPr lang="fr-CA" altLang="fr-FR" sz="900" smtClean="0"/>
              <a:t>Remarquez également que la langue ne fait pas partie des attributs de l’œuvre, puisqu’elle se retrouve au niveau de l’expression.</a:t>
            </a:r>
          </a:p>
          <a:p>
            <a:pPr eaLnBrk="1" hangingPunct="1">
              <a:lnSpc>
                <a:spcPct val="80000"/>
              </a:lnSpc>
            </a:pPr>
            <a:endParaRPr lang="fr-CA" altLang="fr-FR" sz="900" smtClean="0"/>
          </a:p>
          <a:p>
            <a:pPr eaLnBrk="1" hangingPunct="1">
              <a:lnSpc>
                <a:spcPct val="80000"/>
              </a:lnSpc>
            </a:pPr>
            <a:r>
              <a:rPr lang="fr-CA" altLang="fr-FR" sz="900" smtClean="0"/>
              <a:t>Il est important de comprendre que les attributs des Expressions et des Œuvres sont utilisées pour distinguer les entités entre elles, et qu’elles forment la base de notices d’autorités.</a:t>
            </a:r>
            <a:endParaRPr lang="fr-FR" altLang="fr-FR" sz="9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a:noFill/>
        </p:spPr>
        <p:txBody>
          <a:bodyPr/>
          <a:lstStyle/>
          <a:p>
            <a:r>
              <a:rPr lang="fr-CA" altLang="fr-FR" smtClean="0"/>
              <a:t>Voici donc une œuvre telle qu’elle est représentée dans une notice bibliographique.  </a:t>
            </a:r>
          </a:p>
        </p:txBody>
      </p:sp>
      <p:sp>
        <p:nvSpPr>
          <p:cNvPr id="108548"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5CA9281-A40C-409C-8ACB-1BFB3EB4A62D}" type="slidenum">
              <a:rPr lang="fr-FR" altLang="fr-FR" sz="1200" smtClean="0"/>
              <a:pPr eaLnBrk="1" hangingPunct="1"/>
              <a:t>27</a:t>
            </a:fld>
            <a:endParaRPr lang="fr-FR" altLang="fr-FR"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noFill/>
        </p:spPr>
        <p:txBody>
          <a:bodyPr/>
          <a:lstStyle/>
          <a:p>
            <a:r>
              <a:rPr lang="fr-CA" altLang="fr-FR" smtClean="0"/>
              <a:t>Et une autre œuvre telle qu’elle est représentée dans un fichier d’autorité.  </a:t>
            </a:r>
          </a:p>
        </p:txBody>
      </p:sp>
      <p:sp>
        <p:nvSpPr>
          <p:cNvPr id="109572"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A29B8DB-9343-47F9-BC77-D8BF35BA302C}" type="slidenum">
              <a:rPr lang="fr-FR" altLang="fr-FR" sz="1200" smtClean="0"/>
              <a:pPr eaLnBrk="1" hangingPunct="1"/>
              <a:t>28</a:t>
            </a:fld>
            <a:endParaRPr lang="fr-FR" altLang="fr-FR"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E43EC19-E0CB-4AAC-A966-77EBD1080816}" type="slidenum">
              <a:rPr lang="fr-FR" altLang="fr-FR" sz="1200" smtClean="0"/>
              <a:pPr eaLnBrk="1" hangingPunct="1"/>
              <a:t>29</a:t>
            </a:fld>
            <a:endParaRPr lang="fr-FR" altLang="fr-FR" sz="1200"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fr-CA" altLang="fr-FR" sz="1000" smtClean="0"/>
              <a:t>Attributs des entités des Groupes 2 et 3</a:t>
            </a:r>
          </a:p>
          <a:p>
            <a:pPr eaLnBrk="1" hangingPunct="1"/>
            <a:endParaRPr lang="fr-CA" altLang="fr-FR" sz="1000" smtClean="0"/>
          </a:p>
          <a:p>
            <a:pPr eaLnBrk="1" hangingPunct="1"/>
            <a:r>
              <a:rPr lang="fr-CA" altLang="fr-FR" sz="1000" smtClean="0"/>
              <a:t>J’ai parlé principalement parlé des entités du Groupe 1 qui sont les entités responsables du catalogage descriptif.  Il y a aussi deux groupes responsables de la création du contenu intellectuel ou artistique, et de l’analyse documentaire.</a:t>
            </a:r>
          </a:p>
          <a:p>
            <a:pPr eaLnBrk="1" hangingPunct="1"/>
            <a:endParaRPr lang="fr-CA" altLang="fr-FR" sz="1000" smtClean="0"/>
          </a:p>
          <a:p>
            <a:pPr eaLnBrk="1" hangingPunct="1"/>
            <a:r>
              <a:rPr lang="fr-CA" altLang="fr-FR" sz="1000" smtClean="0"/>
              <a:t>Les entités du Groupe 2 (FRAD) sont les entités responsables du contenu intellectuel et artistique, de l’édition ou de la production de ce contenu.  Il peut s’agir de personnes ou de collectivités, et toutes les activités reliées à la création, traduction, illustration, production, dissémination d’une œuvre sont touchées.  </a:t>
            </a:r>
          </a:p>
          <a:p>
            <a:pPr eaLnBrk="1" hangingPunct="1"/>
            <a:endParaRPr lang="fr-CA" altLang="fr-FR" sz="1000" smtClean="0"/>
          </a:p>
          <a:p>
            <a:pPr eaLnBrk="1" hangingPunct="1"/>
            <a:r>
              <a:rPr lang="fr-CA" altLang="fr-FR" sz="1000" smtClean="0"/>
              <a:t>Les entités du Groupe 3 (FRSAR) sont les entités qui servent de sujets aux manifestations artistiques ou intellectuelles.  Elles peuvent comprendre toutes les entités du Groupe 1 ou du Groupe 2, en plus des concepts, des objets, des événements ou des lieux.  Pourquoi inclure ici les entités du Groupe 1 et du Groupe 2?  Comme je l’ai mentionné un peu plus tôt, une œuvre peut être le sujet d’un document, comme peut l’être une personne ou une collectivité.</a:t>
            </a:r>
          </a:p>
          <a:p>
            <a:pPr eaLnBrk="1" hangingPunct="1"/>
            <a:endParaRPr lang="fr-CA" altLang="fr-FR"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2506FF4-88E0-48AB-B316-78ABA0B1BEEC}" type="slidenum">
              <a:rPr lang="fr-FR" altLang="fr-FR" sz="1200" smtClean="0"/>
              <a:pPr eaLnBrk="1" hangingPunct="1"/>
              <a:t>3</a:t>
            </a:fld>
            <a:endParaRPr lang="fr-FR" altLang="fr-FR" sz="1200"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fr-CA" altLang="fr-FR" sz="1000" smtClean="0"/>
              <a:t>Que sont les RDA?</a:t>
            </a:r>
          </a:p>
          <a:p>
            <a:pPr eaLnBrk="1" hangingPunct="1"/>
            <a:endParaRPr lang="fr-CA" altLang="fr-FR" sz="1000" smtClean="0"/>
          </a:p>
          <a:p>
            <a:pPr eaLnBrk="1" hangingPunct="1"/>
            <a:r>
              <a:rPr lang="fr-CA" altLang="fr-FR" sz="1000" smtClean="0"/>
              <a:t>RDA : Ressources Description et Accès est le nouveau code de catalogage mis en service dans les bibliothèques nord américaines.  </a:t>
            </a:r>
          </a:p>
          <a:p>
            <a:pPr eaLnBrk="1" hangingPunct="1"/>
            <a:endParaRPr lang="fr-CA" altLang="fr-FR" sz="1000" smtClean="0"/>
          </a:p>
          <a:p>
            <a:pPr eaLnBrk="1" hangingPunct="1"/>
            <a:r>
              <a:rPr lang="fr-CA" altLang="fr-FR" sz="1000" smtClean="0"/>
              <a:t>Il vise à intégrer les données de bibliothèques dans le Web sémantique en favorisant un partage structuré et intelligent des données.</a:t>
            </a:r>
          </a:p>
          <a:p>
            <a:pPr eaLnBrk="1" hangingPunct="1"/>
            <a:endParaRPr lang="fr-CA" altLang="fr-FR" sz="1000" smtClean="0"/>
          </a:p>
          <a:p>
            <a:pPr eaLnBrk="1" hangingPunct="1"/>
            <a:r>
              <a:rPr lang="fr-CA" altLang="fr-FR" sz="1000" smtClean="0"/>
              <a:t>Comme les codes de catalogage qui l’ont précédé, RDA s’appuie sur la technologie de son époque et de son temps, ainsi que sur les types de matériels que nous devons organiser, décrire et rendre accessibles, et qui font partie de l’univers documentaire de plus en plus diversifié que nous connaissons.</a:t>
            </a:r>
          </a:p>
          <a:p>
            <a:pPr eaLnBrk="1" hangingPunct="1"/>
            <a:endParaRPr lang="fr-CA" altLang="fr-FR" sz="1000" smtClean="0"/>
          </a:p>
          <a:p>
            <a:pPr eaLnBrk="1" hangingPunct="1"/>
            <a:r>
              <a:rPr lang="fr-CA" altLang="fr-FR" sz="1000" smtClean="0"/>
              <a:t>RDA n’est pas destiné à être utilisé dans le seul monde des bibliothèques, ou uniquement dans un contexte anglo-américain.  On s’attend à ce que ses directives puissent être appliquées dans tous les milieux qui ont besoin de décrire des données relatives à la documentation.  De plus, il s’adresse à un public beaucoup plus diversifié que les RCAA2, et sa couverture géographique devrait être très étendue.  </a:t>
            </a:r>
          </a:p>
          <a:p>
            <a:pPr eaLnBrk="1" hangingPunct="1"/>
            <a:endParaRPr lang="fr-CA" altLang="fr-FR" sz="1000" smtClean="0"/>
          </a:p>
          <a:p>
            <a:pPr eaLnBrk="1" hangingPunct="1"/>
            <a:r>
              <a:rPr lang="fr-CA" altLang="fr-FR" sz="1000" smtClean="0"/>
              <a:t>A titre d’information, la traduction de la version française a été réalisée par BAnQ, BAC, la BNF, sous la direction de l’ASTED, et des traductions en allemand, en espagnol, et en mandarin sont en préparation.  </a:t>
            </a:r>
          </a:p>
          <a:p>
            <a:pPr eaLnBrk="1" hangingPunct="1"/>
            <a:endParaRPr lang="fr-CA" altLang="fr-FR" sz="1000" smtClean="0"/>
          </a:p>
          <a:p>
            <a:pPr eaLnBrk="1" hangingPunct="1"/>
            <a:endParaRPr lang="fr-CA" altLang="fr-FR" sz="1000" smtClean="0"/>
          </a:p>
          <a:p>
            <a:pPr eaLnBrk="1" hangingPunct="1"/>
            <a:endParaRPr lang="fr-FR" altLang="fr-FR" sz="10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ln/>
        </p:spPr>
      </p:sp>
      <p:sp>
        <p:nvSpPr>
          <p:cNvPr id="111619" name="Espace réservé des commentaires 2"/>
          <p:cNvSpPr>
            <a:spLocks noGrp="1"/>
          </p:cNvSpPr>
          <p:nvPr>
            <p:ph type="body" idx="1"/>
          </p:nvPr>
        </p:nvSpPr>
        <p:spPr>
          <a:noFill/>
        </p:spPr>
        <p:txBody>
          <a:bodyPr/>
          <a:lstStyle/>
          <a:p>
            <a:r>
              <a:rPr lang="fr-CA" altLang="fr-FR" smtClean="0"/>
              <a:t>Le modèle FRAD reprend les lignes de conduite du modèle FRBR, mais spécifiquement pour les autorités.  Il établi des objectifs fonctionnels auxquels doivent répondre les fichiers d’autorités.</a:t>
            </a:r>
          </a:p>
          <a:p>
            <a:endParaRPr lang="fr-CA" altLang="fr-FR" smtClean="0"/>
          </a:p>
          <a:p>
            <a:r>
              <a:rPr lang="fr-CA" altLang="fr-FR" smtClean="0"/>
              <a:t>Il est important de comprendre qu’il est conçu pour permettre non seulement les relations entre les autorités construites sur ce modèle, mais également une interrelation étroite avec les notices bibliographiques et les interfaces de recherches</a:t>
            </a:r>
          </a:p>
          <a:p>
            <a:endParaRPr lang="fr-CA" altLang="fr-FR" smtClean="0"/>
          </a:p>
          <a:p>
            <a:r>
              <a:rPr lang="fr-CA" altLang="fr-FR" smtClean="0"/>
              <a:t>Il faut retenir retenir ici que les modèles FRBR et les RDA mettent beaucoup d’emphase sur la création des points d’accès autorisés et des autorités.  Des tâches spécifiques réalisées par les utilisateurs ont été identifiées, et les notices d’autorités doivent être construites de façon à répondre à ces tâches.  De plus, les interfaces de recherches utilisant ces modèles FRBR devront faire une large place à l’utilisation des fichiers d’autorités, tant pour les personnes que pour les œuvres et les expressions.  </a:t>
            </a:r>
            <a:endParaRPr lang="fr-FR" altLang="fr-FR" smtClean="0"/>
          </a:p>
          <a:p>
            <a:endParaRPr lang="fr-CA" altLang="fr-FR" smtClean="0"/>
          </a:p>
        </p:txBody>
      </p:sp>
      <p:sp>
        <p:nvSpPr>
          <p:cNvPr id="111620"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D659AC1-8B36-47A9-B121-5C2928CCFABE}" type="slidenum">
              <a:rPr lang="fr-FR" altLang="fr-FR" sz="1200" smtClean="0"/>
              <a:pPr eaLnBrk="1" hangingPunct="1"/>
              <a:t>30</a:t>
            </a:fld>
            <a:endParaRPr lang="fr-FR" altLang="fr-FR"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AE9C1CF-AD8C-442F-B99B-1ABBE080F7DC}" type="slidenum">
              <a:rPr lang="fr-FR" altLang="fr-FR" sz="1200" smtClean="0"/>
              <a:pPr eaLnBrk="1" hangingPunct="1"/>
              <a:t>31</a:t>
            </a:fld>
            <a:endParaRPr lang="fr-FR" altLang="fr-FR" sz="1200"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fr-CA" altLang="fr-FR" sz="1000" smtClean="0"/>
              <a:t>J’ai donc parlé d’un modèle entités relations</a:t>
            </a:r>
          </a:p>
          <a:p>
            <a:pPr eaLnBrk="1" hangingPunct="1"/>
            <a:endParaRPr lang="fr-CA" altLang="fr-FR" sz="1000" smtClean="0"/>
          </a:p>
          <a:p>
            <a:pPr eaLnBrk="1" hangingPunct="1"/>
            <a:r>
              <a:rPr lang="fr-CA" altLang="fr-FR" sz="1000" smtClean="0"/>
              <a:t>Ce qui est intéressant du modèle tel qu’il a été déterminé, c’est qu’il est constitué d’éléments qui peuvent avoir des relations avec les éléments du même groupe, ou avec des éléments des autres groupes.</a:t>
            </a:r>
          </a:p>
          <a:p>
            <a:pPr eaLnBrk="1" hangingPunct="1"/>
            <a:endParaRPr lang="fr-CA" altLang="fr-FR" sz="1000" smtClean="0"/>
          </a:p>
          <a:p>
            <a:pPr eaLnBrk="1" hangingPunct="1"/>
            <a:r>
              <a:rPr lang="fr-CA" altLang="fr-FR" sz="1000" smtClean="0"/>
              <a:t>C’est un peu comme si on découpait la réalité en ses parties constituantes, et qu’on pouvait les aménager, ou les relier de façon souple, en fonction des besoins.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3"/>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nchor="b"/>
          <a:lstStyle>
            <a:lvl1pPr defTabSz="958850" eaLnBrk="0" hangingPunct="0">
              <a:defRPr sz="1000">
                <a:solidFill>
                  <a:schemeClr val="tx1"/>
                </a:solidFill>
                <a:latin typeface="Arial" charset="0"/>
              </a:defRPr>
            </a:lvl1pPr>
            <a:lvl2pPr marL="742950" indent="-285750" defTabSz="958850" eaLnBrk="0" hangingPunct="0">
              <a:defRPr sz="1000">
                <a:solidFill>
                  <a:schemeClr val="tx1"/>
                </a:solidFill>
                <a:latin typeface="Arial" charset="0"/>
              </a:defRPr>
            </a:lvl2pPr>
            <a:lvl3pPr marL="1143000" indent="-228600" defTabSz="958850" eaLnBrk="0" hangingPunct="0">
              <a:defRPr sz="1000">
                <a:solidFill>
                  <a:schemeClr val="tx1"/>
                </a:solidFill>
                <a:latin typeface="Arial" charset="0"/>
              </a:defRPr>
            </a:lvl3pPr>
            <a:lvl4pPr marL="1600200" indent="-228600" defTabSz="958850" eaLnBrk="0" hangingPunct="0">
              <a:defRPr sz="1000">
                <a:solidFill>
                  <a:schemeClr val="tx1"/>
                </a:solidFill>
                <a:latin typeface="Arial" charset="0"/>
              </a:defRPr>
            </a:lvl4pPr>
            <a:lvl5pPr marL="2057400" indent="-228600" defTabSz="958850" eaLnBrk="0" hangingPunct="0">
              <a:defRPr sz="1000">
                <a:solidFill>
                  <a:schemeClr val="tx1"/>
                </a:solidFill>
                <a:latin typeface="Arial" charset="0"/>
              </a:defRPr>
            </a:lvl5pPr>
            <a:lvl6pPr marL="2514600" indent="-228600" defTabSz="958850" eaLnBrk="0" fontAlgn="base" hangingPunct="0">
              <a:spcBef>
                <a:spcPct val="0"/>
              </a:spcBef>
              <a:spcAft>
                <a:spcPct val="0"/>
              </a:spcAft>
              <a:defRPr sz="1000">
                <a:solidFill>
                  <a:schemeClr val="tx1"/>
                </a:solidFill>
                <a:latin typeface="Arial" charset="0"/>
              </a:defRPr>
            </a:lvl6pPr>
            <a:lvl7pPr marL="2971800" indent="-228600" defTabSz="958850" eaLnBrk="0" fontAlgn="base" hangingPunct="0">
              <a:spcBef>
                <a:spcPct val="0"/>
              </a:spcBef>
              <a:spcAft>
                <a:spcPct val="0"/>
              </a:spcAft>
              <a:defRPr sz="1000">
                <a:solidFill>
                  <a:schemeClr val="tx1"/>
                </a:solidFill>
                <a:latin typeface="Arial" charset="0"/>
              </a:defRPr>
            </a:lvl7pPr>
            <a:lvl8pPr marL="3429000" indent="-228600" defTabSz="958850" eaLnBrk="0" fontAlgn="base" hangingPunct="0">
              <a:spcBef>
                <a:spcPct val="0"/>
              </a:spcBef>
              <a:spcAft>
                <a:spcPct val="0"/>
              </a:spcAft>
              <a:defRPr sz="1000">
                <a:solidFill>
                  <a:schemeClr val="tx1"/>
                </a:solidFill>
                <a:latin typeface="Arial" charset="0"/>
              </a:defRPr>
            </a:lvl8pPr>
            <a:lvl9pPr marL="3886200" indent="-228600" defTabSz="958850" eaLnBrk="0" fontAlgn="base" hangingPunct="0">
              <a:spcBef>
                <a:spcPct val="0"/>
              </a:spcBef>
              <a:spcAft>
                <a:spcPct val="0"/>
              </a:spcAft>
              <a:defRPr sz="1000">
                <a:solidFill>
                  <a:schemeClr val="tx1"/>
                </a:solidFill>
                <a:latin typeface="Arial" charset="0"/>
              </a:defRPr>
            </a:lvl9pPr>
          </a:lstStyle>
          <a:p>
            <a:pPr algn="r" eaLnBrk="1" hangingPunct="1"/>
            <a:fld id="{AD2D77C7-AEDE-4AD4-9680-7B715DB5CD0E}" type="slidenum">
              <a:rPr lang="en-US" altLang="fr-FR" sz="1200">
                <a:solidFill>
                  <a:srgbClr val="000000"/>
                </a:solidFill>
                <a:cs typeface="Arial" charset="0"/>
              </a:rPr>
              <a:pPr algn="r" eaLnBrk="1" hangingPunct="1"/>
              <a:t>32</a:t>
            </a:fld>
            <a:endParaRPr lang="en-US" altLang="fr-FR" sz="1200">
              <a:solidFill>
                <a:srgbClr val="000000"/>
              </a:solidFill>
              <a:cs typeface="Arial" charset="0"/>
            </a:endParaRPr>
          </a:p>
        </p:txBody>
      </p:sp>
      <p:sp>
        <p:nvSpPr>
          <p:cNvPr id="113667" name="Rectangle 2"/>
          <p:cNvSpPr>
            <a:spLocks noChangeArrowheads="1" noTextEdit="1"/>
          </p:cNvSpPr>
          <p:nvPr>
            <p:ph type="sldImg"/>
          </p:nvPr>
        </p:nvSpPr>
        <p:spPr>
          <a:xfrm>
            <a:off x="2125663" y="698500"/>
            <a:ext cx="2786062" cy="2089150"/>
          </a:xfrm>
          <a:ln/>
        </p:spPr>
      </p:sp>
      <p:sp>
        <p:nvSpPr>
          <p:cNvPr id="113668" name="Rectangle 3"/>
          <p:cNvSpPr>
            <a:spLocks noGrp="1" noChangeArrowheads="1"/>
          </p:cNvSpPr>
          <p:nvPr>
            <p:ph type="body" idx="1"/>
          </p:nvPr>
        </p:nvSpPr>
        <p:spPr>
          <a:xfrm>
            <a:off x="466725" y="3098800"/>
            <a:ext cx="6076950" cy="583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6" rIns="92294" bIns="46146"/>
          <a:lstStyle/>
          <a:p>
            <a:pPr eaLnBrk="1" hangingPunct="1">
              <a:lnSpc>
                <a:spcPct val="90000"/>
              </a:lnSpc>
            </a:pPr>
            <a:r>
              <a:rPr lang="en-US" altLang="fr-FR" smtClean="0"/>
              <a:t>Ainsi, les relations pouvant exister entre les éléments du Groupe 1 sont illustrées ici</a:t>
            </a:r>
          </a:p>
          <a:p>
            <a:pPr eaLnBrk="1" hangingPunct="1">
              <a:lnSpc>
                <a:spcPct val="90000"/>
              </a:lnSpc>
            </a:pPr>
            <a:endParaRPr lang="en-US" altLang="fr-FR" smtClean="0"/>
          </a:p>
          <a:p>
            <a:pPr eaLnBrk="1" hangingPunct="1">
              <a:lnSpc>
                <a:spcPct val="90000"/>
              </a:lnSpc>
            </a:pPr>
            <a:r>
              <a:rPr lang="en-US" altLang="fr-FR" smtClean="0"/>
              <a:t>Une oeuvre se réalise à travers une ou plusieurs expressions.</a:t>
            </a:r>
          </a:p>
          <a:p>
            <a:pPr eaLnBrk="1" hangingPunct="1">
              <a:lnSpc>
                <a:spcPct val="90000"/>
              </a:lnSpc>
            </a:pPr>
            <a:r>
              <a:rPr lang="en-US" altLang="fr-FR" smtClean="0"/>
              <a:t>Une expression se concrétise dans une ou plusieurs manifestations.</a:t>
            </a:r>
          </a:p>
          <a:p>
            <a:pPr eaLnBrk="1" hangingPunct="1">
              <a:lnSpc>
                <a:spcPct val="90000"/>
              </a:lnSpc>
            </a:pPr>
            <a:r>
              <a:rPr lang="en-US" altLang="fr-FR" smtClean="0"/>
              <a:t>Une manifestation est représentée par des items.</a:t>
            </a:r>
          </a:p>
          <a:p>
            <a:pPr eaLnBrk="1" hangingPunct="1">
              <a:lnSpc>
                <a:spcPct val="90000"/>
              </a:lnSpc>
            </a:pPr>
            <a:endParaRPr lang="en-US" altLang="fr-FR" smtClean="0"/>
          </a:p>
          <a:p>
            <a:pPr eaLnBrk="1" hangingPunct="1">
              <a:lnSpc>
                <a:spcPct val="90000"/>
              </a:lnSpc>
            </a:pPr>
            <a:r>
              <a:rPr lang="en-US" altLang="fr-FR" smtClean="0"/>
              <a:t>Cet ensemble de relations est présent quand j’ai l’exemplaire d’un document en main.  </a:t>
            </a:r>
          </a:p>
          <a:p>
            <a:pPr eaLnBrk="1" hangingPunct="1">
              <a:lnSpc>
                <a:spcPct val="90000"/>
              </a:lnSpc>
            </a:pPr>
            <a:endParaRPr lang="en-US" altLang="fr-FR" smtClean="0"/>
          </a:p>
          <a:p>
            <a:pPr eaLnBrk="1" hangingPunct="1">
              <a:spcBef>
                <a:spcPct val="0"/>
              </a:spcBef>
            </a:pPr>
            <a:endParaRPr lang="en-US" altLang="fr-FR" smtClean="0">
              <a:latin typeface="Calibri" pitchFamily="34" charset="0"/>
            </a:endParaRPr>
          </a:p>
          <a:p>
            <a:pPr eaLnBrk="1" hangingPunct="1">
              <a:lnSpc>
                <a:spcPct val="70000"/>
              </a:lnSpc>
            </a:pPr>
            <a:endParaRPr lang="en-US" altLang="fr-FR" smtClean="0">
              <a:latin typeface="Calibri" pitchFamily="34" charset="0"/>
              <a:ea typeface="ＭＳ Ｐゴシック" pitchFamily="34" charset="-128"/>
            </a:endParaRPr>
          </a:p>
          <a:p>
            <a:pPr eaLnBrk="1" hangingPunct="1">
              <a:spcBef>
                <a:spcPct val="0"/>
              </a:spcBef>
            </a:pPr>
            <a:endParaRPr lang="en-US" alt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fld id="{E7CD541B-97D3-438E-8C83-21A808281E50}" type="slidenum">
              <a:rPr lang="en-US" altLang="fr-FR" sz="1200" smtClean="0">
                <a:ea typeface="ＭＳ Ｐゴシック" pitchFamily="34" charset="-128"/>
              </a:rPr>
              <a:pPr/>
              <a:t>33</a:t>
            </a:fld>
            <a:endParaRPr lang="en-US" altLang="fr-FR" sz="1200" smtClean="0">
              <a:ea typeface="ＭＳ Ｐゴシック" pitchFamily="34" charset="-128"/>
            </a:endParaRPr>
          </a:p>
        </p:txBody>
      </p:sp>
      <p:sp>
        <p:nvSpPr>
          <p:cNvPr id="114691" name="Rectangle 7"/>
          <p:cNvSpPr txBox="1">
            <a:spLocks noGrp="1" noChangeArrowheads="1"/>
          </p:cNvSpPr>
          <p:nvPr/>
        </p:nvSpPr>
        <p:spPr bwMode="auto">
          <a:xfrm>
            <a:off x="3970338" y="8828088"/>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1000">
                <a:solidFill>
                  <a:schemeClr val="tx1"/>
                </a:solidFill>
                <a:latin typeface="Arial" charset="0"/>
              </a:defRPr>
            </a:lvl1pPr>
            <a:lvl2pPr marL="742950" indent="-285750" defTabSz="931863" eaLnBrk="0" hangingPunct="0">
              <a:defRPr sz="1000">
                <a:solidFill>
                  <a:schemeClr val="tx1"/>
                </a:solidFill>
                <a:latin typeface="Arial" charset="0"/>
              </a:defRPr>
            </a:lvl2pPr>
            <a:lvl3pPr marL="1143000" indent="-228600" defTabSz="931863" eaLnBrk="0" hangingPunct="0">
              <a:defRPr sz="1000">
                <a:solidFill>
                  <a:schemeClr val="tx1"/>
                </a:solidFill>
                <a:latin typeface="Arial" charset="0"/>
              </a:defRPr>
            </a:lvl3pPr>
            <a:lvl4pPr marL="1600200" indent="-228600" defTabSz="931863" eaLnBrk="0" hangingPunct="0">
              <a:defRPr sz="1000">
                <a:solidFill>
                  <a:schemeClr val="tx1"/>
                </a:solidFill>
                <a:latin typeface="Arial" charset="0"/>
              </a:defRPr>
            </a:lvl4pPr>
            <a:lvl5pPr marL="2057400" indent="-228600" defTabSz="931863" eaLnBrk="0" hangingPunct="0">
              <a:defRPr sz="1000">
                <a:solidFill>
                  <a:schemeClr val="tx1"/>
                </a:solidFill>
                <a:latin typeface="Arial" charset="0"/>
              </a:defRPr>
            </a:lvl5pPr>
            <a:lvl6pPr marL="2514600" indent="-228600" defTabSz="931863" eaLnBrk="0" fontAlgn="base" hangingPunct="0">
              <a:spcBef>
                <a:spcPct val="0"/>
              </a:spcBef>
              <a:spcAft>
                <a:spcPct val="0"/>
              </a:spcAft>
              <a:defRPr sz="1000">
                <a:solidFill>
                  <a:schemeClr val="tx1"/>
                </a:solidFill>
                <a:latin typeface="Arial" charset="0"/>
              </a:defRPr>
            </a:lvl6pPr>
            <a:lvl7pPr marL="2971800" indent="-228600" defTabSz="931863" eaLnBrk="0" fontAlgn="base" hangingPunct="0">
              <a:spcBef>
                <a:spcPct val="0"/>
              </a:spcBef>
              <a:spcAft>
                <a:spcPct val="0"/>
              </a:spcAft>
              <a:defRPr sz="1000">
                <a:solidFill>
                  <a:schemeClr val="tx1"/>
                </a:solidFill>
                <a:latin typeface="Arial" charset="0"/>
              </a:defRPr>
            </a:lvl7pPr>
            <a:lvl8pPr marL="3429000" indent="-228600" defTabSz="931863" eaLnBrk="0" fontAlgn="base" hangingPunct="0">
              <a:spcBef>
                <a:spcPct val="0"/>
              </a:spcBef>
              <a:spcAft>
                <a:spcPct val="0"/>
              </a:spcAft>
              <a:defRPr sz="1000">
                <a:solidFill>
                  <a:schemeClr val="tx1"/>
                </a:solidFill>
                <a:latin typeface="Arial" charset="0"/>
              </a:defRPr>
            </a:lvl8pPr>
            <a:lvl9pPr marL="3886200" indent="-228600" defTabSz="931863" eaLnBrk="0" fontAlgn="base" hangingPunct="0">
              <a:spcBef>
                <a:spcPct val="0"/>
              </a:spcBef>
              <a:spcAft>
                <a:spcPct val="0"/>
              </a:spcAft>
              <a:defRPr sz="1000">
                <a:solidFill>
                  <a:schemeClr val="tx1"/>
                </a:solidFill>
                <a:latin typeface="Arial" charset="0"/>
              </a:defRPr>
            </a:lvl9pPr>
          </a:lstStyle>
          <a:p>
            <a:pPr algn="r" eaLnBrk="1" hangingPunct="1"/>
            <a:fld id="{5034DAE1-2FB6-4BDF-A8B0-867FE404D88E}" type="slidenum">
              <a:rPr lang="en-US" altLang="fr-FR" sz="1200">
                <a:ea typeface="ＭＳ Ｐゴシック" pitchFamily="34" charset="-128"/>
              </a:rPr>
              <a:pPr algn="r" eaLnBrk="1" hangingPunct="1"/>
              <a:t>33</a:t>
            </a:fld>
            <a:endParaRPr lang="en-US" altLang="fr-FR" sz="1200">
              <a:ea typeface="ＭＳ Ｐゴシック" pitchFamily="34" charset="-128"/>
            </a:endParaRPr>
          </a:p>
        </p:txBody>
      </p:sp>
      <p:sp>
        <p:nvSpPr>
          <p:cNvPr id="114692" name="Rectangle 7"/>
          <p:cNvSpPr txBox="1">
            <a:spLocks noGrp="1" noChangeArrowheads="1"/>
          </p:cNvSpPr>
          <p:nvPr/>
        </p:nvSpPr>
        <p:spPr bwMode="auto">
          <a:xfrm>
            <a:off x="3970338" y="8828088"/>
            <a:ext cx="3038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1000">
                <a:solidFill>
                  <a:schemeClr val="tx1"/>
                </a:solidFill>
                <a:latin typeface="Arial" charset="0"/>
              </a:defRPr>
            </a:lvl1pPr>
            <a:lvl2pPr marL="742950" indent="-285750" defTabSz="931863" eaLnBrk="0" hangingPunct="0">
              <a:defRPr sz="1000">
                <a:solidFill>
                  <a:schemeClr val="tx1"/>
                </a:solidFill>
                <a:latin typeface="Arial" charset="0"/>
              </a:defRPr>
            </a:lvl2pPr>
            <a:lvl3pPr marL="1143000" indent="-228600" defTabSz="931863" eaLnBrk="0" hangingPunct="0">
              <a:defRPr sz="1000">
                <a:solidFill>
                  <a:schemeClr val="tx1"/>
                </a:solidFill>
                <a:latin typeface="Arial" charset="0"/>
              </a:defRPr>
            </a:lvl3pPr>
            <a:lvl4pPr marL="1600200" indent="-228600" defTabSz="931863" eaLnBrk="0" hangingPunct="0">
              <a:defRPr sz="1000">
                <a:solidFill>
                  <a:schemeClr val="tx1"/>
                </a:solidFill>
                <a:latin typeface="Arial" charset="0"/>
              </a:defRPr>
            </a:lvl4pPr>
            <a:lvl5pPr marL="2057400" indent="-228600" defTabSz="931863" eaLnBrk="0" hangingPunct="0">
              <a:defRPr sz="1000">
                <a:solidFill>
                  <a:schemeClr val="tx1"/>
                </a:solidFill>
                <a:latin typeface="Arial" charset="0"/>
              </a:defRPr>
            </a:lvl5pPr>
            <a:lvl6pPr marL="2514600" indent="-228600" defTabSz="931863" eaLnBrk="0" fontAlgn="base" hangingPunct="0">
              <a:spcBef>
                <a:spcPct val="0"/>
              </a:spcBef>
              <a:spcAft>
                <a:spcPct val="0"/>
              </a:spcAft>
              <a:defRPr sz="1000">
                <a:solidFill>
                  <a:schemeClr val="tx1"/>
                </a:solidFill>
                <a:latin typeface="Arial" charset="0"/>
              </a:defRPr>
            </a:lvl6pPr>
            <a:lvl7pPr marL="2971800" indent="-228600" defTabSz="931863" eaLnBrk="0" fontAlgn="base" hangingPunct="0">
              <a:spcBef>
                <a:spcPct val="0"/>
              </a:spcBef>
              <a:spcAft>
                <a:spcPct val="0"/>
              </a:spcAft>
              <a:defRPr sz="1000">
                <a:solidFill>
                  <a:schemeClr val="tx1"/>
                </a:solidFill>
                <a:latin typeface="Arial" charset="0"/>
              </a:defRPr>
            </a:lvl7pPr>
            <a:lvl8pPr marL="3429000" indent="-228600" defTabSz="931863" eaLnBrk="0" fontAlgn="base" hangingPunct="0">
              <a:spcBef>
                <a:spcPct val="0"/>
              </a:spcBef>
              <a:spcAft>
                <a:spcPct val="0"/>
              </a:spcAft>
              <a:defRPr sz="1000">
                <a:solidFill>
                  <a:schemeClr val="tx1"/>
                </a:solidFill>
                <a:latin typeface="Arial" charset="0"/>
              </a:defRPr>
            </a:lvl8pPr>
            <a:lvl9pPr marL="3886200" indent="-228600" defTabSz="931863" eaLnBrk="0" fontAlgn="base" hangingPunct="0">
              <a:spcBef>
                <a:spcPct val="0"/>
              </a:spcBef>
              <a:spcAft>
                <a:spcPct val="0"/>
              </a:spcAft>
              <a:defRPr sz="1000">
                <a:solidFill>
                  <a:schemeClr val="tx1"/>
                </a:solidFill>
                <a:latin typeface="Arial" charset="0"/>
              </a:defRPr>
            </a:lvl9pPr>
          </a:lstStyle>
          <a:p>
            <a:pPr algn="r" eaLnBrk="1" hangingPunct="1"/>
            <a:fld id="{15069CF3-9E73-4819-8C35-96B6DA040E43}" type="slidenum">
              <a:rPr lang="en-US" altLang="fr-FR" sz="1200">
                <a:ea typeface="ＭＳ Ｐゴシック" pitchFamily="34" charset="-128"/>
              </a:rPr>
              <a:pPr algn="r" eaLnBrk="1" hangingPunct="1"/>
              <a:t>33</a:t>
            </a:fld>
            <a:endParaRPr lang="en-US" altLang="fr-FR" sz="1200">
              <a:ea typeface="ＭＳ Ｐゴシック" pitchFamily="34" charset="-128"/>
            </a:endParaRPr>
          </a:p>
        </p:txBody>
      </p:sp>
      <p:sp>
        <p:nvSpPr>
          <p:cNvPr id="114693" name="Rectangle 2"/>
          <p:cNvSpPr>
            <a:spLocks noGrp="1" noRot="1" noChangeAspect="1" noChangeArrowheads="1" noTextEdit="1"/>
          </p:cNvSpPr>
          <p:nvPr>
            <p:ph type="sldImg"/>
          </p:nvPr>
        </p:nvSpPr>
        <p:spPr>
          <a:xfrm>
            <a:off x="1182688" y="696913"/>
            <a:ext cx="4649787" cy="3486150"/>
          </a:xfrm>
          <a:ln/>
        </p:spPr>
      </p:sp>
      <p:sp>
        <p:nvSpPr>
          <p:cNvPr id="114694" name="Rectangle 3"/>
          <p:cNvSpPr>
            <a:spLocks noGrp="1" noChangeArrowheads="1"/>
          </p:cNvSpPr>
          <p:nvPr>
            <p:ph type="body" idx="1"/>
          </p:nvPr>
        </p:nvSpPr>
        <p:spPr>
          <a:xfrm>
            <a:off x="544513" y="4414838"/>
            <a:ext cx="60769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r>
              <a:rPr lang="en-US" altLang="fr-FR" smtClean="0"/>
              <a:t>Lorsque j’ajoute les éléments du Groupe 2, c’est à dire les éléments responsables de la création de la ressource, j’ai déjà une autre vision de ma ressource bibliographique.</a:t>
            </a:r>
          </a:p>
          <a:p>
            <a:pPr eaLnBrk="1" hangingPunct="1"/>
            <a:endParaRPr lang="en-US" altLang="fr-FR" smtClean="0"/>
          </a:p>
          <a:p>
            <a:pPr eaLnBrk="1" hangingPunct="1"/>
            <a:r>
              <a:rPr lang="en-US" altLang="fr-FR" smtClean="0"/>
              <a:t>Les relations que peuvent avoir les éléments du Groupe 2 avec les éléments du Groupe 1 reflètent l’ensemble des rôles que les membres du Groupe 2 peuvent avoir en regard des créations artistiques ou intellectuelles</a:t>
            </a:r>
          </a:p>
          <a:p>
            <a:pPr eaLnBrk="1" hangingPunct="1"/>
            <a:endParaRPr lang="en-US" altLang="fr-FR" smtClean="0"/>
          </a:p>
          <a:p>
            <a:pPr eaLnBrk="1" hangingPunct="1"/>
            <a:r>
              <a:rPr lang="en-US" altLang="fr-FR" smtClean="0"/>
              <a:t>Ainsi, </a:t>
            </a:r>
          </a:p>
          <a:p>
            <a:pPr eaLnBrk="1" hangingPunct="1"/>
            <a:r>
              <a:rPr lang="en-US" altLang="fr-FR" smtClean="0"/>
              <a:t>une oeuvre est créée par une personne, une famille, ou un organisme</a:t>
            </a:r>
          </a:p>
          <a:p>
            <a:pPr eaLnBrk="1" hangingPunct="1"/>
            <a:r>
              <a:rPr lang="en-US" altLang="fr-FR" smtClean="0"/>
              <a:t>l’expression d’une oeuvre est réalisée par une personne, une famille, ou un organisme.  Ceci inclut les traducteurs, illustrateurs, préfaciers,  ou toute personne responsable du contenu artistique ou intellectuel de l’oeuvre</a:t>
            </a:r>
          </a:p>
          <a:p>
            <a:pPr eaLnBrk="1" hangingPunct="1"/>
            <a:r>
              <a:rPr lang="en-US" altLang="fr-FR" smtClean="0"/>
              <a:t>la manifestation d’une expression est produite (fabriquée, publié, diffusée) par une personne, une famille, un organisme,</a:t>
            </a:r>
          </a:p>
          <a:p>
            <a:pPr eaLnBrk="1" hangingPunct="1"/>
            <a:r>
              <a:rPr lang="en-US" altLang="fr-FR" smtClean="0"/>
              <a:t>et, finalement, un exemplaire peut être possédé par une personne, une famille, ou un organisme, comme une bibliothèque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9B2B15C-51BE-4382-9658-FF283E05C2D8}" type="slidenum">
              <a:rPr lang="fr-FR" altLang="fr-FR" sz="1200" smtClean="0"/>
              <a:pPr eaLnBrk="1" hangingPunct="1"/>
              <a:t>34</a:t>
            </a:fld>
            <a:endParaRPr lang="fr-FR" altLang="fr-FR" sz="1200" smtClean="0"/>
          </a:p>
        </p:txBody>
      </p:sp>
      <p:sp>
        <p:nvSpPr>
          <p:cNvPr id="11571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fld id="{D972B02B-8016-48DA-BE62-518691543513}" type="slidenum">
              <a:rPr lang="en-US" altLang="fr-FR" sz="1200">
                <a:ea typeface="ＭＳ Ｐゴシック" pitchFamily="34" charset="-128"/>
              </a:rPr>
              <a:pPr algn="r" eaLnBrk="1" hangingPunct="1"/>
              <a:t>34</a:t>
            </a:fld>
            <a:endParaRPr lang="en-US" altLang="fr-FR" sz="1200">
              <a:ea typeface="ＭＳ Ｐゴシック" pitchFamily="34" charset="-128"/>
            </a:endParaRPr>
          </a:p>
        </p:txBody>
      </p:sp>
      <p:sp>
        <p:nvSpPr>
          <p:cNvPr id="11571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fld id="{80A0B6EC-DDEE-4559-B3E4-A9A26A484B5E}" type="slidenum">
              <a:rPr lang="en-US" altLang="fr-FR" sz="1200">
                <a:ea typeface="ＭＳ Ｐゴシック" pitchFamily="34" charset="-128"/>
              </a:rPr>
              <a:pPr algn="r" eaLnBrk="1" hangingPunct="1"/>
              <a:t>34</a:t>
            </a:fld>
            <a:endParaRPr lang="en-US" altLang="fr-FR" sz="1200">
              <a:ea typeface="ＭＳ Ｐゴシック" pitchFamily="34" charset="-128"/>
            </a:endParaRPr>
          </a:p>
        </p:txBody>
      </p:sp>
      <p:sp>
        <p:nvSpPr>
          <p:cNvPr id="11571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fld id="{3348FE31-9E37-497A-90EF-8B7D9C5E4EF4}" type="slidenum">
              <a:rPr lang="en-US" altLang="fr-FR" sz="1200">
                <a:ea typeface="ＭＳ Ｐゴシック" pitchFamily="34" charset="-128"/>
                <a:cs typeface="Arial" charset="0"/>
              </a:rPr>
              <a:pPr algn="r" eaLnBrk="1" hangingPunct="1"/>
              <a:t>34</a:t>
            </a:fld>
            <a:endParaRPr lang="en-US" altLang="fr-FR" sz="1200">
              <a:ea typeface="ＭＳ Ｐゴシック" pitchFamily="34" charset="-128"/>
              <a:cs typeface="Arial" charset="0"/>
            </a:endParaRPr>
          </a:p>
        </p:txBody>
      </p:sp>
      <p:sp>
        <p:nvSpPr>
          <p:cNvPr id="115718" name="Rectangle 2"/>
          <p:cNvSpPr>
            <a:spLocks noGrp="1" noRot="1" noChangeAspect="1" noChangeArrowheads="1" noTextEdit="1"/>
          </p:cNvSpPr>
          <p:nvPr>
            <p:ph type="sldImg"/>
          </p:nvPr>
        </p:nvSpPr>
        <p:spPr>
          <a:xfrm>
            <a:off x="1182688" y="698500"/>
            <a:ext cx="4648200" cy="3486150"/>
          </a:xfrm>
          <a:ln/>
        </p:spPr>
      </p:sp>
      <p:sp>
        <p:nvSpPr>
          <p:cNvPr id="115719" name="Rectangle 3"/>
          <p:cNvSpPr>
            <a:spLocks noGrp="1" noChangeArrowheads="1"/>
          </p:cNvSpPr>
          <p:nvPr>
            <p:ph type="body" idx="1"/>
          </p:nvPr>
        </p:nvSpPr>
        <p:spPr>
          <a:xfrm>
            <a:off x="304800" y="4416425"/>
            <a:ext cx="6315075" cy="4727575"/>
          </a:xfrm>
          <a:noFill/>
        </p:spPr>
        <p:txBody>
          <a:bodyPr lIns="91425" tIns="45714" rIns="91425" bIns="45714"/>
          <a:lstStyle/>
          <a:p>
            <a:pPr eaLnBrk="1" hangingPunct="1"/>
            <a:r>
              <a:rPr lang="en-US" altLang="fr-FR" sz="1000" smtClean="0"/>
              <a:t>Cette troisième diapositive illustre les relations qui impliquent le groupe 3 et permet de concevoir la complexité, mais également la flexibilité du modèle FRBR.  </a:t>
            </a:r>
          </a:p>
          <a:p>
            <a:pPr eaLnBrk="1" hangingPunct="1"/>
            <a:endParaRPr lang="en-US" altLang="fr-FR" sz="1000" smtClean="0"/>
          </a:p>
          <a:p>
            <a:pPr eaLnBrk="1" hangingPunct="1"/>
            <a:r>
              <a:rPr lang="en-US" altLang="fr-FR" sz="1000" smtClean="0"/>
              <a:t>Ainsi, on peut voir ici qu’une oeuvre peut être le sujet d’une autre oeuvre.  Ainsi à titre d’exemple la quirielle d’oeuvres plus ou moins scientifiques qui ont été publiées en relation avec le Code DaVinci de Dan Brown, et qui avaient donc cette oeuvre comme sujet.</a:t>
            </a:r>
          </a:p>
          <a:p>
            <a:pPr eaLnBrk="1" hangingPunct="1"/>
            <a:endParaRPr lang="en-US" altLang="fr-FR" sz="1000" smtClean="0"/>
          </a:p>
          <a:p>
            <a:pPr eaLnBrk="1" hangingPunct="1"/>
            <a:r>
              <a:rPr lang="en-US" altLang="fr-FR" sz="1000" smtClean="0"/>
              <a:t>Je pourrais aussi voir l’histoire d’une famille, dans laquelle un élément du groupe 2 deviendrait le sujet d’un élément du groupe 1.</a:t>
            </a:r>
          </a:p>
          <a:p>
            <a:pPr eaLnBrk="1" hangingPunct="1"/>
            <a:endParaRPr lang="en-US" altLang="fr-FR" sz="1000" smtClean="0"/>
          </a:p>
          <a:p>
            <a:pPr eaLnBrk="1" hangingPunct="1"/>
            <a:r>
              <a:rPr lang="en-US" altLang="fr-FR" sz="1000" smtClean="0"/>
              <a:t>Il faut comprendre aussi que chacun des entités d’un groupe peut avoir des relations avec d’autres entités du même groupe.</a:t>
            </a:r>
          </a:p>
          <a:p>
            <a:pPr eaLnBrk="1" hangingPunct="1"/>
            <a:endParaRPr lang="en-US" altLang="fr-FR" sz="1000" smtClean="0"/>
          </a:p>
          <a:p>
            <a:pPr eaLnBrk="1" hangingPunct="1"/>
            <a:r>
              <a:rPr lang="en-US" altLang="fr-FR" sz="1000" smtClean="0"/>
              <a:t>Une personne fait partie d’une famille…. Ou peut faire partie d’un groupe, tel un chanteur faisant partie d’un groupe musical.</a:t>
            </a:r>
          </a:p>
          <a:p>
            <a:pPr eaLnBrk="1" hangingPunct="1"/>
            <a:endParaRPr lang="en-US" altLang="fr-FR" sz="1000" smtClean="0"/>
          </a:p>
          <a:p>
            <a:pPr eaLnBrk="1" hangingPunct="1"/>
            <a:r>
              <a:rPr lang="en-US" altLang="fr-FR" sz="1000" smtClean="0"/>
              <a:t>Les organismes ont des relations entre eux, qu’il s’agisse de penser aux relations successives des ministères et organismes gouvernementaux</a:t>
            </a:r>
          </a:p>
          <a:p>
            <a:pPr eaLnBrk="1" hangingPunct="1"/>
            <a:endParaRPr lang="en-US" altLang="fr-FR" sz="1000" smtClean="0"/>
          </a:p>
          <a:p>
            <a:pPr eaLnBrk="1" hangingPunct="1"/>
            <a:endParaRPr lang="en-US" altLang="fr-FR" sz="1000" smtClean="0"/>
          </a:p>
        </p:txBody>
      </p:sp>
      <p:sp>
        <p:nvSpPr>
          <p:cNvPr id="115720" name="Rectangle 2"/>
          <p:cNvSpPr txBox="1">
            <a:spLocks noGrp="1"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fr-FR" sz="1200">
                <a:ea typeface="ＭＳ Ｐゴシック" pitchFamily="34" charset="-128"/>
              </a:rPr>
              <a:t>FRBR - Tillett presentation, July 10, 2009</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3BC2697-D225-43B0-8B78-0B0A2E5F9423}" type="slidenum">
              <a:rPr lang="fr-FR" altLang="fr-FR" sz="1200" smtClean="0"/>
              <a:pPr eaLnBrk="1" hangingPunct="1"/>
              <a:t>35</a:t>
            </a:fld>
            <a:endParaRPr lang="fr-FR" altLang="fr-FR" sz="1200"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fr-FR" altLang="fr-FR" sz="1000" smtClean="0"/>
              <a:t>Les relations sont un élément fondamental dans les notices RDA</a:t>
            </a:r>
          </a:p>
          <a:p>
            <a:pPr eaLnBrk="1" hangingPunct="1"/>
            <a:endParaRPr lang="fr-FR" altLang="fr-FR" sz="1000" smtClean="0"/>
          </a:p>
          <a:p>
            <a:pPr eaLnBrk="1" hangingPunct="1"/>
            <a:r>
              <a:rPr lang="fr-FR" altLang="fr-FR" sz="1000" smtClean="0"/>
              <a:t>Elles se faisaient déjà partiellement dans les notices RCAA 2</a:t>
            </a:r>
          </a:p>
          <a:p>
            <a:pPr eaLnBrk="1" hangingPunct="1"/>
            <a:endParaRPr lang="fr-FR" altLang="fr-FR" sz="1000" smtClean="0"/>
          </a:p>
          <a:p>
            <a:pPr eaLnBrk="1" hangingPunct="1"/>
            <a:endParaRPr lang="fr-FR" altLang="fr-FR" sz="10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48366A8-5FEA-494E-88EF-4009D976967C}" type="slidenum">
              <a:rPr lang="fr-FR" altLang="fr-FR" sz="1200" smtClean="0"/>
              <a:pPr eaLnBrk="1" hangingPunct="1"/>
              <a:t>36</a:t>
            </a:fld>
            <a:endParaRPr lang="fr-FR" altLang="fr-FR" sz="1200"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fr-CA" altLang="fr-FR" sz="1000" smtClean="0"/>
              <a:t>Quelques exemples de relations entre les ressources</a:t>
            </a:r>
          </a:p>
          <a:p>
            <a:pPr eaLnBrk="1" hangingPunct="1"/>
            <a:r>
              <a:rPr lang="fr-CA" altLang="fr-FR" sz="1000" smtClean="0"/>
              <a:t>Ces éléments sont soit déjà prévus dans des zones MARC définis à cette fin, soit ajoutées directement dans la description comme mots d’introduction.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197551C-19A9-4CED-97BF-055E22157F75}" type="slidenum">
              <a:rPr lang="fr-FR" altLang="fr-FR" sz="1200" smtClean="0"/>
              <a:pPr eaLnBrk="1" hangingPunct="1"/>
              <a:t>37</a:t>
            </a:fld>
            <a:endParaRPr lang="fr-FR" altLang="fr-FR" sz="1200"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fr-FR" altLang="fr-FR" sz="1000" smtClean="0"/>
              <a:t>Ces indicateurs de relations entre les créateurs et les ressources sont ajoutées à la suite du nom du créateur dans la notice bibliographique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8456817-4533-48F1-9889-4C368D494480}" type="slidenum">
              <a:rPr lang="fr-FR" altLang="fr-FR" sz="1200" smtClean="0"/>
              <a:pPr eaLnBrk="1" hangingPunct="1"/>
              <a:t>38</a:t>
            </a:fld>
            <a:endParaRPr lang="fr-FR" altLang="fr-FR" sz="1200"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fr-FR" altLang="fr-FR" sz="1000" smtClean="0"/>
              <a:t>Ces indicateurs de relations sont utilisés dans les notices d’autorités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93C5ECC-CB22-4038-BAA1-B506A2F1B908}" type="slidenum">
              <a:rPr lang="fr-FR" altLang="fr-FR" sz="1200" smtClean="0"/>
              <a:pPr eaLnBrk="1" hangingPunct="1"/>
              <a:t>39</a:t>
            </a:fld>
            <a:endParaRPr lang="fr-FR" altLang="fr-FR" sz="1200"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fr-CA" altLang="fr-FR" sz="1000" smtClean="0"/>
              <a:t>En quoi avons-nous besoin de FRBR</a:t>
            </a:r>
          </a:p>
          <a:p>
            <a:pPr eaLnBrk="1" hangingPunct="1"/>
            <a:endParaRPr lang="fr-CA" altLang="fr-FR" sz="1000" smtClean="0"/>
          </a:p>
          <a:p>
            <a:pPr eaLnBrk="1" hangingPunct="1"/>
            <a:r>
              <a:rPr lang="fr-CA" altLang="fr-FR" sz="1000" smtClean="0"/>
              <a:t>Comme nous l’avons vu, FRBR nous a permis de clarifier certains concepts.  J’ai peu parlé de FRAD (Functional Requirements for Authority Data),  et de FRSAR (Functional Requirements for Subject Authority Records), mais ces deux modèles conceptuels fournissent la base théorique qui nous manquait pour l’élaboration des notices et des fichiers d’autorités  et des fichiers d’autorités sujets, en indiquant quelles sont les tâches auxquelles doivent répondre les notices d’autorités et de quelles façons elles doivent être constituées. Il s’agit ici d’une amélioration fondamentale puisque nous avons toujours élaboré des fichiers d’autorités sans nous préoccuper profondément du pourquoi et comment.</a:t>
            </a:r>
          </a:p>
          <a:p>
            <a:pPr eaLnBrk="1" hangingPunct="1"/>
            <a:endParaRPr lang="fr-CA" altLang="fr-FR" sz="1000" smtClean="0"/>
          </a:p>
          <a:p>
            <a:pPr eaLnBrk="1" hangingPunct="1"/>
            <a:r>
              <a:rPr lang="fr-CA" altLang="fr-FR" sz="1000" smtClean="0"/>
              <a:t>En découpant l’information de cette façon, les modèles de type FRBR permettent de faciliter les regroupements.  </a:t>
            </a:r>
          </a:p>
          <a:p>
            <a:pPr eaLnBrk="1" hangingPunct="1"/>
            <a:endParaRPr lang="fr-CA" altLang="fr-FR"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0A9B26EB-4249-442E-9304-1F9129FC1020}" type="slidenum">
              <a:rPr lang="fr-FR" altLang="fr-FR" sz="1200" smtClean="0"/>
              <a:pPr eaLnBrk="1" hangingPunct="1"/>
              <a:t>4</a:t>
            </a:fld>
            <a:endParaRPr lang="fr-FR" altLang="fr-FR" sz="1200" smtClean="0"/>
          </a:p>
        </p:txBody>
      </p:sp>
      <p:sp>
        <p:nvSpPr>
          <p:cNvPr id="84995" name="Rectangle 2"/>
          <p:cNvSpPr>
            <a:spLocks noRot="1" noChangeArrowheads="1" noTextEdit="1"/>
          </p:cNvSpPr>
          <p:nvPr>
            <p:ph type="sldImg"/>
          </p:nvPr>
        </p:nvSpPr>
        <p:spPr>
          <a:xfrm>
            <a:off x="1219200" y="685800"/>
            <a:ext cx="4649788" cy="3486150"/>
          </a:xfrm>
          <a:ln/>
        </p:spPr>
      </p:sp>
      <p:sp>
        <p:nvSpPr>
          <p:cNvPr id="84996" name="Rectangle 3"/>
          <p:cNvSpPr>
            <a:spLocks noGrp="1" noChangeArrowheads="1"/>
          </p:cNvSpPr>
          <p:nvPr>
            <p:ph type="body" idx="1"/>
          </p:nvPr>
        </p:nvSpPr>
        <p:spPr>
          <a:noFill/>
        </p:spPr>
        <p:txBody>
          <a:bodyPr/>
          <a:lstStyle/>
          <a:p>
            <a:pPr eaLnBrk="1" hangingPunct="1">
              <a:lnSpc>
                <a:spcPct val="80000"/>
              </a:lnSpc>
            </a:pPr>
            <a:r>
              <a:rPr lang="fr-CA" altLang="fr-FR" sz="900" b="1" smtClean="0"/>
              <a:t>Les règles de catalogage telles que nous les connaissons reposent sur des principes remontant au 19</a:t>
            </a:r>
            <a:r>
              <a:rPr lang="fr-CA" altLang="fr-FR" sz="900" b="1" baseline="30000" smtClean="0"/>
              <a:t>e</a:t>
            </a:r>
            <a:r>
              <a:rPr lang="fr-CA" altLang="fr-FR" sz="900" b="1" smtClean="0"/>
              <a:t> siècle.</a:t>
            </a:r>
          </a:p>
          <a:p>
            <a:pPr eaLnBrk="1" hangingPunct="1">
              <a:lnSpc>
                <a:spcPct val="80000"/>
              </a:lnSpc>
            </a:pPr>
            <a:endParaRPr lang="fr-CA" altLang="fr-FR" sz="900" b="1" smtClean="0"/>
          </a:p>
          <a:p>
            <a:pPr eaLnBrk="1" hangingPunct="1">
              <a:lnSpc>
                <a:spcPct val="80000"/>
              </a:lnSpc>
            </a:pPr>
            <a:r>
              <a:rPr lang="fr-CA" altLang="fr-FR" sz="900" smtClean="0"/>
              <a:t>Les règles de catalogage que nous utilisons reposent sur une tradition exclusivement nord-américaine et s’appuient sur les fonctions qu’assigne Charles Cutter en 1876 aux catalogues de bibliothèques </a:t>
            </a:r>
          </a:p>
          <a:p>
            <a:pPr eaLnBrk="1" hangingPunct="1">
              <a:lnSpc>
                <a:spcPct val="80000"/>
              </a:lnSpc>
            </a:pPr>
            <a:endParaRPr lang="fr-CA" altLang="fr-FR" sz="900" smtClean="0"/>
          </a:p>
          <a:p>
            <a:pPr eaLnBrk="1" hangingPunct="1">
              <a:lnSpc>
                <a:spcPct val="80000"/>
              </a:lnSpc>
            </a:pPr>
            <a:r>
              <a:rPr lang="fr-CA" altLang="fr-FR" sz="900" smtClean="0"/>
              <a:t>	une fonction de repérage et une fonction de regroupement selon divers critères.  </a:t>
            </a:r>
          </a:p>
          <a:p>
            <a:pPr eaLnBrk="1" hangingPunct="1">
              <a:lnSpc>
                <a:spcPct val="80000"/>
              </a:lnSpc>
            </a:pPr>
            <a:endParaRPr lang="fr-CA" altLang="fr-FR" sz="900" smtClean="0"/>
          </a:p>
          <a:p>
            <a:pPr eaLnBrk="1" hangingPunct="1">
              <a:lnSpc>
                <a:spcPct val="80000"/>
              </a:lnSpc>
            </a:pPr>
            <a:r>
              <a:rPr lang="fr-CA" altLang="fr-FR" sz="900" smtClean="0"/>
              <a:t>Ces travaux ont servi de base aux  Principes de Paris élaborés en 1961 lors de la Conférence internationale sur les principes de catalogage et répondaient aux besoins d’un accord international en matière de partage. </a:t>
            </a:r>
          </a:p>
          <a:p>
            <a:pPr eaLnBrk="1" hangingPunct="1">
              <a:lnSpc>
                <a:spcPct val="80000"/>
              </a:lnSpc>
            </a:pPr>
            <a:endParaRPr lang="fr-CA" altLang="fr-FR" sz="900" smtClean="0"/>
          </a:p>
          <a:p>
            <a:pPr eaLnBrk="1" hangingPunct="1">
              <a:lnSpc>
                <a:spcPct val="80000"/>
              </a:lnSpc>
            </a:pPr>
            <a:r>
              <a:rPr lang="fr-CA" altLang="fr-FR" sz="900" smtClean="0"/>
              <a:t>Ils définissent les fonctions principales du catalogue que sont le Repérage et collocation (retrouver les autres œuvres d’un auteur) et permettent de structurer le développement des catalogues</a:t>
            </a:r>
          </a:p>
          <a:p>
            <a:pPr eaLnBrk="1" hangingPunct="1">
              <a:lnSpc>
                <a:spcPct val="80000"/>
              </a:lnSpc>
            </a:pPr>
            <a:endParaRPr lang="fr-CA" altLang="fr-FR" sz="900" smtClean="0"/>
          </a:p>
          <a:p>
            <a:pPr eaLnBrk="1" hangingPunct="1">
              <a:lnSpc>
                <a:spcPct val="80000"/>
              </a:lnSpc>
            </a:pPr>
            <a:r>
              <a:rPr lang="fr-CA" altLang="fr-FR" sz="900" smtClean="0"/>
              <a:t>Se basant sur les résultats de cette conférence et sur leurs propres traditions catalographiques, les associations de bibliothèques américaines, canadiennes et britanniques, en collaboration avec la Library of Congress commencent à travailler à la compilation d’un nouveau code commun qui pourrait être applicable au niveau international.  On assiste alors à la publication des Règles de catalogage anglo-américaines, dans deux éditions différentes, une pour le Royaume-Uni et l’autre pour l’Amérique du Nord.  La première édition française des RCAA fut publiée en 1973 par l’Association canadienne des bibliothécaires de langue française.</a:t>
            </a:r>
          </a:p>
          <a:p>
            <a:pPr eaLnBrk="1" hangingPunct="1">
              <a:lnSpc>
                <a:spcPct val="80000"/>
              </a:lnSpc>
            </a:pPr>
            <a:endParaRPr lang="fr-CA" altLang="fr-FR" sz="900" smtClean="0"/>
          </a:p>
          <a:p>
            <a:pPr eaLnBrk="1" hangingPunct="1">
              <a:lnSpc>
                <a:spcPct val="80000"/>
              </a:lnSpc>
            </a:pPr>
            <a:endParaRPr lang="fr-CA" altLang="fr-FR" sz="900" smtClean="0"/>
          </a:p>
          <a:p>
            <a:pPr eaLnBrk="1" hangingPunct="1">
              <a:lnSpc>
                <a:spcPct val="80000"/>
              </a:lnSpc>
            </a:pPr>
            <a:endParaRPr lang="fr-FR" altLang="fr-FR" sz="900" smtClean="0"/>
          </a:p>
          <a:p>
            <a:pPr eaLnBrk="1" hangingPunct="1">
              <a:lnSpc>
                <a:spcPct val="80000"/>
              </a:lnSpc>
            </a:pPr>
            <a:endParaRPr lang="fr-FR" altLang="fr-FR" sz="9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E476763-C4AE-4DF0-9094-74D41DDF76E6}" type="slidenum">
              <a:rPr lang="fr-FR" altLang="fr-FR" sz="1200" smtClean="0"/>
              <a:pPr eaLnBrk="1" hangingPunct="1"/>
              <a:t>40</a:t>
            </a:fld>
            <a:endParaRPr lang="fr-FR" altLang="fr-FR" sz="1200"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fr-CA" altLang="fr-FR" sz="1000" smtClean="0"/>
              <a:t>Objectifs des RDA</a:t>
            </a:r>
          </a:p>
          <a:p>
            <a:pPr eaLnBrk="1" hangingPunct="1"/>
            <a:endParaRPr lang="fr-CA" altLang="fr-FR" sz="1000" smtClean="0"/>
          </a:p>
          <a:p>
            <a:pPr eaLnBrk="1" hangingPunct="1"/>
            <a:endParaRPr lang="fr-CA" altLang="fr-FR" sz="1000" smtClean="0"/>
          </a:p>
          <a:p>
            <a:pPr eaLnBrk="1" hangingPunct="1"/>
            <a:r>
              <a:rPr lang="fr-CA" altLang="fr-FR" sz="1000" smtClean="0"/>
              <a:t>Fournir des directives fondées sur des principes (entre autre principe de représentativité)</a:t>
            </a:r>
          </a:p>
          <a:p>
            <a:pPr eaLnBrk="1" hangingPunct="1"/>
            <a:r>
              <a:rPr lang="fr-CA" altLang="fr-FR" sz="1000" smtClean="0"/>
              <a:t>Présentant une structure logique, extensible et flexible pour la description de tous les types de ressources et tous les types de contenus.  On comprend donc ici que RDA sera théoriquement capable d’accueillir et de traiter des documents, sur des supports documentaires ou des médias qui n’existent pas encore aujourd’hui.</a:t>
            </a:r>
          </a:p>
          <a:p>
            <a:pPr eaLnBrk="1" hangingPunct="1"/>
            <a:r>
              <a:rPr lang="fr-CA" altLang="fr-FR" sz="1000" smtClean="0"/>
              <a:t>Répondant aux besoins des usagers, selon les 5 grandes tâches sur lesquelles se basent les FRBR qui sont Trouver, Identifier, Choisir, Obtenir, Naviguer</a:t>
            </a:r>
          </a:p>
          <a:p>
            <a:pPr eaLnBrk="1" hangingPunct="1"/>
            <a:r>
              <a:rPr lang="fr-CA" altLang="fr-FR" sz="1000" smtClean="0"/>
              <a:t>Fournissant des notices bibliographiques compatibles avec les principes, normes et modèles établis au plan international.</a:t>
            </a:r>
          </a:p>
          <a:p>
            <a:pPr eaLnBrk="1" hangingPunct="1"/>
            <a:r>
              <a:rPr lang="fr-CA" altLang="fr-FR" sz="1000" smtClean="0"/>
              <a:t>Visant à supprimer les biais religieux et culturel</a:t>
            </a:r>
          </a:p>
          <a:p>
            <a:pPr eaLnBrk="1" hangingPunct="1"/>
            <a:r>
              <a:rPr lang="fr-CA" altLang="fr-FR" sz="1000" smtClean="0"/>
              <a:t>Et s’appuyant sur le jugement des catalogueurs, au lieu de règles strictes.  </a:t>
            </a:r>
            <a:endParaRPr lang="fr-CA" altLang="fr-FR" smtClean="0"/>
          </a:p>
          <a:p>
            <a:pPr eaLnBrk="1" hangingPunct="1"/>
            <a:endParaRPr lang="fr-CA" altLang="fr-FR" smtClean="0"/>
          </a:p>
          <a:p>
            <a:pPr eaLnBrk="1" hangingPunct="1"/>
            <a:endParaRPr lang="fr-CA" altLang="fr-FR" smtClean="0"/>
          </a:p>
          <a:p>
            <a:pPr eaLnBrk="1" hangingPunct="1"/>
            <a:endParaRPr lang="fr-FR" alt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3AC8B96-F2FB-455F-9EA6-37107F100525}" type="slidenum">
              <a:rPr lang="fr-FR" altLang="fr-FR" sz="1200" smtClean="0"/>
              <a:pPr eaLnBrk="1" hangingPunct="1"/>
              <a:t>41</a:t>
            </a:fld>
            <a:endParaRPr lang="fr-FR" altLang="fr-FR" sz="1200"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fr-CA" altLang="fr-FR" sz="1000" smtClean="0"/>
              <a:t>Autres objectifs de RDA et non les moindres</a:t>
            </a:r>
          </a:p>
          <a:p>
            <a:pPr eaLnBrk="1" hangingPunct="1"/>
            <a:endParaRPr lang="fr-CA" altLang="fr-FR" sz="1000" smtClean="0"/>
          </a:p>
          <a:p>
            <a:pPr eaLnBrk="1" hangingPunct="1"/>
            <a:r>
              <a:rPr lang="fr-CA" altLang="fr-FR" sz="1000" smtClean="0"/>
              <a:t>Ils ont été conçus pour être utilisés par d’autres communautés que celles des bibliothèques (Monde de l’édition, monde des archives, monde utilisant d’autres systèmes de métadonnées)</a:t>
            </a:r>
          </a:p>
          <a:p>
            <a:pPr eaLnBrk="1" hangingPunct="1"/>
            <a:endParaRPr lang="fr-CA" altLang="fr-FR" sz="1000" smtClean="0"/>
          </a:p>
          <a:p>
            <a:pPr eaLnBrk="1" hangingPunct="1"/>
            <a:r>
              <a:rPr lang="fr-CA" altLang="fr-FR" sz="1000" smtClean="0"/>
              <a:t>Faciles d’utilisation et efficaces</a:t>
            </a:r>
          </a:p>
          <a:p>
            <a:pPr eaLnBrk="1" hangingPunct="1"/>
            <a:endParaRPr lang="fr-CA" altLang="fr-FR" sz="1000" smtClean="0"/>
          </a:p>
          <a:p>
            <a:pPr eaLnBrk="1" hangingPunct="1"/>
            <a:r>
              <a:rPr lang="fr-CA" altLang="fr-FR" sz="1000" smtClean="0"/>
              <a:t>Et surtout compatibles avec les données RCAA2.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B550E9B-69A6-4AFE-9438-1CE615CCF1FC}" type="slidenum">
              <a:rPr lang="fr-FR" altLang="fr-FR" sz="1200" smtClean="0"/>
              <a:pPr eaLnBrk="1" hangingPunct="1"/>
              <a:t>42</a:t>
            </a:fld>
            <a:endParaRPr lang="fr-FR" altLang="fr-FR" sz="1200"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fr-CA" altLang="fr-FR" sz="1000" smtClean="0"/>
              <a:t>Voici une structure connue, basée sur les supports documentaires traités</a:t>
            </a:r>
          </a:p>
          <a:p>
            <a:pPr eaLnBrk="1" hangingPunct="1"/>
            <a:endParaRPr lang="fr-CA" altLang="fr-FR" sz="1000" smtClean="0"/>
          </a:p>
          <a:p>
            <a:pPr eaLnBrk="1" hangingPunct="1"/>
            <a:r>
              <a:rPr lang="fr-CA" altLang="fr-FR" sz="1000" smtClean="0"/>
              <a:t>Première partie Description et deuxième partie choix des accès…  c’est celle que les catalogueurs ont connu depuis plus de trente ans.</a:t>
            </a:r>
            <a:endParaRPr lang="fr-FR" altLang="fr-FR" sz="10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E5287B0-A31A-43E1-9008-22EC15EEC746}" type="slidenum">
              <a:rPr lang="fr-FR" altLang="fr-FR" sz="1200" smtClean="0"/>
              <a:pPr eaLnBrk="1" hangingPunct="1"/>
              <a:t>43</a:t>
            </a:fld>
            <a:endParaRPr lang="fr-FR" altLang="fr-FR" sz="1200"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fr-CA" altLang="fr-FR" sz="1000" smtClean="0"/>
              <a:t>Et voici maintenant la structure retenue, qui ne repose plus sur le support documentaire traité.  Vous comprenez maintenant pourquoi j’ai mis autant d’insistance sur la compréhension du vocabulaire FRBR puisque ces notions sont reprises constamment dans tout le document..</a:t>
            </a:r>
          </a:p>
          <a:p>
            <a:pPr eaLnBrk="1" hangingPunct="1"/>
            <a:endParaRPr lang="fr-CA" altLang="fr-FR" sz="1000" smtClean="0"/>
          </a:p>
          <a:p>
            <a:pPr eaLnBrk="1" hangingPunct="1"/>
            <a:r>
              <a:rPr lang="fr-CA" altLang="fr-FR" sz="1000" smtClean="0"/>
              <a:t>La première partie du guide est donc consacrée à la description proprement dite alors que la deuxième partie est consacrée aux relations existant entre les divers éléments de la description.</a:t>
            </a:r>
          </a:p>
          <a:p>
            <a:pPr eaLnBrk="1" hangingPunct="1"/>
            <a:endParaRPr lang="fr-CA" altLang="fr-FR" sz="10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7468BD0-1058-486E-A2BC-A82C690684F2}" type="slidenum">
              <a:rPr lang="fr-FR" altLang="fr-FR" sz="1200" smtClean="0"/>
              <a:pPr eaLnBrk="1" hangingPunct="1"/>
              <a:t>44</a:t>
            </a:fld>
            <a:endParaRPr lang="fr-FR" altLang="fr-FR" sz="1200"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fr-CA" altLang="fr-FR" smtClean="0"/>
              <a:t>RDA distingue la description de la présentation</a:t>
            </a:r>
          </a:p>
          <a:p>
            <a:pPr eaLnBrk="1" hangingPunct="1"/>
            <a:endParaRPr lang="fr-CA" altLang="fr-FR" smtClean="0"/>
          </a:p>
          <a:p>
            <a:pPr eaLnBrk="1" hangingPunct="1"/>
            <a:r>
              <a:rPr lang="fr-CA" altLang="fr-FR" smtClean="0"/>
              <a:t>Nous avons vu précédemment que RDA avait été conçu pour être utilisable par d’autres communautés que la communauté des bibliothèques, nommément les archives et le monde de l’édition.  C’est donc dire que la présentation et la ponctuation utilisées dans le monde des bibliothèques ont été complètement retirées de la description des éléments d’information.  Ainsi, la ponctuation ISBD que nous connaissons et utilisons ne fera plus partie du corps du document, mais se retrouvera plutôt en annexe.  Les informations traitées selon RDA pourraient donc être utilisées avec d’autres systèmes de bases de données que ceux utilisant MARC 21 et la ponctuation IBSD.</a:t>
            </a:r>
          </a:p>
          <a:p>
            <a:pPr eaLnBrk="1" hangingPunct="1"/>
            <a:endParaRPr lang="fr-CA" altLang="fr-FR" smtClean="0"/>
          </a:p>
          <a:p>
            <a:pPr eaLnBrk="1" hangingPunct="1"/>
            <a:r>
              <a:rPr lang="fr-CA" altLang="fr-FR" smtClean="0"/>
              <a:t>RDA a une plus grande conscience des usagers en multipliant les points d’accès et en abandonnant la majorité des abréviations.</a:t>
            </a:r>
          </a:p>
          <a:p>
            <a:pPr eaLnBrk="1" hangingPunct="1"/>
            <a:endParaRPr lang="fr-CA" alt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A8D12E5-C7F4-4A6B-B5BB-97B52FE90A5B}" type="slidenum">
              <a:rPr lang="fr-FR" altLang="fr-FR" sz="1200" smtClean="0"/>
              <a:pPr eaLnBrk="1" hangingPunct="1"/>
              <a:t>45</a:t>
            </a:fld>
            <a:endParaRPr lang="fr-FR" altLang="fr-FR" sz="1200"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fr-CA" altLang="fr-FR" sz="1000" smtClean="0"/>
              <a:t>Il y également une modification importante du vocabulaire utilisé.  </a:t>
            </a:r>
            <a:endParaRPr lang="fr-FR" altLang="fr-FR" sz="10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E0B7BEF-95E9-452D-BB5F-BB3203801F1B}" type="slidenum">
              <a:rPr lang="fr-FR" altLang="fr-FR" sz="1200" smtClean="0"/>
              <a:pPr eaLnBrk="1" hangingPunct="1"/>
              <a:t>46</a:t>
            </a:fld>
            <a:endParaRPr lang="fr-FR" altLang="fr-FR" sz="1200"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tLang="fr-FR" sz="1600" smtClean="0"/>
          </a:p>
          <a:p>
            <a:pPr eaLnBrk="1" hangingPunct="1"/>
            <a:r>
              <a:rPr lang="en-US" altLang="fr-FR" sz="1000" smtClean="0"/>
              <a:t>Un des principes sur lesquels RDA est basé est le principe de la représentation, qui peut être paraphrasé par la mention suivante : prenez ce que vous voyez et acceptez ce que vous recevez.  La raison de ce changement important est d’encourager et de faciliter la réception de données provenant des éditeurs ou des objets numériques sans avoir à modifier ces données.  Il y aura donc beaucoup moins d’ajustements et de correction d’informations provenant des données fournies par d’autres sources.  </a:t>
            </a:r>
          </a:p>
          <a:p>
            <a:pPr eaLnBrk="1" hangingPunct="1"/>
            <a:r>
              <a:rPr lang="en-US" altLang="fr-FR" sz="1000" smtClean="0"/>
              <a:t>Un des exemples de ce principe de représentation est de ne pas abréger ou de ne pas remplacer les mots trouvés sur les ressources.  </a:t>
            </a:r>
          </a:p>
          <a:p>
            <a:pPr eaLnBrk="1" hangingPunct="1"/>
            <a:r>
              <a:rPr lang="en-US" altLang="fr-FR" sz="1000" smtClean="0"/>
              <a:t>Suivant ce principe, les erreurs dans les champs transcrits ne seront pas corrigées.  Si l’erreur est importante, une note sera créée et un point d’accès sera généré pour la forme corrigée. </a:t>
            </a:r>
          </a:p>
          <a:p>
            <a:pPr eaLnBrk="1" hangingPunct="1"/>
            <a:endParaRPr lang="en-US" altLang="fr-FR" sz="1000" smtClean="0"/>
          </a:p>
          <a:p>
            <a:pPr eaLnBrk="1" hangingPunct="1"/>
            <a:r>
              <a:rPr lang="en-US" altLang="fr-FR" sz="1000" smtClean="0"/>
              <a:t>Je vais présenter dans les pages suivantes quelques exemples qui illustrent bien quelles sont les principales différences entre les RDA et les RCAA2.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01FD5F00-6BAD-43D8-9043-421DDFDD8DD0}" type="slidenum">
              <a:rPr lang="fr-FR" altLang="fr-FR" sz="1200" smtClean="0"/>
              <a:pPr eaLnBrk="1" hangingPunct="1"/>
              <a:t>47</a:t>
            </a:fld>
            <a:endParaRPr lang="fr-FR" altLang="fr-FR" sz="1200"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spcBef>
                <a:spcPct val="0"/>
              </a:spcBef>
            </a:pPr>
            <a:r>
              <a:rPr lang="en-US" altLang="fr-FR" smtClean="0"/>
              <a:t>On se rappelle que dans RCAA2, les inexactitudes sont signalées par des crochets carrés ou corrigées directement dans la zone problématique,  et qu’un rappel est généré afin de fournir la bonne forme du tite. </a:t>
            </a:r>
          </a:p>
          <a:p>
            <a:pPr eaLnBrk="1" hangingPunct="1">
              <a:spcBef>
                <a:spcPct val="0"/>
              </a:spcBef>
            </a:pPr>
            <a:endParaRPr lang="en-US" altLang="fr-FR" smtClean="0"/>
          </a:p>
          <a:p>
            <a:pPr eaLnBrk="1" hangingPunct="1">
              <a:spcBef>
                <a:spcPct val="0"/>
              </a:spcBef>
            </a:pPr>
            <a:r>
              <a:rPr lang="en-US" altLang="fr-FR" smtClean="0"/>
              <a:t>Dans RDA, les inexactitudes sont transcrites telles qu’elles apparaissent sur la source d’information.  Si c’est nécessaire, une note peut être générée pour corriger l’inexactitude et le titre tel que corrigé peut faire l’objet d’un accès à la variante du titre s’il est considéré important pour l’accès.  </a:t>
            </a:r>
          </a:p>
          <a:p>
            <a:pPr eaLnBrk="1" hangingPunct="1">
              <a:spcBef>
                <a:spcPct val="0"/>
              </a:spcBef>
            </a:pPr>
            <a:endParaRPr lang="en-US" altLang="fr-FR" smtClean="0"/>
          </a:p>
          <a:p>
            <a:pPr eaLnBrk="1" hangingPunct="1"/>
            <a:endParaRPr lang="fr-FR" altLang="fr-F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713922D-D7E8-4A31-BA86-67E416B92429}" type="slidenum">
              <a:rPr lang="fr-FR" altLang="fr-FR" sz="1200" smtClean="0"/>
              <a:pPr eaLnBrk="1" hangingPunct="1"/>
              <a:t>48</a:t>
            </a:fld>
            <a:endParaRPr lang="fr-FR" altLang="fr-FR" sz="1200"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fr-CA" altLang="fr-FR" sz="1000" smtClean="0"/>
              <a:t>Abolition de la règle de trois</a:t>
            </a:r>
          </a:p>
          <a:p>
            <a:pPr eaLnBrk="1" hangingPunct="1"/>
            <a:endParaRPr lang="fr-CA" altLang="fr-FR" sz="1000" smtClean="0"/>
          </a:p>
          <a:p>
            <a:pPr eaLnBrk="1" hangingPunct="1"/>
            <a:r>
              <a:rPr lang="fr-CA" altLang="fr-FR" sz="1000" smtClean="0"/>
              <a:t>Il s’agit évidemment d’un changement très important dans nos règles de catalogage puisque plusieurs règles que nous avons connues étaient reliées au principe de la règle de trois, tant au niveau de la description bibliographique qu’au niveau du nombre d’accès.  Il  n’y a donc plus de limite théorique dans la signalisation et le rappel des créateurs et des contributeurs à une ressource.</a:t>
            </a:r>
          </a:p>
          <a:p>
            <a:pPr eaLnBrk="1" hangingPunct="1"/>
            <a:endParaRPr lang="fr-CA" altLang="fr-FR" sz="10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5EDBE9F-C350-48D4-962D-A8DC84A6F266}" type="slidenum">
              <a:rPr lang="fr-FR" altLang="fr-FR" sz="1200" smtClean="0"/>
              <a:pPr eaLnBrk="1" hangingPunct="1"/>
              <a:t>49</a:t>
            </a:fld>
            <a:endParaRPr lang="fr-FR" altLang="fr-FR" sz="1200"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marL="228600" indent="-228600" eaLnBrk="1" hangingPunct="1"/>
            <a:r>
              <a:rPr lang="fr-CA" altLang="fr-FR" smtClean="0"/>
              <a:t>Selon le principe de la représentativité, vous remarquerez que toutes les personnes responsables de la création intellectuelle ont été transcrites dans la mention de responsabilité, et que des points d’accès autorisés ont été générés.  Dans RCAA2, seul la première personne mentionnée aurait été retenue et rappelée.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945AE48-601C-4D96-B861-275FA783A857}" type="slidenum">
              <a:rPr lang="fr-FR" altLang="fr-FR" sz="1200" smtClean="0"/>
              <a:pPr eaLnBrk="1" hangingPunct="1"/>
              <a:t>5</a:t>
            </a:fld>
            <a:endParaRPr lang="fr-FR" altLang="fr-FR" sz="1200" smtClean="0"/>
          </a:p>
        </p:txBody>
      </p:sp>
      <p:sp>
        <p:nvSpPr>
          <p:cNvPr id="86019" name="Rectangle 2"/>
          <p:cNvSpPr>
            <a:spLocks noRot="1" noChangeArrowheads="1" noTextEdit="1"/>
          </p:cNvSpPr>
          <p:nvPr>
            <p:ph type="sldImg"/>
          </p:nvPr>
        </p:nvSpPr>
        <p:spPr>
          <a:xfrm>
            <a:off x="1219200" y="685800"/>
            <a:ext cx="4649788" cy="3486150"/>
          </a:xfrm>
          <a:ln/>
        </p:spPr>
      </p:sp>
      <p:sp>
        <p:nvSpPr>
          <p:cNvPr id="86020" name="Rectangle 3"/>
          <p:cNvSpPr>
            <a:spLocks noGrp="1" noChangeArrowheads="1"/>
          </p:cNvSpPr>
          <p:nvPr>
            <p:ph type="body" idx="1"/>
          </p:nvPr>
        </p:nvSpPr>
        <p:spPr>
          <a:noFill/>
        </p:spPr>
        <p:txBody>
          <a:bodyPr/>
          <a:lstStyle/>
          <a:p>
            <a:pPr eaLnBrk="1" hangingPunct="1"/>
            <a:r>
              <a:rPr lang="fr-CA" altLang="fr-FR" sz="1000" smtClean="0"/>
              <a:t>On assiste donc à la publication en 1978 des RCAA2 qui intègrent les normes de descriptions prescrites par les ISBD ainsi que les fonctions assignées aux catalogues de bibliothèques par les Principes de Paris. Des révisions des RCAA2 ont été publiées en 1988, 1998, et la dernière en 2002,  sans que la structure principale de l’ouvrage ne soit modifiée, et simplement en révisant certaines règles pour refléter les changements survenus dans l’environnement catalographique, tel que les nouvelles perspectives offertes par les ressources numériques, ou pour tenir compte de certaines particularités des ressources continues que sont les  ressources intégratrices.</a:t>
            </a:r>
          </a:p>
          <a:p>
            <a:pPr eaLnBrk="1" hangingPunct="1"/>
            <a:endParaRPr lang="fr-CA" altLang="fr-FR" sz="10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D0880BF-31DB-4915-A414-0DBBA3A8766E}" type="slidenum">
              <a:rPr lang="fr-FR" altLang="fr-FR" sz="1200" smtClean="0"/>
              <a:pPr eaLnBrk="1" hangingPunct="1"/>
              <a:t>50</a:t>
            </a:fld>
            <a:endParaRPr lang="fr-FR" altLang="fr-FR" sz="1200"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r>
              <a:rPr lang="fr-CA" altLang="fr-FR" smtClean="0"/>
              <a:t>Par l’emploi des indicateurs de relation, RDA ajoute des éléments d’informations qui permettent de mieux caractériser la relation entre les éléments du Groupe 2, les créateurs et contributeurs et les éléments du Groupe 1, les créations artistiques et intellectuelles.  Ces informations pourront être utilisées dans les interfaces de recherche afin de mieux distinguer les responsabilités, et de permettre aux utilisateurs de mieux cibler le rôle des entités recherchées.  A titre d’exemple, et Julie en reparlera plus loin dans des exemples précis, il sera possible de mieux identifier les documents écrits par Michel Tremblay, traduits par Michel Tremblay, ou pour lesquels Michel Tremblay a joué un rôle de création ou de contribution particulier.</a:t>
            </a:r>
            <a:endParaRPr lang="fr-FR" alt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DC3DCE9-F71B-46F5-955C-5EBD1F884351}" type="slidenum">
              <a:rPr lang="fr-FR" altLang="fr-FR" sz="1200" smtClean="0"/>
              <a:pPr eaLnBrk="1" hangingPunct="1"/>
              <a:t>51</a:t>
            </a:fld>
            <a:endParaRPr lang="fr-FR" altLang="fr-FR" sz="1200"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fr-CA" altLang="fr-FR" sz="1000" smtClean="0"/>
              <a:t>L’indication générale du genre de document tel qu’on le connaît, le fameux |h du 245,  est remplacé par trois éléments d’informations distincts</a:t>
            </a:r>
          </a:p>
          <a:p>
            <a:pPr eaLnBrk="1" hangingPunct="1"/>
            <a:r>
              <a:rPr lang="fr-CA" altLang="fr-FR" sz="1000" smtClean="0"/>
              <a:t>Type de contenu</a:t>
            </a:r>
          </a:p>
          <a:p>
            <a:pPr eaLnBrk="1" hangingPunct="1"/>
            <a:r>
              <a:rPr lang="fr-CA" altLang="fr-FR" sz="1000" smtClean="0"/>
              <a:t>Type de média</a:t>
            </a:r>
          </a:p>
          <a:p>
            <a:pPr eaLnBrk="1" hangingPunct="1"/>
            <a:r>
              <a:rPr lang="fr-CA" altLang="fr-FR" sz="1000" smtClean="0"/>
              <a:t>Type de support</a:t>
            </a:r>
          </a:p>
          <a:p>
            <a:pPr eaLnBrk="1" hangingPunct="1"/>
            <a:endParaRPr lang="fr-CA" altLang="fr-FR" sz="1000" smtClean="0"/>
          </a:p>
          <a:p>
            <a:pPr eaLnBrk="1" hangingPunct="1"/>
            <a:r>
              <a:rPr lang="fr-CA" altLang="fr-FR" sz="1000" smtClean="0"/>
              <a:t>De nouveaux champs MARC ont été développés pour permettre la saisie de ces informations</a:t>
            </a:r>
          </a:p>
          <a:p>
            <a:pPr eaLnBrk="1" hangingPunct="1"/>
            <a:endParaRPr lang="fr-CA" altLang="fr-FR" sz="1000" smtClean="0"/>
          </a:p>
          <a:p>
            <a:pPr eaLnBrk="1" hangingPunct="1"/>
            <a:r>
              <a:rPr lang="fr-CA" altLang="fr-FR" sz="1000" smtClean="0"/>
              <a:t>Des listes de termes fermés et normalisés sont fournis, et plus d’un terme pourra être utilisé pour un même document qui couvrirait plusieurs aspects ou plusieurs supports.  Cette façon de faire permet de mieux répondre aux besoins de traitement et de signalisation de documents mixtes et des nouvelles ressources émergentes.  A titre d’information un fichier de type MP3 contenu sur une mémoire flash, ou un enregistrement vidéo disponible en ligne sur internet serait beaucoup plus facile à traiter selon les nouvelles règles.</a:t>
            </a:r>
          </a:p>
          <a:p>
            <a:pPr eaLnBrk="1" hangingPunct="1"/>
            <a:endParaRPr lang="fr-CA" altLang="fr-FR" sz="1000" smtClean="0"/>
          </a:p>
          <a:p>
            <a:pPr eaLnBrk="1" hangingPunct="1"/>
            <a:r>
              <a:rPr lang="fr-CA" altLang="fr-FR" sz="1000" smtClean="0"/>
              <a:t>Ces nouvelles zones ont été ajoutés pour faciliter le regroupement et l’affichage.  Il nous serait possible de les utiliser dans les interfaces de recherches actuelles , ou dans de nouvelles interfaces de recherche, mais ils ne répondent malheureusement pas à toutes les problématiques pour des institutions ou des besoins spécifiques.  Ainsi, rien n’est prévu dans ces listes fermées pour le contenu académique des documents que nous traitons, tels les thèses dont l’affichage est géré par des 349</a:t>
            </a:r>
            <a:endParaRPr lang="fr-FR" altLang="fr-FR" sz="10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B4EC6E6-2B46-4E46-BDDB-45E84A6375D2}" type="slidenum">
              <a:rPr lang="fr-FR" altLang="fr-FR" sz="1200" smtClean="0"/>
              <a:pPr eaLnBrk="1" hangingPunct="1"/>
              <a:t>52</a:t>
            </a:fld>
            <a:endParaRPr lang="fr-FR" altLang="fr-FR" sz="1200"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marL="228600" indent="-228600" eaLnBrk="1" hangingPunct="1"/>
            <a:r>
              <a:rPr lang="fr-CA" altLang="fr-FR" smtClean="0"/>
              <a:t>L’indication générale de genre de document a été remplacée</a:t>
            </a:r>
          </a:p>
          <a:p>
            <a:pPr marL="228600" indent="-228600" eaLnBrk="1" hangingPunct="1"/>
            <a:endParaRPr lang="fr-CA" altLang="fr-FR" smtClean="0"/>
          </a:p>
          <a:p>
            <a:pPr marL="228600" indent="-228600" eaLnBrk="1" hangingPunct="1"/>
            <a:r>
              <a:rPr lang="fr-CA" altLang="fr-FR" smtClean="0"/>
              <a:t>Par</a:t>
            </a:r>
          </a:p>
          <a:p>
            <a:pPr marL="228600" indent="-228600" eaLnBrk="1" hangingPunct="1"/>
            <a:endParaRPr lang="fr-CA" altLang="fr-FR" smtClean="0"/>
          </a:p>
          <a:p>
            <a:pPr marL="228600" indent="-228600" eaLnBrk="1" hangingPunct="1">
              <a:buFontTx/>
              <a:buAutoNum type="arabicPlain" startAt="336"/>
            </a:pPr>
            <a:r>
              <a:rPr lang="fr-CA" altLang="fr-FR" smtClean="0"/>
              <a:t> Type de contenu</a:t>
            </a:r>
          </a:p>
          <a:p>
            <a:pPr marL="228600" indent="-228600" eaLnBrk="1" hangingPunct="1">
              <a:buFontTx/>
              <a:buAutoNum type="arabicPlain" startAt="336"/>
            </a:pPr>
            <a:r>
              <a:rPr lang="fr-CA" altLang="fr-FR" smtClean="0"/>
              <a:t> Type de média</a:t>
            </a:r>
          </a:p>
          <a:p>
            <a:pPr marL="228600" indent="-228600" eaLnBrk="1" hangingPunct="1">
              <a:buFontTx/>
              <a:buAutoNum type="arabicPlain" startAt="336"/>
            </a:pPr>
            <a:r>
              <a:rPr lang="fr-CA" altLang="fr-FR" smtClean="0"/>
              <a:t> Type de support</a:t>
            </a:r>
          </a:p>
          <a:p>
            <a:pPr marL="228600" indent="-228600" eaLnBrk="1" hangingPunct="1"/>
            <a:endParaRPr lang="fr-CA" altLang="fr-FR" smtClean="0"/>
          </a:p>
          <a:p>
            <a:pPr marL="228600" indent="-228600" eaLnBrk="1" hangingPunct="1"/>
            <a:r>
              <a:rPr lang="fr-CA" altLang="fr-FR" smtClean="0"/>
              <a:t>Et des listes normalisées seront disponibles</a:t>
            </a:r>
            <a:endParaRPr lang="fr-FR" altLang="fr-F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FDD5F16-22BA-44B8-9646-79BE4ADC969A}" type="slidenum">
              <a:rPr lang="fr-FR" altLang="fr-FR" sz="1200" smtClean="0"/>
              <a:pPr eaLnBrk="1" hangingPunct="1"/>
              <a:t>53</a:t>
            </a:fld>
            <a:endParaRPr lang="fr-FR" altLang="fr-FR" sz="1200"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fr-CA" altLang="fr-FR" sz="1000" smtClean="0"/>
              <a:t>Un élément  important dans RDA est l’abandon quasi systématique des abréviations. Seule les abréviations contenues dans la ressource sont utilisées,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D1A1655-58DC-49DA-94B2-2E8F3EEDA365}" type="slidenum">
              <a:rPr lang="fr-FR" altLang="fr-FR" sz="1200" smtClean="0"/>
              <a:pPr eaLnBrk="1" hangingPunct="1"/>
              <a:t>54</a:t>
            </a:fld>
            <a:endParaRPr lang="fr-FR" altLang="fr-FR" sz="1200"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r>
              <a:rPr lang="fr-CA" altLang="fr-FR" sz="1000" smtClean="0"/>
              <a:t>Dans un premier temps donc, abandon des abréviations latines</a:t>
            </a:r>
          </a:p>
          <a:p>
            <a:pPr eaLnBrk="1" hangingPunct="1"/>
            <a:endParaRPr lang="fr-CA" altLang="fr-FR" sz="1000" smtClean="0"/>
          </a:p>
          <a:p>
            <a:pPr eaLnBrk="1" hangingPunct="1"/>
            <a:r>
              <a:rPr lang="fr-CA" altLang="fr-FR" sz="1000" smtClean="0"/>
              <a:t>Il s’agit de l’un des grands changements qu’apporte RDA.  Il ne s’agit pas d’une modification fondamentale de la structure bien entendu, mais c’est une modification qui est directement orientée vers la satisfaction des besoins des utilisateurs et vers le confort de l’utilisateur qui est un des principes énoncés dans les Principes internationaux de catalogage</a:t>
            </a:r>
          </a:p>
          <a:p>
            <a:pPr eaLnBrk="1" hangingPunct="1"/>
            <a:endParaRPr lang="fr-CA" altLang="fr-FR" sz="1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D622C37-0D5B-4E41-A057-669579CC09BF}" type="slidenum">
              <a:rPr lang="fr-FR" altLang="fr-FR" sz="1200" smtClean="0"/>
              <a:pPr eaLnBrk="1" hangingPunct="1"/>
              <a:t>55</a:t>
            </a:fld>
            <a:endParaRPr lang="fr-FR" altLang="fr-FR" sz="1200"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fr-CA" altLang="fr-FR" smtClean="0"/>
              <a:t>Nommément, dans le cas de la zone de l’édition, les mentions seront transcrites telles qu’elles apparaissent sur le document.</a:t>
            </a:r>
            <a:endParaRPr lang="fr-FR" alt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03CDDAE-834D-4820-87C8-FD6EB9D2389A}" type="slidenum">
              <a:rPr lang="fr-FR" altLang="fr-FR" sz="1200" smtClean="0"/>
              <a:pPr eaLnBrk="1" hangingPunct="1"/>
              <a:t>56</a:t>
            </a:fld>
            <a:endParaRPr lang="fr-FR" altLang="fr-FR" sz="1200"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fr-CA" altLang="fr-FR" smtClean="0"/>
              <a:t>Vous remarquerez de plus l’abandon total dans cette zone des abréviations communément utilisées pour indiquer le fait que le lieu de publication ou l’éditeur est inconnu.  Remarquez également que chaque élément d’information bénéficie désormais de sa propre paire de crochets, contrairement à l’usage répandu dans RCAA2</a:t>
            </a:r>
            <a:endParaRPr lang="fr-FR" alt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375A697-2296-4098-829B-FB97D372F705}" type="slidenum">
              <a:rPr lang="fr-FR" altLang="fr-FR" sz="1200" smtClean="0"/>
              <a:pPr eaLnBrk="1" hangingPunct="1"/>
              <a:t>57</a:t>
            </a:fld>
            <a:endParaRPr lang="fr-FR" altLang="fr-FR" sz="1200"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fr-CA" altLang="fr-FR" smtClean="0"/>
              <a:t>Une façon plus intuitive a été adoptée pour indiquer les dates de publication et de diffusion en cas d’incertitude.  Dans ces cas, l’information est transcrite dans un langage compréhensible pour l’utilisateur. </a:t>
            </a:r>
            <a:endParaRPr lang="fr-FR" alt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6437F50-2E96-40F4-8770-616D6A5744B4}" type="slidenum">
              <a:rPr lang="fr-FR" altLang="fr-FR" sz="1200" smtClean="0"/>
              <a:pPr eaLnBrk="1" hangingPunct="1"/>
              <a:t>58</a:t>
            </a:fld>
            <a:endParaRPr lang="fr-FR" altLang="fr-FR" sz="1200"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fr-CA" altLang="fr-FR" sz="1000" smtClean="0"/>
              <a:t>Je ne donne évidemment qu’un minime aperçu des abréviations qui seront abandonnées dans les RDA.  Je suis persuadé que vous avez en tête des exemples beaucoup plus farfelus que Réimp. en fac-sim du ms…  En gros, il faut donc se rappeler que la très grande majorité des abréviations contenues dans l’Annexe B de RCAA2 seront abolies</a:t>
            </a:r>
          </a:p>
          <a:p>
            <a:pPr eaLnBrk="1" hangingPunct="1"/>
            <a:endParaRPr lang="fr-CA" altLang="fr-FR" sz="1000" smtClean="0"/>
          </a:p>
          <a:p>
            <a:pPr eaLnBrk="1" hangingPunct="1"/>
            <a:r>
              <a:rPr lang="fr-CA" altLang="fr-FR" sz="1000" smtClean="0"/>
              <a:t>Une annexe sera cependant présente dans RDA portant spécifiquement sur les Abréviations, mais elle sera réduite à sa plus simple expression, et principalement pour les noms géographiques utilisés comme collectivités ou comme précisions pour certaines autorités </a:t>
            </a:r>
            <a:endParaRPr lang="fr-FR" altLang="fr-FR" sz="10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3CDC8055-21B6-48F0-BB04-4F67BB0F1E65}" type="slidenum">
              <a:rPr lang="fr-FR" altLang="fr-FR" sz="1200" smtClean="0"/>
              <a:pPr eaLnBrk="1" hangingPunct="1"/>
              <a:t>59</a:t>
            </a:fld>
            <a:endParaRPr lang="fr-FR" altLang="fr-FR" sz="1200"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fr-FR" altLang="fr-FR" smtClean="0"/>
              <a:t>Évidemment, la zone de la collation sera beaucoup plus explicite pour l’utilisateur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CB5AF07-1ECB-4EF5-99FA-9CAB4CFB7692}" type="slidenum">
              <a:rPr lang="fr-FR" altLang="fr-FR" sz="1200" smtClean="0"/>
              <a:pPr eaLnBrk="1" hangingPunct="1"/>
              <a:t>6</a:t>
            </a:fld>
            <a:endParaRPr lang="fr-FR" altLang="fr-FR" sz="1200"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fr-CA" altLang="fr-FR" sz="1000" smtClean="0"/>
              <a:t>Vers la fin des années 1990, le Joint Steering Committee for the Revision of the Anglo-American Cataloguing Rules  qui coordonne les mises à  jour des RCAA2 s’orienta résolument vers une révision en profondeur des règles de traitement documentaire.</a:t>
            </a:r>
          </a:p>
          <a:p>
            <a:pPr eaLnBrk="1" hangingPunct="1"/>
            <a:endParaRPr lang="fr-CA" altLang="fr-FR" sz="1000" smtClean="0"/>
          </a:p>
          <a:p>
            <a:pPr eaLnBrk="1" hangingPunct="1"/>
            <a:r>
              <a:rPr lang="fr-CA" altLang="fr-FR" sz="1000" smtClean="0"/>
              <a:t>Les membres du Comité réalisaient que les changements dans l’univers documentaire et les nouveaux modèles conceptuels et théoriques développés par l’IFLA et dont je vais parler un peu plus tard offraient une nouvelle façon de concevoir l’environnement documentaire et donnaient des possibilités inédites d’améliorer la manière dont nous cataloguons les documents et de procurer l’information bibliographique à nos utilisateurs.</a:t>
            </a:r>
          </a:p>
          <a:p>
            <a:pPr eaLnBrk="1" hangingPunct="1"/>
            <a:endParaRPr lang="fr-CA" altLang="fr-FR" sz="1000" smtClean="0"/>
          </a:p>
          <a:p>
            <a:pPr eaLnBrk="1" hangingPunct="1"/>
            <a:endParaRPr lang="fr-CA" altLang="fr-FR" sz="1000" smtClean="0"/>
          </a:p>
          <a:p>
            <a:pPr eaLnBrk="1" hangingPunct="1"/>
            <a:r>
              <a:rPr lang="fr-CA" altLang="fr-FR" sz="1000" smtClean="0"/>
              <a:t>Les experts identifient cinq problèmes majeurs aux RCAA2 </a:t>
            </a:r>
          </a:p>
          <a:p>
            <a:pPr eaLnBrk="1" hangingPunct="1"/>
            <a:endParaRPr lang="fr-CA" altLang="fr-FR" sz="1000" smtClean="0"/>
          </a:p>
          <a:p>
            <a:pPr eaLnBrk="1" hangingPunct="1"/>
            <a:r>
              <a:rPr lang="fr-CA" altLang="fr-FR" sz="1000" smtClean="0"/>
              <a:t>	Les principes sous-tendant les RCCA2</a:t>
            </a:r>
          </a:p>
          <a:p>
            <a:pPr eaLnBrk="1" hangingPunct="1"/>
            <a:r>
              <a:rPr lang="fr-CA" altLang="fr-FR" sz="1000" smtClean="0"/>
              <a:t>	Les difficultés de relations entre le contenu et le support</a:t>
            </a:r>
          </a:p>
          <a:p>
            <a:pPr eaLnBrk="1" hangingPunct="1"/>
            <a:r>
              <a:rPr lang="fr-CA" altLang="fr-FR" sz="1000" smtClean="0"/>
              <a:t>	La structure logique des RCAA2</a:t>
            </a:r>
          </a:p>
          <a:p>
            <a:pPr eaLnBrk="1" hangingPunct="1"/>
            <a:r>
              <a:rPr lang="fr-CA" altLang="fr-FR" sz="1000" smtClean="0"/>
              <a:t>	La question de la sérialité pour les ressources continues</a:t>
            </a:r>
          </a:p>
          <a:p>
            <a:pPr eaLnBrk="1" hangingPunct="1"/>
            <a:r>
              <a:rPr lang="fr-CA" altLang="fr-FR" sz="1000" smtClean="0"/>
              <a:t>	L’internationalisation des règles et leur utilisation tant pour les ressources bibliographiques que pour les autorités.</a:t>
            </a:r>
            <a:endParaRPr lang="fr-FR" altLang="fr-FR" sz="10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72DDD38-7018-4727-88A5-66BB2A2C4656}" type="slidenum">
              <a:rPr lang="fr-FR" altLang="fr-FR" sz="1200" smtClean="0"/>
              <a:pPr eaLnBrk="1" hangingPunct="1"/>
              <a:t>60</a:t>
            </a:fld>
            <a:endParaRPr lang="fr-FR" altLang="fr-FR" sz="1200"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fr-CA" altLang="fr-FR" smtClean="0"/>
              <a:t>RDA ajoute des éléments d’informations qui permettent de mieux caractériser la relation entre les éléments du Groupe 2, les créateurs et les éléments du Groupe 1, les manifestations artistiques et intellectuelles.  J’ai parlé tantot des indicateurs de relation, mais ces éléments seront courants dans les notices RDA, tant pour caractériser les créateurs ou contributeurs, mais également pour indiquer les relation entre les œuvres, les expressions, les manifestations, et les items.  Il sera beaucoup plus facile de faire le lien entre des ressources apparentées, quelles soient contenues dans le document traité, ou qu’elles en relation avec des documents extérieurs.</a:t>
            </a:r>
            <a:endParaRPr lang="fr-FR" alt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74D7148-1AEF-484F-8713-F43ACC351612}" type="slidenum">
              <a:rPr lang="fr-FR" altLang="fr-FR" sz="1200" smtClean="0"/>
              <a:pPr eaLnBrk="1" hangingPunct="1"/>
              <a:t>61</a:t>
            </a:fld>
            <a:endParaRPr lang="fr-FR" altLang="fr-FR" sz="1200"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fr-CA" altLang="fr-FR" smtClean="0"/>
              <a:t>Un élément fondamental à retenir de RDA, qui s’appliquera pour tous les types de documents est le fait que l’accès aux œuvres composant un document est rendu beaucoup plus facile.</a:t>
            </a:r>
            <a:endParaRPr lang="fr-FR" altLang="fr-F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1F607F9-47EA-425B-BFDF-072B7FCBCAD3}" type="slidenum">
              <a:rPr lang="fr-FR" altLang="fr-FR" sz="1200" smtClean="0"/>
              <a:pPr eaLnBrk="1" hangingPunct="1"/>
              <a:t>62</a:t>
            </a:fld>
            <a:endParaRPr lang="fr-FR" altLang="fr-FR" sz="1200"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fr-CA" altLang="fr-FR" sz="1000" smtClean="0"/>
              <a:t>Les deux notices ci-jointes illustrent quelques différences entre RCAA2 et RDA et ont été préparées par Daniel Paradis de l’Université Concordia afin d’illustrer les principales différences entre les deux codes.  Il s’agit bien évidemment d’un exemple qui ne peut toucher tous les cas, mais il a au moins le mérite de démystifier un peu ce que pourrait avoir l’air une notice RDA. </a:t>
            </a:r>
            <a:endParaRPr lang="fr-FR" altLang="fr-FR" sz="10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e l'image des diapositives 1"/>
          <p:cNvSpPr>
            <a:spLocks noGrp="1" noRot="1" noChangeAspect="1" noTextEdit="1"/>
          </p:cNvSpPr>
          <p:nvPr>
            <p:ph type="sldImg"/>
          </p:nvPr>
        </p:nvSpPr>
        <p:spPr>
          <a:ln/>
        </p:spPr>
      </p:sp>
      <p:sp>
        <p:nvSpPr>
          <p:cNvPr id="145411" name="Espace réservé des commentaires 2"/>
          <p:cNvSpPr>
            <a:spLocks noGrp="1"/>
          </p:cNvSpPr>
          <p:nvPr>
            <p:ph type="body" idx="1"/>
          </p:nvPr>
        </p:nvSpPr>
        <p:spPr>
          <a:noFill/>
        </p:spPr>
        <p:txBody>
          <a:bodyPr/>
          <a:lstStyle/>
          <a:p>
            <a:r>
              <a:rPr lang="fr-CA" altLang="fr-FR" smtClean="0"/>
              <a:t>Tâches utilisateur: Trouver, identifier, choisir et obtenir</a:t>
            </a:r>
          </a:p>
          <a:p>
            <a:endParaRPr lang="fr-CA" altLang="fr-FR" smtClean="0"/>
          </a:p>
          <a:p>
            <a:r>
              <a:rPr lang="fr-CA" altLang="fr-FR" smtClean="0"/>
              <a:t>Recherche dans Ariane avec Iliade, Trier par date descendante, voir première page et page 6 où on retrouve des documents qui portent sur l’Iliade, L’Iliade en grec, des parties de l’Iliade… dans une longue liste sans aucun regroupement.</a:t>
            </a:r>
          </a:p>
          <a:p>
            <a:endParaRPr lang="fr-CA" altLang="fr-FR" smtClean="0"/>
          </a:p>
          <a:p>
            <a:r>
              <a:rPr lang="fr-CA" altLang="fr-FR" smtClean="0"/>
              <a:t>Le fait d’avoir des facettes qui permettent de raffiner la recherche est déjà un premier pas vers une présentation FRBR-isée.</a:t>
            </a:r>
          </a:p>
          <a:p>
            <a:endParaRPr lang="fr-CA" altLang="fr-FR" smtClean="0"/>
          </a:p>
          <a:p>
            <a:r>
              <a:rPr lang="fr-CA" altLang="fr-FR" smtClean="0"/>
              <a:t>Ce n’est pas une critique d’Ariane.</a:t>
            </a:r>
          </a:p>
          <a:p>
            <a:endParaRPr lang="fr-CA" altLang="fr-FR" smtClean="0"/>
          </a:p>
        </p:txBody>
      </p:sp>
      <p:sp>
        <p:nvSpPr>
          <p:cNvPr id="145412"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11DA4B6-F0F4-4C3D-B917-1917CFD335DD}" type="slidenum">
              <a:rPr lang="fr-FR" altLang="fr-FR" sz="1200" smtClean="0">
                <a:solidFill>
                  <a:srgbClr val="000000"/>
                </a:solidFill>
              </a:rPr>
              <a:pPr eaLnBrk="1" hangingPunct="1"/>
              <a:t>63</a:t>
            </a:fld>
            <a:endParaRPr lang="fr-FR" altLang="fr-FR" sz="1200" smtClean="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e l'image des diapositives 1"/>
          <p:cNvSpPr>
            <a:spLocks noGrp="1" noRot="1" noChangeAspect="1" noTextEdit="1"/>
          </p:cNvSpPr>
          <p:nvPr>
            <p:ph type="sldImg"/>
          </p:nvPr>
        </p:nvSpPr>
        <p:spPr>
          <a:ln/>
        </p:spPr>
      </p:sp>
      <p:sp>
        <p:nvSpPr>
          <p:cNvPr id="146435" name="Espace réservé des commentaires 2"/>
          <p:cNvSpPr>
            <a:spLocks noGrp="1"/>
          </p:cNvSpPr>
          <p:nvPr>
            <p:ph type="body" idx="1"/>
          </p:nvPr>
        </p:nvSpPr>
        <p:spPr>
          <a:noFill/>
        </p:spPr>
        <p:txBody>
          <a:bodyPr/>
          <a:lstStyle/>
          <a:p>
            <a:endParaRPr lang="fr-CA" altLang="fr-FR" smtClean="0"/>
          </a:p>
        </p:txBody>
      </p:sp>
      <p:sp>
        <p:nvSpPr>
          <p:cNvPr id="146436"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E2E76F0-799A-4C85-9441-BC0F23456E36}" type="slidenum">
              <a:rPr lang="fr-FR" altLang="fr-FR" sz="1200" smtClean="0">
                <a:solidFill>
                  <a:srgbClr val="000000"/>
                </a:solidFill>
              </a:rPr>
              <a:pPr eaLnBrk="1" hangingPunct="1"/>
              <a:t>64</a:t>
            </a:fld>
            <a:endParaRPr lang="fr-FR" altLang="fr-FR" sz="1200" smtClean="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image des diapositives 1"/>
          <p:cNvSpPr>
            <a:spLocks noGrp="1" noRot="1" noChangeAspect="1" noTextEdit="1"/>
          </p:cNvSpPr>
          <p:nvPr>
            <p:ph type="sldImg"/>
          </p:nvPr>
        </p:nvSpPr>
        <p:spPr>
          <a:ln/>
        </p:spPr>
      </p:sp>
      <p:sp>
        <p:nvSpPr>
          <p:cNvPr id="147459" name="Espace réservé des commentaires 2"/>
          <p:cNvSpPr>
            <a:spLocks noGrp="1"/>
          </p:cNvSpPr>
          <p:nvPr>
            <p:ph type="body" idx="1"/>
          </p:nvPr>
        </p:nvSpPr>
        <p:spPr>
          <a:noFill/>
        </p:spPr>
        <p:txBody>
          <a:bodyPr/>
          <a:lstStyle/>
          <a:p>
            <a:r>
              <a:rPr lang="fr-CA" altLang="fr-FR" smtClean="0"/>
              <a:t>Fiction Finder: J.K. Rowling</a:t>
            </a:r>
          </a:p>
          <a:p>
            <a:endParaRPr lang="fr-CA" altLang="fr-FR" smtClean="0"/>
          </a:p>
          <a:p>
            <a:r>
              <a:rPr lang="fr-CA" altLang="fr-FR" smtClean="0"/>
              <a:t>Data.bnf.fr: Iliade + Voltaire</a:t>
            </a:r>
          </a:p>
          <a:p>
            <a:endParaRPr lang="fr-CA" altLang="fr-FR" smtClean="0"/>
          </a:p>
          <a:p>
            <a:r>
              <a:rPr lang="fr-CA" altLang="fr-FR" smtClean="0"/>
              <a:t>Scherzo: Quatre saisons</a:t>
            </a:r>
          </a:p>
          <a:p>
            <a:endParaRPr lang="fr-CA" altLang="fr-FR" smtClean="0"/>
          </a:p>
          <a:p>
            <a:r>
              <a:rPr lang="fr-CA" altLang="fr-FR" smtClean="0"/>
              <a:t>AustLit: 	GUESTACCESS</a:t>
            </a:r>
          </a:p>
          <a:p>
            <a:r>
              <a:rPr lang="fr-CA" altLang="fr-FR" smtClean="0"/>
              <a:t>	guest123</a:t>
            </a:r>
          </a:p>
        </p:txBody>
      </p:sp>
      <p:sp>
        <p:nvSpPr>
          <p:cNvPr id="147460" name="Espace réservé du numéro de diapositive 3"/>
          <p:cNvSpPr>
            <a:spLocks noGrp="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4B0FBE7-F5A2-4704-9BA1-F2ED77AF9B64}" type="slidenum">
              <a:rPr lang="fr-FR" altLang="fr-FR" sz="1200" smtClean="0">
                <a:solidFill>
                  <a:srgbClr val="000000"/>
                </a:solidFill>
              </a:rPr>
              <a:pPr eaLnBrk="1" hangingPunct="1"/>
              <a:t>66</a:t>
            </a:fld>
            <a:endParaRPr lang="fr-FR" altLang="fr-FR" sz="1200" smtClean="0">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3F16CE94-C047-4741-8F8C-9762ADC4F2F6}" type="slidenum">
              <a:rPr lang="fr-FR" altLang="fr-FR" sz="1200" smtClean="0"/>
              <a:pPr eaLnBrk="1" hangingPunct="1"/>
              <a:t>71</a:t>
            </a:fld>
            <a:endParaRPr lang="fr-FR" altLang="fr-FR" sz="1200"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r>
              <a:rPr lang="fr-FR" altLang="fr-FR" smtClean="0"/>
              <a:t>La Webographie n’a pas été mise à jour.  Elle le sera avant que le document ne soit déposé sur l’Intranet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0B4009A-4D11-4494-9B6F-DE5A59D0B0A0}" type="slidenum">
              <a:rPr lang="fr-FR" altLang="fr-FR" sz="1200" smtClean="0"/>
              <a:pPr eaLnBrk="1" hangingPunct="1"/>
              <a:t>72</a:t>
            </a:fld>
            <a:endParaRPr lang="fr-FR" altLang="fr-FR" sz="1200"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fr-CA" altLang="fr-FR" sz="1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4E8E07B-8FAA-48CF-987A-05977868BC87}" type="slidenum">
              <a:rPr lang="fr-FR" altLang="fr-FR" sz="1200" smtClean="0"/>
              <a:pPr eaLnBrk="1" hangingPunct="1"/>
              <a:t>7</a:t>
            </a:fld>
            <a:endParaRPr lang="fr-FR" altLang="fr-FR" sz="1200"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lnSpc>
                <a:spcPct val="90000"/>
              </a:lnSpc>
            </a:pPr>
            <a:r>
              <a:rPr lang="fr-CA" altLang="fr-FR" sz="1000" smtClean="0"/>
              <a:t>En premier lieu, les experts constatent que l’environnement de départ a beaucoup changé depuis la rédaction des RCAA2, plus de vingt ans auparavant.</a:t>
            </a:r>
          </a:p>
          <a:p>
            <a:pPr eaLnBrk="1" hangingPunct="1">
              <a:lnSpc>
                <a:spcPct val="90000"/>
              </a:lnSpc>
            </a:pPr>
            <a:endParaRPr lang="fr-CA" altLang="fr-FR" sz="1000" smtClean="0"/>
          </a:p>
          <a:p>
            <a:pPr eaLnBrk="1" hangingPunct="1">
              <a:lnSpc>
                <a:spcPct val="90000"/>
              </a:lnSpc>
            </a:pPr>
            <a:r>
              <a:rPr lang="fr-CA" altLang="fr-FR" sz="1000" smtClean="0"/>
              <a:t>Les RCAA2 avaient été rédigées pour guider le traitement de documents reposant sur des supports traditionnels, sans aucune référence aux documents virtuels ou aux documents plus récents que sont par exemple, les fichiers MP3 disponibles sur mémoires flash ou les enregistrements vidéos disponibles en streaming</a:t>
            </a:r>
          </a:p>
          <a:p>
            <a:pPr eaLnBrk="1" hangingPunct="1">
              <a:lnSpc>
                <a:spcPct val="90000"/>
              </a:lnSpc>
            </a:pPr>
            <a:endParaRPr lang="fr-CA" altLang="fr-FR" sz="1000" smtClean="0"/>
          </a:p>
          <a:p>
            <a:pPr eaLnBrk="1" hangingPunct="1">
              <a:lnSpc>
                <a:spcPct val="90000"/>
              </a:lnSpc>
            </a:pPr>
            <a:r>
              <a:rPr lang="fr-CA" altLang="fr-FR" sz="1000" smtClean="0"/>
              <a:t>Les RCAA2 avait été rédigées à l’époque des catalogues sur fiches 3 X 5 qui limitaient l’espace nécessaire pour consigner l’information, obligeant les catalogueurs à utiliser des abréviations nombreuses et à limiter le nombre des accès.  Mentionnons que cette tendance ne s’est pas inversée lorsque nous avons abandonné les fiches cartonnées pour les supports informatiques. </a:t>
            </a:r>
          </a:p>
          <a:p>
            <a:pPr eaLnBrk="1" hangingPunct="1">
              <a:lnSpc>
                <a:spcPct val="90000"/>
              </a:lnSpc>
            </a:pPr>
            <a:endParaRPr lang="fr-CA" altLang="fr-FR" sz="1000" smtClean="0"/>
          </a:p>
          <a:p>
            <a:pPr eaLnBrk="1" hangingPunct="1">
              <a:lnSpc>
                <a:spcPct val="90000"/>
              </a:lnSpc>
            </a:pPr>
            <a:r>
              <a:rPr lang="fr-CA" altLang="fr-FR" sz="1000" smtClean="0"/>
              <a:t>Le besoin de partage avec d’autres secteurs liés au monde de la documentation, que ce soit les archives, ou le monde de l’édition, nécessitait une modification fondamentale d’un code établi au départ pour le monde des bibliothèques. </a:t>
            </a:r>
          </a:p>
          <a:p>
            <a:pPr eaLnBrk="1" hangingPunct="1">
              <a:lnSpc>
                <a:spcPct val="90000"/>
              </a:lnSpc>
            </a:pPr>
            <a:endParaRPr lang="fr-CA" altLang="fr-FR" sz="1000" smtClean="0"/>
          </a:p>
          <a:p>
            <a:pPr eaLnBrk="1" hangingPunct="1">
              <a:lnSpc>
                <a:spcPct val="90000"/>
              </a:lnSpc>
            </a:pPr>
            <a:r>
              <a:rPr lang="fr-CA" altLang="fr-FR" sz="1000" smtClean="0"/>
              <a:t>Et finalement, elles ne tenaient pas compte des nouveaux modèles conceptuels développés au niveau international par des comités de l’IFLA, et qui permettaient d’entrevoir l’univers documentaire avec de nouvelles lunettes tout en ouvrant des avenues inédites de développement.</a:t>
            </a:r>
            <a:endParaRPr lang="fr-FR" altLang="fr-FR"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9F94502-1345-4382-A989-726FAFBF0E74}" type="slidenum">
              <a:rPr lang="fr-FR" altLang="fr-FR" sz="1200" smtClean="0"/>
              <a:pPr eaLnBrk="1" hangingPunct="1"/>
              <a:t>8</a:t>
            </a:fld>
            <a:endParaRPr lang="fr-FR" altLang="fr-FR" sz="1200"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fr-CA" altLang="fr-FR" sz="1000" smtClean="0"/>
              <a:t>En 2002, les travaux débutent donc pour une révision en profondeur des RCAA2, destinées à s’appeler RCAA3.  On réalise rapidement que les travaux préliminaires de RCAA3 vont trop loin et il n’est plus possible de conserver la structure initiale si on veut tenir compte à la fois de l’environnement numérique, et des avancées faites au niveau international sur les modèles conceptuels développés par l’IFLA.  Une nouvelle structure et un nouveau plan de travail sont développés et déposés, et le nom est changé également pour RDA : Resource Description and Access.  On vise ainsi à mettre l’emphase sur ces deux aspects importants du catalogage que sont la description de la ressource et l’accès de cette ressource pour les utilisateurs. </a:t>
            </a:r>
          </a:p>
          <a:p>
            <a:pPr eaLnBrk="1" hangingPunct="1"/>
            <a:endParaRPr lang="fr-CA" altLang="fr-FR" sz="1000" smtClean="0"/>
          </a:p>
          <a:p>
            <a:pPr eaLnBrk="1" hangingPunct="1"/>
            <a:r>
              <a:rPr lang="fr-CA" altLang="fr-FR" sz="1000" smtClean="0"/>
              <a:t>De plus, on enlève la notion «anglo-américaine» afin de mettre de l’avant une vision plus internationale.</a:t>
            </a:r>
            <a:endParaRPr lang="fr-FR" altLang="fr-FR" sz="1000" smtClean="0"/>
          </a:p>
          <a:p>
            <a:pPr eaLnBrk="1" hangingPunct="1"/>
            <a:endParaRPr lang="fr-FR" altLang="fr-FR"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B75F351-D77C-4945-BA24-79AB29504561}" type="slidenum">
              <a:rPr lang="fr-FR" altLang="fr-FR" sz="1200" smtClean="0"/>
              <a:pPr eaLnBrk="1" hangingPunct="1"/>
              <a:t>9</a:t>
            </a:fld>
            <a:endParaRPr lang="fr-FR" altLang="fr-FR" sz="1200"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fr-CA" altLang="fr-FR" sz="1000" smtClean="0"/>
              <a:t>J’ai évoqué à quelques reprises les modèles conceptuels sur lesquels s’appuient les RDA.  Ils vont constituer la partie la plus importante de cette présentation,  puisqu’ils sont la base sur laquelle a été développé le nouveau code de catalogage, et une grande partie du vocabulaire et de la façon de percevoir et de décrire la réalité documentaire sont inspirés de ces modèles.  C’est en utilisant tout le potentiel de ces modèles conceptuels que les nouvelles interfaces de recherche devront être développés.  Je vous demanderais donc de garder constamment en tête ces informations et de tenter de les comparer à notre façon actuelle de gérer l’information</a:t>
            </a:r>
          </a:p>
          <a:p>
            <a:pPr eaLnBrk="1" hangingPunct="1"/>
            <a:endParaRPr lang="fr-CA" altLang="fr-FR" sz="1000" smtClean="0"/>
          </a:p>
          <a:p>
            <a:pPr eaLnBrk="1" hangingPunct="1"/>
            <a:r>
              <a:rPr lang="fr-CA" altLang="fr-FR" sz="1000" smtClean="0"/>
              <a:t>Ces modèles théoriques ont été développés au cours des deux dernières décennies par des groupes de travail de l’IFLA.  Nous parlons ici de </a:t>
            </a:r>
          </a:p>
          <a:p>
            <a:pPr eaLnBrk="1" hangingPunct="1"/>
            <a:endParaRPr lang="fr-CA" altLang="fr-FR" sz="1000" smtClean="0"/>
          </a:p>
          <a:p>
            <a:pPr eaLnBrk="1" hangingPunct="1"/>
            <a:r>
              <a:rPr lang="fr-CA" altLang="fr-FR" sz="1000" smtClean="0"/>
              <a:t>FRBR (Functional Requirements for Bibliographic Records),  Spécifications fonctionnelles pour les notices bibliographiques</a:t>
            </a:r>
          </a:p>
          <a:p>
            <a:pPr eaLnBrk="1" hangingPunct="1"/>
            <a:endParaRPr lang="fr-CA" altLang="fr-FR" sz="1000" smtClean="0"/>
          </a:p>
          <a:p>
            <a:pPr eaLnBrk="1" hangingPunct="1"/>
            <a:r>
              <a:rPr lang="fr-CA" altLang="fr-FR" sz="1000" smtClean="0"/>
              <a:t>FRAD (Functional Requirements for Authority Data), Spécifications fonctionnelles pour les données d’autorités</a:t>
            </a:r>
          </a:p>
          <a:p>
            <a:pPr eaLnBrk="1" hangingPunct="1"/>
            <a:endParaRPr lang="fr-CA" altLang="fr-FR" sz="1000" smtClean="0"/>
          </a:p>
          <a:p>
            <a:pPr eaLnBrk="1" hangingPunct="1"/>
            <a:r>
              <a:rPr lang="fr-CA" altLang="fr-FR" sz="1000" smtClean="0"/>
              <a:t>FRSAR (Functional Requirements for Subject Authority Records), pour Spécifications fonctionnelles pour les notices d’autorités sujets.  </a:t>
            </a:r>
          </a:p>
          <a:p>
            <a:pPr eaLnBrk="1" hangingPunct="1"/>
            <a:endParaRPr lang="fr-CA" altLang="fr-FR" sz="1000" smtClean="0"/>
          </a:p>
          <a:p>
            <a:pPr eaLnBrk="1" hangingPunct="1"/>
            <a:r>
              <a:rPr lang="fr-CA" altLang="fr-FR" sz="1000" smtClean="0"/>
              <a:t>Il est important également de parler des Principes internationaux de catalogage qui ont mis au goût du jour les Principes de Paris de 1961.</a:t>
            </a:r>
          </a:p>
          <a:p>
            <a:pPr eaLnBrk="1" hangingPunct="1"/>
            <a:r>
              <a:rPr lang="fr-CA" altLang="fr-FR" sz="1000" smtClean="0"/>
              <a:t>Ces principes ont été élaborés en tenant compte des travaux des groupes FRBR, et ont adopté le vocabulaire utilisé par ces modèles</a:t>
            </a:r>
          </a:p>
          <a:p>
            <a:pPr eaLnBrk="1" hangingPunct="1"/>
            <a:r>
              <a:rPr lang="fr-CA" altLang="fr-FR" sz="1000" smtClean="0"/>
              <a:t>Ils définissent clairement quelles devraient être les fonctions des catalogues de bibliothèques et permettent de concevoir l’articulation des nouvelles interfaces de recherche basés sur les modèles théoriques des bases de données relationnelles.</a:t>
            </a:r>
          </a:p>
          <a:p>
            <a:pPr eaLnBrk="1" hangingPunct="1"/>
            <a:endParaRPr lang="fr-CA" altLang="fr-FR" sz="1000" smtClean="0"/>
          </a:p>
          <a:p>
            <a:pPr eaLnBrk="1" hangingPunct="1"/>
            <a:endParaRPr lang="fr-FR" altLang="fr-FR" sz="10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222500"/>
            <a:ext cx="7315200" cy="1098550"/>
          </a:xfrm>
        </p:spPr>
        <p:txBody>
          <a:bodyPr/>
          <a:lstStyle>
            <a:lvl1pPr>
              <a:defRPr>
                <a:solidFill>
                  <a:schemeClr val="bg1"/>
                </a:solidFill>
              </a:defRPr>
            </a:lvl1pPr>
          </a:lstStyle>
          <a:p>
            <a:pPr lvl="0"/>
            <a:r>
              <a:rPr lang="fr-FR" noProof="0" smtClean="0"/>
              <a:t>Cliquez pour modifier le style du titre</a:t>
            </a:r>
          </a:p>
        </p:txBody>
      </p:sp>
      <p:sp>
        <p:nvSpPr>
          <p:cNvPr id="3075" name="Rectangle 3"/>
          <p:cNvSpPr>
            <a:spLocks noGrp="1" noChangeArrowheads="1"/>
          </p:cNvSpPr>
          <p:nvPr>
            <p:ph type="subTitle" idx="1"/>
          </p:nvPr>
        </p:nvSpPr>
        <p:spPr>
          <a:xfrm>
            <a:off x="914400" y="3429000"/>
            <a:ext cx="7315200" cy="357188"/>
          </a:xfrm>
        </p:spPr>
        <p:txBody>
          <a:bodyPr/>
          <a:lstStyle>
            <a:lvl1pPr marL="0" indent="0">
              <a:lnSpc>
                <a:spcPct val="90000"/>
              </a:lnSpc>
              <a:spcBef>
                <a:spcPct val="0"/>
              </a:spcBef>
              <a:buFontTx/>
              <a:buNone/>
              <a:defRPr>
                <a:solidFill>
                  <a:schemeClr val="bg1"/>
                </a:solidFill>
              </a:defRPr>
            </a:lvl1pPr>
          </a:lstStyle>
          <a:p>
            <a:pPr lvl="0"/>
            <a:r>
              <a:rPr lang="fr-FR" noProof="0" smtClean="0"/>
              <a:t>Cliquez pour modifier le style des sous-titres du masque</a:t>
            </a:r>
          </a:p>
        </p:txBody>
      </p:sp>
    </p:spTree>
    <p:extLst>
      <p:ext uri="{BB962C8B-B14F-4D97-AF65-F5344CB8AC3E}">
        <p14:creationId xmlns:p14="http://schemas.microsoft.com/office/powerpoint/2010/main" val="3819375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6"/>
          <p:cNvSpPr>
            <a:spLocks noGrp="1" noChangeArrowheads="1"/>
          </p:cNvSpPr>
          <p:nvPr>
            <p:ph type="sldNum" sz="quarter" idx="11"/>
          </p:nvPr>
        </p:nvSpPr>
        <p:spPr>
          <a:ln/>
        </p:spPr>
        <p:txBody>
          <a:bodyPr/>
          <a:lstStyle>
            <a:lvl1pPr>
              <a:defRPr/>
            </a:lvl1pPr>
          </a:lstStyle>
          <a:p>
            <a:pPr>
              <a:defRPr/>
            </a:pPr>
            <a:fld id="{F09DB6EB-27F5-47BE-84C4-89483435BCEE}" type="slidenum">
              <a:rPr lang="fr-FR"/>
              <a:pPr>
                <a:defRPr/>
              </a:pPr>
              <a:t>‹N°›</a:t>
            </a:fld>
            <a:endParaRPr lang="fr-FR"/>
          </a:p>
        </p:txBody>
      </p:sp>
    </p:spTree>
    <p:extLst>
      <p:ext uri="{BB962C8B-B14F-4D97-AF65-F5344CB8AC3E}">
        <p14:creationId xmlns:p14="http://schemas.microsoft.com/office/powerpoint/2010/main" val="364831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806450"/>
            <a:ext cx="1828800" cy="2513013"/>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914400" y="806450"/>
            <a:ext cx="5334000" cy="25130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6"/>
          <p:cNvSpPr>
            <a:spLocks noGrp="1" noChangeArrowheads="1"/>
          </p:cNvSpPr>
          <p:nvPr>
            <p:ph type="sldNum" sz="quarter" idx="11"/>
          </p:nvPr>
        </p:nvSpPr>
        <p:spPr>
          <a:ln/>
        </p:spPr>
        <p:txBody>
          <a:bodyPr/>
          <a:lstStyle>
            <a:lvl1pPr>
              <a:defRPr/>
            </a:lvl1pPr>
          </a:lstStyle>
          <a:p>
            <a:pPr>
              <a:defRPr/>
            </a:pPr>
            <a:fld id="{C0EDEA2F-A760-49AC-A5D8-C488F356D228}" type="slidenum">
              <a:rPr lang="fr-FR"/>
              <a:pPr>
                <a:defRPr/>
              </a:pPr>
              <a:t>‹N°›</a:t>
            </a:fld>
            <a:endParaRPr lang="fr-FR"/>
          </a:p>
        </p:txBody>
      </p:sp>
    </p:spTree>
    <p:extLst>
      <p:ext uri="{BB962C8B-B14F-4D97-AF65-F5344CB8AC3E}">
        <p14:creationId xmlns:p14="http://schemas.microsoft.com/office/powerpoint/2010/main" val="300910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14400" y="806450"/>
            <a:ext cx="7315200" cy="1098550"/>
          </a:xfrm>
        </p:spPr>
        <p:txBody>
          <a:bodyPr/>
          <a:lstStyle/>
          <a:p>
            <a:r>
              <a:rPr lang="fr-FR" smtClean="0"/>
              <a:t>Modifiez le style du titre</a:t>
            </a:r>
            <a:endParaRPr lang="fr-CA"/>
          </a:p>
        </p:txBody>
      </p:sp>
      <p:sp>
        <p:nvSpPr>
          <p:cNvPr id="3" name="Espace réservé du texte 2"/>
          <p:cNvSpPr>
            <a:spLocks noGrp="1"/>
          </p:cNvSpPr>
          <p:nvPr>
            <p:ph type="body" sz="half" idx="1"/>
          </p:nvPr>
        </p:nvSpPr>
        <p:spPr>
          <a:xfrm>
            <a:off x="914400" y="2209800"/>
            <a:ext cx="3581400" cy="11096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4648200" y="2209800"/>
            <a:ext cx="3581400" cy="4778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4648200" y="2840038"/>
            <a:ext cx="3581400" cy="4794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7" name="Rectangle 6"/>
          <p:cNvSpPr>
            <a:spLocks noGrp="1" noChangeArrowheads="1"/>
          </p:cNvSpPr>
          <p:nvPr>
            <p:ph type="sldNum" sz="quarter" idx="11"/>
          </p:nvPr>
        </p:nvSpPr>
        <p:spPr>
          <a:ln/>
        </p:spPr>
        <p:txBody>
          <a:bodyPr/>
          <a:lstStyle>
            <a:lvl1pPr>
              <a:defRPr/>
            </a:lvl1pPr>
          </a:lstStyle>
          <a:p>
            <a:pPr>
              <a:defRPr/>
            </a:pPr>
            <a:fld id="{776CEEA5-73B4-45B7-A576-7ECCA972C54E}" type="slidenum">
              <a:rPr lang="fr-FR"/>
              <a:pPr>
                <a:defRPr/>
              </a:pPr>
              <a:t>‹N°›</a:t>
            </a:fld>
            <a:endParaRPr lang="fr-FR"/>
          </a:p>
        </p:txBody>
      </p:sp>
    </p:spTree>
    <p:extLst>
      <p:ext uri="{BB962C8B-B14F-4D97-AF65-F5344CB8AC3E}">
        <p14:creationId xmlns:p14="http://schemas.microsoft.com/office/powerpoint/2010/main" val="367685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0BD56427-29DE-4D61-B461-A2B584E8F226}" type="slidenum">
              <a:rPr lang="fr-FR"/>
              <a:pPr>
                <a:defRPr/>
              </a:pPr>
              <a:t>‹N°›</a:t>
            </a:fld>
            <a:endParaRPr lang="fr-FR"/>
          </a:p>
        </p:txBody>
      </p:sp>
    </p:spTree>
    <p:extLst>
      <p:ext uri="{BB962C8B-B14F-4D97-AF65-F5344CB8AC3E}">
        <p14:creationId xmlns:p14="http://schemas.microsoft.com/office/powerpoint/2010/main" val="302455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847B9A90-18A7-4B3F-987C-8293325865E1}" type="slidenum">
              <a:rPr lang="fr-FR"/>
              <a:pPr>
                <a:defRPr/>
              </a:pPr>
              <a:t>‹N°›</a:t>
            </a:fld>
            <a:endParaRPr lang="fr-FR"/>
          </a:p>
        </p:txBody>
      </p:sp>
    </p:spTree>
    <p:extLst>
      <p:ext uri="{BB962C8B-B14F-4D97-AF65-F5344CB8AC3E}">
        <p14:creationId xmlns:p14="http://schemas.microsoft.com/office/powerpoint/2010/main" val="316128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10E2AF16-65D8-487E-B0AA-66DAC92F2293}" type="slidenum">
              <a:rPr lang="fr-FR"/>
              <a:pPr>
                <a:defRPr/>
              </a:pPr>
              <a:t>‹N°›</a:t>
            </a:fld>
            <a:endParaRPr lang="fr-FR"/>
          </a:p>
        </p:txBody>
      </p:sp>
    </p:spTree>
    <p:extLst>
      <p:ext uri="{BB962C8B-B14F-4D97-AF65-F5344CB8AC3E}">
        <p14:creationId xmlns:p14="http://schemas.microsoft.com/office/powerpoint/2010/main" val="2384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914400" y="2819400"/>
            <a:ext cx="3581400" cy="90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2819400"/>
            <a:ext cx="3581400" cy="90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5"/>
          <p:cNvSpPr>
            <a:spLocks noGrp="1" noChangeArrowheads="1"/>
          </p:cNvSpPr>
          <p:nvPr>
            <p:ph type="sldNum" sz="quarter" idx="11"/>
          </p:nvPr>
        </p:nvSpPr>
        <p:spPr>
          <a:ln/>
        </p:spPr>
        <p:txBody>
          <a:bodyPr/>
          <a:lstStyle>
            <a:lvl1pPr>
              <a:defRPr/>
            </a:lvl1pPr>
          </a:lstStyle>
          <a:p>
            <a:pPr>
              <a:defRPr/>
            </a:pPr>
            <a:fld id="{37A0C7D8-982E-4FCC-983D-F9F8057092A2}" type="slidenum">
              <a:rPr lang="fr-FR"/>
              <a:pPr>
                <a:defRPr/>
              </a:pPr>
              <a:t>‹N°›</a:t>
            </a:fld>
            <a:endParaRPr lang="fr-FR"/>
          </a:p>
        </p:txBody>
      </p:sp>
    </p:spTree>
    <p:extLst>
      <p:ext uri="{BB962C8B-B14F-4D97-AF65-F5344CB8AC3E}">
        <p14:creationId xmlns:p14="http://schemas.microsoft.com/office/powerpoint/2010/main" val="266810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8" name="Rectangle 5"/>
          <p:cNvSpPr>
            <a:spLocks noGrp="1" noChangeArrowheads="1"/>
          </p:cNvSpPr>
          <p:nvPr>
            <p:ph type="sldNum" sz="quarter" idx="11"/>
          </p:nvPr>
        </p:nvSpPr>
        <p:spPr>
          <a:ln/>
        </p:spPr>
        <p:txBody>
          <a:bodyPr/>
          <a:lstStyle>
            <a:lvl1pPr>
              <a:defRPr/>
            </a:lvl1pPr>
          </a:lstStyle>
          <a:p>
            <a:pPr>
              <a:defRPr/>
            </a:pPr>
            <a:fld id="{1969F8C1-70A2-4F59-BD39-35019144165C}" type="slidenum">
              <a:rPr lang="fr-FR"/>
              <a:pPr>
                <a:defRPr/>
              </a:pPr>
              <a:t>‹N°›</a:t>
            </a:fld>
            <a:endParaRPr lang="fr-FR"/>
          </a:p>
        </p:txBody>
      </p:sp>
    </p:spTree>
    <p:extLst>
      <p:ext uri="{BB962C8B-B14F-4D97-AF65-F5344CB8AC3E}">
        <p14:creationId xmlns:p14="http://schemas.microsoft.com/office/powerpoint/2010/main" val="2106033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4" name="Rectangle 5"/>
          <p:cNvSpPr>
            <a:spLocks noGrp="1" noChangeArrowheads="1"/>
          </p:cNvSpPr>
          <p:nvPr>
            <p:ph type="sldNum" sz="quarter" idx="11"/>
          </p:nvPr>
        </p:nvSpPr>
        <p:spPr>
          <a:ln/>
        </p:spPr>
        <p:txBody>
          <a:bodyPr/>
          <a:lstStyle>
            <a:lvl1pPr>
              <a:defRPr/>
            </a:lvl1pPr>
          </a:lstStyle>
          <a:p>
            <a:pPr>
              <a:defRPr/>
            </a:pPr>
            <a:fld id="{F0BA5503-F954-4B00-8DB0-E6445186342D}" type="slidenum">
              <a:rPr lang="fr-FR"/>
              <a:pPr>
                <a:defRPr/>
              </a:pPr>
              <a:t>‹N°›</a:t>
            </a:fld>
            <a:endParaRPr lang="fr-FR"/>
          </a:p>
        </p:txBody>
      </p:sp>
    </p:spTree>
    <p:extLst>
      <p:ext uri="{BB962C8B-B14F-4D97-AF65-F5344CB8AC3E}">
        <p14:creationId xmlns:p14="http://schemas.microsoft.com/office/powerpoint/2010/main" val="3095098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3" name="Rectangle 5"/>
          <p:cNvSpPr>
            <a:spLocks noGrp="1" noChangeArrowheads="1"/>
          </p:cNvSpPr>
          <p:nvPr>
            <p:ph type="sldNum" sz="quarter" idx="11"/>
          </p:nvPr>
        </p:nvSpPr>
        <p:spPr>
          <a:ln/>
        </p:spPr>
        <p:txBody>
          <a:bodyPr/>
          <a:lstStyle>
            <a:lvl1pPr>
              <a:defRPr/>
            </a:lvl1pPr>
          </a:lstStyle>
          <a:p>
            <a:pPr>
              <a:defRPr/>
            </a:pPr>
            <a:fld id="{A664E8D0-9DD0-4A22-BB60-8C8E00A276D5}" type="slidenum">
              <a:rPr lang="fr-FR"/>
              <a:pPr>
                <a:defRPr/>
              </a:pPr>
              <a:t>‹N°›</a:t>
            </a:fld>
            <a:endParaRPr lang="fr-FR"/>
          </a:p>
        </p:txBody>
      </p:sp>
    </p:spTree>
    <p:extLst>
      <p:ext uri="{BB962C8B-B14F-4D97-AF65-F5344CB8AC3E}">
        <p14:creationId xmlns:p14="http://schemas.microsoft.com/office/powerpoint/2010/main" val="327773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6"/>
          <p:cNvSpPr>
            <a:spLocks noGrp="1" noChangeArrowheads="1"/>
          </p:cNvSpPr>
          <p:nvPr>
            <p:ph type="sldNum" sz="quarter" idx="11"/>
          </p:nvPr>
        </p:nvSpPr>
        <p:spPr>
          <a:ln/>
        </p:spPr>
        <p:txBody>
          <a:bodyPr/>
          <a:lstStyle>
            <a:lvl1pPr>
              <a:defRPr/>
            </a:lvl1pPr>
          </a:lstStyle>
          <a:p>
            <a:pPr>
              <a:defRPr/>
            </a:pPr>
            <a:fld id="{62050B06-9E62-42F4-9097-2B8F3916695B}" type="slidenum">
              <a:rPr lang="fr-FR"/>
              <a:pPr>
                <a:defRPr/>
              </a:pPr>
              <a:t>‹N°›</a:t>
            </a:fld>
            <a:endParaRPr lang="fr-FR"/>
          </a:p>
        </p:txBody>
      </p:sp>
    </p:spTree>
    <p:extLst>
      <p:ext uri="{BB962C8B-B14F-4D97-AF65-F5344CB8AC3E}">
        <p14:creationId xmlns:p14="http://schemas.microsoft.com/office/powerpoint/2010/main" val="319035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5"/>
          <p:cNvSpPr>
            <a:spLocks noGrp="1" noChangeArrowheads="1"/>
          </p:cNvSpPr>
          <p:nvPr>
            <p:ph type="sldNum" sz="quarter" idx="11"/>
          </p:nvPr>
        </p:nvSpPr>
        <p:spPr>
          <a:ln/>
        </p:spPr>
        <p:txBody>
          <a:bodyPr/>
          <a:lstStyle>
            <a:lvl1pPr>
              <a:defRPr/>
            </a:lvl1pPr>
          </a:lstStyle>
          <a:p>
            <a:pPr>
              <a:defRPr/>
            </a:pPr>
            <a:fld id="{CB03142B-5A1B-4C05-BFB1-3D003CDD1F8D}" type="slidenum">
              <a:rPr lang="fr-FR"/>
              <a:pPr>
                <a:defRPr/>
              </a:pPr>
              <a:t>‹N°›</a:t>
            </a:fld>
            <a:endParaRPr lang="fr-FR"/>
          </a:p>
        </p:txBody>
      </p:sp>
    </p:spTree>
    <p:extLst>
      <p:ext uri="{BB962C8B-B14F-4D97-AF65-F5344CB8AC3E}">
        <p14:creationId xmlns:p14="http://schemas.microsoft.com/office/powerpoint/2010/main" val="2813327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5"/>
          <p:cNvSpPr>
            <a:spLocks noGrp="1" noChangeArrowheads="1"/>
          </p:cNvSpPr>
          <p:nvPr>
            <p:ph type="sldNum" sz="quarter" idx="11"/>
          </p:nvPr>
        </p:nvSpPr>
        <p:spPr>
          <a:ln/>
        </p:spPr>
        <p:txBody>
          <a:bodyPr/>
          <a:lstStyle>
            <a:lvl1pPr>
              <a:defRPr/>
            </a:lvl1pPr>
          </a:lstStyle>
          <a:p>
            <a:pPr>
              <a:defRPr/>
            </a:pPr>
            <a:fld id="{50AFDD7A-F2CA-4870-9D88-43387F7267D8}" type="slidenum">
              <a:rPr lang="fr-FR"/>
              <a:pPr>
                <a:defRPr/>
              </a:pPr>
              <a:t>‹N°›</a:t>
            </a:fld>
            <a:endParaRPr lang="fr-FR"/>
          </a:p>
        </p:txBody>
      </p:sp>
    </p:spTree>
    <p:extLst>
      <p:ext uri="{BB962C8B-B14F-4D97-AF65-F5344CB8AC3E}">
        <p14:creationId xmlns:p14="http://schemas.microsoft.com/office/powerpoint/2010/main" val="2880577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F398CF2E-4F66-4DDE-9B4E-76C6C91B25BE}" type="slidenum">
              <a:rPr lang="fr-FR"/>
              <a:pPr>
                <a:defRPr/>
              </a:pPr>
              <a:t>‹N°›</a:t>
            </a:fld>
            <a:endParaRPr lang="fr-FR"/>
          </a:p>
        </p:txBody>
      </p:sp>
    </p:spTree>
    <p:extLst>
      <p:ext uri="{BB962C8B-B14F-4D97-AF65-F5344CB8AC3E}">
        <p14:creationId xmlns:p14="http://schemas.microsoft.com/office/powerpoint/2010/main" val="4075248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806450"/>
            <a:ext cx="1828800" cy="2914650"/>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914400" y="806450"/>
            <a:ext cx="5334000" cy="29146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5A801EDC-6BCC-4538-8A3B-1F2E7D9AD218}" type="slidenum">
              <a:rPr lang="fr-FR"/>
              <a:pPr>
                <a:defRPr/>
              </a:pPr>
              <a:t>‹N°›</a:t>
            </a:fld>
            <a:endParaRPr lang="fr-FR"/>
          </a:p>
        </p:txBody>
      </p:sp>
    </p:spTree>
    <p:extLst>
      <p:ext uri="{BB962C8B-B14F-4D97-AF65-F5344CB8AC3E}">
        <p14:creationId xmlns:p14="http://schemas.microsoft.com/office/powerpoint/2010/main" val="4031899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14201459-D001-46E7-92C1-23D60AB2A4B1}" type="slidenum">
              <a:rPr lang="fr-FR"/>
              <a:pPr>
                <a:defRPr/>
              </a:pPr>
              <a:t>‹N°›</a:t>
            </a:fld>
            <a:endParaRPr lang="fr-FR"/>
          </a:p>
        </p:txBody>
      </p:sp>
    </p:spTree>
    <p:extLst>
      <p:ext uri="{BB962C8B-B14F-4D97-AF65-F5344CB8AC3E}">
        <p14:creationId xmlns:p14="http://schemas.microsoft.com/office/powerpoint/2010/main" val="3002672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02D0D619-2A92-4226-BB86-169B93EAC315}" type="slidenum">
              <a:rPr lang="fr-FR"/>
              <a:pPr>
                <a:defRPr/>
              </a:pPr>
              <a:t>‹N°›</a:t>
            </a:fld>
            <a:endParaRPr lang="fr-FR"/>
          </a:p>
        </p:txBody>
      </p:sp>
    </p:spTree>
    <p:extLst>
      <p:ext uri="{BB962C8B-B14F-4D97-AF65-F5344CB8AC3E}">
        <p14:creationId xmlns:p14="http://schemas.microsoft.com/office/powerpoint/2010/main" val="1246871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35EBF6D3-EBC4-4E13-ABFC-3529C1934A25}" type="slidenum">
              <a:rPr lang="fr-FR"/>
              <a:pPr>
                <a:defRPr/>
              </a:pPr>
              <a:t>‹N°›</a:t>
            </a:fld>
            <a:endParaRPr lang="fr-FR"/>
          </a:p>
        </p:txBody>
      </p:sp>
    </p:spTree>
    <p:extLst>
      <p:ext uri="{BB962C8B-B14F-4D97-AF65-F5344CB8AC3E}">
        <p14:creationId xmlns:p14="http://schemas.microsoft.com/office/powerpoint/2010/main" val="48405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914400" y="2209800"/>
            <a:ext cx="3581400" cy="110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2209800"/>
            <a:ext cx="3581400" cy="110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5"/>
          <p:cNvSpPr>
            <a:spLocks noGrp="1" noChangeArrowheads="1"/>
          </p:cNvSpPr>
          <p:nvPr>
            <p:ph type="sldNum" sz="quarter" idx="11"/>
          </p:nvPr>
        </p:nvSpPr>
        <p:spPr>
          <a:ln/>
        </p:spPr>
        <p:txBody>
          <a:bodyPr/>
          <a:lstStyle>
            <a:lvl1pPr>
              <a:defRPr/>
            </a:lvl1pPr>
          </a:lstStyle>
          <a:p>
            <a:pPr>
              <a:defRPr/>
            </a:pPr>
            <a:fld id="{56E1007D-10AA-4162-959F-4CBB26F21244}" type="slidenum">
              <a:rPr lang="fr-FR"/>
              <a:pPr>
                <a:defRPr/>
              </a:pPr>
              <a:t>‹N°›</a:t>
            </a:fld>
            <a:endParaRPr lang="fr-FR"/>
          </a:p>
        </p:txBody>
      </p:sp>
    </p:spTree>
    <p:extLst>
      <p:ext uri="{BB962C8B-B14F-4D97-AF65-F5344CB8AC3E}">
        <p14:creationId xmlns:p14="http://schemas.microsoft.com/office/powerpoint/2010/main" val="229799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8" name="Rectangle 5"/>
          <p:cNvSpPr>
            <a:spLocks noGrp="1" noChangeArrowheads="1"/>
          </p:cNvSpPr>
          <p:nvPr>
            <p:ph type="sldNum" sz="quarter" idx="11"/>
          </p:nvPr>
        </p:nvSpPr>
        <p:spPr>
          <a:ln/>
        </p:spPr>
        <p:txBody>
          <a:bodyPr/>
          <a:lstStyle>
            <a:lvl1pPr>
              <a:defRPr/>
            </a:lvl1pPr>
          </a:lstStyle>
          <a:p>
            <a:pPr>
              <a:defRPr/>
            </a:pPr>
            <a:fld id="{7F6758F9-5250-40F2-8DD8-92BFCA3BB71A}" type="slidenum">
              <a:rPr lang="fr-FR"/>
              <a:pPr>
                <a:defRPr/>
              </a:pPr>
              <a:t>‹N°›</a:t>
            </a:fld>
            <a:endParaRPr lang="fr-FR"/>
          </a:p>
        </p:txBody>
      </p:sp>
    </p:spTree>
    <p:extLst>
      <p:ext uri="{BB962C8B-B14F-4D97-AF65-F5344CB8AC3E}">
        <p14:creationId xmlns:p14="http://schemas.microsoft.com/office/powerpoint/2010/main" val="2059019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4" name="Rectangle 5"/>
          <p:cNvSpPr>
            <a:spLocks noGrp="1" noChangeArrowheads="1"/>
          </p:cNvSpPr>
          <p:nvPr>
            <p:ph type="sldNum" sz="quarter" idx="11"/>
          </p:nvPr>
        </p:nvSpPr>
        <p:spPr>
          <a:ln/>
        </p:spPr>
        <p:txBody>
          <a:bodyPr/>
          <a:lstStyle>
            <a:lvl1pPr>
              <a:defRPr/>
            </a:lvl1pPr>
          </a:lstStyle>
          <a:p>
            <a:pPr>
              <a:defRPr/>
            </a:pPr>
            <a:fld id="{9F996A45-B01C-4A2C-927D-17673094F76A}" type="slidenum">
              <a:rPr lang="fr-FR"/>
              <a:pPr>
                <a:defRPr/>
              </a:pPr>
              <a:t>‹N°›</a:t>
            </a:fld>
            <a:endParaRPr lang="fr-FR"/>
          </a:p>
        </p:txBody>
      </p:sp>
    </p:spTree>
    <p:extLst>
      <p:ext uri="{BB962C8B-B14F-4D97-AF65-F5344CB8AC3E}">
        <p14:creationId xmlns:p14="http://schemas.microsoft.com/office/powerpoint/2010/main" val="18649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6"/>
          <p:cNvSpPr>
            <a:spLocks noGrp="1" noChangeArrowheads="1"/>
          </p:cNvSpPr>
          <p:nvPr>
            <p:ph type="sldNum" sz="quarter" idx="11"/>
          </p:nvPr>
        </p:nvSpPr>
        <p:spPr>
          <a:ln/>
        </p:spPr>
        <p:txBody>
          <a:bodyPr/>
          <a:lstStyle>
            <a:lvl1pPr>
              <a:defRPr/>
            </a:lvl1pPr>
          </a:lstStyle>
          <a:p>
            <a:pPr>
              <a:defRPr/>
            </a:pPr>
            <a:fld id="{6A54D616-34A1-4ED6-B77E-41AE2D40FA94}" type="slidenum">
              <a:rPr lang="fr-FR"/>
              <a:pPr>
                <a:defRPr/>
              </a:pPr>
              <a:t>‹N°›</a:t>
            </a:fld>
            <a:endParaRPr lang="fr-FR"/>
          </a:p>
        </p:txBody>
      </p:sp>
    </p:spTree>
    <p:extLst>
      <p:ext uri="{BB962C8B-B14F-4D97-AF65-F5344CB8AC3E}">
        <p14:creationId xmlns:p14="http://schemas.microsoft.com/office/powerpoint/2010/main" val="448748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3" name="Rectangle 5"/>
          <p:cNvSpPr>
            <a:spLocks noGrp="1" noChangeArrowheads="1"/>
          </p:cNvSpPr>
          <p:nvPr>
            <p:ph type="sldNum" sz="quarter" idx="11"/>
          </p:nvPr>
        </p:nvSpPr>
        <p:spPr>
          <a:ln/>
        </p:spPr>
        <p:txBody>
          <a:bodyPr/>
          <a:lstStyle>
            <a:lvl1pPr>
              <a:defRPr/>
            </a:lvl1pPr>
          </a:lstStyle>
          <a:p>
            <a:pPr>
              <a:defRPr/>
            </a:pPr>
            <a:fld id="{DEBD9CFD-55E7-48C6-9558-5D41B0E67161}" type="slidenum">
              <a:rPr lang="fr-FR"/>
              <a:pPr>
                <a:defRPr/>
              </a:pPr>
              <a:t>‹N°›</a:t>
            </a:fld>
            <a:endParaRPr lang="fr-FR"/>
          </a:p>
        </p:txBody>
      </p:sp>
    </p:spTree>
    <p:extLst>
      <p:ext uri="{BB962C8B-B14F-4D97-AF65-F5344CB8AC3E}">
        <p14:creationId xmlns:p14="http://schemas.microsoft.com/office/powerpoint/2010/main" val="1746447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5"/>
          <p:cNvSpPr>
            <a:spLocks noGrp="1" noChangeArrowheads="1"/>
          </p:cNvSpPr>
          <p:nvPr>
            <p:ph type="sldNum" sz="quarter" idx="11"/>
          </p:nvPr>
        </p:nvSpPr>
        <p:spPr>
          <a:ln/>
        </p:spPr>
        <p:txBody>
          <a:bodyPr/>
          <a:lstStyle>
            <a:lvl1pPr>
              <a:defRPr/>
            </a:lvl1pPr>
          </a:lstStyle>
          <a:p>
            <a:pPr>
              <a:defRPr/>
            </a:pPr>
            <a:fld id="{4ACA4A2A-9525-46BB-B9BE-EC675BD24E50}" type="slidenum">
              <a:rPr lang="fr-FR"/>
              <a:pPr>
                <a:defRPr/>
              </a:pPr>
              <a:t>‹N°›</a:t>
            </a:fld>
            <a:endParaRPr lang="fr-FR"/>
          </a:p>
        </p:txBody>
      </p:sp>
    </p:spTree>
    <p:extLst>
      <p:ext uri="{BB962C8B-B14F-4D97-AF65-F5344CB8AC3E}">
        <p14:creationId xmlns:p14="http://schemas.microsoft.com/office/powerpoint/2010/main" val="416662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5"/>
          <p:cNvSpPr>
            <a:spLocks noGrp="1" noChangeArrowheads="1"/>
          </p:cNvSpPr>
          <p:nvPr>
            <p:ph type="sldNum" sz="quarter" idx="11"/>
          </p:nvPr>
        </p:nvSpPr>
        <p:spPr>
          <a:ln/>
        </p:spPr>
        <p:txBody>
          <a:bodyPr/>
          <a:lstStyle>
            <a:lvl1pPr>
              <a:defRPr/>
            </a:lvl1pPr>
          </a:lstStyle>
          <a:p>
            <a:pPr>
              <a:defRPr/>
            </a:pPr>
            <a:fld id="{ACDAC7BC-250B-4A4B-8FFA-EC83659BB972}" type="slidenum">
              <a:rPr lang="fr-FR"/>
              <a:pPr>
                <a:defRPr/>
              </a:pPr>
              <a:t>‹N°›</a:t>
            </a:fld>
            <a:endParaRPr lang="fr-FR"/>
          </a:p>
        </p:txBody>
      </p:sp>
    </p:spTree>
    <p:extLst>
      <p:ext uri="{BB962C8B-B14F-4D97-AF65-F5344CB8AC3E}">
        <p14:creationId xmlns:p14="http://schemas.microsoft.com/office/powerpoint/2010/main" val="1207212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95E2E42E-D537-4237-960C-9FB547911877}" type="slidenum">
              <a:rPr lang="fr-FR"/>
              <a:pPr>
                <a:defRPr/>
              </a:pPr>
              <a:t>‹N°›</a:t>
            </a:fld>
            <a:endParaRPr lang="fr-FR"/>
          </a:p>
        </p:txBody>
      </p:sp>
    </p:spTree>
    <p:extLst>
      <p:ext uri="{BB962C8B-B14F-4D97-AF65-F5344CB8AC3E}">
        <p14:creationId xmlns:p14="http://schemas.microsoft.com/office/powerpoint/2010/main" val="2834308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806450"/>
            <a:ext cx="1828800" cy="2513013"/>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914400" y="806450"/>
            <a:ext cx="5334000" cy="25130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5" name="Rectangle 5"/>
          <p:cNvSpPr>
            <a:spLocks noGrp="1" noChangeArrowheads="1"/>
          </p:cNvSpPr>
          <p:nvPr>
            <p:ph type="sldNum" sz="quarter" idx="11"/>
          </p:nvPr>
        </p:nvSpPr>
        <p:spPr>
          <a:ln/>
        </p:spPr>
        <p:txBody>
          <a:bodyPr/>
          <a:lstStyle>
            <a:lvl1pPr>
              <a:defRPr/>
            </a:lvl1pPr>
          </a:lstStyle>
          <a:p>
            <a:pPr>
              <a:defRPr/>
            </a:pPr>
            <a:fld id="{742409B9-B7E3-43F0-9364-2D92DA229273}" type="slidenum">
              <a:rPr lang="fr-FR"/>
              <a:pPr>
                <a:defRPr/>
              </a:pPr>
              <a:t>‹N°›</a:t>
            </a:fld>
            <a:endParaRPr lang="fr-FR"/>
          </a:p>
        </p:txBody>
      </p:sp>
    </p:spTree>
    <p:extLst>
      <p:ext uri="{BB962C8B-B14F-4D97-AF65-F5344CB8AC3E}">
        <p14:creationId xmlns:p14="http://schemas.microsoft.com/office/powerpoint/2010/main" val="4577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Tree>
    <p:extLst>
      <p:ext uri="{BB962C8B-B14F-4D97-AF65-F5344CB8AC3E}">
        <p14:creationId xmlns:p14="http://schemas.microsoft.com/office/powerpoint/2010/main" val="1402939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627365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161871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860100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4203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914400" y="2209800"/>
            <a:ext cx="3581400" cy="110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2209800"/>
            <a:ext cx="3581400" cy="1109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6"/>
          <p:cNvSpPr>
            <a:spLocks noGrp="1" noChangeArrowheads="1"/>
          </p:cNvSpPr>
          <p:nvPr>
            <p:ph type="sldNum" sz="quarter" idx="11"/>
          </p:nvPr>
        </p:nvSpPr>
        <p:spPr>
          <a:ln/>
        </p:spPr>
        <p:txBody>
          <a:bodyPr/>
          <a:lstStyle>
            <a:lvl1pPr>
              <a:defRPr/>
            </a:lvl1pPr>
          </a:lstStyle>
          <a:p>
            <a:pPr>
              <a:defRPr/>
            </a:pPr>
            <a:fld id="{616C3F66-1995-4F07-884C-60D3179196A9}" type="slidenum">
              <a:rPr lang="fr-FR"/>
              <a:pPr>
                <a:defRPr/>
              </a:pPr>
              <a:t>‹N°›</a:t>
            </a:fld>
            <a:endParaRPr lang="fr-FR"/>
          </a:p>
        </p:txBody>
      </p:sp>
    </p:spTree>
    <p:extLst>
      <p:ext uri="{BB962C8B-B14F-4D97-AF65-F5344CB8AC3E}">
        <p14:creationId xmlns:p14="http://schemas.microsoft.com/office/powerpoint/2010/main" val="1632069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Tree>
    <p:extLst>
      <p:ext uri="{BB962C8B-B14F-4D97-AF65-F5344CB8AC3E}">
        <p14:creationId xmlns:p14="http://schemas.microsoft.com/office/powerpoint/2010/main" val="3877594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51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759954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554310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2978919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232183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F9F3FE-E04B-4EA0-AD24-05DE47390D9D}" type="slidenum">
              <a:rPr lang="en-US"/>
              <a:pPr>
                <a:defRPr/>
              </a:pPr>
              <a:t>‹N°›</a:t>
            </a:fld>
            <a:endParaRPr lang="en-US"/>
          </a:p>
        </p:txBody>
      </p:sp>
    </p:spTree>
    <p:extLst>
      <p:ext uri="{BB962C8B-B14F-4D97-AF65-F5344CB8AC3E}">
        <p14:creationId xmlns:p14="http://schemas.microsoft.com/office/powerpoint/2010/main" val="3229201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E2C2C7D-C113-4BCE-8E78-10AB4ACE16F0}" type="slidenum">
              <a:rPr lang="en-US"/>
              <a:pPr>
                <a:defRPr/>
              </a:pPr>
              <a:t>‹N°›</a:t>
            </a:fld>
            <a:endParaRPr lang="en-US"/>
          </a:p>
        </p:txBody>
      </p:sp>
    </p:spTree>
    <p:extLst>
      <p:ext uri="{BB962C8B-B14F-4D97-AF65-F5344CB8AC3E}">
        <p14:creationId xmlns:p14="http://schemas.microsoft.com/office/powerpoint/2010/main" val="4017269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EDB009A-CE88-4261-9258-310A12E27334}" type="slidenum">
              <a:rPr lang="en-US"/>
              <a:pPr>
                <a:defRPr/>
              </a:pPr>
              <a:t>‹N°›</a:t>
            </a:fld>
            <a:endParaRPr lang="en-US"/>
          </a:p>
        </p:txBody>
      </p:sp>
    </p:spTree>
    <p:extLst>
      <p:ext uri="{BB962C8B-B14F-4D97-AF65-F5344CB8AC3E}">
        <p14:creationId xmlns:p14="http://schemas.microsoft.com/office/powerpoint/2010/main" val="3315633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B0D22F-2C19-4646-9754-D8D1C4419C2B}" type="slidenum">
              <a:rPr lang="en-US"/>
              <a:pPr>
                <a:defRPr/>
              </a:pPr>
              <a:t>‹N°›</a:t>
            </a:fld>
            <a:endParaRPr lang="en-US"/>
          </a:p>
        </p:txBody>
      </p:sp>
    </p:spTree>
    <p:extLst>
      <p:ext uri="{BB962C8B-B14F-4D97-AF65-F5344CB8AC3E}">
        <p14:creationId xmlns:p14="http://schemas.microsoft.com/office/powerpoint/2010/main" val="107548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8" name="Rectangle 6"/>
          <p:cNvSpPr>
            <a:spLocks noGrp="1" noChangeArrowheads="1"/>
          </p:cNvSpPr>
          <p:nvPr>
            <p:ph type="sldNum" sz="quarter" idx="11"/>
          </p:nvPr>
        </p:nvSpPr>
        <p:spPr>
          <a:ln/>
        </p:spPr>
        <p:txBody>
          <a:bodyPr/>
          <a:lstStyle>
            <a:lvl1pPr>
              <a:defRPr/>
            </a:lvl1pPr>
          </a:lstStyle>
          <a:p>
            <a:pPr>
              <a:defRPr/>
            </a:pPr>
            <a:fld id="{F31D4317-EEDC-4F8D-955A-AF5DE290376F}" type="slidenum">
              <a:rPr lang="fr-FR"/>
              <a:pPr>
                <a:defRPr/>
              </a:pPr>
              <a:t>‹N°›</a:t>
            </a:fld>
            <a:endParaRPr lang="fr-FR"/>
          </a:p>
        </p:txBody>
      </p:sp>
    </p:spTree>
    <p:extLst>
      <p:ext uri="{BB962C8B-B14F-4D97-AF65-F5344CB8AC3E}">
        <p14:creationId xmlns:p14="http://schemas.microsoft.com/office/powerpoint/2010/main" val="256823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99A7CE14-58B1-4F5D-9C43-25E562B7047A}" type="slidenum">
              <a:rPr lang="en-US"/>
              <a:pPr>
                <a:defRPr/>
              </a:pPr>
              <a:t>‹N°›</a:t>
            </a:fld>
            <a:endParaRPr lang="en-US"/>
          </a:p>
        </p:txBody>
      </p:sp>
    </p:spTree>
    <p:extLst>
      <p:ext uri="{BB962C8B-B14F-4D97-AF65-F5344CB8AC3E}">
        <p14:creationId xmlns:p14="http://schemas.microsoft.com/office/powerpoint/2010/main" val="4134553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E15DEE66-5B8B-4682-B3BE-01157E44D494}" type="slidenum">
              <a:rPr lang="en-US"/>
              <a:pPr>
                <a:defRPr/>
              </a:pPr>
              <a:t>‹N°›</a:t>
            </a:fld>
            <a:endParaRPr lang="en-US"/>
          </a:p>
        </p:txBody>
      </p:sp>
    </p:spTree>
    <p:extLst>
      <p:ext uri="{BB962C8B-B14F-4D97-AF65-F5344CB8AC3E}">
        <p14:creationId xmlns:p14="http://schemas.microsoft.com/office/powerpoint/2010/main" val="1777132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FA49C1E-B5FA-4F70-9279-408F4D084706}" type="slidenum">
              <a:rPr lang="en-US"/>
              <a:pPr>
                <a:defRPr/>
              </a:pPr>
              <a:t>‹N°›</a:t>
            </a:fld>
            <a:endParaRPr lang="en-US"/>
          </a:p>
        </p:txBody>
      </p:sp>
    </p:spTree>
    <p:extLst>
      <p:ext uri="{BB962C8B-B14F-4D97-AF65-F5344CB8AC3E}">
        <p14:creationId xmlns:p14="http://schemas.microsoft.com/office/powerpoint/2010/main" val="1833389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8032510-1380-4860-BF3E-A3A7A42C2D93}" type="slidenum">
              <a:rPr lang="en-US"/>
              <a:pPr>
                <a:defRPr/>
              </a:pPr>
              <a:t>‹N°›</a:t>
            </a:fld>
            <a:endParaRPr lang="en-US"/>
          </a:p>
        </p:txBody>
      </p:sp>
    </p:spTree>
    <p:extLst>
      <p:ext uri="{BB962C8B-B14F-4D97-AF65-F5344CB8AC3E}">
        <p14:creationId xmlns:p14="http://schemas.microsoft.com/office/powerpoint/2010/main" val="3028837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690A61E-3CA2-426D-AB0C-A54AF364D02A}" type="slidenum">
              <a:rPr lang="en-US"/>
              <a:pPr>
                <a:defRPr/>
              </a:pPr>
              <a:t>‹N°›</a:t>
            </a:fld>
            <a:endParaRPr lang="en-US"/>
          </a:p>
        </p:txBody>
      </p:sp>
    </p:spTree>
    <p:extLst>
      <p:ext uri="{BB962C8B-B14F-4D97-AF65-F5344CB8AC3E}">
        <p14:creationId xmlns:p14="http://schemas.microsoft.com/office/powerpoint/2010/main" val="653122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E60DA32-9535-4D28-B54E-28F46466BE89}" type="slidenum">
              <a:rPr lang="en-US"/>
              <a:pPr>
                <a:defRPr/>
              </a:pPr>
              <a:t>‹N°›</a:t>
            </a:fld>
            <a:endParaRPr lang="en-US"/>
          </a:p>
        </p:txBody>
      </p:sp>
    </p:spTree>
    <p:extLst>
      <p:ext uri="{BB962C8B-B14F-4D97-AF65-F5344CB8AC3E}">
        <p14:creationId xmlns:p14="http://schemas.microsoft.com/office/powerpoint/2010/main" val="3814386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712C464-B789-42DD-AD18-3F83BD50A68C}" type="slidenum">
              <a:rPr lang="en-US"/>
              <a:pPr>
                <a:defRPr/>
              </a:pPr>
              <a:t>‹N°›</a:t>
            </a:fld>
            <a:endParaRPr lang="en-US"/>
          </a:p>
        </p:txBody>
      </p:sp>
    </p:spTree>
    <p:extLst>
      <p:ext uri="{BB962C8B-B14F-4D97-AF65-F5344CB8AC3E}">
        <p14:creationId xmlns:p14="http://schemas.microsoft.com/office/powerpoint/2010/main" val="32633983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D9A3D98-4CEE-48E6-B8E2-C60FD13D3ABB}" type="slidenum">
              <a:rPr lang="en-US"/>
              <a:pPr>
                <a:defRPr/>
              </a:pPr>
              <a:t>‹N°›</a:t>
            </a:fld>
            <a:endParaRPr lang="en-US"/>
          </a:p>
        </p:txBody>
      </p:sp>
    </p:spTree>
    <p:extLst>
      <p:ext uri="{BB962C8B-B14F-4D97-AF65-F5344CB8AC3E}">
        <p14:creationId xmlns:p14="http://schemas.microsoft.com/office/powerpoint/2010/main" val="1658759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30DBEF6-B1A6-465D-B92A-85735B3AB3BB}" type="slidenum">
              <a:rPr lang="en-US"/>
              <a:pPr>
                <a:defRPr/>
              </a:pPr>
              <a:t>‹N°›</a:t>
            </a:fld>
            <a:endParaRPr lang="en-US"/>
          </a:p>
        </p:txBody>
      </p:sp>
    </p:spTree>
    <p:extLst>
      <p:ext uri="{BB962C8B-B14F-4D97-AF65-F5344CB8AC3E}">
        <p14:creationId xmlns:p14="http://schemas.microsoft.com/office/powerpoint/2010/main" val="4291895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56E9B86-B449-4F2F-AC67-2DFF0EB8A861}" type="slidenum">
              <a:rPr lang="en-US"/>
              <a:pPr>
                <a:defRPr/>
              </a:pPr>
              <a:t>‹N°›</a:t>
            </a:fld>
            <a:endParaRPr lang="en-US"/>
          </a:p>
        </p:txBody>
      </p:sp>
    </p:spTree>
    <p:extLst>
      <p:ext uri="{BB962C8B-B14F-4D97-AF65-F5344CB8AC3E}">
        <p14:creationId xmlns:p14="http://schemas.microsoft.com/office/powerpoint/2010/main" val="214665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4" name="Rectangle 6"/>
          <p:cNvSpPr>
            <a:spLocks noGrp="1" noChangeArrowheads="1"/>
          </p:cNvSpPr>
          <p:nvPr>
            <p:ph type="sldNum" sz="quarter" idx="11"/>
          </p:nvPr>
        </p:nvSpPr>
        <p:spPr>
          <a:ln/>
        </p:spPr>
        <p:txBody>
          <a:bodyPr/>
          <a:lstStyle>
            <a:lvl1pPr>
              <a:defRPr/>
            </a:lvl1pPr>
          </a:lstStyle>
          <a:p>
            <a:pPr>
              <a:defRPr/>
            </a:pPr>
            <a:fld id="{5B583CBA-CC25-42E1-87DF-4269A8E019E0}" type="slidenum">
              <a:rPr lang="fr-FR"/>
              <a:pPr>
                <a:defRPr/>
              </a:pPr>
              <a:t>‹N°›</a:t>
            </a:fld>
            <a:endParaRPr lang="fr-FR"/>
          </a:p>
        </p:txBody>
      </p:sp>
    </p:spTree>
    <p:extLst>
      <p:ext uri="{BB962C8B-B14F-4D97-AF65-F5344CB8AC3E}">
        <p14:creationId xmlns:p14="http://schemas.microsoft.com/office/powerpoint/2010/main" val="6550497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6816201-A03B-4796-B712-9AE3E221767C}" type="slidenum">
              <a:rPr lang="en-US"/>
              <a:pPr>
                <a:defRPr/>
              </a:pPr>
              <a:t>‹N°›</a:t>
            </a:fld>
            <a:endParaRPr lang="en-US"/>
          </a:p>
        </p:txBody>
      </p:sp>
    </p:spTree>
    <p:extLst>
      <p:ext uri="{BB962C8B-B14F-4D97-AF65-F5344CB8AC3E}">
        <p14:creationId xmlns:p14="http://schemas.microsoft.com/office/powerpoint/2010/main" val="2334506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20E014A-41AF-43C3-BE20-FA9145294D61}" type="slidenum">
              <a:rPr lang="en-US"/>
              <a:pPr>
                <a:defRPr/>
              </a:pPr>
              <a:t>‹N°›</a:t>
            </a:fld>
            <a:endParaRPr lang="en-US"/>
          </a:p>
        </p:txBody>
      </p:sp>
    </p:spTree>
    <p:extLst>
      <p:ext uri="{BB962C8B-B14F-4D97-AF65-F5344CB8AC3E}">
        <p14:creationId xmlns:p14="http://schemas.microsoft.com/office/powerpoint/2010/main" val="381499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BA4C59D-ABF5-42D5-95FC-42C4B055114C}" type="slidenum">
              <a:rPr lang="en-US"/>
              <a:pPr>
                <a:defRPr/>
              </a:pPr>
              <a:t>‹N°›</a:t>
            </a:fld>
            <a:endParaRPr lang="en-US"/>
          </a:p>
        </p:txBody>
      </p:sp>
    </p:spTree>
    <p:extLst>
      <p:ext uri="{BB962C8B-B14F-4D97-AF65-F5344CB8AC3E}">
        <p14:creationId xmlns:p14="http://schemas.microsoft.com/office/powerpoint/2010/main" val="2882694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313EA80-5AC0-48B4-BA32-E71B9DB4D004}" type="slidenum">
              <a:rPr lang="en-US"/>
              <a:pPr>
                <a:defRPr/>
              </a:pPr>
              <a:t>‹N°›</a:t>
            </a:fld>
            <a:endParaRPr lang="en-US"/>
          </a:p>
        </p:txBody>
      </p:sp>
    </p:spTree>
    <p:extLst>
      <p:ext uri="{BB962C8B-B14F-4D97-AF65-F5344CB8AC3E}">
        <p14:creationId xmlns:p14="http://schemas.microsoft.com/office/powerpoint/2010/main" val="2862164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8104CA5-935F-4AE5-AAE4-6AA1EFC51FBD}" type="slidenum">
              <a:rPr lang="en-US"/>
              <a:pPr>
                <a:defRPr/>
              </a:pPr>
              <a:t>‹N°›</a:t>
            </a:fld>
            <a:endParaRPr lang="en-US"/>
          </a:p>
        </p:txBody>
      </p:sp>
    </p:spTree>
    <p:extLst>
      <p:ext uri="{BB962C8B-B14F-4D97-AF65-F5344CB8AC3E}">
        <p14:creationId xmlns:p14="http://schemas.microsoft.com/office/powerpoint/2010/main" val="23347443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BFC39B68-ED56-4F54-A170-B30DA9C8F502}" type="slidenum">
              <a:rPr lang="en-US"/>
              <a:pPr>
                <a:defRPr/>
              </a:pPr>
              <a:t>‹N°›</a:t>
            </a:fld>
            <a:endParaRPr lang="en-US"/>
          </a:p>
        </p:txBody>
      </p:sp>
    </p:spTree>
    <p:extLst>
      <p:ext uri="{BB962C8B-B14F-4D97-AF65-F5344CB8AC3E}">
        <p14:creationId xmlns:p14="http://schemas.microsoft.com/office/powerpoint/2010/main" val="11937481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3419418-D3B0-4E07-BCAC-D7A55806A5FA}" type="slidenum">
              <a:rPr lang="en-US"/>
              <a:pPr>
                <a:defRPr/>
              </a:pPr>
              <a:t>‹N°›</a:t>
            </a:fld>
            <a:endParaRPr lang="en-US"/>
          </a:p>
        </p:txBody>
      </p:sp>
    </p:spTree>
    <p:extLst>
      <p:ext uri="{BB962C8B-B14F-4D97-AF65-F5344CB8AC3E}">
        <p14:creationId xmlns:p14="http://schemas.microsoft.com/office/powerpoint/2010/main" val="1731817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6B6AF67-F3A4-4071-A1EE-5F15869B8D27}" type="slidenum">
              <a:rPr lang="en-US"/>
              <a:pPr>
                <a:defRPr/>
              </a:pPr>
              <a:t>‹N°›</a:t>
            </a:fld>
            <a:endParaRPr lang="en-US"/>
          </a:p>
        </p:txBody>
      </p:sp>
    </p:spTree>
    <p:extLst>
      <p:ext uri="{BB962C8B-B14F-4D97-AF65-F5344CB8AC3E}">
        <p14:creationId xmlns:p14="http://schemas.microsoft.com/office/powerpoint/2010/main" val="3603611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5EE8255-D3C2-4BAA-B248-1D5907B507F0}" type="slidenum">
              <a:rPr lang="en-US"/>
              <a:pPr>
                <a:defRPr/>
              </a:pPr>
              <a:t>‹N°›</a:t>
            </a:fld>
            <a:endParaRPr lang="en-US"/>
          </a:p>
        </p:txBody>
      </p:sp>
    </p:spTree>
    <p:extLst>
      <p:ext uri="{BB962C8B-B14F-4D97-AF65-F5344CB8AC3E}">
        <p14:creationId xmlns:p14="http://schemas.microsoft.com/office/powerpoint/2010/main" val="2508236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68B8906-EED4-4473-8F60-B929C1E2B7E8}" type="slidenum">
              <a:rPr lang="en-US"/>
              <a:pPr>
                <a:defRPr/>
              </a:pPr>
              <a:t>‹N°›</a:t>
            </a:fld>
            <a:endParaRPr lang="en-US"/>
          </a:p>
        </p:txBody>
      </p:sp>
    </p:spTree>
    <p:extLst>
      <p:ext uri="{BB962C8B-B14F-4D97-AF65-F5344CB8AC3E}">
        <p14:creationId xmlns:p14="http://schemas.microsoft.com/office/powerpoint/2010/main" val="217357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3" name="Rectangle 6"/>
          <p:cNvSpPr>
            <a:spLocks noGrp="1" noChangeArrowheads="1"/>
          </p:cNvSpPr>
          <p:nvPr>
            <p:ph type="sldNum" sz="quarter" idx="11"/>
          </p:nvPr>
        </p:nvSpPr>
        <p:spPr>
          <a:ln/>
        </p:spPr>
        <p:txBody>
          <a:bodyPr/>
          <a:lstStyle>
            <a:lvl1pPr>
              <a:defRPr/>
            </a:lvl1pPr>
          </a:lstStyle>
          <a:p>
            <a:pPr>
              <a:defRPr/>
            </a:pPr>
            <a:fld id="{58CB420F-DDA3-49F7-8F7D-716E3E46D679}" type="slidenum">
              <a:rPr lang="fr-FR"/>
              <a:pPr>
                <a:defRPr/>
              </a:pPr>
              <a:t>‹N°›</a:t>
            </a:fld>
            <a:endParaRPr lang="fr-FR"/>
          </a:p>
        </p:txBody>
      </p:sp>
    </p:spTree>
    <p:extLst>
      <p:ext uri="{BB962C8B-B14F-4D97-AF65-F5344CB8AC3E}">
        <p14:creationId xmlns:p14="http://schemas.microsoft.com/office/powerpoint/2010/main" val="11388195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339D1A7-4D38-483D-A359-3A464486CE28}" type="slidenum">
              <a:rPr lang="en-US"/>
              <a:pPr>
                <a:defRPr/>
              </a:pPr>
              <a:t>‹N°›</a:t>
            </a:fld>
            <a:endParaRPr lang="en-US"/>
          </a:p>
        </p:txBody>
      </p:sp>
    </p:spTree>
    <p:extLst>
      <p:ext uri="{BB962C8B-B14F-4D97-AF65-F5344CB8AC3E}">
        <p14:creationId xmlns:p14="http://schemas.microsoft.com/office/powerpoint/2010/main" val="1320745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40F719F-C94E-4EA6-AC51-CBFA5648FE6D}" type="slidenum">
              <a:rPr lang="en-US"/>
              <a:pPr>
                <a:defRPr/>
              </a:pPr>
              <a:t>‹N°›</a:t>
            </a:fld>
            <a:endParaRPr lang="en-US"/>
          </a:p>
        </p:txBody>
      </p:sp>
    </p:spTree>
    <p:extLst>
      <p:ext uri="{BB962C8B-B14F-4D97-AF65-F5344CB8AC3E}">
        <p14:creationId xmlns:p14="http://schemas.microsoft.com/office/powerpoint/2010/main" val="171059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6"/>
          <p:cNvSpPr>
            <a:spLocks noGrp="1" noChangeArrowheads="1"/>
          </p:cNvSpPr>
          <p:nvPr>
            <p:ph type="sldNum" sz="quarter" idx="11"/>
          </p:nvPr>
        </p:nvSpPr>
        <p:spPr>
          <a:ln/>
        </p:spPr>
        <p:txBody>
          <a:bodyPr/>
          <a:lstStyle>
            <a:lvl1pPr>
              <a:defRPr/>
            </a:lvl1pPr>
          </a:lstStyle>
          <a:p>
            <a:pPr>
              <a:defRPr/>
            </a:pPr>
            <a:fld id="{668BB0B9-2A59-4F18-9605-91BB33AF6034}" type="slidenum">
              <a:rPr lang="fr-FR"/>
              <a:pPr>
                <a:defRPr/>
              </a:pPr>
              <a:t>‹N°›</a:t>
            </a:fld>
            <a:endParaRPr lang="fr-FR"/>
          </a:p>
        </p:txBody>
      </p:sp>
    </p:spTree>
    <p:extLst>
      <p:ext uri="{BB962C8B-B14F-4D97-AF65-F5344CB8AC3E}">
        <p14:creationId xmlns:p14="http://schemas.microsoft.com/office/powerpoint/2010/main" val="12207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Bibliothèque de l'Université Laval</a:t>
            </a:r>
          </a:p>
        </p:txBody>
      </p:sp>
      <p:sp>
        <p:nvSpPr>
          <p:cNvPr id="6" name="Rectangle 6"/>
          <p:cNvSpPr>
            <a:spLocks noGrp="1" noChangeArrowheads="1"/>
          </p:cNvSpPr>
          <p:nvPr>
            <p:ph type="sldNum" sz="quarter" idx="11"/>
          </p:nvPr>
        </p:nvSpPr>
        <p:spPr>
          <a:ln/>
        </p:spPr>
        <p:txBody>
          <a:bodyPr/>
          <a:lstStyle>
            <a:lvl1pPr>
              <a:defRPr/>
            </a:lvl1pPr>
          </a:lstStyle>
          <a:p>
            <a:pPr>
              <a:defRPr/>
            </a:pPr>
            <a:fld id="{99D3A735-D484-4062-B664-DC039A8D057C}" type="slidenum">
              <a:rPr lang="fr-FR"/>
              <a:pPr>
                <a:defRPr/>
              </a:pPr>
              <a:t>‹N°›</a:t>
            </a:fld>
            <a:endParaRPr lang="fr-FR"/>
          </a:p>
        </p:txBody>
      </p:sp>
    </p:spTree>
    <p:extLst>
      <p:ext uri="{BB962C8B-B14F-4D97-AF65-F5344CB8AC3E}">
        <p14:creationId xmlns:p14="http://schemas.microsoft.com/office/powerpoint/2010/main" val="211172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806450"/>
            <a:ext cx="7315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914400" y="2209800"/>
            <a:ext cx="73152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1029" name="Rectangle 5"/>
          <p:cNvSpPr>
            <a:spLocks noGrp="1" noChangeArrowheads="1"/>
          </p:cNvSpPr>
          <p:nvPr>
            <p:ph type="ftr" sz="quarter" idx="3"/>
          </p:nvPr>
        </p:nvSpPr>
        <p:spPr bwMode="auto">
          <a:xfrm>
            <a:off x="914400" y="6370638"/>
            <a:ext cx="45720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200">
                <a:solidFill>
                  <a:srgbClr val="969696"/>
                </a:solidFill>
              </a:defRPr>
            </a:lvl1pPr>
          </a:lstStyle>
          <a:p>
            <a:pPr>
              <a:defRPr/>
            </a:pPr>
            <a:r>
              <a:rPr lang="fr-FR"/>
              <a:t>Bibliothèque de l'Université Laval</a:t>
            </a:r>
          </a:p>
        </p:txBody>
      </p:sp>
      <p:sp>
        <p:nvSpPr>
          <p:cNvPr id="1030" name="Rectangle 6"/>
          <p:cNvSpPr>
            <a:spLocks noGrp="1" noChangeArrowheads="1"/>
          </p:cNvSpPr>
          <p:nvPr>
            <p:ph type="sldNum" sz="quarter" idx="4"/>
          </p:nvPr>
        </p:nvSpPr>
        <p:spPr bwMode="auto">
          <a:xfrm>
            <a:off x="7239000" y="6370638"/>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solidFill>
                  <a:srgbClr val="969696"/>
                </a:solidFill>
              </a:defRPr>
            </a:lvl1pPr>
          </a:lstStyle>
          <a:p>
            <a:pPr>
              <a:defRPr/>
            </a:pPr>
            <a:fld id="{F156CF75-41F5-48A3-8173-F49CBFFBA4D8}" type="slidenum">
              <a:rPr lang="fr-FR"/>
              <a:pPr>
                <a:defRPr/>
              </a:pPr>
              <a:t>‹N°›</a:t>
            </a:fld>
            <a:endParaRPr lang="fr-FR"/>
          </a:p>
        </p:txBody>
      </p:sp>
      <p:sp>
        <p:nvSpPr>
          <p:cNvPr id="2" name="Rectangle 10"/>
          <p:cNvSpPr>
            <a:spLocks noChangeArrowheads="1"/>
          </p:cNvSpPr>
          <p:nvPr userDrawn="1"/>
        </p:nvSpPr>
        <p:spPr bwMode="auto">
          <a:xfrm>
            <a:off x="914400" y="0"/>
            <a:ext cx="7315200" cy="533400"/>
          </a:xfrm>
          <a:prstGeom prst="rect">
            <a:avLst/>
          </a:prstGeom>
          <a:solidFill>
            <a:srgbClr val="01A5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fr-FR" altLang="fr-FR" sz="2400" smtClean="0">
              <a:ea typeface="ヒラギノ角ゴ Pro W3" pitchFamily="1" charset="-128"/>
            </a:endParaRPr>
          </a:p>
        </p:txBody>
      </p:sp>
      <p:pic>
        <p:nvPicPr>
          <p:cNvPr id="1031" name="Picture 27" descr="ondes_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05800" y="76200"/>
            <a:ext cx="422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35"/>
          <p:cNvSpPr>
            <a:spLocks noChangeShapeType="1"/>
          </p:cNvSpPr>
          <p:nvPr userDrawn="1"/>
        </p:nvSpPr>
        <p:spPr bwMode="auto">
          <a:xfrm>
            <a:off x="0" y="419100"/>
            <a:ext cx="8229600"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1033" name="Line 11"/>
          <p:cNvSpPr>
            <a:spLocks noChangeShapeType="1"/>
          </p:cNvSpPr>
          <p:nvPr userDrawn="1"/>
        </p:nvSpPr>
        <p:spPr bwMode="auto">
          <a:xfrm>
            <a:off x="914400" y="6248400"/>
            <a:ext cx="7315200" cy="0"/>
          </a:xfrm>
          <a:prstGeom prst="line">
            <a:avLst/>
          </a:prstGeom>
          <a:noFill/>
          <a:ln w="9525">
            <a:solidFill>
              <a:srgbClr val="01A5E4"/>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Tree>
  </p:cSld>
  <p:clrMap bg1="lt1" tx1="dk1" bg2="lt2" tx2="dk2" accent1="accent1" accent2="accent2" accent3="accent3" accent4="accent4" accent5="accent5" accent6="accent6" hlink="hlink" folHlink="folHlink"/>
  <p:sldLayoutIdLst>
    <p:sldLayoutId id="2147485307"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 id="214748524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xEl>
                                              <p:pRg st="0" end="0"/>
                                            </p:txEl>
                                          </p:spTgt>
                                        </p:tgtEl>
                                        <p:attrNameLst>
                                          <p:attrName>style.visibility</p:attrName>
                                        </p:attrNameLst>
                                      </p:cBhvr>
                                      <p:to>
                                        <p:strVal val="visible"/>
                                      </p:to>
                                    </p:set>
                                    <p:animEffect transition="in" filter="fade">
                                      <p:cBhvr>
                                        <p:cTn id="10" dur="500"/>
                                        <p:tgtEl>
                                          <p:spTgt spid="102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Effect transition="in" filter="fade">
                                      <p:cBhvr>
                                        <p:cTn id="13" dur="500"/>
                                        <p:tgtEl>
                                          <p:spTgt spid="102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7">
                                            <p:txEl>
                                              <p:pRg st="2" end="2"/>
                                            </p:txEl>
                                          </p:spTgt>
                                        </p:tgtEl>
                                        <p:attrNameLst>
                                          <p:attrName>style.visibility</p:attrName>
                                        </p:attrNameLst>
                                      </p:cBhvr>
                                      <p:to>
                                        <p:strVal val="visible"/>
                                      </p:to>
                                    </p:set>
                                    <p:animEffect transition="in" filter="fade">
                                      <p:cBhvr>
                                        <p:cTn id="16" dur="5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0" fontAlgn="base" hangingPunct="0">
        <a:lnSpc>
          <a:spcPct val="90000"/>
        </a:lnSpc>
        <a:spcBef>
          <a:spcPct val="0"/>
        </a:spcBef>
        <a:spcAft>
          <a:spcPct val="0"/>
        </a:spcAft>
        <a:defRPr sz="4000" b="1">
          <a:solidFill>
            <a:srgbClr val="4D4D4D"/>
          </a:solidFill>
          <a:latin typeface="+mj-lt"/>
          <a:ea typeface="+mj-ea"/>
          <a:cs typeface="+mj-cs"/>
        </a:defRPr>
      </a:lvl1pPr>
      <a:lvl2pPr algn="l" rtl="0" eaLnBrk="0" fontAlgn="base" hangingPunct="0">
        <a:lnSpc>
          <a:spcPct val="90000"/>
        </a:lnSpc>
        <a:spcBef>
          <a:spcPct val="0"/>
        </a:spcBef>
        <a:spcAft>
          <a:spcPct val="0"/>
        </a:spcAft>
        <a:defRPr sz="4000" b="1">
          <a:solidFill>
            <a:srgbClr val="4D4D4D"/>
          </a:solidFill>
          <a:latin typeface="Arial Narrow" pitchFamily="34" charset="0"/>
        </a:defRPr>
      </a:lvl2pPr>
      <a:lvl3pPr algn="l" rtl="0" eaLnBrk="0" fontAlgn="base" hangingPunct="0">
        <a:lnSpc>
          <a:spcPct val="90000"/>
        </a:lnSpc>
        <a:spcBef>
          <a:spcPct val="0"/>
        </a:spcBef>
        <a:spcAft>
          <a:spcPct val="0"/>
        </a:spcAft>
        <a:defRPr sz="4000" b="1">
          <a:solidFill>
            <a:srgbClr val="4D4D4D"/>
          </a:solidFill>
          <a:latin typeface="Arial Narrow" pitchFamily="34" charset="0"/>
        </a:defRPr>
      </a:lvl3pPr>
      <a:lvl4pPr algn="l" rtl="0" eaLnBrk="0" fontAlgn="base" hangingPunct="0">
        <a:lnSpc>
          <a:spcPct val="90000"/>
        </a:lnSpc>
        <a:spcBef>
          <a:spcPct val="0"/>
        </a:spcBef>
        <a:spcAft>
          <a:spcPct val="0"/>
        </a:spcAft>
        <a:defRPr sz="4000" b="1">
          <a:solidFill>
            <a:srgbClr val="4D4D4D"/>
          </a:solidFill>
          <a:latin typeface="Arial Narrow" pitchFamily="34" charset="0"/>
        </a:defRPr>
      </a:lvl4pPr>
      <a:lvl5pPr algn="l" rtl="0" eaLnBrk="0" fontAlgn="base" hangingPunct="0">
        <a:lnSpc>
          <a:spcPct val="90000"/>
        </a:lnSpc>
        <a:spcBef>
          <a:spcPct val="0"/>
        </a:spcBef>
        <a:spcAft>
          <a:spcPct val="0"/>
        </a:spcAft>
        <a:defRPr sz="4000" b="1">
          <a:solidFill>
            <a:srgbClr val="4D4D4D"/>
          </a:solidFill>
          <a:latin typeface="Arial Narrow" pitchFamily="34" charset="0"/>
        </a:defRPr>
      </a:lvl5pPr>
      <a:lvl6pPr marL="457200" algn="l" rtl="0" fontAlgn="base">
        <a:lnSpc>
          <a:spcPct val="90000"/>
        </a:lnSpc>
        <a:spcBef>
          <a:spcPct val="0"/>
        </a:spcBef>
        <a:spcAft>
          <a:spcPct val="0"/>
        </a:spcAft>
        <a:defRPr sz="4000" b="1">
          <a:solidFill>
            <a:srgbClr val="4D4D4D"/>
          </a:solidFill>
          <a:latin typeface="Arial Narrow" pitchFamily="34" charset="0"/>
        </a:defRPr>
      </a:lvl6pPr>
      <a:lvl7pPr marL="914400" algn="l" rtl="0" fontAlgn="base">
        <a:lnSpc>
          <a:spcPct val="90000"/>
        </a:lnSpc>
        <a:spcBef>
          <a:spcPct val="0"/>
        </a:spcBef>
        <a:spcAft>
          <a:spcPct val="0"/>
        </a:spcAft>
        <a:defRPr sz="4000" b="1">
          <a:solidFill>
            <a:srgbClr val="4D4D4D"/>
          </a:solidFill>
          <a:latin typeface="Arial Narrow" pitchFamily="34" charset="0"/>
        </a:defRPr>
      </a:lvl7pPr>
      <a:lvl8pPr marL="1371600" algn="l" rtl="0" fontAlgn="base">
        <a:lnSpc>
          <a:spcPct val="90000"/>
        </a:lnSpc>
        <a:spcBef>
          <a:spcPct val="0"/>
        </a:spcBef>
        <a:spcAft>
          <a:spcPct val="0"/>
        </a:spcAft>
        <a:defRPr sz="4000" b="1">
          <a:solidFill>
            <a:srgbClr val="4D4D4D"/>
          </a:solidFill>
          <a:latin typeface="Arial Narrow" pitchFamily="34" charset="0"/>
        </a:defRPr>
      </a:lvl8pPr>
      <a:lvl9pPr marL="1828800" algn="l" rtl="0" fontAlgn="base">
        <a:lnSpc>
          <a:spcPct val="90000"/>
        </a:lnSpc>
        <a:spcBef>
          <a:spcPct val="0"/>
        </a:spcBef>
        <a:spcAft>
          <a:spcPct val="0"/>
        </a:spcAft>
        <a:defRPr sz="4000" b="1">
          <a:solidFill>
            <a:srgbClr val="4D4D4D"/>
          </a:solidFill>
          <a:latin typeface="Arial Narrow" pitchFamily="34" charset="0"/>
        </a:defRPr>
      </a:lvl9pPr>
    </p:titleStyle>
    <p:bodyStyle>
      <a:lvl1pPr marL="177800" indent="-177800" algn="l" rtl="0" eaLnBrk="0" fontAlgn="base" hangingPunct="0">
        <a:spcBef>
          <a:spcPct val="20000"/>
        </a:spcBef>
        <a:spcAft>
          <a:spcPct val="0"/>
        </a:spcAft>
        <a:buClr>
          <a:srgbClr val="0099CC"/>
        </a:buClr>
        <a:buChar char="•"/>
        <a:defRPr sz="2600" b="1">
          <a:solidFill>
            <a:srgbClr val="777777"/>
          </a:solidFill>
          <a:latin typeface="+mn-lt"/>
          <a:ea typeface="+mn-ea"/>
          <a:cs typeface="+mn-cs"/>
        </a:defRPr>
      </a:lvl1pPr>
      <a:lvl2pPr marL="627063" indent="-169863" algn="l" rtl="0" eaLnBrk="0" fontAlgn="base" hangingPunct="0">
        <a:spcBef>
          <a:spcPct val="20000"/>
        </a:spcBef>
        <a:spcAft>
          <a:spcPct val="0"/>
        </a:spcAft>
        <a:buClr>
          <a:srgbClr val="0099CC"/>
        </a:buClr>
        <a:buChar char="•"/>
        <a:defRPr sz="2200">
          <a:solidFill>
            <a:srgbClr val="4D4D4D"/>
          </a:solidFill>
          <a:latin typeface="+mn-lt"/>
        </a:defRPr>
      </a:lvl2pPr>
      <a:lvl3pPr marL="1092200" indent="-177800" algn="l" rtl="0" eaLnBrk="0" fontAlgn="base" hangingPunct="0">
        <a:spcBef>
          <a:spcPct val="20000"/>
        </a:spcBef>
        <a:spcAft>
          <a:spcPct val="0"/>
        </a:spcAft>
        <a:buClr>
          <a:srgbClr val="4D4D4D"/>
        </a:buClr>
        <a:buChar char="•"/>
        <a:defRPr sz="1700">
          <a:solidFill>
            <a:srgbClr val="4D4D4D"/>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806450"/>
            <a:ext cx="7315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fr-FR" smtClean="0"/>
              <a:t>Cliquez pour modifier le style du titre</a:t>
            </a:r>
          </a:p>
        </p:txBody>
      </p:sp>
      <p:sp>
        <p:nvSpPr>
          <p:cNvPr id="13315" name="Rectangle 3"/>
          <p:cNvSpPr>
            <a:spLocks noGrp="1" noChangeArrowheads="1"/>
          </p:cNvSpPr>
          <p:nvPr>
            <p:ph type="body" idx="1"/>
          </p:nvPr>
        </p:nvSpPr>
        <p:spPr bwMode="auto">
          <a:xfrm>
            <a:off x="914400" y="2819400"/>
            <a:ext cx="7315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13316" name="Rectangle 4"/>
          <p:cNvSpPr>
            <a:spLocks noGrp="1" noChangeArrowheads="1"/>
          </p:cNvSpPr>
          <p:nvPr>
            <p:ph type="ftr" sz="quarter" idx="3"/>
          </p:nvPr>
        </p:nvSpPr>
        <p:spPr bwMode="auto">
          <a:xfrm>
            <a:off x="914400" y="6370638"/>
            <a:ext cx="45720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200">
                <a:solidFill>
                  <a:srgbClr val="969696"/>
                </a:solidFill>
              </a:defRPr>
            </a:lvl1pPr>
          </a:lstStyle>
          <a:p>
            <a:pPr>
              <a:defRPr/>
            </a:pPr>
            <a:r>
              <a:rPr lang="fr-FR"/>
              <a:t>Bibliothèque de l'Université Laval</a:t>
            </a:r>
          </a:p>
        </p:txBody>
      </p:sp>
      <p:sp>
        <p:nvSpPr>
          <p:cNvPr id="13317" name="Rectangle 5"/>
          <p:cNvSpPr>
            <a:spLocks noGrp="1" noChangeArrowheads="1"/>
          </p:cNvSpPr>
          <p:nvPr>
            <p:ph type="sldNum" sz="quarter" idx="4"/>
          </p:nvPr>
        </p:nvSpPr>
        <p:spPr bwMode="auto">
          <a:xfrm>
            <a:off x="7239000" y="6370638"/>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solidFill>
                  <a:srgbClr val="969696"/>
                </a:solidFill>
              </a:defRPr>
            </a:lvl1pPr>
          </a:lstStyle>
          <a:p>
            <a:pPr>
              <a:defRPr/>
            </a:pPr>
            <a:fld id="{39EE30C6-84D8-454F-A8E0-414391E84126}" type="slidenum">
              <a:rPr lang="fr-FR"/>
              <a:pPr>
                <a:defRPr/>
              </a:pPr>
              <a:t>‹N°›</a:t>
            </a:fld>
            <a:endParaRPr lang="fr-FR"/>
          </a:p>
        </p:txBody>
      </p:sp>
      <p:sp>
        <p:nvSpPr>
          <p:cNvPr id="2054" name="Rectangle 10"/>
          <p:cNvSpPr>
            <a:spLocks noChangeArrowheads="1"/>
          </p:cNvSpPr>
          <p:nvPr userDrawn="1"/>
        </p:nvSpPr>
        <p:spPr bwMode="auto">
          <a:xfrm>
            <a:off x="914400" y="0"/>
            <a:ext cx="7315200" cy="533400"/>
          </a:xfrm>
          <a:prstGeom prst="rect">
            <a:avLst/>
          </a:prstGeom>
          <a:solidFill>
            <a:srgbClr val="01A5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fr-FR" altLang="fr-FR" sz="2400" smtClean="0">
              <a:ea typeface="ヒラギノ角ゴ Pro W3" pitchFamily="1" charset="-128"/>
            </a:endParaRPr>
          </a:p>
        </p:txBody>
      </p:sp>
      <p:pic>
        <p:nvPicPr>
          <p:cNvPr id="2055" name="Picture 27" descr="ondes_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05800" y="76200"/>
            <a:ext cx="422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35"/>
          <p:cNvSpPr>
            <a:spLocks noChangeShapeType="1"/>
          </p:cNvSpPr>
          <p:nvPr userDrawn="1"/>
        </p:nvSpPr>
        <p:spPr bwMode="auto">
          <a:xfrm>
            <a:off x="0" y="419100"/>
            <a:ext cx="8229600"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2057" name="Line 11"/>
          <p:cNvSpPr>
            <a:spLocks noChangeShapeType="1"/>
          </p:cNvSpPr>
          <p:nvPr userDrawn="1"/>
        </p:nvSpPr>
        <p:spPr bwMode="auto">
          <a:xfrm>
            <a:off x="914400" y="6248400"/>
            <a:ext cx="7315200" cy="0"/>
          </a:xfrm>
          <a:prstGeom prst="line">
            <a:avLst/>
          </a:prstGeom>
          <a:noFill/>
          <a:ln w="9525">
            <a:solidFill>
              <a:srgbClr val="01A5E4"/>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5">
                                            <p:txEl>
                                              <p:pRg st="0" end="0"/>
                                            </p:txEl>
                                          </p:spTgt>
                                        </p:tgtEl>
                                        <p:attrNameLst>
                                          <p:attrName>style.visibility</p:attrName>
                                        </p:attrNameLst>
                                      </p:cBhvr>
                                      <p:to>
                                        <p:strVal val="visible"/>
                                      </p:to>
                                    </p:set>
                                    <p:animEffect transition="in" filter="fade">
                                      <p:cBhvr>
                                        <p:cTn id="10" dur="500"/>
                                        <p:tgtEl>
                                          <p:spTgt spid="133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Effect transition="in" filter="fade">
                                      <p:cBhvr>
                                        <p:cTn id="13" dur="500"/>
                                        <p:tgtEl>
                                          <p:spTgt spid="1331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5">
                                            <p:txEl>
                                              <p:pRg st="2" end="2"/>
                                            </p:txEl>
                                          </p:spTgt>
                                        </p:tgtEl>
                                        <p:attrNameLst>
                                          <p:attrName>style.visibility</p:attrName>
                                        </p:attrNameLst>
                                      </p:cBhvr>
                                      <p:to>
                                        <p:strVal val="visible"/>
                                      </p:to>
                                    </p:set>
                                    <p:animEffect transition="in" filter="fade">
                                      <p:cBhvr>
                                        <p:cTn id="16"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tmplLst>
          <p:tmpl lvl="1">
            <p:tnLst>
              <p:par>
                <p:cTn presetID="10" presetClass="entr" presetSubtype="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500"/>
                        <p:tgtEl>
                          <p:spTgt spid="133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500"/>
                        <p:tgtEl>
                          <p:spTgt spid="133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315"/>
                        </p:tgtEl>
                        <p:attrNameLst>
                          <p:attrName>style.visibility</p:attrName>
                        </p:attrNameLst>
                      </p:cBhvr>
                      <p:to>
                        <p:strVal val="visible"/>
                      </p:to>
                    </p:set>
                    <p:animEffect transition="in" filter="fade">
                      <p:cBhvr>
                        <p:cTn dur="500"/>
                        <p:tgtEl>
                          <p:spTgt spid="13315"/>
                        </p:tgtEl>
                      </p:cBhvr>
                    </p:animEffect>
                  </p:childTnLst>
                </p:cTn>
              </p:par>
            </p:tnLst>
          </p:tmpl>
        </p:tmplLst>
      </p:bldP>
    </p:bldLst>
  </p:timing>
  <p:hf hdr="0" dt="0"/>
  <p:txStyles>
    <p:titleStyle>
      <a:lvl1pPr algn="l" rtl="0" eaLnBrk="0" fontAlgn="base" hangingPunct="0">
        <a:lnSpc>
          <a:spcPct val="90000"/>
        </a:lnSpc>
        <a:spcBef>
          <a:spcPct val="0"/>
        </a:spcBef>
        <a:spcAft>
          <a:spcPct val="0"/>
        </a:spcAft>
        <a:defRPr sz="4000" b="1">
          <a:solidFill>
            <a:srgbClr val="4D4D4D"/>
          </a:solidFill>
          <a:latin typeface="+mj-lt"/>
          <a:ea typeface="+mj-ea"/>
          <a:cs typeface="+mj-cs"/>
        </a:defRPr>
      </a:lvl1pPr>
      <a:lvl2pPr algn="l" rtl="0" eaLnBrk="0" fontAlgn="base" hangingPunct="0">
        <a:lnSpc>
          <a:spcPct val="90000"/>
        </a:lnSpc>
        <a:spcBef>
          <a:spcPct val="0"/>
        </a:spcBef>
        <a:spcAft>
          <a:spcPct val="0"/>
        </a:spcAft>
        <a:defRPr sz="4000" b="1">
          <a:solidFill>
            <a:srgbClr val="4D4D4D"/>
          </a:solidFill>
          <a:latin typeface="Arial Narrow" pitchFamily="34" charset="0"/>
        </a:defRPr>
      </a:lvl2pPr>
      <a:lvl3pPr algn="l" rtl="0" eaLnBrk="0" fontAlgn="base" hangingPunct="0">
        <a:lnSpc>
          <a:spcPct val="90000"/>
        </a:lnSpc>
        <a:spcBef>
          <a:spcPct val="0"/>
        </a:spcBef>
        <a:spcAft>
          <a:spcPct val="0"/>
        </a:spcAft>
        <a:defRPr sz="4000" b="1">
          <a:solidFill>
            <a:srgbClr val="4D4D4D"/>
          </a:solidFill>
          <a:latin typeface="Arial Narrow" pitchFamily="34" charset="0"/>
        </a:defRPr>
      </a:lvl3pPr>
      <a:lvl4pPr algn="l" rtl="0" eaLnBrk="0" fontAlgn="base" hangingPunct="0">
        <a:lnSpc>
          <a:spcPct val="90000"/>
        </a:lnSpc>
        <a:spcBef>
          <a:spcPct val="0"/>
        </a:spcBef>
        <a:spcAft>
          <a:spcPct val="0"/>
        </a:spcAft>
        <a:defRPr sz="4000" b="1">
          <a:solidFill>
            <a:srgbClr val="4D4D4D"/>
          </a:solidFill>
          <a:latin typeface="Arial Narrow" pitchFamily="34" charset="0"/>
        </a:defRPr>
      </a:lvl4pPr>
      <a:lvl5pPr algn="l" rtl="0" eaLnBrk="0" fontAlgn="base" hangingPunct="0">
        <a:lnSpc>
          <a:spcPct val="90000"/>
        </a:lnSpc>
        <a:spcBef>
          <a:spcPct val="0"/>
        </a:spcBef>
        <a:spcAft>
          <a:spcPct val="0"/>
        </a:spcAft>
        <a:defRPr sz="4000" b="1">
          <a:solidFill>
            <a:srgbClr val="4D4D4D"/>
          </a:solidFill>
          <a:latin typeface="Arial Narrow" pitchFamily="34" charset="0"/>
        </a:defRPr>
      </a:lvl5pPr>
      <a:lvl6pPr marL="457200" algn="l" rtl="0" fontAlgn="base">
        <a:lnSpc>
          <a:spcPct val="90000"/>
        </a:lnSpc>
        <a:spcBef>
          <a:spcPct val="0"/>
        </a:spcBef>
        <a:spcAft>
          <a:spcPct val="0"/>
        </a:spcAft>
        <a:defRPr sz="4000" b="1">
          <a:solidFill>
            <a:srgbClr val="4D4D4D"/>
          </a:solidFill>
          <a:latin typeface="Arial Narrow" pitchFamily="34" charset="0"/>
        </a:defRPr>
      </a:lvl6pPr>
      <a:lvl7pPr marL="914400" algn="l" rtl="0" fontAlgn="base">
        <a:lnSpc>
          <a:spcPct val="90000"/>
        </a:lnSpc>
        <a:spcBef>
          <a:spcPct val="0"/>
        </a:spcBef>
        <a:spcAft>
          <a:spcPct val="0"/>
        </a:spcAft>
        <a:defRPr sz="4000" b="1">
          <a:solidFill>
            <a:srgbClr val="4D4D4D"/>
          </a:solidFill>
          <a:latin typeface="Arial Narrow" pitchFamily="34" charset="0"/>
        </a:defRPr>
      </a:lvl7pPr>
      <a:lvl8pPr marL="1371600" algn="l" rtl="0" fontAlgn="base">
        <a:lnSpc>
          <a:spcPct val="90000"/>
        </a:lnSpc>
        <a:spcBef>
          <a:spcPct val="0"/>
        </a:spcBef>
        <a:spcAft>
          <a:spcPct val="0"/>
        </a:spcAft>
        <a:defRPr sz="4000" b="1">
          <a:solidFill>
            <a:srgbClr val="4D4D4D"/>
          </a:solidFill>
          <a:latin typeface="Arial Narrow" pitchFamily="34" charset="0"/>
        </a:defRPr>
      </a:lvl8pPr>
      <a:lvl9pPr marL="1828800" algn="l" rtl="0" fontAlgn="base">
        <a:lnSpc>
          <a:spcPct val="90000"/>
        </a:lnSpc>
        <a:spcBef>
          <a:spcPct val="0"/>
        </a:spcBef>
        <a:spcAft>
          <a:spcPct val="0"/>
        </a:spcAft>
        <a:defRPr sz="4000" b="1">
          <a:solidFill>
            <a:srgbClr val="4D4D4D"/>
          </a:solidFill>
          <a:latin typeface="Arial Narrow" pitchFamily="34" charset="0"/>
        </a:defRPr>
      </a:lvl9pPr>
    </p:titleStyle>
    <p:bodyStyle>
      <a:lvl1pPr marL="177800" indent="-177800" algn="l" rtl="0" eaLnBrk="0" fontAlgn="base" hangingPunct="0">
        <a:spcBef>
          <a:spcPct val="20000"/>
        </a:spcBef>
        <a:spcAft>
          <a:spcPct val="0"/>
        </a:spcAft>
        <a:buClr>
          <a:srgbClr val="0099CC"/>
        </a:buClr>
        <a:buChar char="•"/>
        <a:defRPr sz="2200">
          <a:solidFill>
            <a:srgbClr val="4D4D4D"/>
          </a:solidFill>
          <a:latin typeface="+mn-lt"/>
          <a:ea typeface="+mn-ea"/>
          <a:cs typeface="+mn-cs"/>
        </a:defRPr>
      </a:lvl1pPr>
      <a:lvl2pPr marL="627063" indent="-169863" algn="l" rtl="0" eaLnBrk="0" fontAlgn="base" hangingPunct="0">
        <a:spcBef>
          <a:spcPct val="20000"/>
        </a:spcBef>
        <a:spcAft>
          <a:spcPct val="0"/>
        </a:spcAft>
        <a:buClr>
          <a:srgbClr val="0099CC"/>
        </a:buClr>
        <a:buChar char="•"/>
        <a:defRPr sz="1700">
          <a:solidFill>
            <a:srgbClr val="4D4D4D"/>
          </a:solidFill>
          <a:latin typeface="+mn-lt"/>
        </a:defRPr>
      </a:lvl2pPr>
      <a:lvl3pPr marL="1092200" indent="-177800" algn="l" rtl="0" eaLnBrk="0" fontAlgn="base" hangingPunct="0">
        <a:spcBef>
          <a:spcPct val="20000"/>
        </a:spcBef>
        <a:spcAft>
          <a:spcPct val="0"/>
        </a:spcAft>
        <a:buClr>
          <a:srgbClr val="4D4D4D"/>
        </a:buClr>
        <a:buChar char="•"/>
        <a:defRPr sz="1400">
          <a:solidFill>
            <a:srgbClr val="4D4D4D"/>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0F5C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914400" y="806450"/>
            <a:ext cx="73152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fr-FR" smtClean="0"/>
              <a:t>Cliquez pour modifier le style du titre</a:t>
            </a:r>
          </a:p>
        </p:txBody>
      </p:sp>
      <p:sp>
        <p:nvSpPr>
          <p:cNvPr id="27651" name="Rectangle 3"/>
          <p:cNvSpPr>
            <a:spLocks noGrp="1" noChangeArrowheads="1"/>
          </p:cNvSpPr>
          <p:nvPr>
            <p:ph type="body" idx="1"/>
          </p:nvPr>
        </p:nvSpPr>
        <p:spPr bwMode="auto">
          <a:xfrm>
            <a:off x="914400" y="2209800"/>
            <a:ext cx="73152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27652" name="Rectangle 4"/>
          <p:cNvSpPr>
            <a:spLocks noGrp="1" noChangeArrowheads="1"/>
          </p:cNvSpPr>
          <p:nvPr>
            <p:ph type="ftr" sz="quarter" idx="3"/>
          </p:nvPr>
        </p:nvSpPr>
        <p:spPr bwMode="auto">
          <a:xfrm>
            <a:off x="914400" y="6370638"/>
            <a:ext cx="45720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200">
                <a:solidFill>
                  <a:srgbClr val="969696"/>
                </a:solidFill>
              </a:defRPr>
            </a:lvl1pPr>
          </a:lstStyle>
          <a:p>
            <a:pPr>
              <a:defRPr/>
            </a:pPr>
            <a:r>
              <a:rPr lang="fr-FR"/>
              <a:t>Bibliothèque de l'Université Laval</a:t>
            </a:r>
          </a:p>
        </p:txBody>
      </p:sp>
      <p:sp>
        <p:nvSpPr>
          <p:cNvPr id="27653" name="Rectangle 5"/>
          <p:cNvSpPr>
            <a:spLocks noGrp="1" noChangeArrowheads="1"/>
          </p:cNvSpPr>
          <p:nvPr>
            <p:ph type="sldNum" sz="quarter" idx="4"/>
          </p:nvPr>
        </p:nvSpPr>
        <p:spPr bwMode="auto">
          <a:xfrm>
            <a:off x="7239000" y="6370638"/>
            <a:ext cx="9906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solidFill>
                  <a:srgbClr val="969696"/>
                </a:solidFill>
              </a:defRPr>
            </a:lvl1pPr>
          </a:lstStyle>
          <a:p>
            <a:pPr>
              <a:defRPr/>
            </a:pPr>
            <a:fld id="{F23D7762-3318-401D-AFCC-261D4CC93075}" type="slidenum">
              <a:rPr lang="fr-FR"/>
              <a:pPr>
                <a:defRPr/>
              </a:pPr>
              <a:t>‹N°›</a:t>
            </a:fld>
            <a:endParaRPr lang="fr-FR"/>
          </a:p>
        </p:txBody>
      </p:sp>
      <p:sp>
        <p:nvSpPr>
          <p:cNvPr id="3078" name="Rectangle 10"/>
          <p:cNvSpPr>
            <a:spLocks noChangeArrowheads="1"/>
          </p:cNvSpPr>
          <p:nvPr userDrawn="1"/>
        </p:nvSpPr>
        <p:spPr bwMode="auto">
          <a:xfrm>
            <a:off x="914400" y="0"/>
            <a:ext cx="7315200" cy="533400"/>
          </a:xfrm>
          <a:prstGeom prst="rect">
            <a:avLst/>
          </a:prstGeom>
          <a:solidFill>
            <a:srgbClr val="01A5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fr-FR" altLang="fr-FR" sz="2400" smtClean="0">
              <a:ea typeface="ヒラギノ角ゴ Pro W3" pitchFamily="1" charset="-128"/>
            </a:endParaRPr>
          </a:p>
        </p:txBody>
      </p:sp>
      <p:pic>
        <p:nvPicPr>
          <p:cNvPr id="3079" name="Picture 27" descr="ondes_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05800" y="76200"/>
            <a:ext cx="422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Line 35"/>
          <p:cNvSpPr>
            <a:spLocks noChangeShapeType="1"/>
          </p:cNvSpPr>
          <p:nvPr userDrawn="1"/>
        </p:nvSpPr>
        <p:spPr bwMode="auto">
          <a:xfrm>
            <a:off x="0" y="419100"/>
            <a:ext cx="8229600" cy="1588"/>
          </a:xfrm>
          <a:prstGeom prst="line">
            <a:avLst/>
          </a:prstGeom>
          <a:noFill/>
          <a:ln w="9525">
            <a:solidFill>
              <a:srgbClr val="F0F5C1"/>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
        <p:nvSpPr>
          <p:cNvPr id="3081" name="Line 11"/>
          <p:cNvSpPr>
            <a:spLocks noChangeShapeType="1"/>
          </p:cNvSpPr>
          <p:nvPr userDrawn="1"/>
        </p:nvSpPr>
        <p:spPr bwMode="auto">
          <a:xfrm>
            <a:off x="914400" y="6248400"/>
            <a:ext cx="7315200" cy="0"/>
          </a:xfrm>
          <a:prstGeom prst="line">
            <a:avLst/>
          </a:prstGeom>
          <a:noFill/>
          <a:ln w="9525">
            <a:solidFill>
              <a:srgbClr val="01A5E4"/>
            </a:solidFill>
            <a:round/>
            <a:headEnd/>
            <a:tailEnd/>
          </a:ln>
          <a:extLst>
            <a:ext uri="{909E8E84-426E-40DD-AFC4-6F175D3DCCD1}">
              <a14:hiddenFill xmlns:a14="http://schemas.microsoft.com/office/drawing/2010/main">
                <a:noFill/>
              </a14:hiddenFill>
            </a:ext>
          </a:extLst>
        </p:spPr>
        <p:txBody>
          <a:bodyPr wrap="none" anchor="ctr"/>
          <a:lstStyle/>
          <a:p>
            <a:endParaRPr lang="fr-CA"/>
          </a:p>
        </p:txBody>
      </p:sp>
    </p:spTree>
  </p:cSld>
  <p:clrMap bg1="lt1" tx1="dk1" bg2="lt2" tx2="dk2" accent1="accent1" accent2="accent2" accent3="accent3" accent4="accent4" accent5="accent5" accent6="accent6" hlink="hlink" folHlink="folHlink"/>
  <p:sldLayoutIdLst>
    <p:sldLayoutId id="2147485259" r:id="rId1"/>
    <p:sldLayoutId id="2147485260" r:id="rId2"/>
    <p:sldLayoutId id="2147485261" r:id="rId3"/>
    <p:sldLayoutId id="2147485262" r:id="rId4"/>
    <p:sldLayoutId id="2147485263" r:id="rId5"/>
    <p:sldLayoutId id="2147485264" r:id="rId6"/>
    <p:sldLayoutId id="2147485265" r:id="rId7"/>
    <p:sldLayoutId id="2147485266" r:id="rId8"/>
    <p:sldLayoutId id="2147485267" r:id="rId9"/>
    <p:sldLayoutId id="2147485268" r:id="rId10"/>
    <p:sldLayoutId id="214748526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xEl>
                                              <p:pRg st="0" end="0"/>
                                            </p:txEl>
                                          </p:spTgt>
                                        </p:tgtEl>
                                        <p:attrNameLst>
                                          <p:attrName>style.visibility</p:attrName>
                                        </p:attrNameLst>
                                      </p:cBhvr>
                                      <p:to>
                                        <p:strVal val="visible"/>
                                      </p:to>
                                    </p:set>
                                    <p:animEffect transition="in" filter="fade">
                                      <p:cBhvr>
                                        <p:cTn id="10" dur="500"/>
                                        <p:tgtEl>
                                          <p:spTgt spid="2765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Effect transition="in" filter="fade">
                                      <p:cBhvr>
                                        <p:cTn id="13" dur="500"/>
                                        <p:tgtEl>
                                          <p:spTgt spid="2765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fade">
                                      <p:cBhvr>
                                        <p:cTn id="16"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tmplLst>
          <p:tmpl lvl="1">
            <p:tnLst>
              <p:par>
                <p:cTn presetID="10" presetClass="entr" presetSubtype="0" fill="hold" nodeType="with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500"/>
                        <p:tgtEl>
                          <p:spTgt spid="276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500"/>
                        <p:tgtEl>
                          <p:spTgt spid="276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500"/>
                        <p:tgtEl>
                          <p:spTgt spid="27651"/>
                        </p:tgtEl>
                      </p:cBhvr>
                    </p:animEffect>
                  </p:childTnLst>
                </p:cTn>
              </p:par>
            </p:tnLst>
          </p:tmpl>
        </p:tmplLst>
      </p:bldP>
    </p:bldLst>
  </p:timing>
  <p:hf hdr="0" dt="0"/>
  <p:txStyles>
    <p:titleStyle>
      <a:lvl1pPr algn="l" rtl="0" eaLnBrk="0" fontAlgn="base" hangingPunct="0">
        <a:lnSpc>
          <a:spcPct val="90000"/>
        </a:lnSpc>
        <a:spcBef>
          <a:spcPct val="0"/>
        </a:spcBef>
        <a:spcAft>
          <a:spcPct val="0"/>
        </a:spcAft>
        <a:defRPr sz="4000" b="1">
          <a:solidFill>
            <a:srgbClr val="4D4D4D"/>
          </a:solidFill>
          <a:latin typeface="+mj-lt"/>
          <a:ea typeface="+mj-ea"/>
          <a:cs typeface="+mj-cs"/>
        </a:defRPr>
      </a:lvl1pPr>
      <a:lvl2pPr algn="l" rtl="0" eaLnBrk="0" fontAlgn="base" hangingPunct="0">
        <a:lnSpc>
          <a:spcPct val="90000"/>
        </a:lnSpc>
        <a:spcBef>
          <a:spcPct val="0"/>
        </a:spcBef>
        <a:spcAft>
          <a:spcPct val="0"/>
        </a:spcAft>
        <a:defRPr sz="4000" b="1">
          <a:solidFill>
            <a:srgbClr val="4D4D4D"/>
          </a:solidFill>
          <a:latin typeface="Arial Narrow" pitchFamily="34" charset="0"/>
        </a:defRPr>
      </a:lvl2pPr>
      <a:lvl3pPr algn="l" rtl="0" eaLnBrk="0" fontAlgn="base" hangingPunct="0">
        <a:lnSpc>
          <a:spcPct val="90000"/>
        </a:lnSpc>
        <a:spcBef>
          <a:spcPct val="0"/>
        </a:spcBef>
        <a:spcAft>
          <a:spcPct val="0"/>
        </a:spcAft>
        <a:defRPr sz="4000" b="1">
          <a:solidFill>
            <a:srgbClr val="4D4D4D"/>
          </a:solidFill>
          <a:latin typeface="Arial Narrow" pitchFamily="34" charset="0"/>
        </a:defRPr>
      </a:lvl3pPr>
      <a:lvl4pPr algn="l" rtl="0" eaLnBrk="0" fontAlgn="base" hangingPunct="0">
        <a:lnSpc>
          <a:spcPct val="90000"/>
        </a:lnSpc>
        <a:spcBef>
          <a:spcPct val="0"/>
        </a:spcBef>
        <a:spcAft>
          <a:spcPct val="0"/>
        </a:spcAft>
        <a:defRPr sz="4000" b="1">
          <a:solidFill>
            <a:srgbClr val="4D4D4D"/>
          </a:solidFill>
          <a:latin typeface="Arial Narrow" pitchFamily="34" charset="0"/>
        </a:defRPr>
      </a:lvl4pPr>
      <a:lvl5pPr algn="l" rtl="0" eaLnBrk="0" fontAlgn="base" hangingPunct="0">
        <a:lnSpc>
          <a:spcPct val="90000"/>
        </a:lnSpc>
        <a:spcBef>
          <a:spcPct val="0"/>
        </a:spcBef>
        <a:spcAft>
          <a:spcPct val="0"/>
        </a:spcAft>
        <a:defRPr sz="4000" b="1">
          <a:solidFill>
            <a:srgbClr val="4D4D4D"/>
          </a:solidFill>
          <a:latin typeface="Arial Narrow" pitchFamily="34" charset="0"/>
        </a:defRPr>
      </a:lvl5pPr>
      <a:lvl6pPr marL="457200" algn="l" rtl="0" fontAlgn="base">
        <a:lnSpc>
          <a:spcPct val="90000"/>
        </a:lnSpc>
        <a:spcBef>
          <a:spcPct val="0"/>
        </a:spcBef>
        <a:spcAft>
          <a:spcPct val="0"/>
        </a:spcAft>
        <a:defRPr sz="4000" b="1">
          <a:solidFill>
            <a:srgbClr val="4D4D4D"/>
          </a:solidFill>
          <a:latin typeface="Arial Narrow" pitchFamily="34" charset="0"/>
        </a:defRPr>
      </a:lvl6pPr>
      <a:lvl7pPr marL="914400" algn="l" rtl="0" fontAlgn="base">
        <a:lnSpc>
          <a:spcPct val="90000"/>
        </a:lnSpc>
        <a:spcBef>
          <a:spcPct val="0"/>
        </a:spcBef>
        <a:spcAft>
          <a:spcPct val="0"/>
        </a:spcAft>
        <a:defRPr sz="4000" b="1">
          <a:solidFill>
            <a:srgbClr val="4D4D4D"/>
          </a:solidFill>
          <a:latin typeface="Arial Narrow" pitchFamily="34" charset="0"/>
        </a:defRPr>
      </a:lvl7pPr>
      <a:lvl8pPr marL="1371600" algn="l" rtl="0" fontAlgn="base">
        <a:lnSpc>
          <a:spcPct val="90000"/>
        </a:lnSpc>
        <a:spcBef>
          <a:spcPct val="0"/>
        </a:spcBef>
        <a:spcAft>
          <a:spcPct val="0"/>
        </a:spcAft>
        <a:defRPr sz="4000" b="1">
          <a:solidFill>
            <a:srgbClr val="4D4D4D"/>
          </a:solidFill>
          <a:latin typeface="Arial Narrow" pitchFamily="34" charset="0"/>
        </a:defRPr>
      </a:lvl8pPr>
      <a:lvl9pPr marL="1828800" algn="l" rtl="0" fontAlgn="base">
        <a:lnSpc>
          <a:spcPct val="90000"/>
        </a:lnSpc>
        <a:spcBef>
          <a:spcPct val="0"/>
        </a:spcBef>
        <a:spcAft>
          <a:spcPct val="0"/>
        </a:spcAft>
        <a:defRPr sz="4000" b="1">
          <a:solidFill>
            <a:srgbClr val="4D4D4D"/>
          </a:solidFill>
          <a:latin typeface="Arial Narrow" pitchFamily="34" charset="0"/>
        </a:defRPr>
      </a:lvl9pPr>
    </p:titleStyle>
    <p:bodyStyle>
      <a:lvl1pPr marL="177800" indent="-177800" algn="l" rtl="0" eaLnBrk="0" fontAlgn="base" hangingPunct="0">
        <a:spcBef>
          <a:spcPct val="20000"/>
        </a:spcBef>
        <a:spcAft>
          <a:spcPct val="0"/>
        </a:spcAft>
        <a:buClr>
          <a:srgbClr val="0099CC"/>
        </a:buClr>
        <a:buChar char="•"/>
        <a:defRPr sz="2600" b="1">
          <a:solidFill>
            <a:srgbClr val="777777"/>
          </a:solidFill>
          <a:latin typeface="+mn-lt"/>
          <a:ea typeface="+mn-ea"/>
          <a:cs typeface="+mn-cs"/>
        </a:defRPr>
      </a:lvl1pPr>
      <a:lvl2pPr marL="627063" indent="-169863" algn="l" rtl="0" eaLnBrk="0" fontAlgn="base" hangingPunct="0">
        <a:spcBef>
          <a:spcPct val="20000"/>
        </a:spcBef>
        <a:spcAft>
          <a:spcPct val="0"/>
        </a:spcAft>
        <a:buClr>
          <a:srgbClr val="0099CC"/>
        </a:buClr>
        <a:buChar char="•"/>
        <a:defRPr sz="2200">
          <a:solidFill>
            <a:srgbClr val="4D4D4D"/>
          </a:solidFill>
          <a:latin typeface="+mn-lt"/>
        </a:defRPr>
      </a:lvl2pPr>
      <a:lvl3pPr marL="1092200" indent="-177800" algn="l" rtl="0" eaLnBrk="0" fontAlgn="base" hangingPunct="0">
        <a:spcBef>
          <a:spcPct val="20000"/>
        </a:spcBef>
        <a:spcAft>
          <a:spcPct val="0"/>
        </a:spcAft>
        <a:buClr>
          <a:srgbClr val="4D4D4D"/>
        </a:buClr>
        <a:buChar char="•"/>
        <a:defRPr sz="1700">
          <a:solidFill>
            <a:srgbClr val="4D4D4D"/>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70" r:id="rId1"/>
    <p:sldLayoutId id="2147485271" r:id="rId2"/>
    <p:sldLayoutId id="2147485272" r:id="rId3"/>
    <p:sldLayoutId id="2147485273" r:id="rId4"/>
    <p:sldLayoutId id="2147485274" r:id="rId5"/>
    <p:sldLayoutId id="2147485275" r:id="rId6"/>
    <p:sldLayoutId id="2147485276" r:id="rId7"/>
    <p:sldLayoutId id="2147485277" r:id="rId8"/>
    <p:sldLayoutId id="2147485278" r:id="rId9"/>
    <p:sldLayoutId id="2147485279" r:id="rId10"/>
    <p:sldLayoutId id="21474852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238500" y="0"/>
            <a:ext cx="11925300" cy="3810000"/>
            <a:chOff x="-2040" y="0"/>
            <a:chExt cx="7512" cy="2400"/>
          </a:xfrm>
        </p:grpSpPr>
        <p:sp>
          <p:nvSpPr>
            <p:cNvPr id="4104"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sp>
          <p:nvSpPr>
            <p:cNvPr id="4105"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sp>
          <p:nvSpPr>
            <p:cNvPr id="4106"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sp>
        <p:nvSpPr>
          <p:cNvPr id="4099"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fr-FR" smtClean="0"/>
              <a:t>Click to edit Master title style</a:t>
            </a:r>
          </a:p>
        </p:txBody>
      </p:sp>
      <p:sp>
        <p:nvSpPr>
          <p:cNvPr id="4100"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7271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Times New Roman" pitchFamily="18" charset="0"/>
              </a:defRPr>
            </a:lvl1pPr>
          </a:lstStyle>
          <a:p>
            <a:pPr>
              <a:defRPr/>
            </a:pPr>
            <a:endParaRPr lang="en-US"/>
          </a:p>
        </p:txBody>
      </p:sp>
      <p:sp>
        <p:nvSpPr>
          <p:cNvPr id="727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Times New Roman" pitchFamily="18" charset="0"/>
              </a:defRPr>
            </a:lvl1pPr>
          </a:lstStyle>
          <a:p>
            <a:pPr>
              <a:defRPr/>
            </a:pPr>
            <a:endParaRPr lang="en-US"/>
          </a:p>
        </p:txBody>
      </p:sp>
      <p:sp>
        <p:nvSpPr>
          <p:cNvPr id="7271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alibri" pitchFamily="34" charset="0"/>
              </a:defRPr>
            </a:lvl1pPr>
          </a:lstStyle>
          <a:p>
            <a:pPr>
              <a:defRPr/>
            </a:pPr>
            <a:fld id="{DE6404C7-1F7D-4EF8-86F5-D0758F9A53A0}"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5281" r:id="rId1"/>
    <p:sldLayoutId id="2147485282" r:id="rId2"/>
    <p:sldLayoutId id="2147485283" r:id="rId3"/>
    <p:sldLayoutId id="2147485284" r:id="rId4"/>
    <p:sldLayoutId id="2147485285" r:id="rId5"/>
    <p:sldLayoutId id="2147485286" r:id="rId6"/>
    <p:sldLayoutId id="2147485287" r:id="rId7"/>
    <p:sldLayoutId id="2147485288" r:id="rId8"/>
    <p:sldLayoutId id="2147485289" r:id="rId9"/>
    <p:sldLayoutId id="2147485290" r:id="rId10"/>
    <p:sldLayoutId id="2147485291" r:id="rId11"/>
    <p:sldLayoutId id="2147485292" r:id="rId12"/>
    <p:sldLayoutId id="214748529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Calibri" pitchFamily="34" charset="0"/>
          <a:ea typeface="+mj-ea"/>
          <a:cs typeface="+mj-cs"/>
        </a:defRPr>
      </a:lvl1pPr>
      <a:lvl2pPr algn="l" rtl="0" eaLnBrk="0" fontAlgn="base" hangingPunct="0">
        <a:spcBef>
          <a:spcPct val="0"/>
        </a:spcBef>
        <a:spcAft>
          <a:spcPct val="0"/>
        </a:spcAft>
        <a:defRPr sz="3600">
          <a:solidFill>
            <a:schemeClr val="tx2"/>
          </a:solidFill>
          <a:latin typeface="Calibri" pitchFamily="34" charset="0"/>
          <a:cs typeface="Arial" charset="0"/>
        </a:defRPr>
      </a:lvl2pPr>
      <a:lvl3pPr algn="l" rtl="0" eaLnBrk="0" fontAlgn="base" hangingPunct="0">
        <a:spcBef>
          <a:spcPct val="0"/>
        </a:spcBef>
        <a:spcAft>
          <a:spcPct val="0"/>
        </a:spcAft>
        <a:defRPr sz="3600">
          <a:solidFill>
            <a:schemeClr val="tx2"/>
          </a:solidFill>
          <a:latin typeface="Calibri" pitchFamily="34" charset="0"/>
          <a:cs typeface="Arial" charset="0"/>
        </a:defRPr>
      </a:lvl3pPr>
      <a:lvl4pPr algn="l" rtl="0" eaLnBrk="0" fontAlgn="base" hangingPunct="0">
        <a:spcBef>
          <a:spcPct val="0"/>
        </a:spcBef>
        <a:spcAft>
          <a:spcPct val="0"/>
        </a:spcAft>
        <a:defRPr sz="3600">
          <a:solidFill>
            <a:schemeClr val="tx2"/>
          </a:solidFill>
          <a:latin typeface="Calibri" pitchFamily="34" charset="0"/>
          <a:cs typeface="Arial" charset="0"/>
        </a:defRPr>
      </a:lvl4pPr>
      <a:lvl5pPr algn="l" rtl="0" eaLnBrk="0" fontAlgn="base" hangingPunct="0">
        <a:spcBef>
          <a:spcPct val="0"/>
        </a:spcBef>
        <a:spcAft>
          <a:spcPct val="0"/>
        </a:spcAft>
        <a:defRPr sz="3600">
          <a:solidFill>
            <a:schemeClr val="tx2"/>
          </a:solidFill>
          <a:latin typeface="Calibri" pitchFamily="34" charset="0"/>
          <a:cs typeface="Arial" charset="0"/>
        </a:defRPr>
      </a:lvl5pPr>
      <a:lvl6pPr marL="457200" algn="l" rtl="0" fontAlgn="base">
        <a:spcBef>
          <a:spcPct val="0"/>
        </a:spcBef>
        <a:spcAft>
          <a:spcPct val="0"/>
        </a:spcAft>
        <a:defRPr sz="3600">
          <a:solidFill>
            <a:schemeClr val="tx2"/>
          </a:solidFill>
          <a:latin typeface="Perpetua" pitchFamily="18" charset="0"/>
          <a:cs typeface="Arial" charset="0"/>
        </a:defRPr>
      </a:lvl6pPr>
      <a:lvl7pPr marL="914400" algn="l" rtl="0" fontAlgn="base">
        <a:spcBef>
          <a:spcPct val="0"/>
        </a:spcBef>
        <a:spcAft>
          <a:spcPct val="0"/>
        </a:spcAft>
        <a:defRPr sz="3600">
          <a:solidFill>
            <a:schemeClr val="tx2"/>
          </a:solidFill>
          <a:latin typeface="Perpetua" pitchFamily="18" charset="0"/>
          <a:cs typeface="Arial" charset="0"/>
        </a:defRPr>
      </a:lvl7pPr>
      <a:lvl8pPr marL="1371600" algn="l" rtl="0" fontAlgn="base">
        <a:spcBef>
          <a:spcPct val="0"/>
        </a:spcBef>
        <a:spcAft>
          <a:spcPct val="0"/>
        </a:spcAft>
        <a:defRPr sz="3600">
          <a:solidFill>
            <a:schemeClr val="tx2"/>
          </a:solidFill>
          <a:latin typeface="Perpetua" pitchFamily="18" charset="0"/>
          <a:cs typeface="Arial" charset="0"/>
        </a:defRPr>
      </a:lvl8pPr>
      <a:lvl9pPr marL="1828800" algn="l" rtl="0" fontAlgn="base">
        <a:spcBef>
          <a:spcPct val="0"/>
        </a:spcBef>
        <a:spcAft>
          <a:spcPct val="0"/>
        </a:spcAft>
        <a:defRPr sz="3600">
          <a:solidFill>
            <a:schemeClr val="tx2"/>
          </a:solidFill>
          <a:latin typeface="Perpetua" pitchFamily="18"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Calibri" pitchFamily="34" charset="0"/>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Calibri" pitchFamily="34"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Calibri" pitchFamily="34" charset="0"/>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Calibri" pitchFamily="34" charset="0"/>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238500" y="0"/>
            <a:ext cx="11925300" cy="3810000"/>
            <a:chOff x="-2040" y="0"/>
            <a:chExt cx="7512" cy="2400"/>
          </a:xfrm>
        </p:grpSpPr>
        <p:sp>
          <p:nvSpPr>
            <p:cNvPr id="5128"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sp>
          <p:nvSpPr>
            <p:cNvPr id="5129"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sp>
          <p:nvSpPr>
            <p:cNvPr id="5130"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grpSp>
      <p:sp>
        <p:nvSpPr>
          <p:cNvPr id="5123"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fr-FR" smtClean="0"/>
              <a:t>Click to edit Master title style</a:t>
            </a:r>
          </a:p>
        </p:txBody>
      </p:sp>
      <p:sp>
        <p:nvSpPr>
          <p:cNvPr id="5124"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7271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Times New Roman" pitchFamily="18" charset="0"/>
              </a:defRPr>
            </a:lvl1pPr>
          </a:lstStyle>
          <a:p>
            <a:pPr>
              <a:defRPr/>
            </a:pPr>
            <a:endParaRPr lang="en-US"/>
          </a:p>
        </p:txBody>
      </p:sp>
      <p:sp>
        <p:nvSpPr>
          <p:cNvPr id="727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Times New Roman" pitchFamily="18" charset="0"/>
              </a:defRPr>
            </a:lvl1pPr>
          </a:lstStyle>
          <a:p>
            <a:pPr>
              <a:defRPr/>
            </a:pPr>
            <a:endParaRPr lang="en-US"/>
          </a:p>
        </p:txBody>
      </p:sp>
      <p:sp>
        <p:nvSpPr>
          <p:cNvPr id="7271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alibri" pitchFamily="34" charset="0"/>
              </a:defRPr>
            </a:lvl1pPr>
          </a:lstStyle>
          <a:p>
            <a:pPr>
              <a:defRPr/>
            </a:pPr>
            <a:fld id="{DF71EB74-9B44-49F7-B233-1CC11BF70495}"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5294" r:id="rId1"/>
    <p:sldLayoutId id="2147485295" r:id="rId2"/>
    <p:sldLayoutId id="2147485296" r:id="rId3"/>
    <p:sldLayoutId id="2147485297" r:id="rId4"/>
    <p:sldLayoutId id="2147485298" r:id="rId5"/>
    <p:sldLayoutId id="2147485299" r:id="rId6"/>
    <p:sldLayoutId id="2147485300" r:id="rId7"/>
    <p:sldLayoutId id="2147485301" r:id="rId8"/>
    <p:sldLayoutId id="2147485302" r:id="rId9"/>
    <p:sldLayoutId id="2147485303" r:id="rId10"/>
    <p:sldLayoutId id="2147485304" r:id="rId11"/>
    <p:sldLayoutId id="2147485305" r:id="rId12"/>
    <p:sldLayoutId id="2147485306"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Calibri" pitchFamily="34" charset="0"/>
          <a:ea typeface="+mj-ea"/>
          <a:cs typeface="+mj-cs"/>
        </a:defRPr>
      </a:lvl1pPr>
      <a:lvl2pPr algn="l" rtl="0" eaLnBrk="0" fontAlgn="base" hangingPunct="0">
        <a:spcBef>
          <a:spcPct val="0"/>
        </a:spcBef>
        <a:spcAft>
          <a:spcPct val="0"/>
        </a:spcAft>
        <a:defRPr sz="3600">
          <a:solidFill>
            <a:schemeClr val="tx2"/>
          </a:solidFill>
          <a:latin typeface="Calibri" pitchFamily="34" charset="0"/>
          <a:cs typeface="Arial" charset="0"/>
        </a:defRPr>
      </a:lvl2pPr>
      <a:lvl3pPr algn="l" rtl="0" eaLnBrk="0" fontAlgn="base" hangingPunct="0">
        <a:spcBef>
          <a:spcPct val="0"/>
        </a:spcBef>
        <a:spcAft>
          <a:spcPct val="0"/>
        </a:spcAft>
        <a:defRPr sz="3600">
          <a:solidFill>
            <a:schemeClr val="tx2"/>
          </a:solidFill>
          <a:latin typeface="Calibri" pitchFamily="34" charset="0"/>
          <a:cs typeface="Arial" charset="0"/>
        </a:defRPr>
      </a:lvl3pPr>
      <a:lvl4pPr algn="l" rtl="0" eaLnBrk="0" fontAlgn="base" hangingPunct="0">
        <a:spcBef>
          <a:spcPct val="0"/>
        </a:spcBef>
        <a:spcAft>
          <a:spcPct val="0"/>
        </a:spcAft>
        <a:defRPr sz="3600">
          <a:solidFill>
            <a:schemeClr val="tx2"/>
          </a:solidFill>
          <a:latin typeface="Calibri" pitchFamily="34" charset="0"/>
          <a:cs typeface="Arial" charset="0"/>
        </a:defRPr>
      </a:lvl4pPr>
      <a:lvl5pPr algn="l" rtl="0" eaLnBrk="0" fontAlgn="base" hangingPunct="0">
        <a:spcBef>
          <a:spcPct val="0"/>
        </a:spcBef>
        <a:spcAft>
          <a:spcPct val="0"/>
        </a:spcAft>
        <a:defRPr sz="3600">
          <a:solidFill>
            <a:schemeClr val="tx2"/>
          </a:solidFill>
          <a:latin typeface="Calibri" pitchFamily="34" charset="0"/>
          <a:cs typeface="Arial" charset="0"/>
        </a:defRPr>
      </a:lvl5pPr>
      <a:lvl6pPr marL="457200" algn="l" rtl="0" fontAlgn="base">
        <a:spcBef>
          <a:spcPct val="0"/>
        </a:spcBef>
        <a:spcAft>
          <a:spcPct val="0"/>
        </a:spcAft>
        <a:defRPr sz="3600">
          <a:solidFill>
            <a:schemeClr val="tx2"/>
          </a:solidFill>
          <a:latin typeface="Perpetua" pitchFamily="18" charset="0"/>
          <a:cs typeface="Arial" charset="0"/>
        </a:defRPr>
      </a:lvl6pPr>
      <a:lvl7pPr marL="914400" algn="l" rtl="0" fontAlgn="base">
        <a:spcBef>
          <a:spcPct val="0"/>
        </a:spcBef>
        <a:spcAft>
          <a:spcPct val="0"/>
        </a:spcAft>
        <a:defRPr sz="3600">
          <a:solidFill>
            <a:schemeClr val="tx2"/>
          </a:solidFill>
          <a:latin typeface="Perpetua" pitchFamily="18" charset="0"/>
          <a:cs typeface="Arial" charset="0"/>
        </a:defRPr>
      </a:lvl7pPr>
      <a:lvl8pPr marL="1371600" algn="l" rtl="0" fontAlgn="base">
        <a:spcBef>
          <a:spcPct val="0"/>
        </a:spcBef>
        <a:spcAft>
          <a:spcPct val="0"/>
        </a:spcAft>
        <a:defRPr sz="3600">
          <a:solidFill>
            <a:schemeClr val="tx2"/>
          </a:solidFill>
          <a:latin typeface="Perpetua" pitchFamily="18" charset="0"/>
          <a:cs typeface="Arial" charset="0"/>
        </a:defRPr>
      </a:lvl8pPr>
      <a:lvl9pPr marL="1828800" algn="l" rtl="0" fontAlgn="base">
        <a:spcBef>
          <a:spcPct val="0"/>
        </a:spcBef>
        <a:spcAft>
          <a:spcPct val="0"/>
        </a:spcAft>
        <a:defRPr sz="3600">
          <a:solidFill>
            <a:schemeClr val="tx2"/>
          </a:solidFill>
          <a:latin typeface="Perpetua" pitchFamily="18"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Calibri" pitchFamily="34" charset="0"/>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Calibri" pitchFamily="34"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Calibri" pitchFamily="34" charset="0"/>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Calibri" pitchFamily="34" charset="0"/>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Principes%20internationaux%20de%20catalogage.pdf" TargetMode="External"/><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1.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4.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 Type="http://schemas.openxmlformats.org/officeDocument/2006/relationships/tags" Target="../tags/tag52.xml"/><Relationship Id="rId21" Type="http://schemas.openxmlformats.org/officeDocument/2006/relationships/tags" Target="../tags/tag70.xml"/><Relationship Id="rId34" Type="http://schemas.openxmlformats.org/officeDocument/2006/relationships/notesSlide" Target="../notesSlides/notesSlide34.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slideLayout" Target="../slideLayouts/slideLayout7.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32" Type="http://schemas.openxmlformats.org/officeDocument/2006/relationships/tags" Target="../tags/tag81.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tags" Target="../tags/tag80.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tags" Target="../tags/tag79.xml"/><Relationship Id="rId35"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4.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4.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hyperlink" Target="http://www.bnf.fr/documents/isbd_integre.pdf" TargetMode="External"/><Relationship Id="rId3" Type="http://schemas.openxmlformats.org/officeDocument/2006/relationships/slideLayout" Target="../slideLayouts/slideLayout2.xml"/><Relationship Id="rId7" Type="http://schemas.openxmlformats.org/officeDocument/2006/relationships/hyperlink" Target="http://www.imeicc5.com/download/french/Principes_de_Paris_French.pdf"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en.wikipedia.org/wiki/Charles_Ammi_Cutter" TargetMode="Externa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4.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0.xml"/><Relationship Id="rId7" Type="http://schemas.openxmlformats.org/officeDocument/2006/relationships/image" Target="../media/image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43.xml"/><Relationship Id="rId5" Type="http://schemas.openxmlformats.org/officeDocument/2006/relationships/slideLayout" Target="../slideLayouts/slideLayout7.xml"/><Relationship Id="rId4" Type="http://schemas.openxmlformats.org/officeDocument/2006/relationships/tags" Target="../tags/tag10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4.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png"/><Relationship Id="rId5" Type="http://schemas.openxmlformats.org/officeDocument/2006/relationships/notesSlide" Target="../notesSlides/notesSlide45.xml"/><Relationship Id="rId4"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4.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4.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47.xml"/><Relationship Id="rId5" Type="http://schemas.openxmlformats.org/officeDocument/2006/relationships/slideLayout" Target="../slideLayouts/slideLayout4.xml"/><Relationship Id="rId4" Type="http://schemas.openxmlformats.org/officeDocument/2006/relationships/tags" Target="../tags/tag1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4.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49.xml"/><Relationship Id="rId5" Type="http://schemas.openxmlformats.org/officeDocument/2006/relationships/slideLayout" Target="../slideLayouts/slideLayout4.xml"/><Relationship Id="rId4" Type="http://schemas.openxmlformats.org/officeDocument/2006/relationships/tags" Target="../tags/tag118.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notesSlide" Target="../notesSlides/notesSlide5.xml"/><Relationship Id="rId12" Type="http://schemas.openxmlformats.org/officeDocument/2006/relationships/image" Target="../media/image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6.xml"/><Relationship Id="rId11" Type="http://schemas.openxmlformats.org/officeDocument/2006/relationships/image" Target="../media/image7.wmf"/><Relationship Id="rId5" Type="http://schemas.openxmlformats.org/officeDocument/2006/relationships/tags" Target="../tags/tag14.xml"/><Relationship Id="rId10" Type="http://schemas.openxmlformats.org/officeDocument/2006/relationships/image" Target="../media/image6.wmf"/><Relationship Id="rId4" Type="http://schemas.openxmlformats.org/officeDocument/2006/relationships/tags" Target="../tags/tag13.xml"/><Relationship Id="rId9"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4.png"/><Relationship Id="rId5" Type="http://schemas.openxmlformats.org/officeDocument/2006/relationships/notesSlide" Target="../notesSlides/notesSlide50.xml"/><Relationship Id="rId4"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4.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4.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52.xml"/><Relationship Id="rId5" Type="http://schemas.openxmlformats.org/officeDocument/2006/relationships/slideLayout" Target="../slideLayouts/slideLayout4.xml"/><Relationship Id="rId4" Type="http://schemas.openxmlformats.org/officeDocument/2006/relationships/tags" Target="../tags/tag12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4.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4.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4.png"/><Relationship Id="rId5" Type="http://schemas.openxmlformats.org/officeDocument/2006/relationships/notesSlide" Target="../notesSlides/notesSlide55.xml"/><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4.png"/><Relationship Id="rId5" Type="http://schemas.openxmlformats.org/officeDocument/2006/relationships/notesSlide" Target="../notesSlides/notesSlide56.xml"/><Relationship Id="rId4"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4.png"/><Relationship Id="rId5" Type="http://schemas.openxmlformats.org/officeDocument/2006/relationships/notesSlide" Target="../notesSlides/notesSlide57.xml"/><Relationship Id="rId4"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4.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4.png"/><Relationship Id="rId5" Type="http://schemas.openxmlformats.org/officeDocument/2006/relationships/notesSlide" Target="../notesSlides/notesSlide59.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4.png"/><Relationship Id="rId5" Type="http://schemas.openxmlformats.org/officeDocument/2006/relationships/notesSlide" Target="../notesSlides/notesSlide60.xml"/><Relationship Id="rId4"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4.png"/><Relationship Id="rId5" Type="http://schemas.openxmlformats.org/officeDocument/2006/relationships/notesSlide" Target="../notesSlides/notesSlide61.xml"/><Relationship Id="rId4"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154.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66.xml.rels><?xml version="1.0" encoding="UTF-8" standalone="yes"?>
<Relationships xmlns="http://schemas.openxmlformats.org/package/2006/relationships"><Relationship Id="rId8" Type="http://schemas.openxmlformats.org/officeDocument/2006/relationships/hyperlink" Target="http://www.austlit.edu.au/austlit/page/5960584" TargetMode="External"/><Relationship Id="rId3" Type="http://schemas.openxmlformats.org/officeDocument/2006/relationships/notesSlide" Target="../notesSlides/notesSlide65.xml"/><Relationship Id="rId7" Type="http://schemas.openxmlformats.org/officeDocument/2006/relationships/hyperlink" Target="http://vfrbr.info/scherzo/" TargetMode="External"/><Relationship Id="rId2" Type="http://schemas.openxmlformats.org/officeDocument/2006/relationships/slideLayout" Target="../slideLayouts/slideLayout7.xml"/><Relationship Id="rId1" Type="http://schemas.openxmlformats.org/officeDocument/2006/relationships/tags" Target="../tags/tag156.xml"/><Relationship Id="rId6" Type="http://schemas.openxmlformats.org/officeDocument/2006/relationships/hyperlink" Target="http://data.bnf.fr/" TargetMode="External"/><Relationship Id="rId5" Type="http://schemas.openxmlformats.org/officeDocument/2006/relationships/hyperlink" Target="http://experimental.worldcat.org/xfinder/fictionfinder.html" TargetMode="External"/><Relationship Id="rId4" Type="http://schemas.openxmlformats.org/officeDocument/2006/relationships/image" Target="../media/image23.png"/><Relationship Id="rId9" Type="http://schemas.openxmlformats.org/officeDocument/2006/relationships/hyperlink" Target="http://192.17.55.229/dtmilestone3/"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hyperlink" Target="http://archive.ifla.org/VII/s13/icp/ICP-2009_fr.pdf" TargetMode="External"/><Relationship Id="rId3" Type="http://schemas.openxmlformats.org/officeDocument/2006/relationships/slideLayout" Target="../slideLayouts/slideLayout2.xml"/><Relationship Id="rId7" Type="http://schemas.openxmlformats.org/officeDocument/2006/relationships/hyperlink" Target="http://www.rda-jsc.org/docs/codp-banq-20080422.pdf" TargetMode="Externa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hyperlink" Target="http://www.asted.org/_uploadedcontent/medias/content_1460_1385.pdf" TargetMode="External"/><Relationship Id="rId11" Type="http://schemas.openxmlformats.org/officeDocument/2006/relationships/hyperlink" Target="http://www.loc.gov/library/webcasts/jan12_RDA_changes/RDA_changes.ppt" TargetMode="External"/><Relationship Id="rId5" Type="http://schemas.openxmlformats.org/officeDocument/2006/relationships/image" Target="../media/image4.png"/><Relationship Id="rId10" Type="http://schemas.openxmlformats.org/officeDocument/2006/relationships/hyperlink" Target="http://www.loc.gov/cds/downloads/FRBR.PDF" TargetMode="External"/><Relationship Id="rId4" Type="http://schemas.openxmlformats.org/officeDocument/2006/relationships/notesSlide" Target="../notesSlides/notesSlide66.xml"/><Relationship Id="rId9" Type="http://schemas.openxmlformats.org/officeDocument/2006/relationships/hyperlink" Target="http://tsig.wikispaces.com/file/view/RivaFRBRFRADforCLA-fre.pdf"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3.jpeg"/><Relationship Id="rId4" Type="http://schemas.openxmlformats.org/officeDocument/2006/relationships/notesSlide" Target="../notesSlides/notesSlide6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hyperlink" Target="http://www.ifla.org/files/cataloguing/icp/icp_2009-fr.pdf" TargetMode="External"/><Relationship Id="rId3" Type="http://schemas.openxmlformats.org/officeDocument/2006/relationships/slideLayout" Target="../slideLayouts/slideLayout2.xml"/><Relationship Id="rId7" Type="http://schemas.openxmlformats.org/officeDocument/2006/relationships/hyperlink" Target="http://www.ifla.org/files/classification-and-indexing/functional-requirements-for-subject-authority-data/frsad-final-report.pdf" TargetMode="Externa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hyperlink" Target="http://www.bnf.fr/documents/frbr_rapport_final.pdf" TargetMode="External"/><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ctrTitle"/>
            <p:custDataLst>
              <p:tags r:id="rId1"/>
            </p:custDataLst>
          </p:nvPr>
        </p:nvSpPr>
        <p:spPr>
          <a:xfrm>
            <a:off x="889000" y="2466975"/>
            <a:ext cx="7315200" cy="1922463"/>
          </a:xfrm>
        </p:spPr>
        <p:txBody>
          <a:bodyPr/>
          <a:lstStyle/>
          <a:p>
            <a:pPr eaLnBrk="1" hangingPunct="1"/>
            <a:r>
              <a:rPr lang="fr-CA" altLang="fr-FR" smtClean="0">
                <a:solidFill>
                  <a:schemeClr val="tx1"/>
                </a:solidFill>
              </a:rPr>
              <a:t>FRBR, RDA et les nouveaux outils de découvertes</a:t>
            </a:r>
            <a:br>
              <a:rPr lang="fr-CA" altLang="fr-FR" smtClean="0">
                <a:solidFill>
                  <a:schemeClr val="tx1"/>
                </a:solidFill>
              </a:rPr>
            </a:br>
            <a:r>
              <a:rPr lang="fr-CA" altLang="fr-FR" smtClean="0">
                <a:solidFill>
                  <a:schemeClr val="tx1"/>
                </a:solidFill>
              </a:rPr>
              <a:t>Présentation aux Idées fructueuses</a:t>
            </a:r>
            <a:endParaRPr lang="fr-FR" altLang="fr-FR" smtClean="0">
              <a:solidFill>
                <a:schemeClr val="tx1"/>
              </a:solidFill>
            </a:endParaRPr>
          </a:p>
        </p:txBody>
      </p:sp>
      <p:sp>
        <p:nvSpPr>
          <p:cNvPr id="4" name="Text Box 6"/>
          <p:cNvSpPr txBox="1">
            <a:spLocks noChangeArrowheads="1"/>
          </p:cNvSpPr>
          <p:nvPr>
            <p:custDataLst>
              <p:tags r:id="rId2"/>
            </p:custDataLst>
          </p:nvPr>
        </p:nvSpPr>
        <p:spPr bwMode="auto">
          <a:xfrm>
            <a:off x="889000" y="4422775"/>
            <a:ext cx="4495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nSpc>
                <a:spcPct val="110000"/>
              </a:lnSpc>
            </a:pPr>
            <a:r>
              <a:rPr lang="fr-FR" altLang="fr-FR" sz="1600" b="1">
                <a:solidFill>
                  <a:schemeClr val="bg1"/>
                </a:solidFill>
                <a:latin typeface="Arial Narrow" pitchFamily="34" charset="0"/>
                <a:ea typeface="ヒラギノ角ゴ Pro W3" pitchFamily="1" charset="-128"/>
              </a:rPr>
              <a:t>Julie Gauthier</a:t>
            </a:r>
          </a:p>
          <a:p>
            <a:pPr>
              <a:lnSpc>
                <a:spcPct val="110000"/>
              </a:lnSpc>
            </a:pPr>
            <a:r>
              <a:rPr lang="fr-FR" altLang="fr-FR" sz="1600" b="1">
                <a:solidFill>
                  <a:schemeClr val="bg1"/>
                </a:solidFill>
                <a:latin typeface="Arial Narrow" pitchFamily="34" charset="0"/>
                <a:ea typeface="ヒラギノ角ゴ Pro W3" pitchFamily="1" charset="-128"/>
              </a:rPr>
              <a:t>Marcel Plourde</a:t>
            </a:r>
          </a:p>
          <a:p>
            <a:pPr>
              <a:lnSpc>
                <a:spcPct val="110000"/>
              </a:lnSpc>
            </a:pPr>
            <a:r>
              <a:rPr lang="fr-FR" altLang="fr-FR" sz="1600">
                <a:solidFill>
                  <a:schemeClr val="bg1"/>
                </a:solidFill>
                <a:latin typeface="Arial Narrow" pitchFamily="34" charset="0"/>
                <a:ea typeface="ヒラギノ角ゴ Pro W3" pitchFamily="1" charset="-128"/>
              </a:rPr>
              <a:t>Mardi le 15 octobre 2013</a:t>
            </a:r>
            <a:endParaRPr lang="fr-FR" altLang="fr-FR" sz="1600">
              <a:latin typeface="Arial Narrow" pitchFamily="34" charset="0"/>
              <a:ea typeface="ヒラギノ角ゴ Pro W3"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6388"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87E60C5-654C-4FDC-A995-481AA55C2144}" type="slidenum">
              <a:rPr lang="fr-FR" altLang="fr-FR" sz="1200" smtClean="0">
                <a:solidFill>
                  <a:srgbClr val="969696"/>
                </a:solidFill>
              </a:rPr>
              <a:pPr eaLnBrk="1" hangingPunct="1"/>
              <a:t>10</a:t>
            </a:fld>
            <a:endParaRPr lang="fr-FR" altLang="fr-FR" sz="1200" smtClean="0">
              <a:solidFill>
                <a:srgbClr val="969696"/>
              </a:solidFill>
            </a:endParaRPr>
          </a:p>
        </p:txBody>
      </p:sp>
      <p:sp>
        <p:nvSpPr>
          <p:cNvPr id="16389" name="Rectangle 2"/>
          <p:cNvSpPr>
            <a:spLocks noGrp="1" noChangeArrowheads="1"/>
          </p:cNvSpPr>
          <p:nvPr>
            <p:ph type="title"/>
            <p:custDataLst>
              <p:tags r:id="rId1"/>
            </p:custDataLst>
          </p:nvPr>
        </p:nvSpPr>
        <p:spPr>
          <a:xfrm>
            <a:off x="914400" y="806450"/>
            <a:ext cx="7315200" cy="1550988"/>
          </a:xfrm>
        </p:spPr>
        <p:txBody>
          <a:bodyPr/>
          <a:lstStyle/>
          <a:p>
            <a:pPr eaLnBrk="1" hangingPunct="1"/>
            <a:r>
              <a:rPr lang="fr-CA" altLang="fr-FR" sz="2800" smtClean="0">
                <a:hlinkClick r:id="rId6" action="ppaction://hlinkfile"/>
              </a:rPr>
              <a:t>Principes internationaux de catalogage </a:t>
            </a:r>
            <a:r>
              <a:rPr lang="fr-CA" altLang="fr-FR" sz="2800" smtClean="0"/>
              <a:t>2003-2009</a:t>
            </a:r>
            <a:br>
              <a:rPr lang="fr-CA" altLang="fr-FR" sz="2800" smtClean="0"/>
            </a:br>
            <a:r>
              <a:rPr lang="fr-CA" altLang="fr-FR" sz="2800" smtClean="0"/>
              <a:t/>
            </a:r>
            <a:br>
              <a:rPr lang="fr-CA" altLang="fr-FR" sz="2800" smtClean="0"/>
            </a:br>
            <a:r>
              <a:rPr lang="fr-CA" altLang="fr-FR" sz="2800" smtClean="0"/>
              <a:t/>
            </a:r>
            <a:br>
              <a:rPr lang="fr-CA" altLang="fr-FR" sz="2800" smtClean="0"/>
            </a:br>
            <a:endParaRPr lang="fr-FR" altLang="fr-FR" sz="2800" smtClean="0"/>
          </a:p>
        </p:txBody>
      </p:sp>
      <p:sp>
        <p:nvSpPr>
          <p:cNvPr id="16390" name="Rectangle 3"/>
          <p:cNvSpPr>
            <a:spLocks noGrp="1" noChangeArrowheads="1"/>
          </p:cNvSpPr>
          <p:nvPr>
            <p:ph type="body" idx="1"/>
            <p:custDataLst>
              <p:tags r:id="rId2"/>
            </p:custDataLst>
          </p:nvPr>
        </p:nvSpPr>
        <p:spPr>
          <a:xfrm>
            <a:off x="914400" y="1600200"/>
            <a:ext cx="7315200" cy="5502275"/>
          </a:xfrm>
        </p:spPr>
        <p:txBody>
          <a:bodyPr/>
          <a:lstStyle/>
          <a:p>
            <a:pPr eaLnBrk="1" hangingPunct="1"/>
            <a:r>
              <a:rPr lang="fr-CA" altLang="fr-FR" sz="2400" b="0" smtClean="0"/>
              <a:t>Remplacent les Principes de Paris de 1961</a:t>
            </a:r>
          </a:p>
          <a:p>
            <a:pPr eaLnBrk="1" hangingPunct="1"/>
            <a:r>
              <a:rPr lang="fr-CA" altLang="fr-FR" sz="2400" b="0" smtClean="0"/>
              <a:t>Fournissent des principes généraux, dont le premier vise à assurer le confort des utilisateurs des catalogues</a:t>
            </a:r>
          </a:p>
          <a:p>
            <a:pPr lvl="1" eaLnBrk="1" hangingPunct="1"/>
            <a:r>
              <a:rPr lang="fr-FR" altLang="fr-FR" sz="1800" smtClean="0"/>
              <a:t>Confort de l’utilisateur du catalogue</a:t>
            </a:r>
          </a:p>
          <a:p>
            <a:pPr lvl="1" eaLnBrk="1" hangingPunct="1"/>
            <a:r>
              <a:rPr lang="fr-FR" altLang="fr-FR" sz="1800" smtClean="0"/>
              <a:t>Usage commun</a:t>
            </a:r>
          </a:p>
          <a:p>
            <a:pPr lvl="1" eaLnBrk="1" hangingPunct="1"/>
            <a:r>
              <a:rPr lang="fr-FR" altLang="fr-FR" sz="1800" smtClean="0"/>
              <a:t>Représentativité</a:t>
            </a:r>
          </a:p>
          <a:p>
            <a:pPr lvl="1" eaLnBrk="1" hangingPunct="1"/>
            <a:r>
              <a:rPr lang="fr-FR" altLang="fr-FR" sz="1800" smtClean="0"/>
              <a:t>Exactitude</a:t>
            </a:r>
          </a:p>
          <a:p>
            <a:pPr lvl="1" eaLnBrk="1" hangingPunct="1"/>
            <a:r>
              <a:rPr lang="fr-FR" altLang="fr-FR" sz="1800" smtClean="0"/>
              <a:t>Suffisance et nécessité</a:t>
            </a:r>
          </a:p>
          <a:p>
            <a:pPr lvl="1" eaLnBrk="1" hangingPunct="1"/>
            <a:r>
              <a:rPr lang="fr-FR" altLang="fr-FR" sz="1800" smtClean="0"/>
              <a:t>Signifiance</a:t>
            </a:r>
          </a:p>
          <a:p>
            <a:pPr lvl="1" eaLnBrk="1" hangingPunct="1"/>
            <a:r>
              <a:rPr lang="fr-FR" altLang="fr-FR" sz="1800" smtClean="0"/>
              <a:t>Économie</a:t>
            </a:r>
          </a:p>
          <a:p>
            <a:pPr lvl="1" eaLnBrk="1" hangingPunct="1"/>
            <a:r>
              <a:rPr lang="fr-FR" altLang="fr-FR" sz="1800" smtClean="0"/>
              <a:t>Cohérence et normalisation</a:t>
            </a:r>
          </a:p>
          <a:p>
            <a:pPr lvl="1" eaLnBrk="1" hangingPunct="1"/>
            <a:r>
              <a:rPr lang="fr-FR" altLang="fr-FR" sz="1800" smtClean="0"/>
              <a:t>Intégration</a:t>
            </a:r>
          </a:p>
          <a:p>
            <a:pPr eaLnBrk="1" hangingPunct="1"/>
            <a:endParaRPr lang="fr-CA" altLang="fr-FR" sz="2400" b="0" smtClean="0"/>
          </a:p>
          <a:p>
            <a:pPr eaLnBrk="1" hangingPunct="1"/>
            <a:endParaRPr lang="fr-CA" altLang="fr-FR" sz="2400" b="0" smtClean="0"/>
          </a:p>
          <a:p>
            <a:pPr eaLnBrk="1" hangingPunct="1"/>
            <a:endParaRPr lang="fr-FR" altLang="fr-FR" sz="24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741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6EB3498-BF0D-4526-B099-0552E0DC6BD1}" type="slidenum">
              <a:rPr lang="fr-FR" altLang="fr-FR" sz="1200" smtClean="0">
                <a:solidFill>
                  <a:srgbClr val="969696"/>
                </a:solidFill>
              </a:rPr>
              <a:pPr eaLnBrk="1" hangingPunct="1"/>
              <a:t>11</a:t>
            </a:fld>
            <a:endParaRPr lang="fr-FR" altLang="fr-FR" sz="1200" smtClean="0">
              <a:solidFill>
                <a:srgbClr val="969696"/>
              </a:solidFill>
            </a:endParaRPr>
          </a:p>
        </p:txBody>
      </p:sp>
      <p:sp>
        <p:nvSpPr>
          <p:cNvPr id="17413" name="Rectangle 2"/>
          <p:cNvSpPr>
            <a:spLocks noGrp="1" noChangeArrowheads="1"/>
          </p:cNvSpPr>
          <p:nvPr>
            <p:ph type="title"/>
            <p:custDataLst>
              <p:tags r:id="rId1"/>
            </p:custDataLst>
          </p:nvPr>
        </p:nvSpPr>
        <p:spPr>
          <a:xfrm>
            <a:off x="914400" y="838200"/>
            <a:ext cx="7315200" cy="384175"/>
          </a:xfrm>
        </p:spPr>
        <p:txBody>
          <a:bodyPr/>
          <a:lstStyle/>
          <a:p>
            <a:pPr eaLnBrk="1" hangingPunct="1"/>
            <a:r>
              <a:rPr lang="fr-CA" altLang="fr-FR" sz="2800" smtClean="0"/>
              <a:t>Les travaux de l’IFLA et les modèles conceptuels</a:t>
            </a:r>
            <a:endParaRPr lang="fr-FR" altLang="fr-FR" sz="2800" smtClean="0"/>
          </a:p>
        </p:txBody>
      </p:sp>
      <p:sp>
        <p:nvSpPr>
          <p:cNvPr id="17414" name="Rectangle 3"/>
          <p:cNvSpPr>
            <a:spLocks noGrp="1" noChangeArrowheads="1"/>
          </p:cNvSpPr>
          <p:nvPr>
            <p:ph type="body" idx="1"/>
            <p:custDataLst>
              <p:tags r:id="rId2"/>
            </p:custDataLst>
          </p:nvPr>
        </p:nvSpPr>
        <p:spPr>
          <a:xfrm>
            <a:off x="914400" y="1600200"/>
            <a:ext cx="7315200" cy="4911725"/>
          </a:xfrm>
        </p:spPr>
        <p:txBody>
          <a:bodyPr/>
          <a:lstStyle/>
          <a:p>
            <a:pPr marL="495300" indent="-495300" eaLnBrk="1" hangingPunct="1"/>
            <a:r>
              <a:rPr lang="fr-CA" altLang="fr-FR" sz="2000" smtClean="0"/>
              <a:t>Des modèles basés sur les tâches principales qu’accomplissent la majorité des utilisateurs dans les catalogues de bibliothèques</a:t>
            </a:r>
          </a:p>
          <a:p>
            <a:pPr marL="495300" indent="-495300" eaLnBrk="1" hangingPunct="1">
              <a:buFontTx/>
              <a:buNone/>
            </a:pPr>
            <a:endParaRPr lang="fr-CA" altLang="fr-FR" sz="2000" smtClean="0"/>
          </a:p>
          <a:p>
            <a:pPr marL="876300" lvl="1" indent="-419100" eaLnBrk="1" hangingPunct="1"/>
            <a:r>
              <a:rPr lang="fr-CA" altLang="fr-FR" sz="2000" b="1" smtClean="0">
                <a:solidFill>
                  <a:srgbClr val="777777"/>
                </a:solidFill>
              </a:rPr>
              <a:t>Trouver</a:t>
            </a:r>
            <a:r>
              <a:rPr lang="fr-CA" altLang="fr-FR" sz="2000" smtClean="0">
                <a:solidFill>
                  <a:srgbClr val="777777"/>
                </a:solidFill>
              </a:rPr>
              <a:t> les documents qui correspondent aux critères de recherches</a:t>
            </a:r>
          </a:p>
          <a:p>
            <a:pPr marL="876300" lvl="1" indent="-419100" eaLnBrk="1" hangingPunct="1"/>
            <a:r>
              <a:rPr lang="fr-CA" altLang="fr-FR" sz="2000" b="1" smtClean="0">
                <a:solidFill>
                  <a:srgbClr val="777777"/>
                </a:solidFill>
              </a:rPr>
              <a:t>Identifier</a:t>
            </a:r>
            <a:r>
              <a:rPr lang="fr-CA" altLang="fr-FR" sz="2000" smtClean="0">
                <a:solidFill>
                  <a:srgbClr val="777777"/>
                </a:solidFill>
              </a:rPr>
              <a:t> des critères permettant de confirmer que le document correspond à celui recherché</a:t>
            </a:r>
          </a:p>
          <a:p>
            <a:pPr marL="876300" lvl="1" indent="-419100" eaLnBrk="1" hangingPunct="1"/>
            <a:r>
              <a:rPr lang="fr-CA" altLang="fr-FR" sz="2000" b="1" smtClean="0">
                <a:solidFill>
                  <a:srgbClr val="777777"/>
                </a:solidFill>
              </a:rPr>
              <a:t>Choisir</a:t>
            </a:r>
            <a:r>
              <a:rPr lang="fr-CA" altLang="fr-FR" sz="2000" smtClean="0">
                <a:solidFill>
                  <a:srgbClr val="777777"/>
                </a:solidFill>
              </a:rPr>
              <a:t> une ressource documentaire en adéquation avec les besoins de l’usager</a:t>
            </a:r>
          </a:p>
          <a:p>
            <a:pPr marL="876300" lvl="1" indent="-419100" eaLnBrk="1" hangingPunct="1"/>
            <a:r>
              <a:rPr lang="fr-CA" altLang="fr-FR" sz="2000" b="1" smtClean="0">
                <a:solidFill>
                  <a:srgbClr val="777777"/>
                </a:solidFill>
              </a:rPr>
              <a:t>Obtenir</a:t>
            </a:r>
            <a:r>
              <a:rPr lang="fr-CA" altLang="fr-FR" sz="2000" smtClean="0">
                <a:solidFill>
                  <a:srgbClr val="777777"/>
                </a:solidFill>
              </a:rPr>
              <a:t> l’information, ou le document décrit</a:t>
            </a:r>
          </a:p>
          <a:p>
            <a:pPr marL="876300" lvl="1" indent="-419100" eaLnBrk="1" hangingPunct="1"/>
            <a:r>
              <a:rPr lang="fr-CA" altLang="fr-FR" sz="2000" b="1" smtClean="0">
                <a:solidFill>
                  <a:srgbClr val="777777"/>
                </a:solidFill>
              </a:rPr>
              <a:t>Naviguer</a:t>
            </a:r>
            <a:r>
              <a:rPr lang="fr-CA" altLang="fr-FR" sz="2000" smtClean="0">
                <a:solidFill>
                  <a:srgbClr val="777777"/>
                </a:solidFill>
              </a:rPr>
              <a:t> dans le système ou au-delà pour identifier d’autres ressources similaires, ou d’autres manifestations de la même ressource</a:t>
            </a:r>
          </a:p>
          <a:p>
            <a:pPr marL="495300" indent="-495300" eaLnBrk="1" hangingPunct="1"/>
            <a:endParaRPr lang="fr-CA" altLang="fr-FR" sz="2000" b="0" smtClean="0"/>
          </a:p>
          <a:p>
            <a:pPr marL="495300" indent="-495300" eaLnBrk="1" hangingPunct="1"/>
            <a:endParaRPr lang="fr-FR" alt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8436"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566D41E-4AD4-45C9-9569-E5A4D43C271E}" type="slidenum">
              <a:rPr lang="fr-FR" altLang="fr-FR" sz="1200" smtClean="0">
                <a:solidFill>
                  <a:srgbClr val="969696"/>
                </a:solidFill>
              </a:rPr>
              <a:pPr eaLnBrk="1" hangingPunct="1"/>
              <a:t>12</a:t>
            </a:fld>
            <a:endParaRPr lang="fr-FR" altLang="fr-FR" sz="1200" smtClean="0">
              <a:solidFill>
                <a:srgbClr val="969696"/>
              </a:solidFill>
            </a:endParaRPr>
          </a:p>
        </p:txBody>
      </p:sp>
      <p:sp>
        <p:nvSpPr>
          <p:cNvPr id="18437"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Le modèle FRBR</a:t>
            </a:r>
            <a:endParaRPr lang="fr-FR" altLang="fr-FR" sz="2800" smtClean="0"/>
          </a:p>
        </p:txBody>
      </p:sp>
      <p:sp>
        <p:nvSpPr>
          <p:cNvPr id="18438" name="Rectangle 3"/>
          <p:cNvSpPr>
            <a:spLocks noGrp="1" noChangeArrowheads="1"/>
          </p:cNvSpPr>
          <p:nvPr>
            <p:ph type="body" idx="1"/>
            <p:custDataLst>
              <p:tags r:id="rId2"/>
            </p:custDataLst>
          </p:nvPr>
        </p:nvSpPr>
        <p:spPr>
          <a:xfrm>
            <a:off x="914400" y="1752600"/>
            <a:ext cx="7315200" cy="3968750"/>
          </a:xfrm>
        </p:spPr>
        <p:txBody>
          <a:bodyPr/>
          <a:lstStyle/>
          <a:p>
            <a:pPr eaLnBrk="1" hangingPunct="1"/>
            <a:r>
              <a:rPr lang="fr-CA" altLang="fr-FR" b="0" smtClean="0"/>
              <a:t>Functional Requirements for Bibliographic Records   ou Spécifications fonctionnelles des notices bibliographiques</a:t>
            </a:r>
          </a:p>
          <a:p>
            <a:pPr eaLnBrk="1" hangingPunct="1"/>
            <a:r>
              <a:rPr lang="fr-CA" altLang="fr-FR" b="0" smtClean="0"/>
              <a:t>Modèle entités-relations</a:t>
            </a:r>
          </a:p>
          <a:p>
            <a:pPr eaLnBrk="1" hangingPunct="1"/>
            <a:r>
              <a:rPr lang="fr-CA" altLang="fr-FR" b="0" smtClean="0"/>
              <a:t>Présente les éléments requis par les notices bibliographiques permettant de répondre aux tâches effectuées par les utilisateurs</a:t>
            </a:r>
          </a:p>
          <a:p>
            <a:pPr eaLnBrk="1" hangingPunct="1"/>
            <a:r>
              <a:rPr lang="fr-CA" altLang="fr-FR" b="0" smtClean="0"/>
              <a:t>Repose sur des groupes d’éléments d’informations</a:t>
            </a:r>
            <a:r>
              <a:rPr lang="fr-CA" altLang="fr-FR" smtClean="0"/>
              <a:t> </a:t>
            </a:r>
          </a:p>
          <a:p>
            <a:pPr eaLnBrk="1" hangingPunct="1"/>
            <a:endParaRPr lang="fr-CA" altLang="fr-FR" smtClean="0"/>
          </a:p>
          <a:p>
            <a:pPr eaLnBrk="1" hangingPunct="1"/>
            <a:endParaRPr lang="fr-FR" alt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Users\Marcel\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re 1"/>
          <p:cNvSpPr>
            <a:spLocks noGrp="1"/>
          </p:cNvSpPr>
          <p:nvPr>
            <p:ph type="title"/>
          </p:nvPr>
        </p:nvSpPr>
        <p:spPr>
          <a:xfrm>
            <a:off x="914400" y="806450"/>
            <a:ext cx="7315200" cy="387350"/>
          </a:xfrm>
        </p:spPr>
        <p:txBody>
          <a:bodyPr/>
          <a:lstStyle/>
          <a:p>
            <a:r>
              <a:rPr lang="fr-CA" altLang="fr-FR" sz="2800" smtClean="0"/>
              <a:t>Pourquoi avons-nous besoin de comprendre FRBR</a:t>
            </a:r>
          </a:p>
        </p:txBody>
      </p:sp>
      <p:sp>
        <p:nvSpPr>
          <p:cNvPr id="19460" name="Espace réservé du contenu 2"/>
          <p:cNvSpPr>
            <a:spLocks noGrp="1"/>
          </p:cNvSpPr>
          <p:nvPr>
            <p:ph idx="1"/>
          </p:nvPr>
        </p:nvSpPr>
        <p:spPr>
          <a:xfrm>
            <a:off x="914400" y="2209800"/>
            <a:ext cx="7315200" cy="2757488"/>
          </a:xfrm>
        </p:spPr>
        <p:txBody>
          <a:bodyPr/>
          <a:lstStyle/>
          <a:p>
            <a:pPr eaLnBrk="1" hangingPunct="1"/>
            <a:r>
              <a:rPr lang="fr-CA" altLang="fr-FR" sz="3200" b="0" smtClean="0"/>
              <a:t>RDA est basé sur ce modèle conceptuel</a:t>
            </a:r>
          </a:p>
          <a:p>
            <a:pPr eaLnBrk="1" hangingPunct="1"/>
            <a:r>
              <a:rPr lang="fr-CA" altLang="fr-FR" sz="3200" b="0" smtClean="0"/>
              <a:t>RDA utilise ce vocabulaire</a:t>
            </a:r>
          </a:p>
          <a:p>
            <a:pPr eaLnBrk="1" hangingPunct="1"/>
            <a:r>
              <a:rPr lang="fr-CA" altLang="fr-FR" sz="3200" b="0" smtClean="0"/>
              <a:t>Les SIGB devront en tenir compte</a:t>
            </a:r>
          </a:p>
          <a:p>
            <a:pPr eaLnBrk="1" hangingPunct="1"/>
            <a:r>
              <a:rPr lang="fr-CA" altLang="fr-FR" sz="3200" b="0" smtClean="0"/>
              <a:t>Les interfaces de recherche et de visualisation devront tenir compte de ses fonctionnalités</a:t>
            </a:r>
          </a:p>
        </p:txBody>
      </p:sp>
      <p:sp>
        <p:nvSpPr>
          <p:cNvPr id="1946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946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70F51F9-4A1B-4E72-97D8-CA255F6648F6}" type="slidenum">
              <a:rPr lang="fr-FR" altLang="fr-FR" sz="1200" smtClean="0">
                <a:solidFill>
                  <a:srgbClr val="969696"/>
                </a:solidFill>
              </a:rPr>
              <a:pPr eaLnBrk="1" hangingPunct="1"/>
              <a:t>13</a:t>
            </a:fld>
            <a:endParaRPr lang="fr-FR" altLang="fr-FR" sz="1200" smtClean="0">
              <a:solidFill>
                <a:srgbClr val="96969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C:\Users\Marcel\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re 1"/>
          <p:cNvSpPr>
            <a:spLocks noGrp="1"/>
          </p:cNvSpPr>
          <p:nvPr>
            <p:ph type="title"/>
          </p:nvPr>
        </p:nvSpPr>
        <p:spPr>
          <a:xfrm>
            <a:off x="914400" y="806450"/>
            <a:ext cx="7315200" cy="387350"/>
          </a:xfrm>
        </p:spPr>
        <p:txBody>
          <a:bodyPr/>
          <a:lstStyle/>
          <a:p>
            <a:pPr algn="ctr"/>
            <a:r>
              <a:rPr lang="fr-CA" altLang="fr-FR" sz="2800" smtClean="0"/>
              <a:t>Ce qu’est et ce que n’est pas FRBR</a:t>
            </a:r>
          </a:p>
        </p:txBody>
      </p:sp>
      <p:sp>
        <p:nvSpPr>
          <p:cNvPr id="20484" name="Espace réservé du contenu 2"/>
          <p:cNvSpPr>
            <a:spLocks noGrp="1"/>
          </p:cNvSpPr>
          <p:nvPr>
            <p:ph idx="1"/>
          </p:nvPr>
        </p:nvSpPr>
        <p:spPr>
          <a:xfrm>
            <a:off x="914400" y="2209800"/>
            <a:ext cx="7315200" cy="3040063"/>
          </a:xfrm>
        </p:spPr>
        <p:txBody>
          <a:bodyPr/>
          <a:lstStyle/>
          <a:p>
            <a:r>
              <a:rPr lang="fr-CA" altLang="fr-FR" b="0" smtClean="0"/>
              <a:t>Ce n’est pas un code de catalogage (RCAA2 et RDA)</a:t>
            </a:r>
          </a:p>
          <a:p>
            <a:r>
              <a:rPr lang="fr-CA" altLang="fr-FR" b="0" smtClean="0"/>
              <a:t>Ce n’est pas un support aux données de catalogage (MARC21)</a:t>
            </a:r>
          </a:p>
          <a:p>
            <a:r>
              <a:rPr lang="fr-CA" altLang="fr-FR" b="0" smtClean="0"/>
              <a:t>Ce  n’est pas une norme de présentation des données (ISBD)</a:t>
            </a:r>
          </a:p>
          <a:p>
            <a:r>
              <a:rPr lang="fr-CA" altLang="fr-FR" b="0" smtClean="0"/>
              <a:t>C’est un modèle conceptuel basé sur les relations entre des entités</a:t>
            </a:r>
          </a:p>
        </p:txBody>
      </p:sp>
      <p:sp>
        <p:nvSpPr>
          <p:cNvPr id="20485"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0486"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93247E5-F53A-41D4-92F4-AC2040CF7D09}" type="slidenum">
              <a:rPr lang="fr-FR" altLang="fr-FR" sz="1200" smtClean="0">
                <a:solidFill>
                  <a:srgbClr val="969696"/>
                </a:solidFill>
              </a:rPr>
              <a:pPr eaLnBrk="1" hangingPunct="1"/>
              <a:t>14</a:t>
            </a:fld>
            <a:endParaRPr lang="fr-FR" altLang="fr-FR" sz="1200" smtClean="0">
              <a:solidFill>
                <a:srgbClr val="96969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Users\Marcel\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re 1"/>
          <p:cNvSpPr>
            <a:spLocks noGrp="1"/>
          </p:cNvSpPr>
          <p:nvPr>
            <p:ph type="title"/>
          </p:nvPr>
        </p:nvSpPr>
        <p:spPr>
          <a:xfrm>
            <a:off x="914400" y="806450"/>
            <a:ext cx="7315200" cy="387350"/>
          </a:xfrm>
        </p:spPr>
        <p:txBody>
          <a:bodyPr/>
          <a:lstStyle/>
          <a:p>
            <a:pPr algn="ctr"/>
            <a:r>
              <a:rPr lang="fr-CA" altLang="fr-FR" sz="2800" smtClean="0"/>
              <a:t>Un nouveau vocabulaire</a:t>
            </a:r>
          </a:p>
        </p:txBody>
      </p:sp>
      <p:sp>
        <p:nvSpPr>
          <p:cNvPr id="21508" name="Espace réservé du contenu 2"/>
          <p:cNvSpPr>
            <a:spLocks noGrp="1"/>
          </p:cNvSpPr>
          <p:nvPr>
            <p:ph idx="1"/>
          </p:nvPr>
        </p:nvSpPr>
        <p:spPr>
          <a:xfrm>
            <a:off x="914400" y="2209800"/>
            <a:ext cx="7315200" cy="2239963"/>
          </a:xfrm>
        </p:spPr>
        <p:txBody>
          <a:bodyPr/>
          <a:lstStyle/>
          <a:p>
            <a:r>
              <a:rPr lang="fr-CA" altLang="fr-FR" b="0" smtClean="0"/>
              <a:t>Entités (Groupe d’éléments semblables)</a:t>
            </a:r>
          </a:p>
          <a:p>
            <a:r>
              <a:rPr lang="fr-CA" altLang="fr-FR" b="0" smtClean="0"/>
              <a:t>Attributs (Ce qui caractérise les entités)</a:t>
            </a:r>
          </a:p>
          <a:p>
            <a:r>
              <a:rPr lang="fr-CA" altLang="fr-FR" b="0" smtClean="0"/>
              <a:t>Relations (Associations entre les divers éléments d’un groupe ou de groupes différents)</a:t>
            </a:r>
          </a:p>
          <a:p>
            <a:endParaRPr lang="fr-CA" altLang="fr-FR" b="0" smtClean="0"/>
          </a:p>
        </p:txBody>
      </p:sp>
      <p:sp>
        <p:nvSpPr>
          <p:cNvPr id="2150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151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F4215C2-3B56-4F3D-985D-F5F2DFB277DD}" type="slidenum">
              <a:rPr lang="fr-FR" altLang="fr-FR" sz="1200" smtClean="0">
                <a:solidFill>
                  <a:srgbClr val="969696"/>
                </a:solidFill>
              </a:rPr>
              <a:pPr eaLnBrk="1" hangingPunct="1"/>
              <a:t>15</a:t>
            </a:fld>
            <a:endParaRPr lang="fr-FR" altLang="fr-FR" sz="1200" smtClean="0">
              <a:solidFill>
                <a:srgbClr val="96969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253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32C3DD7-49E7-4428-8A96-869F6C0EEC8A}" type="slidenum">
              <a:rPr lang="fr-FR" altLang="fr-FR" sz="1200" smtClean="0">
                <a:solidFill>
                  <a:srgbClr val="969696"/>
                </a:solidFill>
              </a:rPr>
              <a:pPr eaLnBrk="1" hangingPunct="1"/>
              <a:t>16</a:t>
            </a:fld>
            <a:endParaRPr lang="fr-FR" altLang="fr-FR" sz="1200" smtClean="0">
              <a:solidFill>
                <a:srgbClr val="969696"/>
              </a:solidFill>
            </a:endParaRPr>
          </a:p>
        </p:txBody>
      </p:sp>
      <p:sp>
        <p:nvSpPr>
          <p:cNvPr id="22533"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Le modèle FRBR</a:t>
            </a:r>
            <a:endParaRPr lang="fr-FR" altLang="fr-FR" sz="2800" smtClean="0"/>
          </a:p>
        </p:txBody>
      </p:sp>
      <p:sp>
        <p:nvSpPr>
          <p:cNvPr id="22534" name="Rectangle 3"/>
          <p:cNvSpPr>
            <a:spLocks noGrp="1" noChangeArrowheads="1"/>
          </p:cNvSpPr>
          <p:nvPr>
            <p:ph type="body" idx="1"/>
            <p:custDataLst>
              <p:tags r:id="rId2"/>
            </p:custDataLst>
          </p:nvPr>
        </p:nvSpPr>
        <p:spPr>
          <a:xfrm>
            <a:off x="914400" y="1524000"/>
            <a:ext cx="7315200" cy="4716463"/>
          </a:xfrm>
        </p:spPr>
        <p:txBody>
          <a:bodyPr/>
          <a:lstStyle/>
          <a:p>
            <a:pPr eaLnBrk="1" hangingPunct="1"/>
            <a:r>
              <a:rPr lang="fr-CA" altLang="fr-FR" smtClean="0"/>
              <a:t>Trois groupes d’éléments d’informations ayant des relations entre eux</a:t>
            </a:r>
          </a:p>
          <a:p>
            <a:pPr eaLnBrk="1" hangingPunct="1"/>
            <a:endParaRPr lang="fr-CA" altLang="fr-FR" smtClean="0"/>
          </a:p>
          <a:p>
            <a:pPr lvl="1" eaLnBrk="1" hangingPunct="1"/>
            <a:r>
              <a:rPr lang="fr-CA" altLang="fr-FR" smtClean="0"/>
              <a:t>Groupe 1:	Manifestation artistique ou intellectuelle = Ressource bibliographique</a:t>
            </a:r>
          </a:p>
          <a:p>
            <a:pPr lvl="1" eaLnBrk="1" hangingPunct="1"/>
            <a:r>
              <a:rPr lang="fr-CA" altLang="fr-FR" smtClean="0"/>
              <a:t>Groupe 2:	Personnes, familles ou organismes  impliqués dans le processus de création, d’adaptation, ou d’édition du Groupe 1 </a:t>
            </a:r>
          </a:p>
          <a:p>
            <a:pPr lvl="1" eaLnBrk="1" hangingPunct="1"/>
            <a:r>
              <a:rPr lang="fr-CA" altLang="fr-FR" smtClean="0"/>
              <a:t>Groupe 3:	Sujets servant à décrire les éléments du groupe 1</a:t>
            </a:r>
          </a:p>
          <a:p>
            <a:pPr lvl="3" eaLnBrk="1" hangingPunct="1"/>
            <a:r>
              <a:rPr lang="fr-CA" altLang="fr-FR" smtClean="0">
                <a:solidFill>
                  <a:srgbClr val="777777"/>
                </a:solidFill>
                <a:latin typeface="Arial Narrow" pitchFamily="34" charset="0"/>
              </a:rPr>
              <a:t>Groupe 1</a:t>
            </a:r>
          </a:p>
          <a:p>
            <a:pPr lvl="3" eaLnBrk="1" hangingPunct="1"/>
            <a:r>
              <a:rPr lang="fr-CA" altLang="fr-FR" smtClean="0">
                <a:solidFill>
                  <a:srgbClr val="777777"/>
                </a:solidFill>
                <a:latin typeface="Arial Narrow" pitchFamily="34" charset="0"/>
              </a:rPr>
              <a:t>Groupe 2</a:t>
            </a:r>
          </a:p>
          <a:p>
            <a:pPr lvl="3" eaLnBrk="1" hangingPunct="1"/>
            <a:r>
              <a:rPr lang="fr-CA" altLang="fr-FR" smtClean="0">
                <a:solidFill>
                  <a:srgbClr val="777777"/>
                </a:solidFill>
                <a:latin typeface="Arial Narrow" pitchFamily="34" charset="0"/>
              </a:rPr>
              <a:t>Concepts, objets, événements, lieux géographiques</a:t>
            </a:r>
          </a:p>
          <a:p>
            <a:pPr eaLnBrk="1" hangingPunct="1"/>
            <a:endParaRPr lang="fr-CA" altLang="fr-F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3556"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F7D6F19-9A7C-482B-ADDC-218A5DF99428}" type="slidenum">
              <a:rPr lang="fr-FR" altLang="fr-FR" sz="1200" smtClean="0">
                <a:solidFill>
                  <a:srgbClr val="969696"/>
                </a:solidFill>
              </a:rPr>
              <a:pPr eaLnBrk="1" hangingPunct="1"/>
              <a:t>17</a:t>
            </a:fld>
            <a:endParaRPr lang="fr-FR" altLang="fr-FR" sz="1200" smtClean="0">
              <a:solidFill>
                <a:srgbClr val="969696"/>
              </a:solidFill>
            </a:endParaRPr>
          </a:p>
        </p:txBody>
      </p:sp>
      <p:sp>
        <p:nvSpPr>
          <p:cNvPr id="23557"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Le modèle FRBR : de nouvelles définitions</a:t>
            </a:r>
            <a:endParaRPr lang="fr-FR" altLang="fr-FR" sz="2800" smtClean="0"/>
          </a:p>
        </p:txBody>
      </p:sp>
      <p:sp>
        <p:nvSpPr>
          <p:cNvPr id="23558" name="Rectangle 3"/>
          <p:cNvSpPr>
            <a:spLocks noGrp="1" noChangeArrowheads="1"/>
          </p:cNvSpPr>
          <p:nvPr>
            <p:ph type="body" idx="1"/>
            <p:custDataLst>
              <p:tags r:id="rId2"/>
            </p:custDataLst>
          </p:nvPr>
        </p:nvSpPr>
        <p:spPr>
          <a:xfrm>
            <a:off x="914400" y="1828800"/>
            <a:ext cx="7315200" cy="3829050"/>
          </a:xfrm>
        </p:spPr>
        <p:txBody>
          <a:bodyPr/>
          <a:lstStyle/>
          <a:p>
            <a:pPr eaLnBrk="1" hangingPunct="1"/>
            <a:r>
              <a:rPr lang="fr-CA" altLang="fr-FR" b="0" smtClean="0"/>
              <a:t>FRBR présente de nouvelles définitions</a:t>
            </a:r>
          </a:p>
          <a:p>
            <a:pPr lvl="1" eaLnBrk="1" hangingPunct="1"/>
            <a:r>
              <a:rPr lang="fr-CA" altLang="fr-FR" smtClean="0">
                <a:solidFill>
                  <a:srgbClr val="777777"/>
                </a:solidFill>
              </a:rPr>
              <a:t>Œuvre</a:t>
            </a:r>
          </a:p>
          <a:p>
            <a:pPr lvl="1" eaLnBrk="1" hangingPunct="1"/>
            <a:r>
              <a:rPr lang="fr-CA" altLang="fr-FR" smtClean="0">
                <a:solidFill>
                  <a:srgbClr val="777777"/>
                </a:solidFill>
              </a:rPr>
              <a:t>Expression</a:t>
            </a:r>
          </a:p>
          <a:p>
            <a:pPr lvl="1" eaLnBrk="1" hangingPunct="1"/>
            <a:r>
              <a:rPr lang="fr-CA" altLang="fr-FR" smtClean="0">
                <a:solidFill>
                  <a:srgbClr val="777777"/>
                </a:solidFill>
              </a:rPr>
              <a:t>Manifestation</a:t>
            </a:r>
          </a:p>
          <a:p>
            <a:pPr lvl="1" eaLnBrk="1" hangingPunct="1"/>
            <a:r>
              <a:rPr lang="fr-CA" altLang="fr-FR" smtClean="0">
                <a:solidFill>
                  <a:srgbClr val="777777"/>
                </a:solidFill>
              </a:rPr>
              <a:t>Item</a:t>
            </a:r>
          </a:p>
          <a:p>
            <a:pPr eaLnBrk="1" hangingPunct="1"/>
            <a:r>
              <a:rPr lang="fr-CA" altLang="fr-FR" b="0" smtClean="0"/>
              <a:t>Indispensables pour la compréhension de RDA</a:t>
            </a:r>
          </a:p>
          <a:p>
            <a:pPr eaLnBrk="1" hangingPunct="1"/>
            <a:r>
              <a:rPr lang="fr-CA" altLang="fr-FR" b="0" smtClean="0"/>
              <a:t>Basées sur une nouvelle description de l’univers bibliographique</a:t>
            </a:r>
          </a:p>
          <a:p>
            <a:pPr eaLnBrk="1" hangingPunct="1">
              <a:buFontTx/>
              <a:buNone/>
            </a:pPr>
            <a:endParaRPr lang="fr-FR" altLang="fr-F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458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5C3D49E-68A5-4149-A7C6-B41E75F37D0C}" type="slidenum">
              <a:rPr lang="fr-FR" altLang="fr-FR" sz="1200" smtClean="0">
                <a:solidFill>
                  <a:srgbClr val="969696"/>
                </a:solidFill>
              </a:rPr>
              <a:pPr eaLnBrk="1" hangingPunct="1"/>
              <a:t>18</a:t>
            </a:fld>
            <a:endParaRPr lang="fr-FR" altLang="fr-FR" sz="1200" smtClean="0">
              <a:solidFill>
                <a:srgbClr val="969696"/>
              </a:solidFill>
            </a:endParaRPr>
          </a:p>
        </p:txBody>
      </p:sp>
      <p:sp>
        <p:nvSpPr>
          <p:cNvPr id="24581"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Le modèle FRBR : de nouvelles définitions</a:t>
            </a:r>
            <a:endParaRPr lang="fr-FR" altLang="fr-FR" sz="2800" smtClean="0"/>
          </a:p>
        </p:txBody>
      </p:sp>
      <p:sp>
        <p:nvSpPr>
          <p:cNvPr id="24582" name="Rectangle 3"/>
          <p:cNvSpPr>
            <a:spLocks noGrp="1" noChangeArrowheads="1"/>
          </p:cNvSpPr>
          <p:nvPr>
            <p:ph type="body" idx="1"/>
            <p:custDataLst>
              <p:tags r:id="rId2"/>
            </p:custDataLst>
          </p:nvPr>
        </p:nvSpPr>
        <p:spPr>
          <a:xfrm>
            <a:off x="914400" y="2209800"/>
            <a:ext cx="7315200" cy="4271963"/>
          </a:xfrm>
        </p:spPr>
        <p:txBody>
          <a:bodyPr/>
          <a:lstStyle/>
          <a:p>
            <a:pPr eaLnBrk="1" hangingPunct="1"/>
            <a:r>
              <a:rPr lang="fr-CA" altLang="fr-FR" sz="2000" b="0" smtClean="0"/>
              <a:t>Le livre peut être un objet  physique spécifique, FRBR l’appelle un item</a:t>
            </a:r>
          </a:p>
          <a:p>
            <a:pPr eaLnBrk="1" hangingPunct="1">
              <a:buFontTx/>
              <a:buNone/>
            </a:pPr>
            <a:endParaRPr lang="fr-CA" altLang="fr-FR" sz="2000" b="0" smtClean="0"/>
          </a:p>
          <a:p>
            <a:pPr eaLnBrk="1" hangingPunct="1"/>
            <a:r>
              <a:rPr lang="fr-CA" altLang="fr-FR" sz="2000" b="0" smtClean="0"/>
              <a:t>Lorsque je demande un livre chez le libraire,  FRBR l’appelle une manifestation</a:t>
            </a:r>
          </a:p>
          <a:p>
            <a:pPr eaLnBrk="1" hangingPunct="1"/>
            <a:endParaRPr lang="fr-CA" altLang="fr-FR" sz="2000" b="0" smtClean="0"/>
          </a:p>
          <a:p>
            <a:pPr eaLnBrk="1" hangingPunct="1"/>
            <a:r>
              <a:rPr lang="fr-CA" altLang="fr-FR" sz="2000" b="0" smtClean="0"/>
              <a:t>Si je demande qui a traduit ce livre, FRBR parle plutôt d’une expression</a:t>
            </a:r>
          </a:p>
          <a:p>
            <a:pPr eaLnBrk="1" hangingPunct="1"/>
            <a:endParaRPr lang="fr-CA" altLang="fr-FR" sz="2000" b="0" smtClean="0"/>
          </a:p>
          <a:p>
            <a:pPr eaLnBrk="1" hangingPunct="1"/>
            <a:r>
              <a:rPr lang="fr-CA" altLang="fr-FR" sz="2000" b="0" smtClean="0"/>
              <a:t>Et si je demande qui a écrit ce livre? Il s’agit alors ici de l’œuvre</a:t>
            </a:r>
          </a:p>
          <a:p>
            <a:pPr eaLnBrk="1" hangingPunct="1"/>
            <a:endParaRPr lang="fr-CA" altLang="fr-FR" smtClean="0"/>
          </a:p>
          <a:p>
            <a:pPr eaLnBrk="1" hangingPunct="1"/>
            <a:endParaRPr lang="fr-CA" altLang="fr-FR" smtClean="0"/>
          </a:p>
          <a:p>
            <a:pPr eaLnBrk="1" hangingPunct="1"/>
            <a:endParaRPr lang="fr-FR" altLang="fr-F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560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B9067B6-CFE3-4EB5-BDFF-ECA953D8EF61}" type="slidenum">
              <a:rPr lang="fr-FR" altLang="fr-FR" sz="1200" smtClean="0">
                <a:solidFill>
                  <a:srgbClr val="969696"/>
                </a:solidFill>
              </a:rPr>
              <a:pPr eaLnBrk="1" hangingPunct="1"/>
              <a:t>19</a:t>
            </a:fld>
            <a:endParaRPr lang="fr-FR" altLang="fr-FR" sz="1200" smtClean="0">
              <a:solidFill>
                <a:srgbClr val="969696"/>
              </a:solidFill>
            </a:endParaRPr>
          </a:p>
        </p:txBody>
      </p:sp>
      <p:sp>
        <p:nvSpPr>
          <p:cNvPr id="25605" name="Rectangle 2"/>
          <p:cNvSpPr>
            <a:spLocks noGrp="1" noChangeArrowheads="1"/>
          </p:cNvSpPr>
          <p:nvPr>
            <p:ph type="title"/>
            <p:custDataLst>
              <p:tags r:id="rId1"/>
            </p:custDataLst>
          </p:nvPr>
        </p:nvSpPr>
        <p:spPr>
          <a:xfrm>
            <a:off x="914400" y="806450"/>
            <a:ext cx="7315200" cy="438150"/>
          </a:xfrm>
        </p:spPr>
        <p:txBody>
          <a:bodyPr/>
          <a:lstStyle/>
          <a:p>
            <a:pPr algn="ctr" eaLnBrk="1" hangingPunct="1"/>
            <a:r>
              <a:rPr lang="fr-CA" altLang="fr-FR" sz="2800" smtClean="0"/>
              <a:t>Le modèle FRBR  : de nouvelles définitions</a:t>
            </a:r>
            <a:r>
              <a:rPr lang="fr-CA" altLang="fr-FR" sz="3200" smtClean="0"/>
              <a:t> </a:t>
            </a:r>
            <a:endParaRPr lang="fr-FR" altLang="fr-FR" sz="3200" smtClean="0"/>
          </a:p>
        </p:txBody>
      </p:sp>
      <p:sp>
        <p:nvSpPr>
          <p:cNvPr id="25606" name="Rectangle 3"/>
          <p:cNvSpPr>
            <a:spLocks noGrp="1" noChangeArrowheads="1"/>
          </p:cNvSpPr>
          <p:nvPr>
            <p:ph type="body" idx="1"/>
            <p:custDataLst>
              <p:tags r:id="rId2"/>
            </p:custDataLst>
          </p:nvPr>
        </p:nvSpPr>
        <p:spPr>
          <a:xfrm>
            <a:off x="838200" y="1447800"/>
            <a:ext cx="7315200" cy="5694363"/>
          </a:xfrm>
        </p:spPr>
        <p:txBody>
          <a:bodyPr/>
          <a:lstStyle/>
          <a:p>
            <a:pPr eaLnBrk="1" hangingPunct="1"/>
            <a:r>
              <a:rPr lang="fr-CA" altLang="fr-FR" sz="2200" smtClean="0"/>
              <a:t>Œuvre</a:t>
            </a:r>
          </a:p>
          <a:p>
            <a:pPr lvl="1" eaLnBrk="1" hangingPunct="1"/>
            <a:r>
              <a:rPr lang="fr-CA" altLang="fr-FR" sz="2000" smtClean="0"/>
              <a:t>Création intellectuelle ou artistique déterminée</a:t>
            </a:r>
          </a:p>
          <a:p>
            <a:pPr lvl="1" eaLnBrk="1" hangingPunct="1"/>
            <a:r>
              <a:rPr lang="fr-CA" altLang="fr-FR" sz="2000" smtClean="0"/>
              <a:t>Ne correspond à aucun objet matériel</a:t>
            </a:r>
          </a:p>
          <a:p>
            <a:pPr eaLnBrk="1" hangingPunct="1"/>
            <a:r>
              <a:rPr lang="fr-CA" altLang="fr-FR" sz="2200" smtClean="0"/>
              <a:t>Expression</a:t>
            </a:r>
          </a:p>
          <a:p>
            <a:pPr lvl="1" eaLnBrk="1" hangingPunct="1"/>
            <a:r>
              <a:rPr lang="fr-CA" altLang="fr-FR" sz="2000" smtClean="0"/>
              <a:t>Réalisation intellectuelle ou artistique d’une œuvre</a:t>
            </a:r>
          </a:p>
          <a:p>
            <a:pPr lvl="1" eaLnBrk="1" hangingPunct="1"/>
            <a:r>
              <a:rPr lang="fr-CA" altLang="fr-FR" sz="2000" smtClean="0"/>
              <a:t>Les mots formant un texte, les notes d’une œuvre musicale</a:t>
            </a:r>
          </a:p>
          <a:p>
            <a:pPr lvl="1" eaLnBrk="1" hangingPunct="1"/>
            <a:r>
              <a:rPr lang="fr-CA" altLang="fr-FR" sz="2000" smtClean="0"/>
              <a:t>Il s’agit encore d’une abstraction tant qu’elle n’est pas publiée</a:t>
            </a:r>
          </a:p>
          <a:p>
            <a:pPr eaLnBrk="1" hangingPunct="1"/>
            <a:r>
              <a:rPr lang="fr-CA" altLang="fr-FR" sz="2200" smtClean="0"/>
              <a:t>Manifestation</a:t>
            </a:r>
          </a:p>
          <a:p>
            <a:pPr lvl="1" eaLnBrk="1" hangingPunct="1"/>
            <a:r>
              <a:rPr lang="fr-CA" altLang="fr-FR" sz="2000" smtClean="0"/>
              <a:t>Expression physique de l’œuvre</a:t>
            </a:r>
          </a:p>
          <a:p>
            <a:pPr lvl="1" eaLnBrk="1" hangingPunct="1"/>
            <a:r>
              <a:rPr lang="fr-CA" altLang="fr-FR" sz="2000" smtClean="0"/>
              <a:t>Ensemble des exemplaires ayant les mêmes caractéristiques</a:t>
            </a:r>
          </a:p>
          <a:p>
            <a:pPr eaLnBrk="1" hangingPunct="1"/>
            <a:r>
              <a:rPr lang="fr-CA" altLang="fr-FR" sz="2200" smtClean="0"/>
              <a:t>Item</a:t>
            </a:r>
          </a:p>
          <a:p>
            <a:pPr lvl="1" eaLnBrk="1" hangingPunct="1"/>
            <a:r>
              <a:rPr lang="fr-CA" altLang="fr-FR" sz="2000" smtClean="0"/>
              <a:t>Objet concret, matériel, tangible et unique</a:t>
            </a:r>
          </a:p>
          <a:p>
            <a:pPr eaLnBrk="1" hangingPunct="1">
              <a:buFontTx/>
              <a:buNone/>
            </a:pPr>
            <a:r>
              <a:rPr lang="fr-CA" altLang="fr-FR" sz="2200" smtClean="0"/>
              <a:t>	</a:t>
            </a:r>
          </a:p>
          <a:p>
            <a:pPr lvl="1" eaLnBrk="1" hangingPunct="1"/>
            <a:endParaRPr lang="fr-CA" altLang="fr-FR" sz="2000" smtClean="0"/>
          </a:p>
          <a:p>
            <a:pPr eaLnBrk="1" hangingPunct="1">
              <a:buFontTx/>
              <a:buNone/>
            </a:pPr>
            <a:endParaRPr lang="fr-FR" altLang="fr-FR" sz="22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8196"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A7DB62D-9913-4F80-8480-C454E80F8CC6}" type="slidenum">
              <a:rPr lang="fr-FR" altLang="fr-FR" sz="1200" smtClean="0">
                <a:solidFill>
                  <a:srgbClr val="969696"/>
                </a:solidFill>
              </a:rPr>
              <a:pPr eaLnBrk="1" hangingPunct="1"/>
              <a:t>2</a:t>
            </a:fld>
            <a:endParaRPr lang="fr-FR" altLang="fr-FR" sz="1200" smtClean="0">
              <a:solidFill>
                <a:srgbClr val="969696"/>
              </a:solidFill>
            </a:endParaRPr>
          </a:p>
        </p:txBody>
      </p:sp>
      <p:sp>
        <p:nvSpPr>
          <p:cNvPr id="8197" name="Rectangle 5"/>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Objectifs de la présentation</a:t>
            </a:r>
            <a:endParaRPr lang="fr-FR" altLang="fr-FR" sz="2800" smtClean="0"/>
          </a:p>
        </p:txBody>
      </p:sp>
      <p:sp>
        <p:nvSpPr>
          <p:cNvPr id="8198" name="Rectangle 6"/>
          <p:cNvSpPr>
            <a:spLocks noGrp="1" noChangeArrowheads="1"/>
          </p:cNvSpPr>
          <p:nvPr>
            <p:ph type="body" idx="1"/>
            <p:custDataLst>
              <p:tags r:id="rId2"/>
            </p:custDataLst>
          </p:nvPr>
        </p:nvSpPr>
        <p:spPr>
          <a:xfrm>
            <a:off x="914400" y="2209800"/>
            <a:ext cx="7315200" cy="4751388"/>
          </a:xfrm>
        </p:spPr>
        <p:txBody>
          <a:bodyPr/>
          <a:lstStyle/>
          <a:p>
            <a:pPr eaLnBrk="1" hangingPunct="1"/>
            <a:r>
              <a:rPr lang="fr-CA" altLang="fr-FR" sz="2000" b="0" smtClean="0"/>
              <a:t>Comprendre les raisons nécessitant l’élaboration d’un nouveau code de catalogage</a:t>
            </a:r>
          </a:p>
          <a:p>
            <a:pPr eaLnBrk="1" hangingPunct="1"/>
            <a:r>
              <a:rPr lang="fr-CA" altLang="fr-FR" sz="2000" b="0" smtClean="0"/>
              <a:t>Connaître les principaux éléments des Principes internationaux de catalogage</a:t>
            </a:r>
          </a:p>
          <a:p>
            <a:pPr eaLnBrk="1" hangingPunct="1"/>
            <a:r>
              <a:rPr lang="fr-CA" altLang="fr-FR" sz="2000" b="0" smtClean="0"/>
              <a:t>Comprendre le modèle FRBR ainsi que sa terminologie</a:t>
            </a:r>
          </a:p>
          <a:p>
            <a:pPr eaLnBrk="1" hangingPunct="1"/>
            <a:r>
              <a:rPr lang="fr-CA" altLang="fr-FR" sz="2000" b="0" smtClean="0"/>
              <a:t>Identifier les entités et les attributs des trois groupes d’éléments prévus dans FRBR</a:t>
            </a:r>
          </a:p>
          <a:p>
            <a:pPr eaLnBrk="1" hangingPunct="1"/>
            <a:r>
              <a:rPr lang="fr-CA" altLang="fr-FR" sz="2000" b="0" smtClean="0"/>
              <a:t>Comprendre les relations existant entre les différents éléments</a:t>
            </a:r>
          </a:p>
          <a:p>
            <a:pPr eaLnBrk="1" hangingPunct="1"/>
            <a:r>
              <a:rPr lang="fr-CA" altLang="fr-FR" sz="2000" b="0" smtClean="0"/>
              <a:t>Identifier les impacts sur le repérage de l’information et sur les nouvelles interfaces de recherche</a:t>
            </a:r>
            <a:endParaRPr lang="fr-CA" altLang="fr-FR" sz="2400" b="0" smtClean="0"/>
          </a:p>
          <a:p>
            <a:pPr eaLnBrk="1" hangingPunct="1"/>
            <a:endParaRPr lang="fr-CA" altLang="fr-FR" sz="2400" b="0" smtClean="0"/>
          </a:p>
          <a:p>
            <a:pPr eaLnBrk="1" hangingPunct="1"/>
            <a:endParaRPr lang="fr-CA" altLang="fr-FR" sz="2400" b="0" smtClean="0"/>
          </a:p>
          <a:p>
            <a:pPr eaLnBrk="1" hangingPunct="1"/>
            <a:endParaRPr lang="fr-FR" altLang="fr-FR" b="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Users\Marcel\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re 1"/>
          <p:cNvSpPr>
            <a:spLocks noGrp="1"/>
          </p:cNvSpPr>
          <p:nvPr>
            <p:ph type="title"/>
          </p:nvPr>
        </p:nvSpPr>
        <p:spPr/>
        <p:txBody>
          <a:bodyPr/>
          <a:lstStyle/>
          <a:p>
            <a:endParaRPr lang="fr-CA" altLang="fr-FR" smtClean="0"/>
          </a:p>
        </p:txBody>
      </p:sp>
      <p:sp>
        <p:nvSpPr>
          <p:cNvPr id="26628" name="Espace réservé du contenu 2"/>
          <p:cNvSpPr>
            <a:spLocks noGrp="1"/>
          </p:cNvSpPr>
          <p:nvPr>
            <p:ph idx="1"/>
          </p:nvPr>
        </p:nvSpPr>
        <p:spPr/>
        <p:txBody>
          <a:bodyPr/>
          <a:lstStyle/>
          <a:p>
            <a:endParaRPr lang="fr-CA" altLang="fr-FR" smtClean="0"/>
          </a:p>
        </p:txBody>
      </p:sp>
      <p:sp>
        <p:nvSpPr>
          <p:cNvPr id="2662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663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D448F7B1-BD51-44C0-B073-B7DC42CCF2BA}" type="slidenum">
              <a:rPr lang="fr-FR" altLang="fr-FR" sz="1200" smtClean="0">
                <a:solidFill>
                  <a:srgbClr val="969696"/>
                </a:solidFill>
              </a:rPr>
              <a:pPr eaLnBrk="1" hangingPunct="1"/>
              <a:t>20</a:t>
            </a:fld>
            <a:endParaRPr lang="fr-FR" altLang="fr-FR" sz="1200" smtClean="0">
              <a:solidFill>
                <a:srgbClr val="969696"/>
              </a:solidFill>
            </a:endParaRPr>
          </a:p>
        </p:txBody>
      </p:sp>
      <p:pic>
        <p:nvPicPr>
          <p:cNvPr id="266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62000"/>
            <a:ext cx="73152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C:\Users\Marcel\Desktop\Ima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Espace réservé du pied de page 5"/>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7652" name="Espace réservé du numéro de diapositive 6"/>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8C31496-711F-4E28-B879-9EB3ACB5497B}" type="slidenum">
              <a:rPr lang="fr-FR" altLang="fr-FR" sz="1200" smtClean="0">
                <a:solidFill>
                  <a:srgbClr val="969696"/>
                </a:solidFill>
              </a:rPr>
              <a:pPr eaLnBrk="1" hangingPunct="1"/>
              <a:t>21</a:t>
            </a:fld>
            <a:endParaRPr lang="fr-FR" altLang="fr-FR" sz="1200" smtClean="0">
              <a:solidFill>
                <a:srgbClr val="969696"/>
              </a:solidFill>
            </a:endParaRPr>
          </a:p>
        </p:txBody>
      </p:sp>
      <p:sp>
        <p:nvSpPr>
          <p:cNvPr id="27653" name="Rectangle 4"/>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Marcel Proust et son Oeuvre</a:t>
            </a:r>
            <a:endParaRPr lang="fr-FR" altLang="fr-FR" sz="2800" smtClean="0"/>
          </a:p>
        </p:txBody>
      </p:sp>
      <p:sp>
        <p:nvSpPr>
          <p:cNvPr id="27654" name="Espace réservé du texte 1"/>
          <p:cNvSpPr>
            <a:spLocks noGrp="1"/>
          </p:cNvSpPr>
          <p:nvPr>
            <p:ph type="body" sz="half" idx="1"/>
          </p:nvPr>
        </p:nvSpPr>
        <p:spPr>
          <a:xfrm>
            <a:off x="914400" y="1447800"/>
            <a:ext cx="7315200" cy="4876800"/>
          </a:xfrm>
        </p:spPr>
        <p:txBody>
          <a:bodyPr/>
          <a:lstStyle/>
          <a:p>
            <a:r>
              <a:rPr lang="fr-CA" altLang="fr-FR" sz="2000" smtClean="0"/>
              <a:t>Œuvre : </a:t>
            </a:r>
          </a:p>
          <a:p>
            <a:pPr lvl="1"/>
            <a:r>
              <a:rPr lang="fr-CA" altLang="fr-FR" sz="2000" smtClean="0"/>
              <a:t>A la recherche du temps perdu</a:t>
            </a:r>
          </a:p>
          <a:p>
            <a:r>
              <a:rPr lang="fr-CA" altLang="fr-FR" sz="2000" smtClean="0"/>
              <a:t>Expression </a:t>
            </a:r>
          </a:p>
          <a:p>
            <a:pPr lvl="1"/>
            <a:r>
              <a:rPr lang="fr-CA" altLang="fr-FR" sz="2000" smtClean="0"/>
              <a:t>Texte en français </a:t>
            </a:r>
            <a:r>
              <a:rPr lang="fr-CA" altLang="fr-FR" sz="2000" b="1" smtClean="0"/>
              <a:t>Manifestation publiée en 2011 chez Omnibus</a:t>
            </a:r>
          </a:p>
          <a:p>
            <a:pPr lvl="1"/>
            <a:r>
              <a:rPr lang="fr-CA" altLang="fr-FR" sz="2000" smtClean="0"/>
              <a:t>Texte en allemand </a:t>
            </a:r>
            <a:r>
              <a:rPr lang="fr-CA" altLang="fr-FR" sz="2000" b="1" smtClean="0"/>
              <a:t>Manifestation publiée 1989 chez Suhrkamp</a:t>
            </a:r>
          </a:p>
          <a:p>
            <a:pPr lvl="1"/>
            <a:r>
              <a:rPr lang="fr-CA" altLang="fr-FR" sz="2000" smtClean="0"/>
              <a:t>Texte en anglais </a:t>
            </a:r>
            <a:r>
              <a:rPr lang="fr-CA" altLang="fr-FR" sz="2000" b="1" smtClean="0"/>
              <a:t>Manifestation publié en 1992 chez Folio</a:t>
            </a:r>
          </a:p>
          <a:p>
            <a:pPr lvl="1"/>
            <a:r>
              <a:rPr lang="fr-CA" altLang="fr-FR" sz="2000" smtClean="0"/>
              <a:t>Texte en espagnol </a:t>
            </a:r>
            <a:r>
              <a:rPr lang="fr-CA" altLang="fr-FR" sz="2000" b="1" smtClean="0"/>
              <a:t>Manifestation publiée en 2006 chez Alianza</a:t>
            </a:r>
            <a:endParaRPr lang="fr-CA" altLang="fr-FR" sz="2000" smtClean="0"/>
          </a:p>
          <a:p>
            <a:pPr lvl="1"/>
            <a:r>
              <a:rPr lang="fr-CA" altLang="fr-FR" sz="2000" smtClean="0"/>
              <a:t>Parole énoncée  </a:t>
            </a:r>
            <a:r>
              <a:rPr lang="fr-CA" altLang="fr-FR" sz="2000" b="1" smtClean="0"/>
              <a:t>Manifestation publiée en 2006 chez Thélème</a:t>
            </a:r>
          </a:p>
          <a:p>
            <a:r>
              <a:rPr lang="fr-CA" altLang="fr-FR" sz="2000" smtClean="0"/>
              <a:t>Œuvre dérivée, donc nouvelle oeuvre</a:t>
            </a:r>
          </a:p>
          <a:p>
            <a:pPr lvl="1"/>
            <a:r>
              <a:rPr lang="fr-CA" altLang="fr-FR" sz="2000" smtClean="0"/>
              <a:t>A la recherche du temps perdu [enregistrement vidéo]</a:t>
            </a:r>
          </a:p>
          <a:p>
            <a:pPr lvl="1"/>
            <a:r>
              <a:rPr lang="fr-CA" altLang="fr-FR" sz="2000" smtClean="0"/>
              <a:t>A la recherche du temps perdu [bande dessinée]</a:t>
            </a:r>
          </a:p>
          <a:p>
            <a:r>
              <a:rPr lang="fr-CA" altLang="fr-FR" sz="2000" smtClean="0"/>
              <a:t>Œuvre qui devient sujet d’une autre oeuvre</a:t>
            </a:r>
          </a:p>
          <a:p>
            <a:endParaRPr lang="fr-CA" altLang="fr-F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8676"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D86E3FF-B798-4F78-A503-0216CB81D2B7}" type="slidenum">
              <a:rPr lang="fr-FR" altLang="fr-FR" sz="1200" smtClean="0">
                <a:solidFill>
                  <a:srgbClr val="969696"/>
                </a:solidFill>
              </a:rPr>
              <a:pPr eaLnBrk="1" hangingPunct="1"/>
              <a:t>22</a:t>
            </a:fld>
            <a:endParaRPr lang="fr-FR" altLang="fr-FR" sz="1200" smtClean="0">
              <a:solidFill>
                <a:srgbClr val="969696"/>
              </a:solidFill>
            </a:endParaRPr>
          </a:p>
        </p:txBody>
      </p:sp>
      <p:sp>
        <p:nvSpPr>
          <p:cNvPr id="28677" name="Rectangle 5"/>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Attributs des entités du Groupe 1</a:t>
            </a:r>
            <a:endParaRPr lang="fr-FR" altLang="fr-FR" sz="2800" smtClean="0"/>
          </a:p>
        </p:txBody>
      </p:sp>
      <p:sp>
        <p:nvSpPr>
          <p:cNvPr id="28678" name="Rectangle 7"/>
          <p:cNvSpPr>
            <a:spLocks noGrp="1" noChangeArrowheads="1"/>
          </p:cNvSpPr>
          <p:nvPr>
            <p:ph idx="1"/>
            <p:custDataLst>
              <p:tags r:id="rId2"/>
            </p:custDataLst>
          </p:nvPr>
        </p:nvSpPr>
        <p:spPr>
          <a:xfrm>
            <a:off x="914400" y="1295400"/>
            <a:ext cx="7315200" cy="4075113"/>
          </a:xfrm>
        </p:spPr>
        <p:txBody>
          <a:bodyPr/>
          <a:lstStyle/>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r>
              <a:rPr lang="fr-CA" altLang="fr-FR" sz="2000" smtClean="0">
                <a:solidFill>
                  <a:schemeClr val="tx1"/>
                </a:solidFill>
              </a:rPr>
              <a:t>Item</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Identifiant du document (numéro de code zébré)</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Empreinte (utilisée entre autres pour les livres anciens)</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Provenance du document (Don de Dimitri Kazanovitch)</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Annotations/inscriptions (dédicaces sur la page de titre)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Participation à des expositions</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Etat matériel du document (manque des pages)</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Opérations de sauvegarde effectuées</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Opérations de sauvegarde à effectuer</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Restrictions de communication (Consultation réservée aux membres….. )</a:t>
            </a:r>
          </a:p>
          <a:p>
            <a:pPr eaLnBrk="1" hangingPunct="1">
              <a:lnSpc>
                <a:spcPct val="80000"/>
              </a:lnSpc>
              <a:buClr>
                <a:schemeClr val="hlink"/>
              </a:buClr>
              <a:buSzPct val="70000"/>
              <a:buFont typeface="Wingdings" pitchFamily="2" charset="2"/>
              <a:buChar char="u"/>
            </a:pPr>
            <a:endParaRPr lang="fr-CA" altLang="fr-FR" sz="1800" smtClean="0">
              <a:solidFill>
                <a:schemeClr val="tx1"/>
              </a:solidFill>
            </a:endParaRPr>
          </a:p>
          <a:p>
            <a:pPr marL="1828800" lvl="4" indent="0" eaLnBrk="1" hangingPunct="1">
              <a:lnSpc>
                <a:spcPct val="80000"/>
              </a:lnSpc>
              <a:buClr>
                <a:schemeClr val="folHlink"/>
              </a:buClr>
              <a:buSzPct val="70000"/>
              <a:buFontTx/>
              <a:buNone/>
            </a:pPr>
            <a:endParaRPr lang="fr-CA" altLang="fr-FR" sz="1800" smtClean="0">
              <a:latin typeface="Arial Narrow" pitchFamily="34" charset="0"/>
            </a:endParaRPr>
          </a:p>
          <a:p>
            <a:pPr eaLnBrk="1" hangingPunct="1"/>
            <a:endParaRPr lang="fr-FR" altLang="fr-FR"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2970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BFE8F98-6A71-48E9-89DF-53E55D49D493}" type="slidenum">
              <a:rPr lang="fr-FR" altLang="fr-FR" sz="1200" smtClean="0">
                <a:solidFill>
                  <a:srgbClr val="969696"/>
                </a:solidFill>
              </a:rPr>
              <a:pPr eaLnBrk="1" hangingPunct="1"/>
              <a:t>23</a:t>
            </a:fld>
            <a:endParaRPr lang="fr-FR" altLang="fr-FR" sz="1200" smtClean="0">
              <a:solidFill>
                <a:srgbClr val="969696"/>
              </a:solidFill>
            </a:endParaRPr>
          </a:p>
        </p:txBody>
      </p:sp>
      <p:sp>
        <p:nvSpPr>
          <p:cNvPr id="29701" name="Rectangle 5"/>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Attributs des entités du Groupe 1</a:t>
            </a:r>
            <a:endParaRPr lang="fr-FR" altLang="fr-FR" sz="2800" smtClean="0"/>
          </a:p>
        </p:txBody>
      </p:sp>
      <p:sp>
        <p:nvSpPr>
          <p:cNvPr id="29702" name="Rectangle 7"/>
          <p:cNvSpPr>
            <a:spLocks noGrp="1" noChangeArrowheads="1"/>
          </p:cNvSpPr>
          <p:nvPr>
            <p:ph idx="1"/>
            <p:custDataLst>
              <p:tags r:id="rId2"/>
            </p:custDataLst>
          </p:nvPr>
        </p:nvSpPr>
        <p:spPr>
          <a:xfrm>
            <a:off x="914400" y="1295400"/>
            <a:ext cx="7315200" cy="4743450"/>
          </a:xfrm>
        </p:spPr>
        <p:txBody>
          <a:bodyPr/>
          <a:lstStyle/>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r>
              <a:rPr lang="fr-CA" altLang="fr-FR" sz="2000" smtClean="0">
                <a:solidFill>
                  <a:schemeClr val="tx1"/>
                </a:solidFill>
              </a:rPr>
              <a:t>Manifestation</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Titre de la manifestation</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Mention de responsabilité</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Mention d’édition</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Lieu d’édition et de diffusion</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Éditeur et distributeur</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Date de publication et de diffusion</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Mention de collection</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Et beaucoup plus </a:t>
            </a:r>
          </a:p>
          <a:p>
            <a:pPr lvl="1" eaLnBrk="1" hangingPunct="1">
              <a:lnSpc>
                <a:spcPct val="80000"/>
              </a:lnSpc>
              <a:buClr>
                <a:schemeClr val="hlink"/>
              </a:buClr>
              <a:buSzPct val="70000"/>
              <a:buFont typeface="Wingdings" pitchFamily="2" charset="2"/>
              <a:buChar char="u"/>
            </a:pPr>
            <a:endParaRPr lang="fr-CA" altLang="fr-FR" sz="1800" smtClean="0">
              <a:solidFill>
                <a:schemeClr val="tx1"/>
              </a:solidFill>
            </a:endParaRP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Prenez note que les résumés, les bibliographies, les points d’accès autorisés ne font pas partie des attributs des manifestations</a:t>
            </a:r>
          </a:p>
          <a:p>
            <a:pPr lvl="1" eaLnBrk="1" hangingPunct="1">
              <a:lnSpc>
                <a:spcPct val="80000"/>
              </a:lnSpc>
              <a:buClr>
                <a:schemeClr val="hlink"/>
              </a:buClr>
              <a:buSzPct val="70000"/>
              <a:buFont typeface="Wingdings" pitchFamily="2" charset="2"/>
              <a:buChar char="u"/>
            </a:pPr>
            <a:endParaRPr lang="fr-CA" altLang="fr-FR" sz="1100" smtClean="0">
              <a:solidFill>
                <a:schemeClr val="tx1"/>
              </a:solidFill>
            </a:endParaRPr>
          </a:p>
          <a:p>
            <a:pPr eaLnBrk="1" hangingPunct="1">
              <a:lnSpc>
                <a:spcPct val="80000"/>
              </a:lnSpc>
              <a:buClr>
                <a:schemeClr val="hlink"/>
              </a:buClr>
              <a:buSzPct val="70000"/>
              <a:buFont typeface="Wingdings" pitchFamily="2" charset="2"/>
              <a:buChar char="u"/>
            </a:pPr>
            <a:endParaRPr lang="fr-CA" altLang="fr-FR" sz="1800" smtClean="0">
              <a:solidFill>
                <a:schemeClr val="tx1"/>
              </a:solidFill>
            </a:endParaRPr>
          </a:p>
          <a:p>
            <a:pPr marL="1828800" lvl="4" indent="0" eaLnBrk="1" hangingPunct="1">
              <a:lnSpc>
                <a:spcPct val="80000"/>
              </a:lnSpc>
              <a:buClr>
                <a:schemeClr val="folHlink"/>
              </a:buClr>
              <a:buSzPct val="70000"/>
              <a:buFontTx/>
              <a:buNone/>
            </a:pPr>
            <a:endParaRPr lang="fr-CA" altLang="fr-FR" sz="1800" smtClean="0">
              <a:latin typeface="Arial Narrow" pitchFamily="34" charset="0"/>
            </a:endParaRPr>
          </a:p>
          <a:p>
            <a:pPr eaLnBrk="1" hangingPunct="1"/>
            <a:endParaRPr lang="fr-FR" altLang="fr-FR" sz="1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072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BFB51DF-D813-4144-9B71-E7724ADEF43A}" type="slidenum">
              <a:rPr lang="fr-FR" altLang="fr-FR" sz="1200" smtClean="0">
                <a:solidFill>
                  <a:srgbClr val="969696"/>
                </a:solidFill>
              </a:rPr>
              <a:pPr eaLnBrk="1" hangingPunct="1"/>
              <a:t>24</a:t>
            </a:fld>
            <a:endParaRPr lang="fr-FR" altLang="fr-FR" sz="1200" smtClean="0">
              <a:solidFill>
                <a:srgbClr val="969696"/>
              </a:solidFill>
            </a:endParaRPr>
          </a:p>
        </p:txBody>
      </p:sp>
      <p:sp>
        <p:nvSpPr>
          <p:cNvPr id="30725" name="Rectangle 5"/>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Attributs des entités du Groupe 1</a:t>
            </a:r>
            <a:endParaRPr lang="fr-FR" altLang="fr-FR" sz="2800" smtClean="0"/>
          </a:p>
        </p:txBody>
      </p:sp>
      <p:sp>
        <p:nvSpPr>
          <p:cNvPr id="30726" name="Rectangle 7"/>
          <p:cNvSpPr>
            <a:spLocks noGrp="1" noChangeArrowheads="1"/>
          </p:cNvSpPr>
          <p:nvPr>
            <p:ph idx="1"/>
            <p:custDataLst>
              <p:tags r:id="rId2"/>
            </p:custDataLst>
          </p:nvPr>
        </p:nvSpPr>
        <p:spPr>
          <a:xfrm>
            <a:off x="914400" y="1295400"/>
            <a:ext cx="7315200" cy="3967163"/>
          </a:xfrm>
        </p:spPr>
        <p:txBody>
          <a:bodyPr/>
          <a:lstStyle/>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r>
              <a:rPr lang="fr-CA" altLang="fr-FR" sz="2000" smtClean="0">
                <a:solidFill>
                  <a:schemeClr val="tx1"/>
                </a:solidFill>
              </a:rPr>
              <a:t>Expression</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Titre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Forme </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Date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Langue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Restriction d’usage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Type de numérotation (périodiques)</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Etc.</a:t>
            </a:r>
          </a:p>
          <a:p>
            <a:pPr lvl="1" eaLnBrk="1" hangingPunct="1">
              <a:lnSpc>
                <a:spcPct val="80000"/>
              </a:lnSpc>
              <a:buClr>
                <a:schemeClr val="hlink"/>
              </a:buClr>
              <a:buSzPct val="70000"/>
              <a:buFont typeface="Wingdings" pitchFamily="2" charset="2"/>
              <a:buChar char="u"/>
            </a:pPr>
            <a:endParaRPr lang="fr-CA" altLang="fr-FR" sz="1800" smtClean="0">
              <a:solidFill>
                <a:schemeClr val="tx1"/>
              </a:solidFill>
            </a:endParaRPr>
          </a:p>
          <a:p>
            <a:pPr lvl="1" eaLnBrk="1" hangingPunct="1">
              <a:lnSpc>
                <a:spcPct val="80000"/>
              </a:lnSpc>
              <a:buClr>
                <a:schemeClr val="hlink"/>
              </a:buClr>
              <a:buSzPct val="70000"/>
              <a:buFont typeface="Wingdings" pitchFamily="2" charset="2"/>
              <a:buChar char="u"/>
            </a:pPr>
            <a:endParaRPr lang="fr-CA" altLang="fr-FR" sz="1100" smtClean="0">
              <a:solidFill>
                <a:schemeClr val="tx1"/>
              </a:solidFill>
            </a:endParaRPr>
          </a:p>
          <a:p>
            <a:pPr eaLnBrk="1" hangingPunct="1">
              <a:lnSpc>
                <a:spcPct val="80000"/>
              </a:lnSpc>
              <a:buClr>
                <a:schemeClr val="hlink"/>
              </a:buClr>
              <a:buSzPct val="70000"/>
              <a:buFont typeface="Wingdings" pitchFamily="2" charset="2"/>
              <a:buChar char="u"/>
            </a:pPr>
            <a:endParaRPr lang="fr-CA" altLang="fr-FR" sz="1800" smtClean="0">
              <a:solidFill>
                <a:schemeClr val="tx1"/>
              </a:solidFill>
            </a:endParaRPr>
          </a:p>
          <a:p>
            <a:pPr marL="1828800" lvl="4" indent="0" eaLnBrk="1" hangingPunct="1">
              <a:lnSpc>
                <a:spcPct val="80000"/>
              </a:lnSpc>
              <a:buClr>
                <a:schemeClr val="folHlink"/>
              </a:buClr>
              <a:buSzPct val="70000"/>
              <a:buFontTx/>
              <a:buNone/>
            </a:pPr>
            <a:endParaRPr lang="fr-CA" altLang="fr-FR" sz="1800" smtClean="0">
              <a:latin typeface="Arial Narrow" pitchFamily="34" charset="0"/>
            </a:endParaRPr>
          </a:p>
          <a:p>
            <a:pPr eaLnBrk="1" hangingPunct="1"/>
            <a:endParaRPr lang="fr-FR" altLang="fr-FR" sz="1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C:\Users\Marcel\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re 1"/>
          <p:cNvSpPr>
            <a:spLocks noGrp="1"/>
          </p:cNvSpPr>
          <p:nvPr>
            <p:ph type="title"/>
          </p:nvPr>
        </p:nvSpPr>
        <p:spPr>
          <a:xfrm>
            <a:off x="914400" y="806450"/>
            <a:ext cx="7315200" cy="776288"/>
          </a:xfrm>
        </p:spPr>
        <p:txBody>
          <a:bodyPr/>
          <a:lstStyle/>
          <a:p>
            <a:pPr algn="ctr"/>
            <a:r>
              <a:rPr lang="fr-CA" altLang="fr-FR" sz="2800" smtClean="0"/>
              <a:t>Attributs de l’expression : Exemple</a:t>
            </a:r>
            <a:br>
              <a:rPr lang="fr-CA" altLang="fr-FR" sz="2800" smtClean="0"/>
            </a:br>
            <a:endParaRPr lang="fr-CA" altLang="fr-FR" sz="2800" smtClean="0"/>
          </a:p>
        </p:txBody>
      </p:sp>
      <p:sp>
        <p:nvSpPr>
          <p:cNvPr id="31748" name="Espace réservé du contenu 2"/>
          <p:cNvSpPr>
            <a:spLocks noGrp="1"/>
          </p:cNvSpPr>
          <p:nvPr>
            <p:ph idx="1"/>
          </p:nvPr>
        </p:nvSpPr>
        <p:spPr/>
        <p:txBody>
          <a:bodyPr/>
          <a:lstStyle/>
          <a:p>
            <a:endParaRPr lang="fr-CA" altLang="fr-FR" smtClean="0"/>
          </a:p>
        </p:txBody>
      </p:sp>
      <p:sp>
        <p:nvSpPr>
          <p:cNvPr id="3174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175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CFB36AC-DA00-4BA1-B7F2-2A902CB621A9}" type="slidenum">
              <a:rPr lang="fr-FR" altLang="fr-FR" sz="1200" smtClean="0">
                <a:solidFill>
                  <a:srgbClr val="969696"/>
                </a:solidFill>
              </a:rPr>
              <a:pPr eaLnBrk="1" hangingPunct="1"/>
              <a:t>25</a:t>
            </a:fld>
            <a:endParaRPr lang="fr-FR" altLang="fr-FR" sz="1200" smtClean="0">
              <a:solidFill>
                <a:srgbClr val="969696"/>
              </a:solidFill>
            </a:endParaRPr>
          </a:p>
        </p:txBody>
      </p:sp>
      <p:pic>
        <p:nvPicPr>
          <p:cNvPr id="317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7315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277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10E4EAE-D2FB-48ED-8845-176077B10D38}" type="slidenum">
              <a:rPr lang="fr-FR" altLang="fr-FR" sz="1200" smtClean="0">
                <a:solidFill>
                  <a:srgbClr val="969696"/>
                </a:solidFill>
              </a:rPr>
              <a:pPr eaLnBrk="1" hangingPunct="1"/>
              <a:t>26</a:t>
            </a:fld>
            <a:endParaRPr lang="fr-FR" altLang="fr-FR" sz="1200" smtClean="0">
              <a:solidFill>
                <a:srgbClr val="969696"/>
              </a:solidFill>
            </a:endParaRPr>
          </a:p>
        </p:txBody>
      </p:sp>
      <p:sp>
        <p:nvSpPr>
          <p:cNvPr id="32773" name="Rectangle 5"/>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Attributs des entités du Groupe 1</a:t>
            </a:r>
            <a:endParaRPr lang="fr-FR" altLang="fr-FR" sz="2800" smtClean="0"/>
          </a:p>
        </p:txBody>
      </p:sp>
      <p:sp>
        <p:nvSpPr>
          <p:cNvPr id="32774" name="Rectangle 7"/>
          <p:cNvSpPr>
            <a:spLocks noGrp="1" noChangeArrowheads="1"/>
          </p:cNvSpPr>
          <p:nvPr>
            <p:ph idx="1"/>
            <p:custDataLst>
              <p:tags r:id="rId2"/>
            </p:custDataLst>
          </p:nvPr>
        </p:nvSpPr>
        <p:spPr>
          <a:xfrm>
            <a:off x="914400" y="1295400"/>
            <a:ext cx="7315200" cy="5137150"/>
          </a:xfrm>
        </p:spPr>
        <p:txBody>
          <a:bodyPr/>
          <a:lstStyle/>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endParaRPr lang="fr-CA" altLang="fr-FR" sz="1400" smtClean="0">
              <a:solidFill>
                <a:schemeClr val="tx1"/>
              </a:solidFill>
            </a:endParaRPr>
          </a:p>
          <a:p>
            <a:pPr eaLnBrk="1" hangingPunct="1">
              <a:lnSpc>
                <a:spcPct val="80000"/>
              </a:lnSpc>
              <a:buClr>
                <a:schemeClr val="hlink"/>
              </a:buClr>
              <a:buSzPct val="70000"/>
              <a:buFont typeface="Wingdings" pitchFamily="2" charset="2"/>
              <a:buChar char="u"/>
            </a:pPr>
            <a:r>
              <a:rPr lang="fr-CA" altLang="fr-FR" sz="2000" smtClean="0">
                <a:solidFill>
                  <a:schemeClr val="tx1"/>
                </a:solidFill>
              </a:rPr>
              <a:t>Œuvre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Titre de l’œuvre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Forme de l’œuvre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Date de l’œuvre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Public visé</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Contexte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Distribution d’exécution (œuvre musicale)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Références numériques (œuvre musicale)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Tonalité (œuvre musicale)</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Coordonnées (œuvres cartographiques)</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Équinoxe (œuvres cartographiques)</a:t>
            </a:r>
          </a:p>
          <a:p>
            <a:pPr lvl="1" eaLnBrk="1" hangingPunct="1">
              <a:lnSpc>
                <a:spcPct val="80000"/>
              </a:lnSpc>
              <a:buClr>
                <a:schemeClr val="hlink"/>
              </a:buClr>
              <a:buSzPct val="70000"/>
              <a:buFont typeface="Wingdings" pitchFamily="2" charset="2"/>
              <a:buChar char="u"/>
            </a:pPr>
            <a:r>
              <a:rPr lang="fr-CA" altLang="fr-FR" sz="1800" smtClean="0">
                <a:solidFill>
                  <a:schemeClr val="tx1"/>
                </a:solidFill>
              </a:rPr>
              <a:t>Etc.</a:t>
            </a:r>
          </a:p>
          <a:p>
            <a:pPr lvl="1" eaLnBrk="1" hangingPunct="1">
              <a:lnSpc>
                <a:spcPct val="80000"/>
              </a:lnSpc>
              <a:buClr>
                <a:schemeClr val="hlink"/>
              </a:buClr>
              <a:buSzPct val="70000"/>
              <a:buFont typeface="Wingdings" pitchFamily="2" charset="2"/>
              <a:buChar char="u"/>
            </a:pPr>
            <a:endParaRPr lang="fr-CA" altLang="fr-FR" sz="1100" smtClean="0">
              <a:solidFill>
                <a:schemeClr val="tx1"/>
              </a:solidFill>
            </a:endParaRPr>
          </a:p>
          <a:p>
            <a:pPr lvl="1" eaLnBrk="1" hangingPunct="1">
              <a:lnSpc>
                <a:spcPct val="80000"/>
              </a:lnSpc>
              <a:buClr>
                <a:schemeClr val="hlink"/>
              </a:buClr>
              <a:buSzPct val="70000"/>
              <a:buFont typeface="Wingdings" pitchFamily="2" charset="2"/>
              <a:buChar char="u"/>
            </a:pPr>
            <a:endParaRPr lang="fr-CA" altLang="fr-FR" sz="1100" smtClean="0">
              <a:solidFill>
                <a:schemeClr val="tx1"/>
              </a:solidFill>
            </a:endParaRPr>
          </a:p>
          <a:p>
            <a:pPr lvl="1" eaLnBrk="1" hangingPunct="1">
              <a:lnSpc>
                <a:spcPct val="80000"/>
              </a:lnSpc>
              <a:buClr>
                <a:schemeClr val="hlink"/>
              </a:buClr>
              <a:buSzPct val="70000"/>
              <a:buFont typeface="Wingdings" pitchFamily="2" charset="2"/>
              <a:buChar char="u"/>
            </a:pPr>
            <a:endParaRPr lang="fr-CA" altLang="fr-FR" sz="1100" smtClean="0">
              <a:solidFill>
                <a:schemeClr val="tx1"/>
              </a:solidFill>
            </a:endParaRPr>
          </a:p>
          <a:p>
            <a:pPr eaLnBrk="1" hangingPunct="1">
              <a:lnSpc>
                <a:spcPct val="80000"/>
              </a:lnSpc>
              <a:buClr>
                <a:schemeClr val="hlink"/>
              </a:buClr>
              <a:buSzPct val="70000"/>
              <a:buFont typeface="Wingdings" pitchFamily="2" charset="2"/>
              <a:buChar char="u"/>
            </a:pPr>
            <a:endParaRPr lang="fr-CA" altLang="fr-FR" sz="1800" smtClean="0">
              <a:solidFill>
                <a:schemeClr val="tx1"/>
              </a:solidFill>
            </a:endParaRPr>
          </a:p>
          <a:p>
            <a:pPr marL="1828800" lvl="4" indent="0" eaLnBrk="1" hangingPunct="1">
              <a:lnSpc>
                <a:spcPct val="80000"/>
              </a:lnSpc>
              <a:buClr>
                <a:schemeClr val="folHlink"/>
              </a:buClr>
              <a:buSzPct val="70000"/>
              <a:buFontTx/>
              <a:buNone/>
            </a:pPr>
            <a:endParaRPr lang="fr-CA" altLang="fr-FR" sz="1800" smtClean="0">
              <a:latin typeface="Arial Narrow" pitchFamily="34" charset="0"/>
            </a:endParaRPr>
          </a:p>
          <a:p>
            <a:pPr eaLnBrk="1" hangingPunct="1"/>
            <a:endParaRPr lang="fr-FR" altLang="fr-FR" sz="1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re 1"/>
          <p:cNvSpPr>
            <a:spLocks noGrp="1"/>
          </p:cNvSpPr>
          <p:nvPr>
            <p:ph type="title"/>
          </p:nvPr>
        </p:nvSpPr>
        <p:spPr>
          <a:xfrm>
            <a:off x="914400" y="806450"/>
            <a:ext cx="7315200" cy="387350"/>
          </a:xfrm>
        </p:spPr>
        <p:txBody>
          <a:bodyPr/>
          <a:lstStyle/>
          <a:p>
            <a:pPr algn="ctr"/>
            <a:r>
              <a:rPr lang="fr-CA" altLang="fr-FR" sz="2800" smtClean="0"/>
              <a:t>Attributs de l’oeuvre : Exemple</a:t>
            </a:r>
          </a:p>
        </p:txBody>
      </p:sp>
      <p:sp>
        <p:nvSpPr>
          <p:cNvPr id="33796" name="Espace réservé du contenu 2"/>
          <p:cNvSpPr>
            <a:spLocks noGrp="1"/>
          </p:cNvSpPr>
          <p:nvPr>
            <p:ph idx="1"/>
          </p:nvPr>
        </p:nvSpPr>
        <p:spPr>
          <a:xfrm>
            <a:off x="914400" y="2209800"/>
            <a:ext cx="7315200" cy="400050"/>
          </a:xfrm>
        </p:spPr>
        <p:txBody>
          <a:bodyPr/>
          <a:lstStyle/>
          <a:p>
            <a:pPr marL="0" indent="0">
              <a:buFontTx/>
              <a:buNone/>
            </a:pPr>
            <a:endParaRPr lang="fr-CA" altLang="fr-FR" smtClean="0"/>
          </a:p>
        </p:txBody>
      </p:sp>
      <p:sp>
        <p:nvSpPr>
          <p:cNvPr id="33797"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3798"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0851439A-5FBC-480F-82CD-91CA1EA13CC7}" type="slidenum">
              <a:rPr lang="fr-FR" altLang="fr-FR" sz="1200" smtClean="0">
                <a:solidFill>
                  <a:srgbClr val="969696"/>
                </a:solidFill>
              </a:rPr>
              <a:pPr eaLnBrk="1" hangingPunct="1"/>
              <a:t>27</a:t>
            </a:fld>
            <a:endParaRPr lang="fr-FR" altLang="fr-FR" sz="1200" smtClean="0">
              <a:solidFill>
                <a:srgbClr val="969696"/>
              </a:solidFill>
            </a:endParaRPr>
          </a:p>
        </p:txBody>
      </p:sp>
      <p:pic>
        <p:nvPicPr>
          <p:cNvPr id="337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7391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re 1"/>
          <p:cNvSpPr>
            <a:spLocks noGrp="1"/>
          </p:cNvSpPr>
          <p:nvPr>
            <p:ph type="title"/>
          </p:nvPr>
        </p:nvSpPr>
        <p:spPr/>
        <p:txBody>
          <a:bodyPr/>
          <a:lstStyle/>
          <a:p>
            <a:endParaRPr lang="fr-CA" altLang="fr-FR" smtClean="0"/>
          </a:p>
        </p:txBody>
      </p:sp>
      <p:sp>
        <p:nvSpPr>
          <p:cNvPr id="34820" name="Espace réservé du contenu 2"/>
          <p:cNvSpPr>
            <a:spLocks noGrp="1"/>
          </p:cNvSpPr>
          <p:nvPr>
            <p:ph idx="1"/>
          </p:nvPr>
        </p:nvSpPr>
        <p:spPr/>
        <p:txBody>
          <a:bodyPr/>
          <a:lstStyle/>
          <a:p>
            <a:endParaRPr lang="fr-CA" altLang="fr-FR" smtClean="0"/>
          </a:p>
        </p:txBody>
      </p:sp>
      <p:sp>
        <p:nvSpPr>
          <p:cNvPr id="3482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482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D99BC9B-839B-4E6C-A916-1A12B675AFD5}" type="slidenum">
              <a:rPr lang="fr-FR" altLang="fr-FR" sz="1200" smtClean="0">
                <a:solidFill>
                  <a:srgbClr val="969696"/>
                </a:solidFill>
              </a:rPr>
              <a:pPr eaLnBrk="1" hangingPunct="1"/>
              <a:t>28</a:t>
            </a:fld>
            <a:endParaRPr lang="fr-FR" altLang="fr-FR" sz="1200" smtClean="0">
              <a:solidFill>
                <a:srgbClr val="969696"/>
              </a:solidFill>
            </a:endParaRPr>
          </a:p>
        </p:txBody>
      </p:sp>
      <p:pic>
        <p:nvPicPr>
          <p:cNvPr id="348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584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62183F0-2306-4764-9E5B-10ADC276A3FF}" type="slidenum">
              <a:rPr lang="fr-FR" altLang="fr-FR" sz="1200" smtClean="0">
                <a:solidFill>
                  <a:srgbClr val="969696"/>
                </a:solidFill>
              </a:rPr>
              <a:pPr eaLnBrk="1" hangingPunct="1"/>
              <a:t>29</a:t>
            </a:fld>
            <a:endParaRPr lang="fr-FR" altLang="fr-FR" sz="1200" smtClean="0">
              <a:solidFill>
                <a:srgbClr val="969696"/>
              </a:solidFill>
            </a:endParaRPr>
          </a:p>
        </p:txBody>
      </p:sp>
      <p:sp>
        <p:nvSpPr>
          <p:cNvPr id="35845"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Attributs des entités des Groupes 2 et 3</a:t>
            </a:r>
            <a:endParaRPr lang="fr-FR" altLang="fr-FR" sz="2800" smtClean="0"/>
          </a:p>
        </p:txBody>
      </p:sp>
      <p:sp>
        <p:nvSpPr>
          <p:cNvPr id="35846" name="Rectangle 3"/>
          <p:cNvSpPr>
            <a:spLocks noGrp="1" noChangeArrowheads="1"/>
          </p:cNvSpPr>
          <p:nvPr>
            <p:ph type="body" idx="1"/>
            <p:custDataLst>
              <p:tags r:id="rId2"/>
            </p:custDataLst>
          </p:nvPr>
        </p:nvSpPr>
        <p:spPr>
          <a:xfrm>
            <a:off x="914400" y="1371600"/>
            <a:ext cx="7315200" cy="4557713"/>
          </a:xfrm>
        </p:spPr>
        <p:txBody>
          <a:bodyPr/>
          <a:lstStyle/>
          <a:p>
            <a:pPr eaLnBrk="1" hangingPunct="1">
              <a:buClr>
                <a:schemeClr val="hlink"/>
              </a:buClr>
              <a:buSzPct val="70000"/>
              <a:buFont typeface="Wingdings" pitchFamily="2" charset="2"/>
              <a:buChar char="u"/>
            </a:pPr>
            <a:r>
              <a:rPr lang="fr-CA" altLang="fr-FR" sz="1400" smtClean="0">
                <a:solidFill>
                  <a:schemeClr val="tx1"/>
                </a:solidFill>
              </a:rPr>
              <a:t>Groupe 2 – Auteurs</a:t>
            </a:r>
            <a:r>
              <a:rPr lang="fr-CA" altLang="fr-FR" sz="1400" b="0" smtClean="0">
                <a:solidFill>
                  <a:schemeClr val="tx1"/>
                </a:solidFill>
              </a:rPr>
              <a:t>  (personnes, familles, organismes)</a:t>
            </a:r>
          </a:p>
          <a:p>
            <a:pPr eaLnBrk="1" hangingPunct="1">
              <a:buClr>
                <a:schemeClr val="hlink"/>
              </a:buClr>
              <a:buSzPct val="70000"/>
              <a:buFont typeface="Wingdings" pitchFamily="2" charset="2"/>
              <a:buChar char="u"/>
            </a:pPr>
            <a:endParaRPr lang="fr-CA" altLang="fr-FR" sz="1400" b="0" smtClean="0">
              <a:solidFill>
                <a:schemeClr val="tx1"/>
              </a:solidFill>
            </a:endParaRPr>
          </a:p>
          <a:p>
            <a:pPr lvl="2" eaLnBrk="1" hangingPunct="1">
              <a:buClr>
                <a:schemeClr val="tx2"/>
              </a:buClr>
              <a:buSzPct val="70000"/>
              <a:buFont typeface="Wingdings" pitchFamily="2" charset="2"/>
              <a:buChar char="u"/>
            </a:pPr>
            <a:r>
              <a:rPr lang="fr-CA" altLang="fr-FR" sz="1400" smtClean="0">
                <a:solidFill>
                  <a:schemeClr val="tx1"/>
                </a:solidFill>
              </a:rPr>
              <a:t>Nom et prénom</a:t>
            </a:r>
          </a:p>
          <a:p>
            <a:pPr lvl="2" eaLnBrk="1" hangingPunct="1">
              <a:buClr>
                <a:schemeClr val="tx2"/>
              </a:buClr>
              <a:buSzPct val="70000"/>
              <a:buFont typeface="Wingdings" pitchFamily="2" charset="2"/>
              <a:buChar char="u"/>
            </a:pPr>
            <a:r>
              <a:rPr lang="fr-CA" altLang="fr-FR" sz="1400" smtClean="0">
                <a:solidFill>
                  <a:schemeClr val="tx1"/>
                </a:solidFill>
              </a:rPr>
              <a:t>Forme complète du nom</a:t>
            </a:r>
          </a:p>
          <a:p>
            <a:pPr lvl="2" eaLnBrk="1" hangingPunct="1">
              <a:buClr>
                <a:schemeClr val="tx2"/>
              </a:buClr>
              <a:buSzPct val="70000"/>
              <a:buFont typeface="Wingdings" pitchFamily="2" charset="2"/>
              <a:buChar char="u"/>
            </a:pPr>
            <a:r>
              <a:rPr lang="fr-CA" altLang="fr-FR" sz="1400" smtClean="0">
                <a:solidFill>
                  <a:schemeClr val="tx1"/>
                </a:solidFill>
              </a:rPr>
              <a:t>Dates associées avec une personne (de naissance ou de mort)</a:t>
            </a:r>
          </a:p>
          <a:p>
            <a:pPr lvl="2" eaLnBrk="1" hangingPunct="1">
              <a:buClr>
                <a:schemeClr val="tx2"/>
              </a:buClr>
              <a:buSzPct val="70000"/>
              <a:buFont typeface="Wingdings" pitchFamily="2" charset="2"/>
              <a:buChar char="u"/>
            </a:pPr>
            <a:r>
              <a:rPr lang="fr-CA" altLang="fr-FR" sz="1400" smtClean="0">
                <a:solidFill>
                  <a:schemeClr val="tx1"/>
                </a:solidFill>
              </a:rPr>
              <a:t>Titre d’une personne</a:t>
            </a:r>
          </a:p>
          <a:p>
            <a:pPr lvl="2" eaLnBrk="1" hangingPunct="1">
              <a:buClr>
                <a:schemeClr val="tx2"/>
              </a:buClr>
              <a:buSzPct val="70000"/>
              <a:buFont typeface="Wingdings" pitchFamily="2" charset="2"/>
              <a:buChar char="u"/>
            </a:pPr>
            <a:r>
              <a:rPr lang="fr-CA" altLang="fr-FR" sz="1400" smtClean="0">
                <a:solidFill>
                  <a:schemeClr val="tx1"/>
                </a:solidFill>
              </a:rPr>
              <a:t>Lieu de naissance</a:t>
            </a:r>
          </a:p>
          <a:p>
            <a:pPr lvl="2" eaLnBrk="1" hangingPunct="1">
              <a:buClr>
                <a:schemeClr val="tx2"/>
              </a:buClr>
              <a:buSzPct val="70000"/>
              <a:buFont typeface="Wingdings" pitchFamily="2" charset="2"/>
              <a:buChar char="u"/>
            </a:pPr>
            <a:r>
              <a:rPr lang="fr-CA" altLang="fr-FR" sz="1400" smtClean="0">
                <a:solidFill>
                  <a:schemeClr val="tx1"/>
                </a:solidFill>
              </a:rPr>
              <a:t>Profession</a:t>
            </a:r>
          </a:p>
          <a:p>
            <a:pPr lvl="2" eaLnBrk="1" hangingPunct="1">
              <a:buClr>
                <a:schemeClr val="tx2"/>
              </a:buClr>
              <a:buSzPct val="70000"/>
              <a:buFont typeface="Wingdings" pitchFamily="2" charset="2"/>
              <a:buChar char="u"/>
            </a:pPr>
            <a:r>
              <a:rPr lang="fr-CA" altLang="fr-FR" sz="1400" smtClean="0">
                <a:solidFill>
                  <a:schemeClr val="tx1"/>
                </a:solidFill>
              </a:rPr>
              <a:t>Affiliations</a:t>
            </a:r>
          </a:p>
          <a:p>
            <a:pPr lvl="2" eaLnBrk="1" hangingPunct="1">
              <a:buClr>
                <a:schemeClr val="tx2"/>
              </a:buClr>
              <a:buSzPct val="70000"/>
              <a:buFont typeface="Wingdings" pitchFamily="2" charset="2"/>
              <a:buChar char="u"/>
            </a:pPr>
            <a:r>
              <a:rPr lang="fr-CA" altLang="fr-FR" sz="1400" smtClean="0">
                <a:solidFill>
                  <a:schemeClr val="tx1"/>
                </a:solidFill>
              </a:rPr>
              <a:t>Etc.</a:t>
            </a:r>
          </a:p>
          <a:p>
            <a:pPr lvl="2" eaLnBrk="1" hangingPunct="1">
              <a:buClr>
                <a:schemeClr val="tx2"/>
              </a:buClr>
              <a:buSzPct val="70000"/>
              <a:buFont typeface="Wingdings" pitchFamily="2" charset="2"/>
              <a:buChar char="u"/>
            </a:pPr>
            <a:endParaRPr lang="fr-CA" altLang="fr-FR" sz="1400" smtClean="0">
              <a:solidFill>
                <a:schemeClr val="tx1"/>
              </a:solidFill>
            </a:endParaRPr>
          </a:p>
          <a:p>
            <a:pPr eaLnBrk="1" hangingPunct="1">
              <a:buClr>
                <a:schemeClr val="hlink"/>
              </a:buClr>
              <a:buSzPct val="70000"/>
              <a:buFont typeface="Wingdings" pitchFamily="2" charset="2"/>
              <a:buChar char="u"/>
            </a:pPr>
            <a:r>
              <a:rPr lang="fr-CA" altLang="fr-FR" sz="1400" smtClean="0">
                <a:solidFill>
                  <a:schemeClr val="tx1"/>
                </a:solidFill>
              </a:rPr>
              <a:t>Groupe 3 – Sujets </a:t>
            </a:r>
            <a:r>
              <a:rPr lang="fr-CA" altLang="fr-FR" sz="1400" b="0" smtClean="0">
                <a:solidFill>
                  <a:schemeClr val="tx1"/>
                </a:solidFill>
              </a:rPr>
              <a:t>(concepts, objets, événements, lieux) + Groupes 1 et 2</a:t>
            </a:r>
            <a:endParaRPr lang="fr-CA" altLang="fr-FR" sz="1400" smtClean="0">
              <a:solidFill>
                <a:schemeClr val="tx1"/>
              </a:solidFill>
            </a:endParaRPr>
          </a:p>
          <a:p>
            <a:pPr eaLnBrk="1" hangingPunct="1">
              <a:buClr>
                <a:schemeClr val="hlink"/>
              </a:buClr>
              <a:buSzPct val="70000"/>
              <a:buFont typeface="Wingdings" pitchFamily="2" charset="2"/>
              <a:buChar char="u"/>
            </a:pPr>
            <a:endParaRPr lang="fr-CA" altLang="fr-FR" sz="1400" b="0" smtClean="0">
              <a:solidFill>
                <a:schemeClr val="tx1"/>
              </a:solidFill>
            </a:endParaRPr>
          </a:p>
          <a:p>
            <a:pPr lvl="2" eaLnBrk="1" hangingPunct="1">
              <a:buClr>
                <a:schemeClr val="tx2"/>
              </a:buClr>
              <a:buSzPct val="70000"/>
              <a:buFont typeface="Wingdings" pitchFamily="2" charset="2"/>
              <a:buChar char="u"/>
            </a:pPr>
            <a:r>
              <a:rPr lang="fr-CA" altLang="fr-FR" sz="1400" smtClean="0">
                <a:solidFill>
                  <a:schemeClr val="tx1"/>
                </a:solidFill>
              </a:rPr>
              <a:t>Formes acceptées</a:t>
            </a:r>
          </a:p>
          <a:p>
            <a:pPr lvl="2" eaLnBrk="1" hangingPunct="1">
              <a:buClr>
                <a:schemeClr val="tx2"/>
              </a:buClr>
              <a:buSzPct val="70000"/>
              <a:buFont typeface="Wingdings" pitchFamily="2" charset="2"/>
              <a:buChar char="u"/>
            </a:pPr>
            <a:r>
              <a:rPr lang="fr-CA" altLang="fr-FR" sz="1400" smtClean="0">
                <a:solidFill>
                  <a:schemeClr val="tx1"/>
                </a:solidFill>
              </a:rPr>
              <a:t>Formes rejetées</a:t>
            </a:r>
          </a:p>
          <a:p>
            <a:pPr lvl="2" eaLnBrk="1" hangingPunct="1">
              <a:buClr>
                <a:schemeClr val="tx2"/>
              </a:buClr>
              <a:buSzPct val="70000"/>
              <a:buFont typeface="Wingdings" pitchFamily="2" charset="2"/>
              <a:buChar char="u"/>
            </a:pPr>
            <a:r>
              <a:rPr lang="fr-CA" altLang="fr-FR" sz="1400" smtClean="0">
                <a:solidFill>
                  <a:schemeClr val="tx1"/>
                </a:solidFill>
              </a:rPr>
              <a:t>Formes associées</a:t>
            </a:r>
          </a:p>
          <a:p>
            <a:pPr lvl="2" eaLnBrk="1" hangingPunct="1">
              <a:buClr>
                <a:schemeClr val="tx2"/>
              </a:buClr>
              <a:buSzPct val="70000"/>
              <a:buFont typeface="Wingdings" pitchFamily="2" charset="2"/>
              <a:buChar char="u"/>
            </a:pPr>
            <a:r>
              <a:rPr lang="fr-CA" altLang="fr-FR" sz="1400" smtClean="0">
                <a:solidFill>
                  <a:schemeClr val="tx1"/>
                </a:solidFill>
              </a:rPr>
              <a:t>Etc</a:t>
            </a:r>
          </a:p>
          <a:p>
            <a:pPr eaLnBrk="1" hangingPunct="1"/>
            <a:endParaRPr lang="fr-FR" altLang="fr-FR" sz="140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922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819CE28-D97F-4EDE-9F15-DBE6EE89EF20}" type="slidenum">
              <a:rPr lang="fr-FR" altLang="fr-FR" sz="1200" smtClean="0">
                <a:solidFill>
                  <a:srgbClr val="969696"/>
                </a:solidFill>
              </a:rPr>
              <a:pPr eaLnBrk="1" hangingPunct="1"/>
              <a:t>3</a:t>
            </a:fld>
            <a:endParaRPr lang="fr-FR" altLang="fr-FR" sz="1200" smtClean="0">
              <a:solidFill>
                <a:srgbClr val="969696"/>
              </a:solidFill>
            </a:endParaRPr>
          </a:p>
        </p:txBody>
      </p:sp>
      <p:sp>
        <p:nvSpPr>
          <p:cNvPr id="9221"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Que sont les RDA?</a:t>
            </a:r>
            <a:endParaRPr lang="fr-FR" altLang="fr-FR" sz="2800" smtClean="0"/>
          </a:p>
        </p:txBody>
      </p:sp>
      <p:sp>
        <p:nvSpPr>
          <p:cNvPr id="9222" name="Rectangle 3"/>
          <p:cNvSpPr>
            <a:spLocks noGrp="1" noChangeArrowheads="1"/>
          </p:cNvSpPr>
          <p:nvPr>
            <p:ph type="body" idx="1"/>
            <p:custDataLst>
              <p:tags r:id="rId2"/>
            </p:custDataLst>
          </p:nvPr>
        </p:nvSpPr>
        <p:spPr>
          <a:xfrm>
            <a:off x="914400" y="2209800"/>
            <a:ext cx="7315200" cy="3681413"/>
          </a:xfrm>
        </p:spPr>
        <p:txBody>
          <a:bodyPr/>
          <a:lstStyle/>
          <a:p>
            <a:pPr eaLnBrk="1" hangingPunct="1"/>
            <a:r>
              <a:rPr lang="fr-CA" altLang="fr-FR" b="0" smtClean="0"/>
              <a:t>Nouveau code de catalogage </a:t>
            </a:r>
          </a:p>
          <a:p>
            <a:pPr eaLnBrk="1" hangingPunct="1"/>
            <a:r>
              <a:rPr lang="fr-CA" altLang="fr-FR" b="0" smtClean="0"/>
              <a:t>Conçu pour un environnement numérique</a:t>
            </a:r>
          </a:p>
          <a:p>
            <a:pPr eaLnBrk="1" hangingPunct="1"/>
            <a:r>
              <a:rPr lang="fr-CA" altLang="fr-FR" b="0" smtClean="0"/>
              <a:t>S’appuyant sur les technologies de son temps</a:t>
            </a:r>
          </a:p>
          <a:p>
            <a:pPr eaLnBrk="1" hangingPunct="1"/>
            <a:r>
              <a:rPr lang="fr-CA" altLang="fr-FR" b="0" smtClean="0"/>
              <a:t>Visant à traiter tous les documents faisant partie de l’univers documentaire</a:t>
            </a:r>
          </a:p>
          <a:p>
            <a:pPr eaLnBrk="1" hangingPunct="1"/>
            <a:r>
              <a:rPr lang="fr-CA" altLang="fr-FR" b="0" smtClean="0"/>
              <a:t>Utilisable dans le Web sémantique</a:t>
            </a:r>
          </a:p>
          <a:p>
            <a:pPr eaLnBrk="1" hangingPunct="1"/>
            <a:r>
              <a:rPr lang="fr-CA" altLang="fr-FR" b="0" smtClean="0"/>
              <a:t>S’adressant à un vaste public d’utilisateurs</a:t>
            </a:r>
          </a:p>
          <a:p>
            <a:pPr eaLnBrk="1" hangingPunct="1"/>
            <a:endParaRPr lang="fr-FR" altLang="fr-FR" b="0" smtClean="0"/>
          </a:p>
        </p:txBody>
      </p:sp>
      <p:sp>
        <p:nvSpPr>
          <p:cNvPr id="9223" name="Text Box 4"/>
          <p:cNvSpPr txBox="1">
            <a:spLocks noChangeArrowheads="1"/>
          </p:cNvSpPr>
          <p:nvPr>
            <p:custDataLst>
              <p:tags r:id="rId3"/>
            </p:custDataLst>
          </p:nvPr>
        </p:nvSpPr>
        <p:spPr bwMode="auto">
          <a:xfrm>
            <a:off x="0" y="0"/>
            <a:ext cx="3810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CA" altLang="fr-FR"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C:\Users\Marcel\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re 1"/>
          <p:cNvSpPr>
            <a:spLocks noGrp="1"/>
          </p:cNvSpPr>
          <p:nvPr>
            <p:ph type="title"/>
          </p:nvPr>
        </p:nvSpPr>
        <p:spPr>
          <a:xfrm>
            <a:off x="914400" y="806450"/>
            <a:ext cx="7315200" cy="793750"/>
          </a:xfrm>
        </p:spPr>
        <p:txBody>
          <a:bodyPr/>
          <a:lstStyle/>
          <a:p>
            <a:pPr marL="342900" indent="-342900" eaLnBrk="1" hangingPunct="1"/>
            <a:r>
              <a:rPr lang="fr-CA" altLang="fr-FR" sz="2000" smtClean="0"/>
              <a:t>Groupe 2 – Créateurs  : Entités responsables du contenu intellectuel et artistique</a:t>
            </a:r>
            <a:br>
              <a:rPr lang="fr-CA" altLang="fr-FR" sz="2000" smtClean="0"/>
            </a:br>
            <a:endParaRPr lang="fr-CA" altLang="fr-FR" smtClean="0"/>
          </a:p>
        </p:txBody>
      </p:sp>
      <p:sp>
        <p:nvSpPr>
          <p:cNvPr id="36868" name="Espace réservé du contenu 2"/>
          <p:cNvSpPr>
            <a:spLocks noGrp="1"/>
          </p:cNvSpPr>
          <p:nvPr>
            <p:ph idx="1"/>
          </p:nvPr>
        </p:nvSpPr>
        <p:spPr>
          <a:xfrm>
            <a:off x="914400" y="1676400"/>
            <a:ext cx="7315200" cy="5022850"/>
          </a:xfrm>
        </p:spPr>
        <p:txBody>
          <a:bodyPr/>
          <a:lstStyle/>
          <a:p>
            <a:pPr eaLnBrk="1" hangingPunct="1">
              <a:buFontTx/>
              <a:buNone/>
            </a:pPr>
            <a:r>
              <a:rPr lang="fr-CA" altLang="fr-FR" sz="1800" smtClean="0"/>
              <a:t>Functional Requirements for Authority Data ( Spécifications fonctionnelles des données d’autorités) </a:t>
            </a:r>
          </a:p>
          <a:p>
            <a:pPr lvl="1" eaLnBrk="1" hangingPunct="1">
              <a:buFontTx/>
              <a:buNone/>
            </a:pPr>
            <a:r>
              <a:rPr lang="fr-CA" altLang="fr-FR" sz="1800" smtClean="0"/>
              <a:t>(Spécifications fonctionnelles pour les données d’autorités)</a:t>
            </a:r>
          </a:p>
          <a:p>
            <a:pPr lvl="1" eaLnBrk="1" hangingPunct="1"/>
            <a:r>
              <a:rPr lang="fr-CA" altLang="fr-FR" sz="1800" smtClean="0"/>
              <a:t>FRSAR	2005-</a:t>
            </a:r>
          </a:p>
          <a:p>
            <a:pPr eaLnBrk="1" hangingPunct="1"/>
            <a:r>
              <a:rPr lang="fr-CA" altLang="fr-FR" sz="1800" smtClean="0"/>
              <a:t>Objectifs fonctionnels</a:t>
            </a:r>
          </a:p>
          <a:p>
            <a:pPr lvl="1" eaLnBrk="1" hangingPunct="1"/>
            <a:r>
              <a:rPr lang="fr-CA" altLang="fr-FR" sz="1800" smtClean="0"/>
              <a:t>Trouver les personnes</a:t>
            </a:r>
          </a:p>
          <a:p>
            <a:pPr lvl="1" eaLnBrk="1" hangingPunct="1"/>
            <a:r>
              <a:rPr lang="fr-CA" altLang="fr-FR" sz="1800" smtClean="0"/>
              <a:t>Identifier la personne, c’est-à-dire confirmer</a:t>
            </a:r>
          </a:p>
          <a:p>
            <a:pPr lvl="1" eaLnBrk="1" hangingPunct="1"/>
            <a:r>
              <a:rPr lang="fr-CA" altLang="fr-FR" sz="1800" smtClean="0"/>
              <a:t>Comprendre la relation entre le nom utilisé et un autre nom</a:t>
            </a:r>
          </a:p>
          <a:p>
            <a:pPr lvl="1" eaLnBrk="1" hangingPunct="1"/>
            <a:r>
              <a:rPr lang="fr-CA" altLang="fr-FR" sz="1800" smtClean="0"/>
              <a:t>Comprendre pourquoi un nom particulier a été retenu</a:t>
            </a:r>
          </a:p>
          <a:p>
            <a:pPr eaLnBrk="1" hangingPunct="1"/>
            <a:r>
              <a:rPr lang="fr-CA" altLang="fr-FR" sz="1800" smtClean="0"/>
              <a:t>Principes </a:t>
            </a:r>
          </a:p>
          <a:p>
            <a:pPr lvl="1" eaLnBrk="1" hangingPunct="1"/>
            <a:r>
              <a:rPr lang="fr-CA" altLang="fr-FR" sz="1800" smtClean="0"/>
              <a:t>Différenciation</a:t>
            </a:r>
          </a:p>
          <a:p>
            <a:pPr lvl="1" eaLnBrk="1" hangingPunct="1"/>
            <a:r>
              <a:rPr lang="fr-CA" altLang="fr-FR" sz="1800" smtClean="0"/>
              <a:t>Représentativité</a:t>
            </a:r>
          </a:p>
          <a:p>
            <a:pPr lvl="1" eaLnBrk="1" hangingPunct="1"/>
            <a:r>
              <a:rPr lang="fr-CA" altLang="fr-FR" sz="1800" smtClean="0"/>
              <a:t>Choix de langue</a:t>
            </a:r>
          </a:p>
          <a:p>
            <a:pPr lvl="1" eaLnBrk="1" hangingPunct="1"/>
            <a:r>
              <a:rPr lang="fr-CA" altLang="fr-FR" sz="1800" smtClean="0"/>
              <a:t>Usage commun ou pratique commune</a:t>
            </a:r>
          </a:p>
          <a:p>
            <a:endParaRPr lang="fr-CA" altLang="fr-FR" smtClean="0"/>
          </a:p>
        </p:txBody>
      </p:sp>
      <p:sp>
        <p:nvSpPr>
          <p:cNvPr id="3686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687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34DFD74-2BEA-4A3B-B268-AAFF7085E0B4}" type="slidenum">
              <a:rPr lang="fr-FR" altLang="fr-FR" sz="1200" smtClean="0">
                <a:solidFill>
                  <a:srgbClr val="969696"/>
                </a:solidFill>
              </a:rPr>
              <a:pPr eaLnBrk="1" hangingPunct="1"/>
              <a:t>30</a:t>
            </a:fld>
            <a:endParaRPr lang="fr-FR" altLang="fr-FR" sz="1200" smtClean="0">
              <a:solidFill>
                <a:srgbClr val="96969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3789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01D46D0-339A-40BF-B4E0-2822D3794F35}" type="slidenum">
              <a:rPr lang="fr-FR" altLang="fr-FR" sz="1200" smtClean="0">
                <a:solidFill>
                  <a:srgbClr val="969696"/>
                </a:solidFill>
              </a:rPr>
              <a:pPr eaLnBrk="1" hangingPunct="1"/>
              <a:t>31</a:t>
            </a:fld>
            <a:endParaRPr lang="fr-FR" altLang="fr-FR" sz="1200" smtClean="0">
              <a:solidFill>
                <a:srgbClr val="969696"/>
              </a:solidFill>
            </a:endParaRPr>
          </a:p>
        </p:txBody>
      </p:sp>
      <p:sp>
        <p:nvSpPr>
          <p:cNvPr id="37893" name="Rectangle 2"/>
          <p:cNvSpPr>
            <a:spLocks noGrp="1" noChangeArrowheads="1"/>
          </p:cNvSpPr>
          <p:nvPr>
            <p:ph type="title"/>
            <p:custDataLst>
              <p:tags r:id="rId1"/>
            </p:custDataLst>
          </p:nvPr>
        </p:nvSpPr>
        <p:spPr>
          <a:xfrm>
            <a:off x="914400" y="806450"/>
            <a:ext cx="7315200" cy="384175"/>
          </a:xfrm>
        </p:spPr>
        <p:txBody>
          <a:bodyPr/>
          <a:lstStyle/>
          <a:p>
            <a:pPr eaLnBrk="1" hangingPunct="1"/>
            <a:r>
              <a:rPr lang="fr-CA" altLang="fr-FR" sz="2800" smtClean="0"/>
              <a:t>Un modèle entités-relations</a:t>
            </a:r>
            <a:endParaRPr lang="fr-FR" altLang="fr-FR" sz="2800" smtClean="0"/>
          </a:p>
        </p:txBody>
      </p:sp>
      <p:sp>
        <p:nvSpPr>
          <p:cNvPr id="37894" name="Rectangle 3"/>
          <p:cNvSpPr>
            <a:spLocks noGrp="1" noChangeArrowheads="1"/>
          </p:cNvSpPr>
          <p:nvPr>
            <p:ph type="body" idx="1"/>
            <p:custDataLst>
              <p:tags r:id="rId2"/>
            </p:custDataLst>
          </p:nvPr>
        </p:nvSpPr>
        <p:spPr>
          <a:xfrm>
            <a:off x="914400" y="1752600"/>
            <a:ext cx="7315200" cy="1746250"/>
          </a:xfrm>
        </p:spPr>
        <p:txBody>
          <a:bodyPr/>
          <a:lstStyle/>
          <a:p>
            <a:pPr eaLnBrk="1" hangingPunct="1"/>
            <a:r>
              <a:rPr lang="fr-CA" altLang="fr-FR" b="0" smtClean="0"/>
              <a:t>Les entités d’un même groupe peuvent avoir des relations entre elles</a:t>
            </a:r>
          </a:p>
          <a:p>
            <a:pPr eaLnBrk="1" hangingPunct="1"/>
            <a:r>
              <a:rPr lang="fr-CA" altLang="fr-FR" b="0" smtClean="0"/>
              <a:t>Ou avec des entités d’autres groupes</a:t>
            </a:r>
          </a:p>
          <a:p>
            <a:pPr eaLnBrk="1" hangingPunct="1"/>
            <a:endParaRPr lang="fr-FR" altLang="fr-F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8914" name="Picture 28" descr="C:\Users\Marcel\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2"/>
          <p:cNvSpPr txBox="1">
            <a:spLocks noChangeArrowheads="1"/>
          </p:cNvSpPr>
          <p:nvPr/>
        </p:nvSpPr>
        <p:spPr bwMode="auto">
          <a:xfrm>
            <a:off x="2667000" y="1752600"/>
            <a:ext cx="281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1800">
                <a:solidFill>
                  <a:srgbClr val="000000"/>
                </a:solidFill>
                <a:latin typeface="Calibri" pitchFamily="34" charset="0"/>
                <a:cs typeface="Arial" charset="0"/>
              </a:rPr>
              <a:t>Est réalisée au moyen d’une</a:t>
            </a:r>
          </a:p>
        </p:txBody>
      </p:sp>
      <p:sp>
        <p:nvSpPr>
          <p:cNvPr id="38916" name="Text Box 4"/>
          <p:cNvSpPr txBox="1">
            <a:spLocks noChangeArrowheads="1"/>
          </p:cNvSpPr>
          <p:nvPr/>
        </p:nvSpPr>
        <p:spPr bwMode="auto">
          <a:xfrm>
            <a:off x="4343400" y="3200400"/>
            <a:ext cx="278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1800">
                <a:solidFill>
                  <a:srgbClr val="000000"/>
                </a:solidFill>
                <a:latin typeface="Calibri" pitchFamily="34" charset="0"/>
                <a:cs typeface="Arial" charset="0"/>
              </a:rPr>
              <a:t>Qui se concrétise par une</a:t>
            </a:r>
          </a:p>
        </p:txBody>
      </p:sp>
      <p:sp>
        <p:nvSpPr>
          <p:cNvPr id="38917" name="Text Box 5"/>
          <p:cNvSpPr txBox="1">
            <a:spLocks noChangeArrowheads="1"/>
          </p:cNvSpPr>
          <p:nvPr/>
        </p:nvSpPr>
        <p:spPr bwMode="auto">
          <a:xfrm>
            <a:off x="5029200" y="4876800"/>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1800">
                <a:solidFill>
                  <a:srgbClr val="000000"/>
                </a:solidFill>
                <a:latin typeface="Calibri" pitchFamily="34" charset="0"/>
                <a:cs typeface="Arial" charset="0"/>
              </a:rPr>
              <a:t>Et est représentée par l’</a:t>
            </a:r>
          </a:p>
        </p:txBody>
      </p:sp>
      <p:sp>
        <p:nvSpPr>
          <p:cNvPr id="38918" name="Text Box 6"/>
          <p:cNvSpPr txBox="1">
            <a:spLocks noChangeArrowheads="1"/>
          </p:cNvSpPr>
          <p:nvPr/>
        </p:nvSpPr>
        <p:spPr bwMode="auto">
          <a:xfrm>
            <a:off x="2057400" y="950913"/>
            <a:ext cx="1905000" cy="708025"/>
          </a:xfrm>
          <a:prstGeom prst="rect">
            <a:avLst/>
          </a:prstGeom>
          <a:noFill/>
          <a:ln w="34925">
            <a:solidFill>
              <a:srgbClr val="007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4000">
                <a:solidFill>
                  <a:srgbClr val="000000"/>
                </a:solidFill>
                <a:latin typeface="Calibri" pitchFamily="34" charset="0"/>
                <a:cs typeface="Arial" charset="0"/>
              </a:rPr>
              <a:t>Oeuvre</a:t>
            </a:r>
            <a:endParaRPr lang="en-US" altLang="fr-FR" sz="1800">
              <a:solidFill>
                <a:srgbClr val="000000"/>
              </a:solidFill>
              <a:latin typeface="Calibri" pitchFamily="34" charset="0"/>
              <a:cs typeface="Arial" charset="0"/>
            </a:endParaRPr>
          </a:p>
        </p:txBody>
      </p:sp>
      <p:sp>
        <p:nvSpPr>
          <p:cNvPr id="38919" name="Text Box 7"/>
          <p:cNvSpPr txBox="1">
            <a:spLocks noChangeArrowheads="1"/>
          </p:cNvSpPr>
          <p:nvPr/>
        </p:nvSpPr>
        <p:spPr bwMode="auto">
          <a:xfrm>
            <a:off x="3733800" y="2286000"/>
            <a:ext cx="2819400" cy="736600"/>
          </a:xfrm>
          <a:prstGeom prst="rect">
            <a:avLst/>
          </a:prstGeom>
          <a:noFill/>
          <a:ln w="34925">
            <a:solidFill>
              <a:srgbClr val="00B05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4000">
                <a:solidFill>
                  <a:srgbClr val="000000"/>
                </a:solidFill>
                <a:latin typeface="Calibri" pitchFamily="34" charset="0"/>
                <a:cs typeface="Arial" charset="0"/>
              </a:rPr>
              <a:t>Expression</a:t>
            </a:r>
            <a:endParaRPr lang="en-US" altLang="fr-FR" sz="1800">
              <a:solidFill>
                <a:srgbClr val="000000"/>
              </a:solidFill>
              <a:latin typeface="Calibri" pitchFamily="34" charset="0"/>
              <a:cs typeface="Arial" charset="0"/>
            </a:endParaRPr>
          </a:p>
        </p:txBody>
      </p:sp>
      <p:sp>
        <p:nvSpPr>
          <p:cNvPr id="15367" name="Text Box 8"/>
          <p:cNvSpPr txBox="1">
            <a:spLocks noChangeArrowheads="1"/>
          </p:cNvSpPr>
          <p:nvPr/>
        </p:nvSpPr>
        <p:spPr bwMode="auto">
          <a:xfrm>
            <a:off x="4572000" y="3886200"/>
            <a:ext cx="3124200" cy="736600"/>
          </a:xfrm>
          <a:prstGeom prst="rect">
            <a:avLst/>
          </a:prstGeom>
          <a:noFill/>
          <a:ln w="34925">
            <a:solidFill>
              <a:schemeClr val="accent4"/>
            </a:solidFill>
            <a:miter lim="800000"/>
            <a:headEnd type="none" w="sm" len="sm"/>
            <a:tailEnd type="none" w="sm" len="sm"/>
          </a:ln>
        </p:spPr>
        <p:txBody>
          <a:bodyPr>
            <a:spAutoFit/>
          </a:bodyPr>
          <a:lstStyle/>
          <a:p>
            <a:pPr eaLnBrk="0" hangingPunct="0">
              <a:defRPr/>
            </a:pPr>
            <a:r>
              <a:rPr lang="en-US" sz="4000">
                <a:solidFill>
                  <a:srgbClr val="000000"/>
                </a:solidFill>
                <a:latin typeface="Calibri" pitchFamily="34" charset="0"/>
              </a:rPr>
              <a:t>Manifestation</a:t>
            </a:r>
            <a:endParaRPr lang="en-US" sz="3200">
              <a:solidFill>
                <a:srgbClr val="000000"/>
              </a:solidFill>
              <a:latin typeface="Calibri" pitchFamily="34" charset="0"/>
            </a:endParaRPr>
          </a:p>
        </p:txBody>
      </p:sp>
      <p:sp>
        <p:nvSpPr>
          <p:cNvPr id="38921" name="Text Box 9"/>
          <p:cNvSpPr txBox="1">
            <a:spLocks noChangeArrowheads="1"/>
          </p:cNvSpPr>
          <p:nvPr/>
        </p:nvSpPr>
        <p:spPr bwMode="auto">
          <a:xfrm>
            <a:off x="7620000" y="5562600"/>
            <a:ext cx="1176338" cy="736600"/>
          </a:xfrm>
          <a:prstGeom prst="rect">
            <a:avLst/>
          </a:prstGeom>
          <a:noFill/>
          <a:ln w="3492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4000">
                <a:solidFill>
                  <a:srgbClr val="000000"/>
                </a:solidFill>
                <a:latin typeface="Calibri" pitchFamily="34" charset="0"/>
                <a:cs typeface="Arial" charset="0"/>
              </a:rPr>
              <a:t>Item</a:t>
            </a:r>
            <a:endParaRPr lang="en-US" altLang="fr-FR" sz="1800">
              <a:solidFill>
                <a:srgbClr val="000000"/>
              </a:solidFill>
              <a:latin typeface="Calibri" pitchFamily="34" charset="0"/>
              <a:cs typeface="Arial" charset="0"/>
            </a:endParaRPr>
          </a:p>
        </p:txBody>
      </p:sp>
      <p:cxnSp>
        <p:nvCxnSpPr>
          <p:cNvPr id="38922" name="AutoShape 10"/>
          <p:cNvCxnSpPr>
            <a:cxnSpLocks noChangeShapeType="1"/>
          </p:cNvCxnSpPr>
          <p:nvPr/>
        </p:nvCxnSpPr>
        <p:spPr bwMode="auto">
          <a:xfrm rot="10800000" flipH="1" flipV="1">
            <a:off x="2057400" y="1371600"/>
            <a:ext cx="1600200" cy="1295400"/>
          </a:xfrm>
          <a:prstGeom prst="bentConnector3">
            <a:avLst>
              <a:gd name="adj1" fmla="val -13194"/>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38923" name="AutoShape 11"/>
          <p:cNvCxnSpPr>
            <a:cxnSpLocks noChangeShapeType="1"/>
          </p:cNvCxnSpPr>
          <p:nvPr/>
        </p:nvCxnSpPr>
        <p:spPr bwMode="auto">
          <a:xfrm>
            <a:off x="6553200" y="2667000"/>
            <a:ext cx="1143000" cy="1600200"/>
          </a:xfrm>
          <a:prstGeom prst="bentConnector3">
            <a:avLst>
              <a:gd name="adj1" fmla="val 147639"/>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38924" name="AutoShape 12"/>
          <p:cNvCxnSpPr>
            <a:cxnSpLocks noChangeShapeType="1"/>
            <a:stCxn id="15367" idx="1"/>
            <a:endCxn id="38921" idx="1"/>
          </p:cNvCxnSpPr>
          <p:nvPr/>
        </p:nvCxnSpPr>
        <p:spPr bwMode="auto">
          <a:xfrm rot="10800000" flipH="1" flipV="1">
            <a:off x="4554538" y="4254500"/>
            <a:ext cx="3048000" cy="1676400"/>
          </a:xfrm>
          <a:prstGeom prst="bentConnector3">
            <a:avLst>
              <a:gd name="adj1" fmla="val -6926"/>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sp>
        <p:nvSpPr>
          <p:cNvPr id="38925" name="Line 13"/>
          <p:cNvSpPr>
            <a:spLocks noChangeShapeType="1"/>
          </p:cNvSpPr>
          <p:nvPr/>
        </p:nvSpPr>
        <p:spPr bwMode="auto">
          <a:xfrm>
            <a:off x="7239000" y="5930900"/>
            <a:ext cx="1524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sp>
        <p:nvSpPr>
          <p:cNvPr id="38926" name="Line 14"/>
          <p:cNvSpPr>
            <a:spLocks noChangeShapeType="1"/>
          </p:cNvSpPr>
          <p:nvPr/>
        </p:nvSpPr>
        <p:spPr bwMode="auto">
          <a:xfrm flipH="1">
            <a:off x="6705600" y="2667000"/>
            <a:ext cx="762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sp>
        <p:nvSpPr>
          <p:cNvPr id="38927" name="Line 15"/>
          <p:cNvSpPr>
            <a:spLocks noChangeShapeType="1"/>
          </p:cNvSpPr>
          <p:nvPr/>
        </p:nvSpPr>
        <p:spPr bwMode="auto">
          <a:xfrm>
            <a:off x="3124200" y="2667000"/>
            <a:ext cx="1524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grpSp>
        <p:nvGrpSpPr>
          <p:cNvPr id="38928" name="Group 33"/>
          <p:cNvGrpSpPr>
            <a:grpSpLocks/>
          </p:cNvGrpSpPr>
          <p:nvPr/>
        </p:nvGrpSpPr>
        <p:grpSpPr bwMode="auto">
          <a:xfrm>
            <a:off x="1295400" y="4572000"/>
            <a:ext cx="1600200" cy="1066800"/>
            <a:chOff x="0" y="3456"/>
            <a:chExt cx="1008" cy="672"/>
          </a:xfrm>
        </p:grpSpPr>
        <p:sp>
          <p:nvSpPr>
            <p:cNvPr id="38935" name="Rectangle 32"/>
            <p:cNvSpPr>
              <a:spLocks noChangeArrowheads="1"/>
            </p:cNvSpPr>
            <p:nvPr/>
          </p:nvSpPr>
          <p:spPr bwMode="auto">
            <a:xfrm>
              <a:off x="0" y="3456"/>
              <a:ext cx="1008" cy="672"/>
            </a:xfrm>
            <a:prstGeom prst="rect">
              <a:avLst/>
            </a:prstGeom>
            <a:solidFill>
              <a:srgbClr val="FFFF66">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sz="1800">
                <a:solidFill>
                  <a:srgbClr val="000000"/>
                </a:solidFill>
              </a:endParaRPr>
            </a:p>
          </p:txBody>
        </p:sp>
        <p:sp>
          <p:nvSpPr>
            <p:cNvPr id="38936" name="Text Box 19"/>
            <p:cNvSpPr txBox="1">
              <a:spLocks noChangeArrowheads="1"/>
            </p:cNvSpPr>
            <p:nvPr/>
          </p:nvSpPr>
          <p:spPr bwMode="auto">
            <a:xfrm>
              <a:off x="192" y="3504"/>
              <a:ext cx="270" cy="233"/>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1800">
                  <a:solidFill>
                    <a:srgbClr val="000000"/>
                  </a:solidFill>
                  <a:latin typeface="Calibri" pitchFamily="34" charset="0"/>
                  <a:cs typeface="Arial" charset="0"/>
                </a:rPr>
                <a:t>un</a:t>
              </a:r>
            </a:p>
          </p:txBody>
        </p:sp>
        <p:sp>
          <p:nvSpPr>
            <p:cNvPr id="38937" name="Text Box 20"/>
            <p:cNvSpPr txBox="1">
              <a:spLocks noChangeArrowheads="1"/>
            </p:cNvSpPr>
            <p:nvPr/>
          </p:nvSpPr>
          <p:spPr bwMode="auto">
            <a:xfrm>
              <a:off x="192" y="3888"/>
              <a:ext cx="647" cy="233"/>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1800">
                  <a:solidFill>
                    <a:srgbClr val="000000"/>
                  </a:solidFill>
                  <a:latin typeface="Calibri" pitchFamily="34" charset="0"/>
                  <a:cs typeface="Arial" charset="0"/>
                </a:rPr>
                <a:t>plusieurs</a:t>
              </a:r>
            </a:p>
          </p:txBody>
        </p:sp>
        <p:sp>
          <p:nvSpPr>
            <p:cNvPr id="38938" name="Line 21"/>
            <p:cNvSpPr>
              <a:spLocks noChangeShapeType="1"/>
            </p:cNvSpPr>
            <p:nvPr/>
          </p:nvSpPr>
          <p:spPr bwMode="auto">
            <a:xfrm>
              <a:off x="528" y="3648"/>
              <a:ext cx="240"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sp>
          <p:nvSpPr>
            <p:cNvPr id="38939" name="Line 22"/>
            <p:cNvSpPr>
              <a:spLocks noChangeShapeType="1"/>
            </p:cNvSpPr>
            <p:nvPr/>
          </p:nvSpPr>
          <p:spPr bwMode="auto">
            <a:xfrm>
              <a:off x="672" y="4032"/>
              <a:ext cx="240"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sp>
          <p:nvSpPr>
            <p:cNvPr id="38940" name="Line 23"/>
            <p:cNvSpPr>
              <a:spLocks noChangeShapeType="1"/>
            </p:cNvSpPr>
            <p:nvPr/>
          </p:nvSpPr>
          <p:spPr bwMode="auto">
            <a:xfrm>
              <a:off x="672" y="4032"/>
              <a:ext cx="144"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grpSp>
      <p:sp>
        <p:nvSpPr>
          <p:cNvPr id="38929" name="Text Box 26"/>
          <p:cNvSpPr txBox="1">
            <a:spLocks noChangeArrowheads="1"/>
          </p:cNvSpPr>
          <p:nvPr/>
        </p:nvSpPr>
        <p:spPr bwMode="auto">
          <a:xfrm>
            <a:off x="8305800" y="3429000"/>
            <a:ext cx="8382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kumimoji="1" lang="en-US" altLang="fr-FR" sz="1800">
              <a:solidFill>
                <a:srgbClr val="000000"/>
              </a:solidFill>
              <a:cs typeface="Arial" charset="0"/>
            </a:endParaRPr>
          </a:p>
          <a:p>
            <a:pPr eaLnBrk="1" hangingPunct="1"/>
            <a:endParaRPr kumimoji="1" lang="en-US" altLang="fr-FR" sz="1800">
              <a:solidFill>
                <a:srgbClr val="000000"/>
              </a:solidFill>
              <a:cs typeface="Arial" charset="0"/>
            </a:endParaRPr>
          </a:p>
          <a:p>
            <a:pPr eaLnBrk="1" hangingPunct="1"/>
            <a:endParaRPr kumimoji="1" lang="en-US" altLang="fr-FR" sz="1800">
              <a:solidFill>
                <a:srgbClr val="000000"/>
              </a:solidFill>
              <a:cs typeface="Arial" charset="0"/>
            </a:endParaRPr>
          </a:p>
        </p:txBody>
      </p:sp>
      <p:sp>
        <p:nvSpPr>
          <p:cNvPr id="38930" name="Line 28"/>
          <p:cNvSpPr>
            <a:spLocks noChangeShapeType="1"/>
          </p:cNvSpPr>
          <p:nvPr/>
        </p:nvSpPr>
        <p:spPr bwMode="auto">
          <a:xfrm flipH="1">
            <a:off x="7848600" y="4267200"/>
            <a:ext cx="762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sp>
        <p:nvSpPr>
          <p:cNvPr id="38931" name="Line 29"/>
          <p:cNvSpPr>
            <a:spLocks noChangeShapeType="1"/>
          </p:cNvSpPr>
          <p:nvPr/>
        </p:nvSpPr>
        <p:spPr bwMode="auto">
          <a:xfrm>
            <a:off x="0" y="3733800"/>
            <a:ext cx="9144000" cy="0"/>
          </a:xfrm>
          <a:prstGeom prst="line">
            <a:avLst/>
          </a:prstGeom>
          <a:noFill/>
          <a:ln w="38100">
            <a:solidFill>
              <a:srgbClr val="9999FF"/>
            </a:solidFill>
            <a:prstDash val="dashDot"/>
            <a:round/>
            <a:headEnd/>
            <a:tailEnd/>
          </a:ln>
          <a:extLst>
            <a:ext uri="{909E8E84-426E-40DD-AFC4-6F175D3DCCD1}">
              <a14:hiddenFill xmlns:a14="http://schemas.microsoft.com/office/drawing/2010/main">
                <a:noFill/>
              </a14:hiddenFill>
            </a:ext>
          </a:extLst>
        </p:spPr>
        <p:txBody>
          <a:bodyPr/>
          <a:lstStyle/>
          <a:p>
            <a:endParaRPr lang="fr-CA"/>
          </a:p>
        </p:txBody>
      </p:sp>
      <p:sp>
        <p:nvSpPr>
          <p:cNvPr id="38932" name="Text Box 30"/>
          <p:cNvSpPr txBox="1">
            <a:spLocks noChangeArrowheads="1"/>
          </p:cNvSpPr>
          <p:nvPr/>
        </p:nvSpPr>
        <p:spPr bwMode="auto">
          <a:xfrm>
            <a:off x="457200" y="3810000"/>
            <a:ext cx="3616325" cy="646113"/>
          </a:xfrm>
          <a:prstGeom prst="rect">
            <a:avLst/>
          </a:prstGeom>
          <a:noFill/>
          <a:ln w="9525" algn="ctr">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fr-FR" sz="1800" i="1">
                <a:solidFill>
                  <a:srgbClr val="000000"/>
                </a:solidFill>
                <a:latin typeface="Calibri" pitchFamily="34" charset="0"/>
                <a:cs typeface="Arial" charset="0"/>
              </a:rPr>
              <a:t>Manifestation ou enregistrement physique</a:t>
            </a:r>
          </a:p>
        </p:txBody>
      </p:sp>
      <p:sp>
        <p:nvSpPr>
          <p:cNvPr id="38933" name="Text Box 31"/>
          <p:cNvSpPr txBox="1">
            <a:spLocks noChangeArrowheads="1"/>
          </p:cNvSpPr>
          <p:nvPr/>
        </p:nvSpPr>
        <p:spPr bwMode="auto">
          <a:xfrm>
            <a:off x="381000" y="3276600"/>
            <a:ext cx="3406775" cy="369888"/>
          </a:xfrm>
          <a:prstGeom prst="rect">
            <a:avLst/>
          </a:prstGeom>
          <a:noFill/>
          <a:ln w="9525" algn="ctr">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fr-FR" sz="1800" i="1">
                <a:solidFill>
                  <a:srgbClr val="000000"/>
                </a:solidFill>
                <a:latin typeface="Calibri" pitchFamily="34" charset="0"/>
                <a:cs typeface="Arial" charset="0"/>
              </a:rPr>
              <a:t>Création artistique et intellectuelle</a:t>
            </a:r>
          </a:p>
        </p:txBody>
      </p:sp>
      <p:sp>
        <p:nvSpPr>
          <p:cNvPr id="53269" name="Title 28"/>
          <p:cNvSpPr>
            <a:spLocks noGrp="1"/>
          </p:cNvSpPr>
          <p:nvPr>
            <p:ph type="title" idx="4294967295"/>
          </p:nvPr>
        </p:nvSpPr>
        <p:spPr>
          <a:xfrm>
            <a:off x="950913" y="304800"/>
            <a:ext cx="7242175" cy="534988"/>
          </a:xfrm>
        </p:spPr>
        <p:txBody>
          <a:bodyPr bIns="91440"/>
          <a:lstStyle/>
          <a:p>
            <a:pPr algn="ctr" eaLnBrk="1" hangingPunct="1"/>
            <a:r>
              <a:rPr lang="en-US" altLang="fr-FR" sz="3200" smtClean="0"/>
              <a:t>Relations entre les entités du Groupe 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5" descr="C:\Users\Marcel\Desktop\Ima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re 2"/>
          <p:cNvSpPr>
            <a:spLocks noGrp="1"/>
          </p:cNvSpPr>
          <p:nvPr>
            <p:ph type="title"/>
          </p:nvPr>
        </p:nvSpPr>
        <p:spPr>
          <a:xfrm>
            <a:off x="914400" y="806450"/>
            <a:ext cx="7315200" cy="387350"/>
          </a:xfrm>
        </p:spPr>
        <p:txBody>
          <a:bodyPr/>
          <a:lstStyle/>
          <a:p>
            <a:pPr algn="ctr"/>
            <a:r>
              <a:rPr lang="fr-CA" altLang="fr-FR" sz="2800" smtClean="0"/>
              <a:t>Relations entre les éléments des groupes 1 et 2</a:t>
            </a:r>
          </a:p>
        </p:txBody>
      </p:sp>
      <p:sp>
        <p:nvSpPr>
          <p:cNvPr id="39940"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7966B76-3797-43A6-A0F3-F31F09993A99}" type="slidenum">
              <a:rPr lang="en-US" altLang="fr-FR" sz="1200" smtClean="0">
                <a:latin typeface="Verdana" pitchFamily="34" charset="0"/>
                <a:ea typeface="ＭＳ Ｐゴシック" pitchFamily="34" charset="-128"/>
              </a:rPr>
              <a:pPr eaLnBrk="1" hangingPunct="1"/>
              <a:t>33</a:t>
            </a:fld>
            <a:endParaRPr lang="en-US" altLang="fr-FR" sz="1200" smtClean="0">
              <a:latin typeface="Verdana" pitchFamily="34" charset="0"/>
              <a:ea typeface="ＭＳ Ｐゴシック" pitchFamily="34" charset="-128"/>
            </a:endParaRPr>
          </a:p>
        </p:txBody>
      </p:sp>
      <p:sp>
        <p:nvSpPr>
          <p:cNvPr id="677890" name="Text Box 2"/>
          <p:cNvSpPr txBox="1">
            <a:spLocks noChangeArrowheads="1"/>
          </p:cNvSpPr>
          <p:nvPr/>
        </p:nvSpPr>
        <p:spPr bwMode="auto">
          <a:xfrm>
            <a:off x="1371600" y="1676400"/>
            <a:ext cx="1295400" cy="400050"/>
          </a:xfrm>
          <a:prstGeom prst="rect">
            <a:avLst/>
          </a:prstGeom>
          <a:noFill/>
          <a:ln w="381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fr-FR" sz="2000">
                <a:solidFill>
                  <a:schemeClr val="tx2"/>
                </a:solidFill>
                <a:latin typeface="Verdana" pitchFamily="34" charset="0"/>
                <a:ea typeface="ＭＳ Ｐゴシック" pitchFamily="34" charset="-128"/>
              </a:rPr>
              <a:t>Oeuvre</a:t>
            </a:r>
          </a:p>
        </p:txBody>
      </p:sp>
      <p:sp>
        <p:nvSpPr>
          <p:cNvPr id="677891" name="Text Box 3"/>
          <p:cNvSpPr txBox="1">
            <a:spLocks noChangeArrowheads="1"/>
          </p:cNvSpPr>
          <p:nvPr/>
        </p:nvSpPr>
        <p:spPr bwMode="auto">
          <a:xfrm>
            <a:off x="1981200" y="2286000"/>
            <a:ext cx="1598613" cy="434975"/>
          </a:xfrm>
          <a:prstGeom prst="rect">
            <a:avLst/>
          </a:prstGeom>
          <a:noFill/>
          <a:ln w="381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000">
                <a:solidFill>
                  <a:schemeClr val="tx2"/>
                </a:solidFill>
                <a:latin typeface="Verdana" pitchFamily="34" charset="0"/>
                <a:ea typeface="ＭＳ Ｐゴシック" pitchFamily="34" charset="-128"/>
              </a:rPr>
              <a:t>Expression</a:t>
            </a:r>
          </a:p>
        </p:txBody>
      </p:sp>
      <p:sp>
        <p:nvSpPr>
          <p:cNvPr id="677892" name="Text Box 4"/>
          <p:cNvSpPr txBox="1">
            <a:spLocks noChangeArrowheads="1"/>
          </p:cNvSpPr>
          <p:nvPr/>
        </p:nvSpPr>
        <p:spPr bwMode="auto">
          <a:xfrm>
            <a:off x="2514600" y="2895600"/>
            <a:ext cx="1927225" cy="434975"/>
          </a:xfrm>
          <a:prstGeom prst="rect">
            <a:avLst/>
          </a:prstGeom>
          <a:noFill/>
          <a:ln w="381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000">
                <a:solidFill>
                  <a:schemeClr val="tx2"/>
                </a:solidFill>
                <a:latin typeface="Verdana" pitchFamily="34" charset="0"/>
                <a:ea typeface="ＭＳ Ｐゴシック" pitchFamily="34" charset="-128"/>
              </a:rPr>
              <a:t>Manifestation</a:t>
            </a:r>
          </a:p>
        </p:txBody>
      </p:sp>
      <p:sp>
        <p:nvSpPr>
          <p:cNvPr id="677893" name="Text Box 5"/>
          <p:cNvSpPr txBox="1">
            <a:spLocks noChangeArrowheads="1"/>
          </p:cNvSpPr>
          <p:nvPr/>
        </p:nvSpPr>
        <p:spPr bwMode="auto">
          <a:xfrm>
            <a:off x="3200400" y="3505200"/>
            <a:ext cx="827088" cy="434975"/>
          </a:xfrm>
          <a:prstGeom prst="rect">
            <a:avLst/>
          </a:prstGeom>
          <a:noFill/>
          <a:ln w="381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000">
                <a:solidFill>
                  <a:schemeClr val="tx2"/>
                </a:solidFill>
                <a:latin typeface="Verdana" pitchFamily="34" charset="0"/>
                <a:ea typeface="ＭＳ Ｐゴシック" pitchFamily="34" charset="-128"/>
              </a:rPr>
              <a:t>Item</a:t>
            </a:r>
          </a:p>
        </p:txBody>
      </p:sp>
      <p:sp>
        <p:nvSpPr>
          <p:cNvPr id="677903" name="Rectangle 17"/>
          <p:cNvSpPr>
            <a:spLocks noChangeArrowheads="1"/>
          </p:cNvSpPr>
          <p:nvPr/>
        </p:nvSpPr>
        <p:spPr bwMode="auto">
          <a:xfrm>
            <a:off x="5715000" y="3940175"/>
            <a:ext cx="2819400" cy="2232025"/>
          </a:xfrm>
          <a:prstGeom prst="rect">
            <a:avLst/>
          </a:prstGeom>
          <a:noFill/>
          <a:ln w="508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04" name="Text Box 18"/>
          <p:cNvSpPr txBox="1">
            <a:spLocks noChangeArrowheads="1"/>
          </p:cNvSpPr>
          <p:nvPr/>
        </p:nvSpPr>
        <p:spPr bwMode="auto">
          <a:xfrm>
            <a:off x="3316288" y="4470400"/>
            <a:ext cx="1422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a:latin typeface="Verdana" pitchFamily="34" charset="0"/>
                <a:ea typeface="ＭＳ Ｐゴシック" pitchFamily="34" charset="-128"/>
              </a:rPr>
              <a:t>Est la propriété de </a:t>
            </a:r>
          </a:p>
        </p:txBody>
      </p:sp>
      <p:sp>
        <p:nvSpPr>
          <p:cNvPr id="677905" name="Text Box 19"/>
          <p:cNvSpPr txBox="1">
            <a:spLocks noChangeArrowheads="1"/>
          </p:cNvSpPr>
          <p:nvPr/>
        </p:nvSpPr>
        <p:spPr bwMode="auto">
          <a:xfrm>
            <a:off x="2967038" y="4829175"/>
            <a:ext cx="1225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a:latin typeface="Verdana" pitchFamily="34" charset="0"/>
                <a:ea typeface="ＭＳ Ｐゴシック" pitchFamily="34" charset="-128"/>
              </a:rPr>
              <a:t>Est produite par</a:t>
            </a:r>
          </a:p>
        </p:txBody>
      </p:sp>
      <p:sp>
        <p:nvSpPr>
          <p:cNvPr id="677913" name="Text Box 27"/>
          <p:cNvSpPr txBox="1">
            <a:spLocks noChangeArrowheads="1"/>
          </p:cNvSpPr>
          <p:nvPr/>
        </p:nvSpPr>
        <p:spPr bwMode="auto">
          <a:xfrm>
            <a:off x="2362200" y="5286375"/>
            <a:ext cx="1185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a:latin typeface="Verdana" pitchFamily="34" charset="0"/>
                <a:ea typeface="ＭＳ Ｐゴシック" pitchFamily="34" charset="-128"/>
              </a:rPr>
              <a:t>Est réalisée par</a:t>
            </a:r>
          </a:p>
        </p:txBody>
      </p:sp>
      <p:sp>
        <p:nvSpPr>
          <p:cNvPr id="677914" name="Text Box 28"/>
          <p:cNvSpPr txBox="1">
            <a:spLocks noChangeArrowheads="1"/>
          </p:cNvSpPr>
          <p:nvPr/>
        </p:nvSpPr>
        <p:spPr bwMode="auto">
          <a:xfrm>
            <a:off x="2014538" y="5915025"/>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a:latin typeface="Verdana" pitchFamily="34" charset="0"/>
                <a:ea typeface="ＭＳ Ｐゴシック" pitchFamily="34" charset="-128"/>
              </a:rPr>
              <a:t>Est créée par</a:t>
            </a:r>
          </a:p>
        </p:txBody>
      </p:sp>
      <p:grpSp>
        <p:nvGrpSpPr>
          <p:cNvPr id="2" name="Group 38"/>
          <p:cNvGrpSpPr>
            <a:grpSpLocks/>
          </p:cNvGrpSpPr>
          <p:nvPr/>
        </p:nvGrpSpPr>
        <p:grpSpPr bwMode="auto">
          <a:xfrm>
            <a:off x="6194425" y="4284663"/>
            <a:ext cx="1793875" cy="1600200"/>
            <a:chOff x="3830" y="2256"/>
            <a:chExt cx="1064" cy="1008"/>
          </a:xfrm>
        </p:grpSpPr>
        <p:sp>
          <p:nvSpPr>
            <p:cNvPr id="39959" name="Text Box 15"/>
            <p:cNvSpPr txBox="1">
              <a:spLocks noChangeArrowheads="1"/>
            </p:cNvSpPr>
            <p:nvPr/>
          </p:nvSpPr>
          <p:spPr bwMode="auto">
            <a:xfrm>
              <a:off x="3984" y="2256"/>
              <a:ext cx="910" cy="252"/>
            </a:xfrm>
            <a:prstGeom prst="rect">
              <a:avLst/>
            </a:prstGeom>
            <a:noFill/>
            <a:ln w="34925">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000" b="1">
                  <a:solidFill>
                    <a:schemeClr val="tx2"/>
                  </a:solidFill>
                  <a:latin typeface="Verdana" pitchFamily="34" charset="0"/>
                  <a:ea typeface="ＭＳ Ｐゴシック" pitchFamily="34" charset="-128"/>
                </a:rPr>
                <a:t>Personne</a:t>
              </a:r>
            </a:p>
          </p:txBody>
        </p:sp>
        <p:sp>
          <p:nvSpPr>
            <p:cNvPr id="39960" name="Text Box 16"/>
            <p:cNvSpPr txBox="1">
              <a:spLocks noChangeArrowheads="1"/>
            </p:cNvSpPr>
            <p:nvPr/>
          </p:nvSpPr>
          <p:spPr bwMode="auto">
            <a:xfrm>
              <a:off x="3830" y="3012"/>
              <a:ext cx="1035" cy="252"/>
            </a:xfrm>
            <a:prstGeom prst="rect">
              <a:avLst/>
            </a:prstGeom>
            <a:noFill/>
            <a:ln w="34925">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000" b="1">
                  <a:solidFill>
                    <a:schemeClr val="tx2"/>
                  </a:solidFill>
                  <a:latin typeface="Verdana" pitchFamily="34" charset="0"/>
                  <a:ea typeface="ＭＳ Ｐゴシック" pitchFamily="34" charset="-128"/>
                </a:rPr>
                <a:t>Organisme</a:t>
              </a:r>
            </a:p>
          </p:txBody>
        </p:sp>
        <p:sp>
          <p:nvSpPr>
            <p:cNvPr id="39961" name="Text Box 15"/>
            <p:cNvSpPr txBox="1">
              <a:spLocks noChangeArrowheads="1"/>
            </p:cNvSpPr>
            <p:nvPr/>
          </p:nvSpPr>
          <p:spPr bwMode="auto">
            <a:xfrm>
              <a:off x="3984" y="2688"/>
              <a:ext cx="728" cy="252"/>
            </a:xfrm>
            <a:prstGeom prst="rect">
              <a:avLst/>
            </a:prstGeom>
            <a:noFill/>
            <a:ln w="34925">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000" b="1">
                  <a:solidFill>
                    <a:schemeClr val="tx2"/>
                  </a:solidFill>
                  <a:latin typeface="Verdana" pitchFamily="34" charset="0"/>
                  <a:ea typeface="ＭＳ Ｐゴシック" pitchFamily="34" charset="-128"/>
                </a:rPr>
                <a:t>Famille</a:t>
              </a:r>
            </a:p>
          </p:txBody>
        </p:sp>
      </p:grpSp>
      <p:sp>
        <p:nvSpPr>
          <p:cNvPr id="677926" name="AutoShape 38"/>
          <p:cNvSpPr>
            <a:spLocks noChangeArrowheads="1"/>
          </p:cNvSpPr>
          <p:nvPr/>
        </p:nvSpPr>
        <p:spPr bwMode="auto">
          <a:xfrm>
            <a:off x="4800600" y="4572000"/>
            <a:ext cx="685800" cy="152400"/>
          </a:xfrm>
          <a:prstGeom prst="leftRightArrow">
            <a:avLst>
              <a:gd name="adj1" fmla="val 50000"/>
              <a:gd name="adj2" fmla="val 90000"/>
            </a:avLst>
          </a:prstGeom>
          <a:solidFill>
            <a:schemeClr val="tx2"/>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27" name="AutoShape 39"/>
          <p:cNvSpPr>
            <a:spLocks noChangeArrowheads="1"/>
          </p:cNvSpPr>
          <p:nvPr/>
        </p:nvSpPr>
        <p:spPr bwMode="auto">
          <a:xfrm>
            <a:off x="4572000" y="4953000"/>
            <a:ext cx="914400" cy="152400"/>
          </a:xfrm>
          <a:prstGeom prst="leftRightArrow">
            <a:avLst>
              <a:gd name="adj1" fmla="val 50000"/>
              <a:gd name="adj2" fmla="val 120000"/>
            </a:avLst>
          </a:prstGeom>
          <a:solidFill>
            <a:schemeClr val="tx2"/>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29" name="AutoShape 41"/>
          <p:cNvSpPr>
            <a:spLocks noChangeArrowheads="1"/>
          </p:cNvSpPr>
          <p:nvPr/>
        </p:nvSpPr>
        <p:spPr bwMode="auto">
          <a:xfrm>
            <a:off x="3810000" y="5410200"/>
            <a:ext cx="1676400" cy="152400"/>
          </a:xfrm>
          <a:prstGeom prst="leftRightArrow">
            <a:avLst>
              <a:gd name="adj1" fmla="val 50000"/>
              <a:gd name="adj2" fmla="val 220000"/>
            </a:avLst>
          </a:prstGeom>
          <a:solidFill>
            <a:schemeClr val="tx2"/>
          </a:solidFill>
          <a:ln w="9525">
            <a:solidFill>
              <a:schemeClr val="tx1"/>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30" name="AutoShape 42"/>
          <p:cNvSpPr>
            <a:spLocks noChangeArrowheads="1"/>
          </p:cNvSpPr>
          <p:nvPr/>
        </p:nvSpPr>
        <p:spPr bwMode="auto">
          <a:xfrm>
            <a:off x="3352800" y="6019800"/>
            <a:ext cx="2133600" cy="152400"/>
          </a:xfrm>
          <a:prstGeom prst="leftRightArrow">
            <a:avLst>
              <a:gd name="adj1" fmla="val 50000"/>
              <a:gd name="adj2" fmla="val 280000"/>
            </a:avLst>
          </a:prstGeom>
          <a:solidFill>
            <a:schemeClr val="tx2"/>
          </a:solidFill>
          <a:ln w="9525">
            <a:solidFill>
              <a:schemeClr val="tx2"/>
            </a:solidFill>
            <a:miter lim="800000"/>
            <a:headEnd/>
            <a:tailEnd/>
          </a:ln>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31" name="AutoShape 43"/>
          <p:cNvSpPr>
            <a:spLocks noChangeArrowheads="1"/>
          </p:cNvSpPr>
          <p:nvPr/>
        </p:nvSpPr>
        <p:spPr bwMode="auto">
          <a:xfrm>
            <a:off x="3276600" y="4038600"/>
            <a:ext cx="152400" cy="457200"/>
          </a:xfrm>
          <a:prstGeom prst="upDownArrow">
            <a:avLst>
              <a:gd name="adj1" fmla="val 50000"/>
              <a:gd name="adj2" fmla="val 60000"/>
            </a:avLst>
          </a:prstGeom>
          <a:solidFill>
            <a:schemeClr val="tx2"/>
          </a:solidFill>
          <a:ln w="9525">
            <a:solidFill>
              <a:schemeClr val="tx1"/>
            </a:solidFill>
            <a:miter lim="800000"/>
            <a:headEnd/>
            <a:tailEnd/>
          </a:ln>
        </p:spPr>
        <p:txBody>
          <a:bodyPr vert="eaVert"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32" name="AutoShape 44"/>
          <p:cNvSpPr>
            <a:spLocks noChangeArrowheads="1"/>
          </p:cNvSpPr>
          <p:nvPr/>
        </p:nvSpPr>
        <p:spPr bwMode="auto">
          <a:xfrm>
            <a:off x="2667000" y="3505200"/>
            <a:ext cx="152400" cy="1371600"/>
          </a:xfrm>
          <a:prstGeom prst="upDownArrow">
            <a:avLst>
              <a:gd name="adj1" fmla="val 50000"/>
              <a:gd name="adj2" fmla="val 180000"/>
            </a:avLst>
          </a:prstGeom>
          <a:solidFill>
            <a:schemeClr val="tx2"/>
          </a:solidFill>
          <a:ln w="9525">
            <a:solidFill>
              <a:schemeClr val="tx1"/>
            </a:solidFill>
            <a:miter lim="800000"/>
            <a:headEnd/>
            <a:tailEnd/>
          </a:ln>
        </p:spPr>
        <p:txBody>
          <a:bodyPr vert="eaVert"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33" name="AutoShape 45"/>
          <p:cNvSpPr>
            <a:spLocks noChangeArrowheads="1"/>
          </p:cNvSpPr>
          <p:nvPr/>
        </p:nvSpPr>
        <p:spPr bwMode="auto">
          <a:xfrm>
            <a:off x="2057400" y="2895600"/>
            <a:ext cx="152400" cy="2362200"/>
          </a:xfrm>
          <a:prstGeom prst="upDownArrow">
            <a:avLst>
              <a:gd name="adj1" fmla="val 50000"/>
              <a:gd name="adj2" fmla="val 310000"/>
            </a:avLst>
          </a:prstGeom>
          <a:solidFill>
            <a:schemeClr val="tx2"/>
          </a:solidFill>
          <a:ln w="9525">
            <a:solidFill>
              <a:schemeClr val="tx1"/>
            </a:solidFill>
            <a:miter lim="800000"/>
            <a:headEnd/>
            <a:tailEnd/>
          </a:ln>
        </p:spPr>
        <p:txBody>
          <a:bodyPr vert="eaVert"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
        <p:nvSpPr>
          <p:cNvPr id="677934" name="AutoShape 46"/>
          <p:cNvSpPr>
            <a:spLocks noChangeArrowheads="1"/>
          </p:cNvSpPr>
          <p:nvPr/>
        </p:nvSpPr>
        <p:spPr bwMode="auto">
          <a:xfrm>
            <a:off x="1524000" y="2286000"/>
            <a:ext cx="152400" cy="3581400"/>
          </a:xfrm>
          <a:prstGeom prst="upDownArrow">
            <a:avLst>
              <a:gd name="adj1" fmla="val 50000"/>
              <a:gd name="adj2" fmla="val 470000"/>
            </a:avLst>
          </a:prstGeom>
          <a:solidFill>
            <a:schemeClr val="tx2"/>
          </a:solidFill>
          <a:ln w="9525">
            <a:solidFill>
              <a:schemeClr val="tx1"/>
            </a:solidFill>
            <a:miter lim="800000"/>
            <a:headEnd/>
            <a:tailEnd/>
          </a:ln>
        </p:spPr>
        <p:txBody>
          <a:bodyPr vert="eaVert"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78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78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789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79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77934"/>
                                        </p:tgtEl>
                                        <p:attrNameLst>
                                          <p:attrName>style.visibility</p:attrName>
                                        </p:attrNameLst>
                                      </p:cBhvr>
                                      <p:to>
                                        <p:strVal val="visible"/>
                                      </p:to>
                                    </p:set>
                                    <p:animEffect transition="in" filter="wipe(up)">
                                      <p:cBhvr>
                                        <p:cTn id="23" dur="500"/>
                                        <p:tgtEl>
                                          <p:spTgt spid="677934"/>
                                        </p:tgtEl>
                                      </p:cBhvr>
                                    </p:animEffect>
                                  </p:childTnLst>
                                </p:cTn>
                              </p:par>
                            </p:childTnLst>
                          </p:cTn>
                        </p:par>
                        <p:par>
                          <p:cTn id="24" fill="hold" nodeType="afterGroup">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677914"/>
                                        </p:tgtEl>
                                        <p:attrNameLst>
                                          <p:attrName>style.visibility</p:attrName>
                                        </p:attrNameLst>
                                      </p:cBhvr>
                                      <p:to>
                                        <p:strVal val="visible"/>
                                      </p:to>
                                    </p:set>
                                    <p:animEffect transition="in" filter="dissolve">
                                      <p:cBhvr>
                                        <p:cTn id="27" dur="500"/>
                                        <p:tgtEl>
                                          <p:spTgt spid="677914"/>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77930"/>
                                        </p:tgtEl>
                                        <p:attrNameLst>
                                          <p:attrName>style.visibility</p:attrName>
                                        </p:attrNameLst>
                                      </p:cBhvr>
                                      <p:to>
                                        <p:strVal val="visible"/>
                                      </p:to>
                                    </p:set>
                                    <p:animEffect transition="in" filter="wipe(left)">
                                      <p:cBhvr>
                                        <p:cTn id="31" dur="500"/>
                                        <p:tgtEl>
                                          <p:spTgt spid="67793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677933"/>
                                        </p:tgtEl>
                                        <p:attrNameLst>
                                          <p:attrName>style.visibility</p:attrName>
                                        </p:attrNameLst>
                                      </p:cBhvr>
                                      <p:to>
                                        <p:strVal val="visible"/>
                                      </p:to>
                                    </p:set>
                                    <p:animEffect transition="in" filter="wipe(up)">
                                      <p:cBhvr>
                                        <p:cTn id="36" dur="500"/>
                                        <p:tgtEl>
                                          <p:spTgt spid="677933"/>
                                        </p:tgtEl>
                                      </p:cBhvr>
                                    </p:animEffect>
                                  </p:childTnLst>
                                </p:cTn>
                              </p:par>
                            </p:childTnLst>
                          </p:cTn>
                        </p:par>
                        <p:par>
                          <p:cTn id="37" fill="hold" nodeType="afterGroup">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677913"/>
                                        </p:tgtEl>
                                        <p:attrNameLst>
                                          <p:attrName>style.visibility</p:attrName>
                                        </p:attrNameLst>
                                      </p:cBhvr>
                                      <p:to>
                                        <p:strVal val="visible"/>
                                      </p:to>
                                    </p:set>
                                    <p:animEffect transition="in" filter="dissolve">
                                      <p:cBhvr>
                                        <p:cTn id="40" dur="500"/>
                                        <p:tgtEl>
                                          <p:spTgt spid="677913"/>
                                        </p:tgtEl>
                                      </p:cBhvr>
                                    </p:animEffect>
                                  </p:child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677929"/>
                                        </p:tgtEl>
                                        <p:attrNameLst>
                                          <p:attrName>style.visibility</p:attrName>
                                        </p:attrNameLst>
                                      </p:cBhvr>
                                      <p:to>
                                        <p:strVal val="visible"/>
                                      </p:to>
                                    </p:set>
                                    <p:animEffect transition="in" filter="wipe(left)">
                                      <p:cBhvr>
                                        <p:cTn id="44" dur="500"/>
                                        <p:tgtEl>
                                          <p:spTgt spid="6779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677932"/>
                                        </p:tgtEl>
                                        <p:attrNameLst>
                                          <p:attrName>style.visibility</p:attrName>
                                        </p:attrNameLst>
                                      </p:cBhvr>
                                      <p:to>
                                        <p:strVal val="visible"/>
                                      </p:to>
                                    </p:set>
                                    <p:animEffect transition="in" filter="wipe(up)">
                                      <p:cBhvr>
                                        <p:cTn id="49" dur="500"/>
                                        <p:tgtEl>
                                          <p:spTgt spid="677932"/>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677905"/>
                                        </p:tgtEl>
                                        <p:attrNameLst>
                                          <p:attrName>style.visibility</p:attrName>
                                        </p:attrNameLst>
                                      </p:cBhvr>
                                      <p:to>
                                        <p:strVal val="visible"/>
                                      </p:to>
                                    </p:set>
                                    <p:animEffect transition="in" filter="dissolve">
                                      <p:cBhvr>
                                        <p:cTn id="53" dur="500"/>
                                        <p:tgtEl>
                                          <p:spTgt spid="677905"/>
                                        </p:tgtEl>
                                      </p:cBhvr>
                                    </p:animEffect>
                                  </p:childTnLst>
                                </p:cTn>
                              </p:par>
                            </p:childTnLst>
                          </p:cTn>
                        </p:par>
                        <p:par>
                          <p:cTn id="54" fill="hold" nodeType="afterGroup">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77927"/>
                                        </p:tgtEl>
                                        <p:attrNameLst>
                                          <p:attrName>style.visibility</p:attrName>
                                        </p:attrNameLst>
                                      </p:cBhvr>
                                      <p:to>
                                        <p:strVal val="visible"/>
                                      </p:to>
                                    </p:set>
                                    <p:animEffect transition="in" filter="wipe(left)">
                                      <p:cBhvr>
                                        <p:cTn id="57" dur="500"/>
                                        <p:tgtEl>
                                          <p:spTgt spid="6779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77931"/>
                                        </p:tgtEl>
                                        <p:attrNameLst>
                                          <p:attrName>style.visibility</p:attrName>
                                        </p:attrNameLst>
                                      </p:cBhvr>
                                      <p:to>
                                        <p:strVal val="visible"/>
                                      </p:to>
                                    </p:set>
                                    <p:animEffect transition="in" filter="wipe(up)">
                                      <p:cBhvr>
                                        <p:cTn id="62" dur="500"/>
                                        <p:tgtEl>
                                          <p:spTgt spid="677931"/>
                                        </p:tgtEl>
                                      </p:cBhvr>
                                    </p:animEffect>
                                  </p:childTnLst>
                                </p:cTn>
                              </p:par>
                            </p:childTnLst>
                          </p:cTn>
                        </p:par>
                        <p:par>
                          <p:cTn id="63" fill="hold" nodeType="afterGroup">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677904"/>
                                        </p:tgtEl>
                                        <p:attrNameLst>
                                          <p:attrName>style.visibility</p:attrName>
                                        </p:attrNameLst>
                                      </p:cBhvr>
                                      <p:to>
                                        <p:strVal val="visible"/>
                                      </p:to>
                                    </p:set>
                                    <p:animEffect transition="in" filter="dissolve">
                                      <p:cBhvr>
                                        <p:cTn id="66" dur="500"/>
                                        <p:tgtEl>
                                          <p:spTgt spid="677904"/>
                                        </p:tgtEl>
                                      </p:cBhvr>
                                    </p:animEffect>
                                  </p:childTnLst>
                                </p:cTn>
                              </p:par>
                            </p:childTnLst>
                          </p:cTn>
                        </p:par>
                        <p:par>
                          <p:cTn id="67" fill="hold" nodeType="afterGroup">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677926"/>
                                        </p:tgtEl>
                                        <p:attrNameLst>
                                          <p:attrName>style.visibility</p:attrName>
                                        </p:attrNameLst>
                                      </p:cBhvr>
                                      <p:to>
                                        <p:strVal val="visible"/>
                                      </p:to>
                                    </p:set>
                                    <p:animEffect transition="in" filter="wipe(left)">
                                      <p:cBhvr>
                                        <p:cTn id="70" dur="500"/>
                                        <p:tgtEl>
                                          <p:spTgt spid="677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0" grpId="0" animBg="1"/>
      <p:bldP spid="677891" grpId="0" animBg="1"/>
      <p:bldP spid="677892" grpId="0" animBg="1"/>
      <p:bldP spid="677893" grpId="0" animBg="1"/>
      <p:bldP spid="677903" grpId="0" animBg="1"/>
      <p:bldP spid="677904" grpId="0"/>
      <p:bldP spid="677905" grpId="0"/>
      <p:bldP spid="677913" grpId="0"/>
      <p:bldP spid="677914" grpId="0"/>
      <p:bldP spid="677926" grpId="0" animBg="1"/>
      <p:bldP spid="677927" grpId="0" animBg="1"/>
      <p:bldP spid="677929" grpId="0" animBg="1"/>
      <p:bldP spid="677930" grpId="0" animBg="1"/>
      <p:bldP spid="677931" grpId="0" animBg="1"/>
      <p:bldP spid="677932" grpId="0" animBg="1"/>
      <p:bldP spid="677933" grpId="0" animBg="1"/>
      <p:bldP spid="67793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0962" name="Picture 46" descr="C:\Users\Marcel\Desktop\Image1.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2"/>
          <p:cNvSpPr txBox="1">
            <a:spLocks noChangeArrowheads="1"/>
          </p:cNvSpPr>
          <p:nvPr>
            <p:custDataLst>
              <p:tags r:id="rId1"/>
            </p:custDataLst>
          </p:nvPr>
        </p:nvSpPr>
        <p:spPr bwMode="auto">
          <a:xfrm>
            <a:off x="1676400" y="609600"/>
            <a:ext cx="1371600" cy="492125"/>
          </a:xfrm>
          <a:prstGeom prst="rect">
            <a:avLst/>
          </a:prstGeom>
          <a:noFill/>
          <a:ln w="34925">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fr-FR" sz="2400">
                <a:solidFill>
                  <a:srgbClr val="0000FF"/>
                </a:solidFill>
                <a:latin typeface="Times New Roman" pitchFamily="18" charset="0"/>
                <a:cs typeface="Arial" charset="0"/>
              </a:rPr>
              <a:t>Oeuvre</a:t>
            </a:r>
          </a:p>
        </p:txBody>
      </p:sp>
      <p:cxnSp>
        <p:nvCxnSpPr>
          <p:cNvPr id="40964" name="AutoShape 3"/>
          <p:cNvCxnSpPr>
            <a:cxnSpLocks noChangeShapeType="1"/>
            <a:stCxn id="41006" idx="0"/>
          </p:cNvCxnSpPr>
          <p:nvPr>
            <p:custDataLst>
              <p:tags r:id="rId2"/>
            </p:custDataLst>
          </p:nvPr>
        </p:nvCxnSpPr>
        <p:spPr bwMode="auto">
          <a:xfrm rot="16200000" flipH="1">
            <a:off x="590550" y="1257300"/>
            <a:ext cx="2705100" cy="1905000"/>
          </a:xfrm>
          <a:prstGeom prst="bentConnector3">
            <a:avLst>
              <a:gd name="adj1" fmla="val 100935"/>
            </a:avLst>
          </a:prstGeom>
          <a:noFill/>
          <a:ln w="38100">
            <a:solidFill>
              <a:schemeClr val="tx1"/>
            </a:solidFill>
            <a:miter lim="800000"/>
            <a:headEnd type="none" w="lg" len="med"/>
            <a:tailEnd type="none" w="lg" len="med"/>
          </a:ln>
          <a:extLst>
            <a:ext uri="{909E8E84-426E-40DD-AFC4-6F175D3DCCD1}">
              <a14:hiddenFill xmlns:a14="http://schemas.microsoft.com/office/drawing/2010/main">
                <a:noFill/>
              </a14:hiddenFill>
            </a:ext>
          </a:extLst>
        </p:spPr>
      </p:cxnSp>
      <p:sp>
        <p:nvSpPr>
          <p:cNvPr id="55300" name="Rectangle 4"/>
          <p:cNvSpPr>
            <a:spLocks noGrp="1" noChangeArrowheads="1"/>
          </p:cNvSpPr>
          <p:nvPr>
            <p:ph type="title" idx="4294967295"/>
            <p:custDataLst>
              <p:tags r:id="rId3"/>
            </p:custDataLst>
          </p:nvPr>
        </p:nvSpPr>
        <p:spPr>
          <a:xfrm>
            <a:off x="6516688" y="4648200"/>
            <a:ext cx="2627312" cy="914400"/>
          </a:xfrm>
        </p:spPr>
        <p:txBody>
          <a:bodyPr/>
          <a:lstStyle/>
          <a:p>
            <a:pPr eaLnBrk="1" hangingPunct="1"/>
            <a:r>
              <a:rPr lang="en-US" altLang="fr-FR" smtClean="0"/>
              <a:t>Groupe 3</a:t>
            </a:r>
          </a:p>
        </p:txBody>
      </p:sp>
      <p:sp>
        <p:nvSpPr>
          <p:cNvPr id="40966" name="Text Box 9"/>
          <p:cNvSpPr txBox="1">
            <a:spLocks noChangeArrowheads="1"/>
          </p:cNvSpPr>
          <p:nvPr>
            <p:custDataLst>
              <p:tags r:id="rId4"/>
            </p:custDataLst>
          </p:nvPr>
        </p:nvSpPr>
        <p:spPr bwMode="auto">
          <a:xfrm>
            <a:off x="503238" y="5105400"/>
            <a:ext cx="1941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a comme sujet</a:t>
            </a:r>
          </a:p>
        </p:txBody>
      </p:sp>
      <p:sp>
        <p:nvSpPr>
          <p:cNvPr id="57352" name="Text Box 11"/>
          <p:cNvSpPr txBox="1">
            <a:spLocks noChangeArrowheads="1"/>
          </p:cNvSpPr>
          <p:nvPr>
            <p:custDataLst>
              <p:tags r:id="rId5"/>
            </p:custDataLst>
          </p:nvPr>
        </p:nvSpPr>
        <p:spPr bwMode="auto">
          <a:xfrm>
            <a:off x="3733800" y="1066800"/>
            <a:ext cx="1573213" cy="492125"/>
          </a:xfrm>
          <a:prstGeom prst="rect">
            <a:avLst/>
          </a:prstGeom>
          <a:noFill/>
          <a:ln w="34925">
            <a:solidFill>
              <a:srgbClr val="33CC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solidFill>
                  <a:srgbClr val="33CC33"/>
                </a:solidFill>
                <a:latin typeface="Times New Roman" pitchFamily="18" charset="0"/>
                <a:cs typeface="Arial" charset="0"/>
              </a:rPr>
              <a:t>Expression</a:t>
            </a:r>
          </a:p>
        </p:txBody>
      </p:sp>
      <p:sp>
        <p:nvSpPr>
          <p:cNvPr id="57353" name="Text Box 12"/>
          <p:cNvSpPr txBox="1">
            <a:spLocks noChangeArrowheads="1"/>
          </p:cNvSpPr>
          <p:nvPr>
            <p:custDataLst>
              <p:tags r:id="rId6"/>
            </p:custDataLst>
          </p:nvPr>
        </p:nvSpPr>
        <p:spPr bwMode="auto">
          <a:xfrm>
            <a:off x="3581400" y="1676400"/>
            <a:ext cx="1909763" cy="492125"/>
          </a:xfrm>
          <a:prstGeom prst="rect">
            <a:avLst/>
          </a:prstGeom>
          <a:noFill/>
          <a:ln w="34925">
            <a:solidFill>
              <a:srgbClr val="FFAA0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solidFill>
                  <a:srgbClr val="FFAA01"/>
                </a:solidFill>
                <a:latin typeface="Times New Roman" pitchFamily="18" charset="0"/>
                <a:cs typeface="Arial" charset="0"/>
              </a:rPr>
              <a:t>Manifestation</a:t>
            </a:r>
          </a:p>
        </p:txBody>
      </p:sp>
      <p:sp>
        <p:nvSpPr>
          <p:cNvPr id="57354" name="Text Box 13"/>
          <p:cNvSpPr txBox="1">
            <a:spLocks noChangeArrowheads="1"/>
          </p:cNvSpPr>
          <p:nvPr>
            <p:custDataLst>
              <p:tags r:id="rId7"/>
            </p:custDataLst>
          </p:nvPr>
        </p:nvSpPr>
        <p:spPr bwMode="auto">
          <a:xfrm>
            <a:off x="3733800" y="2286000"/>
            <a:ext cx="1620838" cy="492125"/>
          </a:xfrm>
          <a:prstGeom prst="rect">
            <a:avLst/>
          </a:prstGeom>
          <a:noFill/>
          <a:ln w="34925">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solidFill>
                  <a:srgbClr val="FF0000"/>
                </a:solidFill>
                <a:latin typeface="Times New Roman" pitchFamily="18" charset="0"/>
                <a:cs typeface="Arial" charset="0"/>
              </a:rPr>
              <a:t>Exemplaire</a:t>
            </a:r>
          </a:p>
        </p:txBody>
      </p:sp>
      <p:sp>
        <p:nvSpPr>
          <p:cNvPr id="57355" name="Text Box 14"/>
          <p:cNvSpPr txBox="1">
            <a:spLocks noChangeArrowheads="1"/>
          </p:cNvSpPr>
          <p:nvPr>
            <p:custDataLst>
              <p:tags r:id="rId8"/>
            </p:custDataLst>
          </p:nvPr>
        </p:nvSpPr>
        <p:spPr bwMode="auto">
          <a:xfrm>
            <a:off x="3505200" y="3048000"/>
            <a:ext cx="1336675" cy="492125"/>
          </a:xfrm>
          <a:prstGeom prst="rect">
            <a:avLst/>
          </a:prstGeom>
          <a:noFill/>
          <a:ln w="34925">
            <a:solidFill>
              <a:srgbClr val="6666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Personne</a:t>
            </a:r>
          </a:p>
        </p:txBody>
      </p:sp>
      <p:sp>
        <p:nvSpPr>
          <p:cNvPr id="57356" name="Text Box 15"/>
          <p:cNvSpPr txBox="1">
            <a:spLocks noChangeArrowheads="1"/>
          </p:cNvSpPr>
          <p:nvPr>
            <p:custDataLst>
              <p:tags r:id="rId9"/>
            </p:custDataLst>
          </p:nvPr>
        </p:nvSpPr>
        <p:spPr bwMode="auto">
          <a:xfrm>
            <a:off x="3962400" y="3581400"/>
            <a:ext cx="1555750" cy="492125"/>
          </a:xfrm>
          <a:prstGeom prst="rect">
            <a:avLst/>
          </a:prstGeom>
          <a:noFill/>
          <a:ln w="34925">
            <a:solidFill>
              <a:srgbClr val="9933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Organisme</a:t>
            </a:r>
          </a:p>
        </p:txBody>
      </p:sp>
      <p:sp>
        <p:nvSpPr>
          <p:cNvPr id="57357" name="Rectangle 16"/>
          <p:cNvSpPr>
            <a:spLocks noChangeArrowheads="1"/>
          </p:cNvSpPr>
          <p:nvPr>
            <p:custDataLst>
              <p:tags r:id="rId10"/>
            </p:custDataLst>
          </p:nvPr>
        </p:nvSpPr>
        <p:spPr bwMode="auto">
          <a:xfrm>
            <a:off x="3352800" y="2971800"/>
            <a:ext cx="2819400" cy="1143000"/>
          </a:xfrm>
          <a:prstGeom prst="rect">
            <a:avLst/>
          </a:prstGeom>
          <a:noFill/>
          <a:ln w="34925">
            <a:solidFill>
              <a:srgbClr val="9966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sz="1800">
              <a:cs typeface="Arial" charset="0"/>
            </a:endParaRPr>
          </a:p>
        </p:txBody>
      </p:sp>
      <p:sp>
        <p:nvSpPr>
          <p:cNvPr id="57358" name="Text Box 17"/>
          <p:cNvSpPr txBox="1">
            <a:spLocks noChangeArrowheads="1"/>
          </p:cNvSpPr>
          <p:nvPr>
            <p:custDataLst>
              <p:tags r:id="rId11"/>
            </p:custDataLst>
          </p:nvPr>
        </p:nvSpPr>
        <p:spPr bwMode="auto">
          <a:xfrm>
            <a:off x="3990975" y="457200"/>
            <a:ext cx="1116013" cy="492125"/>
          </a:xfrm>
          <a:prstGeom prst="rect">
            <a:avLst/>
          </a:prstGeom>
          <a:noFill/>
          <a:ln w="34925">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fr-FR" sz="2400">
                <a:solidFill>
                  <a:srgbClr val="0000FF"/>
                </a:solidFill>
                <a:latin typeface="Times New Roman" pitchFamily="18" charset="0"/>
                <a:cs typeface="Arial" charset="0"/>
              </a:rPr>
              <a:t>Oeuvre</a:t>
            </a:r>
          </a:p>
        </p:txBody>
      </p:sp>
      <p:sp>
        <p:nvSpPr>
          <p:cNvPr id="57359" name="Rectangle 18"/>
          <p:cNvSpPr>
            <a:spLocks noChangeArrowheads="1"/>
          </p:cNvSpPr>
          <p:nvPr>
            <p:custDataLst>
              <p:tags r:id="rId12"/>
            </p:custDataLst>
          </p:nvPr>
        </p:nvSpPr>
        <p:spPr bwMode="auto">
          <a:xfrm>
            <a:off x="3352800" y="381000"/>
            <a:ext cx="2819400" cy="2514600"/>
          </a:xfrm>
          <a:prstGeom prst="rect">
            <a:avLst/>
          </a:prstGeom>
          <a:noFill/>
          <a:ln w="34925">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sz="1800">
              <a:cs typeface="Arial" charset="0"/>
            </a:endParaRPr>
          </a:p>
        </p:txBody>
      </p:sp>
      <p:sp>
        <p:nvSpPr>
          <p:cNvPr id="57360" name="Text Box 19"/>
          <p:cNvSpPr txBox="1">
            <a:spLocks noChangeArrowheads="1"/>
          </p:cNvSpPr>
          <p:nvPr>
            <p:custDataLst>
              <p:tags r:id="rId13"/>
            </p:custDataLst>
          </p:nvPr>
        </p:nvSpPr>
        <p:spPr bwMode="auto">
          <a:xfrm>
            <a:off x="3810000" y="4308475"/>
            <a:ext cx="1233488" cy="492125"/>
          </a:xfrm>
          <a:prstGeom prst="rect">
            <a:avLst/>
          </a:prstGeom>
          <a:noFill/>
          <a:ln w="34925">
            <a:solidFill>
              <a:srgbClr val="008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Concept</a:t>
            </a:r>
          </a:p>
        </p:txBody>
      </p:sp>
      <p:sp>
        <p:nvSpPr>
          <p:cNvPr id="57361" name="Text Box 20"/>
          <p:cNvSpPr txBox="1">
            <a:spLocks noChangeArrowheads="1"/>
          </p:cNvSpPr>
          <p:nvPr>
            <p:custDataLst>
              <p:tags r:id="rId14"/>
            </p:custDataLst>
          </p:nvPr>
        </p:nvSpPr>
        <p:spPr bwMode="auto">
          <a:xfrm>
            <a:off x="3886200" y="4841875"/>
            <a:ext cx="895350" cy="492125"/>
          </a:xfrm>
          <a:prstGeom prst="rect">
            <a:avLst/>
          </a:prstGeom>
          <a:noFill/>
          <a:ln w="34925">
            <a:solidFill>
              <a:srgbClr val="008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Objet</a:t>
            </a:r>
          </a:p>
        </p:txBody>
      </p:sp>
      <p:sp>
        <p:nvSpPr>
          <p:cNvPr id="57362" name="Text Box 21"/>
          <p:cNvSpPr txBox="1">
            <a:spLocks noChangeArrowheads="1"/>
          </p:cNvSpPr>
          <p:nvPr>
            <p:custDataLst>
              <p:tags r:id="rId15"/>
            </p:custDataLst>
          </p:nvPr>
        </p:nvSpPr>
        <p:spPr bwMode="auto">
          <a:xfrm>
            <a:off x="3657600" y="5334000"/>
            <a:ext cx="1587500" cy="492125"/>
          </a:xfrm>
          <a:prstGeom prst="rect">
            <a:avLst/>
          </a:prstGeom>
          <a:noFill/>
          <a:ln w="34925">
            <a:solidFill>
              <a:srgbClr val="008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Événement</a:t>
            </a:r>
          </a:p>
        </p:txBody>
      </p:sp>
      <p:sp>
        <p:nvSpPr>
          <p:cNvPr id="57363" name="Text Box 22"/>
          <p:cNvSpPr txBox="1">
            <a:spLocks noChangeArrowheads="1"/>
          </p:cNvSpPr>
          <p:nvPr>
            <p:custDataLst>
              <p:tags r:id="rId16"/>
            </p:custDataLst>
          </p:nvPr>
        </p:nvSpPr>
        <p:spPr bwMode="auto">
          <a:xfrm>
            <a:off x="4114800" y="5943600"/>
            <a:ext cx="674688" cy="492125"/>
          </a:xfrm>
          <a:prstGeom prst="rect">
            <a:avLst/>
          </a:prstGeom>
          <a:noFill/>
          <a:ln w="34925">
            <a:solidFill>
              <a:srgbClr val="008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lieu</a:t>
            </a:r>
          </a:p>
        </p:txBody>
      </p:sp>
      <p:sp>
        <p:nvSpPr>
          <p:cNvPr id="57364" name="Rectangle 23"/>
          <p:cNvSpPr>
            <a:spLocks noChangeArrowheads="1"/>
          </p:cNvSpPr>
          <p:nvPr>
            <p:custDataLst>
              <p:tags r:id="rId17"/>
            </p:custDataLst>
          </p:nvPr>
        </p:nvSpPr>
        <p:spPr bwMode="auto">
          <a:xfrm>
            <a:off x="3352800" y="4191000"/>
            <a:ext cx="2286000" cy="2362200"/>
          </a:xfrm>
          <a:prstGeom prst="rect">
            <a:avLst/>
          </a:prstGeom>
          <a:noFill/>
          <a:ln w="34925">
            <a:solidFill>
              <a:srgbClr val="008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fr-FR" altLang="fr-FR" sz="1800">
              <a:cs typeface="Arial" charset="0"/>
            </a:endParaRPr>
          </a:p>
        </p:txBody>
      </p:sp>
      <p:sp>
        <p:nvSpPr>
          <p:cNvPr id="40980" name="Text Box 24"/>
          <p:cNvSpPr txBox="1">
            <a:spLocks noChangeArrowheads="1"/>
          </p:cNvSpPr>
          <p:nvPr>
            <p:custDataLst>
              <p:tags r:id="rId18"/>
            </p:custDataLst>
          </p:nvPr>
        </p:nvSpPr>
        <p:spPr bwMode="auto">
          <a:xfrm>
            <a:off x="990600" y="3124200"/>
            <a:ext cx="1941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a comme sujet</a:t>
            </a:r>
          </a:p>
        </p:txBody>
      </p:sp>
      <p:sp>
        <p:nvSpPr>
          <p:cNvPr id="40981" name="Text Box 25"/>
          <p:cNvSpPr txBox="1">
            <a:spLocks noChangeArrowheads="1"/>
          </p:cNvSpPr>
          <p:nvPr>
            <p:custDataLst>
              <p:tags r:id="rId19"/>
            </p:custDataLst>
          </p:nvPr>
        </p:nvSpPr>
        <p:spPr bwMode="auto">
          <a:xfrm>
            <a:off x="1265238" y="1219200"/>
            <a:ext cx="1941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a comme sujet</a:t>
            </a:r>
          </a:p>
        </p:txBody>
      </p:sp>
      <p:cxnSp>
        <p:nvCxnSpPr>
          <p:cNvPr id="40982" name="AutoShape 26"/>
          <p:cNvCxnSpPr>
            <a:cxnSpLocks noChangeShapeType="1"/>
          </p:cNvCxnSpPr>
          <p:nvPr>
            <p:custDataLst>
              <p:tags r:id="rId20"/>
            </p:custDataLst>
          </p:nvPr>
        </p:nvCxnSpPr>
        <p:spPr bwMode="auto">
          <a:xfrm rot="10800000" flipH="1" flipV="1">
            <a:off x="1676400" y="685800"/>
            <a:ext cx="1600200" cy="4821238"/>
          </a:xfrm>
          <a:prstGeom prst="bentConnector3">
            <a:avLst>
              <a:gd name="adj1" fmla="val -71630"/>
            </a:avLst>
          </a:prstGeom>
          <a:noFill/>
          <a:ln w="38100">
            <a:solidFill>
              <a:schemeClr val="tx1"/>
            </a:solidFill>
            <a:miter lim="800000"/>
            <a:headEnd type="arrow" w="med" len="med"/>
            <a:tailEnd type="none" w="lg" len="med"/>
          </a:ln>
          <a:extLst>
            <a:ext uri="{909E8E84-426E-40DD-AFC4-6F175D3DCCD1}">
              <a14:hiddenFill xmlns:a14="http://schemas.microsoft.com/office/drawing/2010/main">
                <a:noFill/>
              </a14:hiddenFill>
            </a:ext>
          </a:extLst>
        </p:spPr>
      </p:cxnSp>
      <p:sp>
        <p:nvSpPr>
          <p:cNvPr id="40983" name="Line 27"/>
          <p:cNvSpPr>
            <a:spLocks noChangeShapeType="1"/>
          </p:cNvSpPr>
          <p:nvPr>
            <p:custDataLst>
              <p:tags r:id="rId21"/>
            </p:custDataLst>
          </p:nvPr>
        </p:nvSpPr>
        <p:spPr bwMode="auto">
          <a:xfrm>
            <a:off x="1371600" y="685800"/>
            <a:ext cx="1524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grpSp>
        <p:nvGrpSpPr>
          <p:cNvPr id="40984" name="Group 32"/>
          <p:cNvGrpSpPr>
            <a:grpSpLocks/>
          </p:cNvGrpSpPr>
          <p:nvPr>
            <p:custDataLst>
              <p:tags r:id="rId22"/>
            </p:custDataLst>
          </p:nvPr>
        </p:nvGrpSpPr>
        <p:grpSpPr bwMode="auto">
          <a:xfrm flipV="1">
            <a:off x="990600" y="838200"/>
            <a:ext cx="685800" cy="74613"/>
            <a:chOff x="990600" y="762000"/>
            <a:chExt cx="685800" cy="74613"/>
          </a:xfrm>
        </p:grpSpPr>
        <p:sp>
          <p:nvSpPr>
            <p:cNvPr id="41005" name="Line 33"/>
            <p:cNvSpPr>
              <a:spLocks noChangeShapeType="1"/>
            </p:cNvSpPr>
            <p:nvPr/>
          </p:nvSpPr>
          <p:spPr bwMode="auto">
            <a:xfrm>
              <a:off x="5184" y="3936"/>
              <a:ext cx="24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sp>
          <p:nvSpPr>
            <p:cNvPr id="41006" name="Line 34"/>
            <p:cNvSpPr>
              <a:spLocks noChangeShapeType="1"/>
            </p:cNvSpPr>
            <p:nvPr/>
          </p:nvSpPr>
          <p:spPr bwMode="auto">
            <a:xfrm>
              <a:off x="5184" y="3936"/>
              <a:ext cx="144"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40985" name="Group 36"/>
          <p:cNvGrpSpPr>
            <a:grpSpLocks/>
          </p:cNvGrpSpPr>
          <p:nvPr>
            <p:custDataLst>
              <p:tags r:id="rId23"/>
            </p:custDataLst>
          </p:nvPr>
        </p:nvGrpSpPr>
        <p:grpSpPr bwMode="auto">
          <a:xfrm>
            <a:off x="2819400" y="1752600"/>
            <a:ext cx="457200" cy="76200"/>
            <a:chOff x="5184" y="3936"/>
            <a:chExt cx="240" cy="0"/>
          </a:xfrm>
        </p:grpSpPr>
        <p:sp>
          <p:nvSpPr>
            <p:cNvPr id="41003" name="Line 37"/>
            <p:cNvSpPr>
              <a:spLocks noChangeShapeType="1"/>
            </p:cNvSpPr>
            <p:nvPr/>
          </p:nvSpPr>
          <p:spPr bwMode="auto">
            <a:xfrm>
              <a:off x="5184" y="3936"/>
              <a:ext cx="240"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sp>
          <p:nvSpPr>
            <p:cNvPr id="41004" name="Line 38"/>
            <p:cNvSpPr>
              <a:spLocks noChangeShapeType="1"/>
            </p:cNvSpPr>
            <p:nvPr/>
          </p:nvSpPr>
          <p:spPr bwMode="auto">
            <a:xfrm>
              <a:off x="5184" y="3936"/>
              <a:ext cx="144"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40986" name="Group 39"/>
          <p:cNvGrpSpPr>
            <a:grpSpLocks/>
          </p:cNvGrpSpPr>
          <p:nvPr>
            <p:custDataLst>
              <p:tags r:id="rId24"/>
            </p:custDataLst>
          </p:nvPr>
        </p:nvGrpSpPr>
        <p:grpSpPr bwMode="auto">
          <a:xfrm>
            <a:off x="1295400" y="990600"/>
            <a:ext cx="381000" cy="0"/>
            <a:chOff x="5184" y="3936"/>
            <a:chExt cx="240" cy="0"/>
          </a:xfrm>
        </p:grpSpPr>
        <p:sp>
          <p:nvSpPr>
            <p:cNvPr id="41001" name="Line 40"/>
            <p:cNvSpPr>
              <a:spLocks noChangeShapeType="1"/>
            </p:cNvSpPr>
            <p:nvPr/>
          </p:nvSpPr>
          <p:spPr bwMode="auto">
            <a:xfrm>
              <a:off x="5184" y="3936"/>
              <a:ext cx="24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sp>
          <p:nvSpPr>
            <p:cNvPr id="41002" name="Line 41"/>
            <p:cNvSpPr>
              <a:spLocks noChangeShapeType="1"/>
            </p:cNvSpPr>
            <p:nvPr/>
          </p:nvSpPr>
          <p:spPr bwMode="auto">
            <a:xfrm>
              <a:off x="5184" y="3936"/>
              <a:ext cx="144"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grpSp>
      <p:cxnSp>
        <p:nvCxnSpPr>
          <p:cNvPr id="40987" name="AutoShape 42"/>
          <p:cNvCxnSpPr>
            <a:cxnSpLocks noChangeShapeType="1"/>
            <a:stCxn id="41002" idx="0"/>
            <a:endCxn id="41004" idx="0"/>
          </p:cNvCxnSpPr>
          <p:nvPr>
            <p:custDataLst>
              <p:tags r:id="rId25"/>
            </p:custDataLst>
          </p:nvPr>
        </p:nvCxnSpPr>
        <p:spPr bwMode="auto">
          <a:xfrm rot="5400000" flipV="1">
            <a:off x="1676400" y="590550"/>
            <a:ext cx="762000" cy="1524000"/>
          </a:xfrm>
          <a:prstGeom prst="bentConnector3">
            <a:avLst>
              <a:gd name="adj1" fmla="val 140000"/>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57377" name="Text Box 14"/>
          <p:cNvSpPr txBox="1">
            <a:spLocks noChangeArrowheads="1"/>
          </p:cNvSpPr>
          <p:nvPr>
            <p:custDataLst>
              <p:tags r:id="rId26"/>
            </p:custDataLst>
          </p:nvPr>
        </p:nvSpPr>
        <p:spPr bwMode="auto">
          <a:xfrm>
            <a:off x="4953000" y="3048000"/>
            <a:ext cx="1147763" cy="492125"/>
          </a:xfrm>
          <a:prstGeom prst="rect">
            <a:avLst/>
          </a:prstGeom>
          <a:noFill/>
          <a:ln w="34925">
            <a:solidFill>
              <a:srgbClr val="9966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altLang="fr-FR" sz="2400">
                <a:latin typeface="Times New Roman" pitchFamily="18" charset="0"/>
                <a:cs typeface="Arial" charset="0"/>
              </a:rPr>
              <a:t>Famille</a:t>
            </a:r>
          </a:p>
        </p:txBody>
      </p:sp>
      <p:grpSp>
        <p:nvGrpSpPr>
          <p:cNvPr id="40989" name="Group 39"/>
          <p:cNvGrpSpPr>
            <a:grpSpLocks/>
          </p:cNvGrpSpPr>
          <p:nvPr>
            <p:custDataLst>
              <p:tags r:id="rId27"/>
            </p:custDataLst>
          </p:nvPr>
        </p:nvGrpSpPr>
        <p:grpSpPr bwMode="auto">
          <a:xfrm>
            <a:off x="1447800" y="1143000"/>
            <a:ext cx="381000" cy="0"/>
            <a:chOff x="1447800" y="1143000"/>
            <a:chExt cx="381000" cy="0"/>
          </a:xfrm>
        </p:grpSpPr>
        <p:sp>
          <p:nvSpPr>
            <p:cNvPr id="40999" name="Line 40"/>
            <p:cNvSpPr>
              <a:spLocks noChangeShapeType="1"/>
            </p:cNvSpPr>
            <p:nvPr/>
          </p:nvSpPr>
          <p:spPr bwMode="auto">
            <a:xfrm>
              <a:off x="5184" y="3936"/>
              <a:ext cx="24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sp>
          <p:nvSpPr>
            <p:cNvPr id="41000" name="Line 41"/>
            <p:cNvSpPr>
              <a:spLocks noChangeShapeType="1"/>
            </p:cNvSpPr>
            <p:nvPr/>
          </p:nvSpPr>
          <p:spPr bwMode="auto">
            <a:xfrm>
              <a:off x="5184" y="3936"/>
              <a:ext cx="144"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fr-CA"/>
            </a:p>
          </p:txBody>
        </p:sp>
      </p:grpSp>
      <p:cxnSp>
        <p:nvCxnSpPr>
          <p:cNvPr id="58" name="Straight Arrow Connector 57"/>
          <p:cNvCxnSpPr>
            <a:cxnSpLocks noChangeShapeType="1"/>
            <a:endCxn id="40963" idx="1"/>
          </p:cNvCxnSpPr>
          <p:nvPr>
            <p:custDataLst>
              <p:tags r:id="rId28"/>
            </p:custDataLst>
          </p:nvPr>
        </p:nvCxnSpPr>
        <p:spPr bwMode="auto">
          <a:xfrm flipV="1">
            <a:off x="973138" y="855663"/>
            <a:ext cx="685800" cy="1746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0" name="Straight Arrow Connector 59"/>
          <p:cNvCxnSpPr>
            <a:cxnSpLocks noChangeShapeType="1"/>
          </p:cNvCxnSpPr>
          <p:nvPr>
            <p:custDataLst>
              <p:tags r:id="rId29"/>
            </p:custDataLst>
          </p:nvPr>
        </p:nvCxnSpPr>
        <p:spPr bwMode="auto">
          <a:xfrm>
            <a:off x="990600" y="857250"/>
            <a:ext cx="533400" cy="1588"/>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grpSp>
        <p:nvGrpSpPr>
          <p:cNvPr id="40992" name="Group 6"/>
          <p:cNvGrpSpPr>
            <a:grpSpLocks/>
          </p:cNvGrpSpPr>
          <p:nvPr>
            <p:custDataLst>
              <p:tags r:id="rId30"/>
            </p:custDataLst>
          </p:nvPr>
        </p:nvGrpSpPr>
        <p:grpSpPr bwMode="auto">
          <a:xfrm>
            <a:off x="2895600" y="5486400"/>
            <a:ext cx="381000" cy="0"/>
            <a:chOff x="5184" y="3936"/>
            <a:chExt cx="240" cy="0"/>
          </a:xfrm>
        </p:grpSpPr>
        <p:sp>
          <p:nvSpPr>
            <p:cNvPr id="40997" name="Line 7"/>
            <p:cNvSpPr>
              <a:spLocks noChangeShapeType="1"/>
            </p:cNvSpPr>
            <p:nvPr/>
          </p:nvSpPr>
          <p:spPr bwMode="auto">
            <a:xfrm>
              <a:off x="5184" y="3936"/>
              <a:ext cx="240"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sp>
          <p:nvSpPr>
            <p:cNvPr id="40998" name="Line 8"/>
            <p:cNvSpPr>
              <a:spLocks noChangeShapeType="1"/>
            </p:cNvSpPr>
            <p:nvPr/>
          </p:nvSpPr>
          <p:spPr bwMode="auto">
            <a:xfrm>
              <a:off x="5184" y="3936"/>
              <a:ext cx="144"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grpSp>
      <p:grpSp>
        <p:nvGrpSpPr>
          <p:cNvPr id="40993" name="Group 6"/>
          <p:cNvGrpSpPr>
            <a:grpSpLocks/>
          </p:cNvGrpSpPr>
          <p:nvPr>
            <p:custDataLst>
              <p:tags r:id="rId31"/>
            </p:custDataLst>
          </p:nvPr>
        </p:nvGrpSpPr>
        <p:grpSpPr bwMode="auto">
          <a:xfrm>
            <a:off x="2819400" y="3581400"/>
            <a:ext cx="381000" cy="0"/>
            <a:chOff x="5184" y="3936"/>
            <a:chExt cx="240" cy="0"/>
          </a:xfrm>
        </p:grpSpPr>
        <p:sp>
          <p:nvSpPr>
            <p:cNvPr id="40995" name="Line 7"/>
            <p:cNvSpPr>
              <a:spLocks noChangeShapeType="1"/>
            </p:cNvSpPr>
            <p:nvPr/>
          </p:nvSpPr>
          <p:spPr bwMode="auto">
            <a:xfrm>
              <a:off x="5184" y="3936"/>
              <a:ext cx="240"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sp>
          <p:nvSpPr>
            <p:cNvPr id="40996" name="Line 8"/>
            <p:cNvSpPr>
              <a:spLocks noChangeShapeType="1"/>
            </p:cNvSpPr>
            <p:nvPr/>
          </p:nvSpPr>
          <p:spPr bwMode="auto">
            <a:xfrm>
              <a:off x="5184" y="3936"/>
              <a:ext cx="144"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fr-CA"/>
            </a:p>
          </p:txBody>
        </p:sp>
      </p:grpSp>
      <p:sp>
        <p:nvSpPr>
          <p:cNvPr id="40994" name="Text Box 50"/>
          <p:cNvSpPr txBox="1">
            <a:spLocks noChangeArrowheads="1"/>
          </p:cNvSpPr>
          <p:nvPr>
            <p:custDataLst>
              <p:tags r:id="rId32"/>
            </p:custDataLst>
          </p:nvPr>
        </p:nvSpPr>
        <p:spPr bwMode="auto">
          <a:xfrm>
            <a:off x="228600" y="62484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fr-CA" altLang="fr-FR" sz="1800"/>
              <a:t>Source: Barbara Tillett. LC</a:t>
            </a:r>
            <a:endParaRPr lang="fr-FR" altLang="fr-FR" sz="1800"/>
          </a:p>
          <a:p>
            <a:pPr eaLnBrk="1" hangingPunct="1">
              <a:spcBef>
                <a:spcPct val="50000"/>
              </a:spcBef>
            </a:pPr>
            <a:endParaRPr lang="fr-FR" altLang="fr-FR"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5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735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735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735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735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735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73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737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735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736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736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736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736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7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7352" grpId="0" animBg="1"/>
      <p:bldP spid="57353" grpId="0" animBg="1"/>
      <p:bldP spid="57354" grpId="0" animBg="1"/>
      <p:bldP spid="57355" grpId="0" animBg="1"/>
      <p:bldP spid="57356" grpId="0" animBg="1"/>
      <p:bldP spid="57357" grpId="0" animBg="1"/>
      <p:bldP spid="57358" grpId="0" animBg="1"/>
      <p:bldP spid="57359" grpId="0" animBg="1"/>
      <p:bldP spid="57360" grpId="0" animBg="1"/>
      <p:bldP spid="57361" grpId="0" animBg="1"/>
      <p:bldP spid="57362" grpId="0" animBg="1"/>
      <p:bldP spid="57363" grpId="0" animBg="1"/>
      <p:bldP spid="57364" grpId="0" animBg="1"/>
      <p:bldP spid="573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1988"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0760D3D-3C0D-450B-A053-AEA583E84955}" type="slidenum">
              <a:rPr lang="fr-FR" altLang="fr-FR" sz="1200" smtClean="0">
                <a:solidFill>
                  <a:srgbClr val="969696"/>
                </a:solidFill>
              </a:rPr>
              <a:pPr eaLnBrk="1" hangingPunct="1"/>
              <a:t>35</a:t>
            </a:fld>
            <a:endParaRPr lang="fr-FR" altLang="fr-FR" sz="1200" smtClean="0">
              <a:solidFill>
                <a:srgbClr val="969696"/>
              </a:solidFill>
            </a:endParaRPr>
          </a:p>
        </p:txBody>
      </p:sp>
      <p:sp>
        <p:nvSpPr>
          <p:cNvPr id="41989" name="Rectangle 2"/>
          <p:cNvSpPr>
            <a:spLocks noGrp="1" noChangeArrowheads="1"/>
          </p:cNvSpPr>
          <p:nvPr>
            <p:ph type="title"/>
            <p:custDataLst>
              <p:tags r:id="rId1"/>
            </p:custDataLst>
          </p:nvPr>
        </p:nvSpPr>
        <p:spPr>
          <a:xfrm>
            <a:off x="914400" y="762000"/>
            <a:ext cx="7315200" cy="384175"/>
          </a:xfrm>
        </p:spPr>
        <p:txBody>
          <a:bodyPr/>
          <a:lstStyle/>
          <a:p>
            <a:pPr algn="ctr" eaLnBrk="1" hangingPunct="1"/>
            <a:r>
              <a:rPr lang="fr-CA" altLang="fr-FR" sz="2800" smtClean="0"/>
              <a:t>Comment s’effectuent ces relations?</a:t>
            </a:r>
            <a:endParaRPr lang="fr-FR" altLang="fr-FR" sz="2800" smtClean="0"/>
          </a:p>
        </p:txBody>
      </p:sp>
      <p:sp>
        <p:nvSpPr>
          <p:cNvPr id="41990" name="Rectangle 3"/>
          <p:cNvSpPr>
            <a:spLocks noGrp="1" noChangeArrowheads="1"/>
          </p:cNvSpPr>
          <p:nvPr>
            <p:ph type="body" idx="1"/>
            <p:custDataLst>
              <p:tags r:id="rId2"/>
            </p:custDataLst>
          </p:nvPr>
        </p:nvSpPr>
        <p:spPr>
          <a:xfrm>
            <a:off x="914400" y="1371600"/>
            <a:ext cx="7315200" cy="3829050"/>
          </a:xfrm>
        </p:spPr>
        <p:txBody>
          <a:bodyPr/>
          <a:lstStyle/>
          <a:p>
            <a:pPr eaLnBrk="1" hangingPunct="1"/>
            <a:r>
              <a:rPr lang="fr-FR" altLang="fr-FR" sz="2800" b="0" smtClean="0">
                <a:solidFill>
                  <a:schemeClr val="tx1"/>
                </a:solidFill>
              </a:rPr>
              <a:t>Des champs  MARC prédéterminés</a:t>
            </a:r>
          </a:p>
          <a:p>
            <a:pPr eaLnBrk="1" hangingPunct="1"/>
            <a:r>
              <a:rPr lang="fr-FR" altLang="fr-FR" sz="2800" b="0" smtClean="0">
                <a:solidFill>
                  <a:schemeClr val="tx1"/>
                </a:solidFill>
              </a:rPr>
              <a:t>Des termes définis à partir de listes précises</a:t>
            </a:r>
          </a:p>
          <a:p>
            <a:pPr eaLnBrk="1" hangingPunct="1"/>
            <a:r>
              <a:rPr lang="fr-FR" altLang="fr-FR" sz="2800" b="0" smtClean="0">
                <a:solidFill>
                  <a:schemeClr val="tx1"/>
                </a:solidFill>
              </a:rPr>
              <a:t>Inscrites dans les notices bibliographiques</a:t>
            </a:r>
          </a:p>
          <a:p>
            <a:pPr eaLnBrk="1" hangingPunct="1"/>
            <a:r>
              <a:rPr lang="fr-FR" altLang="fr-FR" sz="2800" b="0" smtClean="0">
                <a:solidFill>
                  <a:schemeClr val="tx1"/>
                </a:solidFill>
              </a:rPr>
              <a:t>Exprimant</a:t>
            </a:r>
          </a:p>
          <a:p>
            <a:pPr lvl="1" eaLnBrk="1" hangingPunct="1"/>
            <a:r>
              <a:rPr lang="fr-FR" altLang="fr-FR" sz="2400" smtClean="0">
                <a:solidFill>
                  <a:schemeClr val="tx1"/>
                </a:solidFill>
              </a:rPr>
              <a:t>Les relations entre les créateurs et les ressources</a:t>
            </a:r>
          </a:p>
          <a:p>
            <a:pPr lvl="1" eaLnBrk="1" hangingPunct="1"/>
            <a:r>
              <a:rPr lang="fr-FR" altLang="fr-FR" sz="2400" smtClean="0">
                <a:solidFill>
                  <a:schemeClr val="tx1"/>
                </a:solidFill>
              </a:rPr>
              <a:t>Les relations entre les ressources</a:t>
            </a:r>
          </a:p>
          <a:p>
            <a:pPr lvl="1" eaLnBrk="1" hangingPunct="1"/>
            <a:r>
              <a:rPr lang="fr-FR" altLang="fr-FR" sz="2400" smtClean="0">
                <a:solidFill>
                  <a:schemeClr val="tx1"/>
                </a:solidFill>
              </a:rPr>
              <a:t>Les relations entre les créateurs et contributeurs</a:t>
            </a:r>
          </a:p>
          <a:p>
            <a:pPr eaLnBrk="1" hangingPunct="1"/>
            <a:endParaRPr lang="fr-FR" altLang="fr-FR" sz="2800" b="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301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4F18A7A-CEB8-4560-ABED-CDB862E3B58B}" type="slidenum">
              <a:rPr lang="fr-FR" altLang="fr-FR" sz="1200" smtClean="0">
                <a:solidFill>
                  <a:srgbClr val="969696"/>
                </a:solidFill>
              </a:rPr>
              <a:pPr eaLnBrk="1" hangingPunct="1"/>
              <a:t>36</a:t>
            </a:fld>
            <a:endParaRPr lang="fr-FR" altLang="fr-FR" sz="1200" smtClean="0">
              <a:solidFill>
                <a:srgbClr val="969696"/>
              </a:solidFill>
            </a:endParaRPr>
          </a:p>
        </p:txBody>
      </p:sp>
      <p:sp>
        <p:nvSpPr>
          <p:cNvPr id="43013" name="Rectangle 2"/>
          <p:cNvSpPr>
            <a:spLocks noGrp="1" noChangeArrowheads="1"/>
          </p:cNvSpPr>
          <p:nvPr>
            <p:ph type="title"/>
            <p:custDataLst>
              <p:tags r:id="rId1"/>
            </p:custDataLst>
          </p:nvPr>
        </p:nvSpPr>
        <p:spPr>
          <a:xfrm>
            <a:off x="914400" y="762000"/>
            <a:ext cx="7315200" cy="776288"/>
          </a:xfrm>
        </p:spPr>
        <p:txBody>
          <a:bodyPr/>
          <a:lstStyle/>
          <a:p>
            <a:pPr algn="ctr" eaLnBrk="1" hangingPunct="1"/>
            <a:r>
              <a:rPr lang="fr-CA" altLang="fr-FR" sz="2800" smtClean="0"/>
              <a:t>Relations entre les œuvres, expressions, manifestations, et items</a:t>
            </a:r>
            <a:endParaRPr lang="fr-FR" altLang="fr-FR" sz="2800" smtClean="0"/>
          </a:p>
        </p:txBody>
      </p:sp>
      <p:sp>
        <p:nvSpPr>
          <p:cNvPr id="43014" name="Rectangle 3"/>
          <p:cNvSpPr>
            <a:spLocks noGrp="1" noChangeArrowheads="1"/>
          </p:cNvSpPr>
          <p:nvPr>
            <p:ph type="body" idx="1"/>
            <p:custDataLst>
              <p:tags r:id="rId2"/>
            </p:custDataLst>
          </p:nvPr>
        </p:nvSpPr>
        <p:spPr>
          <a:xfrm>
            <a:off x="914400" y="1371600"/>
            <a:ext cx="7315200" cy="430213"/>
          </a:xfrm>
        </p:spPr>
        <p:txBody>
          <a:bodyPr/>
          <a:lstStyle/>
          <a:p>
            <a:pPr eaLnBrk="1" hangingPunct="1"/>
            <a:endParaRPr lang="fr-FR" altLang="fr-FR" sz="2800" b="0" smtClean="0">
              <a:solidFill>
                <a:schemeClr val="tx1"/>
              </a:solidFill>
            </a:endParaRPr>
          </a:p>
        </p:txBody>
      </p:sp>
      <p:pic>
        <p:nvPicPr>
          <p:cNvPr id="430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00200"/>
            <a:ext cx="7391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04963"/>
            <a:ext cx="9144000" cy="464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4036"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9DFC48A-7D88-4DEB-A915-F7B5308E9E06}" type="slidenum">
              <a:rPr lang="fr-FR" altLang="fr-FR" sz="1200" smtClean="0">
                <a:solidFill>
                  <a:srgbClr val="969696"/>
                </a:solidFill>
              </a:rPr>
              <a:pPr eaLnBrk="1" hangingPunct="1"/>
              <a:t>37</a:t>
            </a:fld>
            <a:endParaRPr lang="fr-FR" altLang="fr-FR" sz="1200" smtClean="0">
              <a:solidFill>
                <a:srgbClr val="969696"/>
              </a:solidFill>
            </a:endParaRPr>
          </a:p>
        </p:txBody>
      </p:sp>
      <p:sp>
        <p:nvSpPr>
          <p:cNvPr id="44037" name="Rectangle 2"/>
          <p:cNvSpPr>
            <a:spLocks noGrp="1" noChangeArrowheads="1"/>
          </p:cNvSpPr>
          <p:nvPr>
            <p:ph type="title"/>
            <p:custDataLst>
              <p:tags r:id="rId1"/>
            </p:custDataLst>
          </p:nvPr>
        </p:nvSpPr>
        <p:spPr>
          <a:xfrm>
            <a:off x="914400" y="762000"/>
            <a:ext cx="7315200" cy="776288"/>
          </a:xfrm>
        </p:spPr>
        <p:txBody>
          <a:bodyPr/>
          <a:lstStyle/>
          <a:p>
            <a:pPr marL="342900" indent="-342900" algn="ctr" eaLnBrk="1" hangingPunct="1"/>
            <a:r>
              <a:rPr lang="fr-FR" altLang="fr-FR" sz="2800" smtClean="0">
                <a:solidFill>
                  <a:schemeClr val="tx1"/>
                </a:solidFill>
              </a:rPr>
              <a:t>Relations entre les créateurs et les œuvres, expressions, manifestations, items</a:t>
            </a:r>
          </a:p>
        </p:txBody>
      </p:sp>
      <p:sp>
        <p:nvSpPr>
          <p:cNvPr id="44038" name="Rectangle 3"/>
          <p:cNvSpPr>
            <a:spLocks noGrp="1" noChangeArrowheads="1"/>
          </p:cNvSpPr>
          <p:nvPr>
            <p:ph type="body" idx="1"/>
            <p:custDataLst>
              <p:tags r:id="rId2"/>
            </p:custDataLst>
          </p:nvPr>
        </p:nvSpPr>
        <p:spPr>
          <a:xfrm>
            <a:off x="914400" y="1371600"/>
            <a:ext cx="7315200" cy="430213"/>
          </a:xfrm>
        </p:spPr>
        <p:txBody>
          <a:bodyPr/>
          <a:lstStyle/>
          <a:p>
            <a:pPr eaLnBrk="1" hangingPunct="1"/>
            <a:endParaRPr lang="fr-FR" altLang="fr-FR" sz="2800" b="0" smtClean="0">
              <a:solidFill>
                <a:schemeClr val="tx1"/>
              </a:solidFill>
            </a:endParaRPr>
          </a:p>
        </p:txBody>
      </p:sp>
      <p:pic>
        <p:nvPicPr>
          <p:cNvPr id="4403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19250"/>
            <a:ext cx="92202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00188"/>
            <a:ext cx="9144000" cy="474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0"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5061"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6444603-4BA9-4A11-81A7-BA1D25DA033E}" type="slidenum">
              <a:rPr lang="fr-FR" altLang="fr-FR" sz="1200" smtClean="0">
                <a:solidFill>
                  <a:srgbClr val="969696"/>
                </a:solidFill>
              </a:rPr>
              <a:pPr eaLnBrk="1" hangingPunct="1"/>
              <a:t>38</a:t>
            </a:fld>
            <a:endParaRPr lang="fr-FR" altLang="fr-FR" sz="1200" smtClean="0">
              <a:solidFill>
                <a:srgbClr val="969696"/>
              </a:solidFill>
            </a:endParaRPr>
          </a:p>
        </p:txBody>
      </p:sp>
      <p:sp>
        <p:nvSpPr>
          <p:cNvPr id="45062" name="Rectangle 2"/>
          <p:cNvSpPr>
            <a:spLocks noGrp="1" noChangeArrowheads="1"/>
          </p:cNvSpPr>
          <p:nvPr>
            <p:ph type="title"/>
            <p:custDataLst>
              <p:tags r:id="rId1"/>
            </p:custDataLst>
          </p:nvPr>
        </p:nvSpPr>
        <p:spPr>
          <a:xfrm>
            <a:off x="914400" y="762000"/>
            <a:ext cx="7315200" cy="776288"/>
          </a:xfrm>
        </p:spPr>
        <p:txBody>
          <a:bodyPr/>
          <a:lstStyle/>
          <a:p>
            <a:pPr marL="342900" indent="-342900" algn="ctr" eaLnBrk="1" hangingPunct="1"/>
            <a:r>
              <a:rPr lang="fr-FR" altLang="fr-FR" sz="2800" smtClean="0">
                <a:solidFill>
                  <a:schemeClr val="tx1"/>
                </a:solidFill>
              </a:rPr>
              <a:t>Relations entre les personnes, familles et collectivités</a:t>
            </a:r>
          </a:p>
        </p:txBody>
      </p:sp>
      <p:sp>
        <p:nvSpPr>
          <p:cNvPr id="45063" name="Rectangle 3"/>
          <p:cNvSpPr>
            <a:spLocks noGrp="1" noChangeArrowheads="1"/>
          </p:cNvSpPr>
          <p:nvPr>
            <p:ph type="body" idx="1"/>
            <p:custDataLst>
              <p:tags r:id="rId2"/>
            </p:custDataLst>
          </p:nvPr>
        </p:nvSpPr>
        <p:spPr>
          <a:xfrm>
            <a:off x="914400" y="1371600"/>
            <a:ext cx="7315200" cy="430213"/>
          </a:xfrm>
        </p:spPr>
        <p:txBody>
          <a:bodyPr/>
          <a:lstStyle/>
          <a:p>
            <a:pPr eaLnBrk="1" hangingPunct="1"/>
            <a:endParaRPr lang="fr-FR" altLang="fr-FR" sz="2800" b="0" smtClean="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608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34F8557-E674-4149-A78A-2E33BF6CC985}" type="slidenum">
              <a:rPr lang="fr-FR" altLang="fr-FR" sz="1200" smtClean="0">
                <a:solidFill>
                  <a:srgbClr val="969696"/>
                </a:solidFill>
              </a:rPr>
              <a:pPr eaLnBrk="1" hangingPunct="1"/>
              <a:t>39</a:t>
            </a:fld>
            <a:endParaRPr lang="fr-FR" altLang="fr-FR" sz="1200" smtClean="0">
              <a:solidFill>
                <a:srgbClr val="969696"/>
              </a:solidFill>
            </a:endParaRPr>
          </a:p>
        </p:txBody>
      </p:sp>
      <p:sp>
        <p:nvSpPr>
          <p:cNvPr id="46085" name="Rectangle 2"/>
          <p:cNvSpPr>
            <a:spLocks noGrp="1" noChangeArrowheads="1"/>
          </p:cNvSpPr>
          <p:nvPr>
            <p:ph type="title"/>
            <p:custDataLst>
              <p:tags r:id="rId1"/>
            </p:custDataLst>
          </p:nvPr>
        </p:nvSpPr>
        <p:spPr>
          <a:xfrm>
            <a:off x="914400" y="806450"/>
            <a:ext cx="7315200" cy="384175"/>
          </a:xfrm>
        </p:spPr>
        <p:txBody>
          <a:bodyPr/>
          <a:lstStyle/>
          <a:p>
            <a:pPr eaLnBrk="1" hangingPunct="1"/>
            <a:r>
              <a:rPr lang="fr-CA" altLang="fr-FR" sz="2800" smtClean="0"/>
              <a:t>En quoi le modèle FRBR peut-il nous être utile?</a:t>
            </a:r>
            <a:endParaRPr lang="fr-FR" altLang="fr-FR" sz="2800" smtClean="0"/>
          </a:p>
        </p:txBody>
      </p:sp>
      <p:sp>
        <p:nvSpPr>
          <p:cNvPr id="46086" name="Rectangle 3"/>
          <p:cNvSpPr>
            <a:spLocks noGrp="1" noChangeArrowheads="1"/>
          </p:cNvSpPr>
          <p:nvPr>
            <p:ph type="body" idx="1"/>
            <p:custDataLst>
              <p:tags r:id="rId2"/>
            </p:custDataLst>
          </p:nvPr>
        </p:nvSpPr>
        <p:spPr>
          <a:xfrm>
            <a:off x="914400" y="2209800"/>
            <a:ext cx="7315200" cy="1349375"/>
          </a:xfrm>
        </p:spPr>
        <p:txBody>
          <a:bodyPr/>
          <a:lstStyle/>
          <a:p>
            <a:pPr eaLnBrk="1" hangingPunct="1"/>
            <a:r>
              <a:rPr lang="fr-CA" altLang="fr-FR" b="0" smtClean="0"/>
              <a:t>Permet de clarifier les concepts</a:t>
            </a:r>
          </a:p>
          <a:p>
            <a:pPr eaLnBrk="1" hangingPunct="1"/>
            <a:r>
              <a:rPr lang="fr-CA" altLang="fr-FR" b="0" smtClean="0"/>
              <a:t>Offre des possibilités innombrables de regroupements</a:t>
            </a:r>
          </a:p>
          <a:p>
            <a:pPr eaLnBrk="1" hangingPunct="1"/>
            <a:r>
              <a:rPr lang="fr-CA" altLang="fr-FR" b="0" smtClean="0"/>
              <a:t>Offre des possibilités de réutilisation de l’information</a:t>
            </a:r>
            <a:endParaRPr lang="fr-FR" altLang="fr-FR" b="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024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ED976D9-82EC-40B4-A25B-3F201720F1E1}" type="slidenum">
              <a:rPr lang="fr-FR" altLang="fr-FR" sz="1200" smtClean="0">
                <a:solidFill>
                  <a:srgbClr val="969696"/>
                </a:solidFill>
              </a:rPr>
              <a:pPr eaLnBrk="1" hangingPunct="1"/>
              <a:t>4</a:t>
            </a:fld>
            <a:endParaRPr lang="fr-FR" altLang="fr-FR" sz="1200" smtClean="0">
              <a:solidFill>
                <a:srgbClr val="969696"/>
              </a:solidFill>
            </a:endParaRPr>
          </a:p>
        </p:txBody>
      </p:sp>
      <p:sp>
        <p:nvSpPr>
          <p:cNvPr id="10245"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Développement des RCAA2</a:t>
            </a:r>
            <a:endParaRPr lang="fr-FR" altLang="fr-FR" sz="2800" smtClean="0"/>
          </a:p>
        </p:txBody>
      </p:sp>
      <p:sp>
        <p:nvSpPr>
          <p:cNvPr id="10246" name="Rectangle 3"/>
          <p:cNvSpPr>
            <a:spLocks noGrp="1" noChangeArrowheads="1"/>
          </p:cNvSpPr>
          <p:nvPr>
            <p:ph type="body" idx="1"/>
            <p:custDataLst>
              <p:tags r:id="rId2"/>
            </p:custDataLst>
          </p:nvPr>
        </p:nvSpPr>
        <p:spPr>
          <a:xfrm>
            <a:off x="914400" y="2209800"/>
            <a:ext cx="7315200" cy="4498975"/>
          </a:xfrm>
        </p:spPr>
        <p:txBody>
          <a:bodyPr/>
          <a:lstStyle/>
          <a:p>
            <a:pPr eaLnBrk="1" hangingPunct="1"/>
            <a:r>
              <a:rPr lang="fr-CA" altLang="fr-FR" b="0" smtClean="0"/>
              <a:t>Quelques rappels historiques</a:t>
            </a:r>
          </a:p>
          <a:p>
            <a:pPr eaLnBrk="1" hangingPunct="1"/>
            <a:r>
              <a:rPr lang="fr-CA" altLang="fr-FR" b="0" smtClean="0"/>
              <a:t>Tradition anglo-américaine</a:t>
            </a:r>
          </a:p>
          <a:p>
            <a:pPr eaLnBrk="1" hangingPunct="1"/>
            <a:r>
              <a:rPr lang="fr-CA" altLang="fr-FR" b="0" smtClean="0"/>
              <a:t>Basées sur les fonctions assignées par </a:t>
            </a:r>
            <a:r>
              <a:rPr lang="fr-CA" altLang="fr-FR" b="0" smtClean="0">
                <a:hlinkClick r:id="rId6"/>
              </a:rPr>
              <a:t>Charles Cutter</a:t>
            </a:r>
            <a:endParaRPr lang="fr-CA" altLang="fr-FR" b="0" smtClean="0"/>
          </a:p>
          <a:p>
            <a:pPr lvl="1" eaLnBrk="1" hangingPunct="1"/>
            <a:r>
              <a:rPr lang="fr-CA" altLang="fr-FR" smtClean="0"/>
              <a:t>Repérage et regroupement selon différents critères</a:t>
            </a:r>
          </a:p>
          <a:p>
            <a:pPr eaLnBrk="1" hangingPunct="1"/>
            <a:r>
              <a:rPr lang="fr-CA" altLang="fr-FR" b="0" smtClean="0"/>
              <a:t>Développées sur la base des </a:t>
            </a:r>
            <a:r>
              <a:rPr lang="fr-CA" altLang="fr-FR" b="0" smtClean="0">
                <a:hlinkClick r:id="rId7" tooltip="Principes de Paris de 1961"/>
              </a:rPr>
              <a:t>Principes de Paris de 1961</a:t>
            </a:r>
            <a:endParaRPr lang="fr-CA" altLang="fr-FR" b="0" smtClean="0"/>
          </a:p>
          <a:p>
            <a:pPr lvl="1" eaLnBrk="1" hangingPunct="1"/>
            <a:r>
              <a:rPr lang="fr-CA" altLang="fr-FR" smtClean="0"/>
              <a:t>Reprennent les fonctions assignées par Charles Cutter</a:t>
            </a:r>
          </a:p>
          <a:p>
            <a:pPr lvl="1" eaLnBrk="1" hangingPunct="1"/>
            <a:r>
              <a:rPr lang="fr-CA" altLang="fr-FR" smtClean="0"/>
              <a:t>Structurent le développement des catalogues de bibliothèques</a:t>
            </a:r>
          </a:p>
          <a:p>
            <a:pPr eaLnBrk="1" hangingPunct="1"/>
            <a:r>
              <a:rPr lang="fr-CA" altLang="fr-FR" b="0" smtClean="0"/>
              <a:t>S’appuyant sur le modèle des </a:t>
            </a:r>
            <a:r>
              <a:rPr lang="fr-CA" altLang="fr-FR" b="0" smtClean="0">
                <a:hlinkClick r:id="rId8"/>
              </a:rPr>
              <a:t>ISBD</a:t>
            </a:r>
            <a:endParaRPr lang="fr-CA" altLang="fr-FR" b="0" smtClean="0"/>
          </a:p>
          <a:p>
            <a:pPr eaLnBrk="1" hangingPunct="1"/>
            <a:endParaRPr lang="fr-CA" altLang="fr-FR" smtClean="0"/>
          </a:p>
          <a:p>
            <a:pPr eaLnBrk="1" hangingPunct="1"/>
            <a:endParaRPr lang="fr-FR" altLang="fr-F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7108"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438075B-5664-4102-B082-663A1ECE4EB5}" type="slidenum">
              <a:rPr lang="fr-FR" altLang="fr-FR" sz="1200" smtClean="0">
                <a:solidFill>
                  <a:srgbClr val="969696"/>
                </a:solidFill>
              </a:rPr>
              <a:pPr eaLnBrk="1" hangingPunct="1"/>
              <a:t>40</a:t>
            </a:fld>
            <a:endParaRPr lang="fr-FR" altLang="fr-FR" sz="1200" smtClean="0">
              <a:solidFill>
                <a:srgbClr val="969696"/>
              </a:solidFill>
            </a:endParaRPr>
          </a:p>
        </p:txBody>
      </p:sp>
      <p:sp>
        <p:nvSpPr>
          <p:cNvPr id="47109"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Objectifs des RDA</a:t>
            </a:r>
            <a:endParaRPr lang="fr-FR" altLang="fr-FR" sz="2800" smtClean="0"/>
          </a:p>
        </p:txBody>
      </p:sp>
      <p:sp>
        <p:nvSpPr>
          <p:cNvPr id="47110" name="Rectangle 3"/>
          <p:cNvSpPr>
            <a:spLocks noGrp="1" noChangeArrowheads="1"/>
          </p:cNvSpPr>
          <p:nvPr>
            <p:ph type="body" idx="1"/>
            <p:custDataLst>
              <p:tags r:id="rId2"/>
            </p:custDataLst>
          </p:nvPr>
        </p:nvSpPr>
        <p:spPr>
          <a:xfrm>
            <a:off x="914400" y="1447800"/>
            <a:ext cx="7315200" cy="4365625"/>
          </a:xfrm>
        </p:spPr>
        <p:txBody>
          <a:bodyPr/>
          <a:lstStyle/>
          <a:p>
            <a:pPr eaLnBrk="1" hangingPunct="1"/>
            <a:r>
              <a:rPr lang="fr-CA" altLang="fr-FR" b="0" smtClean="0"/>
              <a:t>Fournir des directives fondées sur des principes</a:t>
            </a:r>
          </a:p>
          <a:p>
            <a:pPr eaLnBrk="1" hangingPunct="1"/>
            <a:r>
              <a:rPr lang="fr-CA" altLang="fr-FR" b="0" smtClean="0"/>
              <a:t>Présenter une structure logique, extensible et flexible pour la description de tous les types de ressources et de tous les types de contenus</a:t>
            </a:r>
          </a:p>
          <a:p>
            <a:pPr eaLnBrk="1" hangingPunct="1"/>
            <a:r>
              <a:rPr lang="fr-CA" altLang="fr-FR" b="0" smtClean="0"/>
              <a:t>Produire des notices capables de répondre aux besoins des usagers</a:t>
            </a:r>
          </a:p>
          <a:p>
            <a:pPr eaLnBrk="1" hangingPunct="1"/>
            <a:r>
              <a:rPr lang="fr-CA" altLang="fr-FR" b="0" smtClean="0"/>
              <a:t>Compatibles avec les principes, normes et modèles établis au plan international</a:t>
            </a:r>
          </a:p>
          <a:p>
            <a:pPr eaLnBrk="1" hangingPunct="1"/>
            <a:r>
              <a:rPr lang="fr-CA" altLang="fr-FR" b="0" smtClean="0"/>
              <a:t>Supprimer le biais religieux et culturel</a:t>
            </a:r>
          </a:p>
          <a:p>
            <a:pPr eaLnBrk="1" hangingPunct="1"/>
            <a:r>
              <a:rPr lang="fr-CA" altLang="fr-FR" b="0" smtClean="0"/>
              <a:t>S’appuyer sur le jugement des catalogueurs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813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26B44E9-5E93-43A5-8FDF-AA556F220E7A}" type="slidenum">
              <a:rPr lang="fr-FR" altLang="fr-FR" sz="1200" smtClean="0">
                <a:solidFill>
                  <a:srgbClr val="969696"/>
                </a:solidFill>
              </a:rPr>
              <a:pPr eaLnBrk="1" hangingPunct="1"/>
              <a:t>41</a:t>
            </a:fld>
            <a:endParaRPr lang="fr-FR" altLang="fr-FR" sz="1200" smtClean="0">
              <a:solidFill>
                <a:srgbClr val="969696"/>
              </a:solidFill>
            </a:endParaRPr>
          </a:p>
        </p:txBody>
      </p:sp>
      <p:sp>
        <p:nvSpPr>
          <p:cNvPr id="48133"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Objectifs des RDA</a:t>
            </a:r>
            <a:endParaRPr lang="fr-FR" altLang="fr-FR" sz="2800" smtClean="0"/>
          </a:p>
        </p:txBody>
      </p:sp>
      <p:sp>
        <p:nvSpPr>
          <p:cNvPr id="48134" name="Rectangle 3"/>
          <p:cNvSpPr>
            <a:spLocks noGrp="1" noChangeArrowheads="1"/>
          </p:cNvSpPr>
          <p:nvPr>
            <p:ph type="body" idx="1"/>
            <p:custDataLst>
              <p:tags r:id="rId2"/>
            </p:custDataLst>
          </p:nvPr>
        </p:nvSpPr>
        <p:spPr>
          <a:xfrm>
            <a:off x="914400" y="2209800"/>
            <a:ext cx="7315200" cy="2222500"/>
          </a:xfrm>
        </p:spPr>
        <p:txBody>
          <a:bodyPr/>
          <a:lstStyle/>
          <a:p>
            <a:pPr eaLnBrk="1" hangingPunct="1"/>
            <a:r>
              <a:rPr lang="fr-CA" altLang="fr-FR" b="0" smtClean="0"/>
              <a:t>Utilisables par d’autres communautés que celles des bibliothèques</a:t>
            </a:r>
          </a:p>
          <a:p>
            <a:pPr eaLnBrk="1" hangingPunct="1"/>
            <a:r>
              <a:rPr lang="fr-CA" altLang="fr-FR" b="0" smtClean="0"/>
              <a:t>Faciles d’utilisation et efficaces</a:t>
            </a:r>
          </a:p>
          <a:p>
            <a:pPr eaLnBrk="1" hangingPunct="1"/>
            <a:r>
              <a:rPr lang="fr-CA" altLang="fr-FR" b="0" smtClean="0"/>
              <a:t>Données RDA compatibles avec les données RCAA2</a:t>
            </a:r>
            <a:endParaRPr lang="fr-FR" altLang="fr-FR" b="0" smtClean="0"/>
          </a:p>
          <a:p>
            <a:pPr eaLnBrk="1" hangingPunct="1">
              <a:buFontTx/>
              <a:buNone/>
            </a:pPr>
            <a:endParaRPr lang="fr-FR" altLang="fr-FR" b="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49156"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F9C9DE8-A547-4645-BB3C-9090EE5D0084}" type="slidenum">
              <a:rPr lang="fr-FR" altLang="fr-FR" sz="1200" smtClean="0">
                <a:solidFill>
                  <a:srgbClr val="969696"/>
                </a:solidFill>
              </a:rPr>
              <a:pPr eaLnBrk="1" hangingPunct="1"/>
              <a:t>42</a:t>
            </a:fld>
            <a:endParaRPr lang="fr-FR" altLang="fr-FR" sz="1200" smtClean="0">
              <a:solidFill>
                <a:srgbClr val="969696"/>
              </a:solidFill>
            </a:endParaRPr>
          </a:p>
        </p:txBody>
      </p:sp>
      <p:sp>
        <p:nvSpPr>
          <p:cNvPr id="38916" name="Rectangle 2"/>
          <p:cNvSpPr>
            <a:spLocks noGrp="1" noChangeArrowheads="1"/>
          </p:cNvSpPr>
          <p:nvPr>
            <p:ph type="title" idx="4294967295"/>
            <p:custDataLst>
              <p:tags r:id="rId1"/>
            </p:custDataLst>
          </p:nvPr>
        </p:nvSpPr>
        <p:spPr>
          <a:xfrm>
            <a:off x="914400" y="685800"/>
            <a:ext cx="7315200" cy="933450"/>
          </a:xfrm>
        </p:spPr>
        <p:txBody>
          <a:bodyPr/>
          <a:lstStyle/>
          <a:p>
            <a:pPr algn="ctr" eaLnBrk="1" hangingPunct="1"/>
            <a:r>
              <a:rPr lang="fr-CA" altLang="fr-FR" sz="2800" smtClean="0"/>
              <a:t>Structure des RCAA2</a:t>
            </a:r>
            <a:r>
              <a:rPr lang="fr-CA" altLang="fr-FR" smtClean="0"/>
              <a:t/>
            </a:r>
            <a:br>
              <a:rPr lang="fr-CA" altLang="fr-FR" smtClean="0"/>
            </a:br>
            <a:endParaRPr lang="fr-FR" altLang="fr-FR" smtClean="0"/>
          </a:p>
        </p:txBody>
      </p:sp>
      <p:pic>
        <p:nvPicPr>
          <p:cNvPr id="49158"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33400" y="15240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8" descr="C:\Users\Marcel\Desktop\Imag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0180"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1A36923-7287-4BC2-8A84-3BD43FA993C1}" type="slidenum">
              <a:rPr lang="fr-FR" altLang="fr-FR" sz="1200" smtClean="0">
                <a:solidFill>
                  <a:srgbClr val="969696"/>
                </a:solidFill>
              </a:rPr>
              <a:pPr eaLnBrk="1" hangingPunct="1"/>
              <a:t>43</a:t>
            </a:fld>
            <a:endParaRPr lang="fr-FR" altLang="fr-FR" sz="1200" smtClean="0">
              <a:solidFill>
                <a:srgbClr val="969696"/>
              </a:solidFill>
            </a:endParaRPr>
          </a:p>
        </p:txBody>
      </p:sp>
      <p:sp>
        <p:nvSpPr>
          <p:cNvPr id="39940" name="Rectangle 2"/>
          <p:cNvSpPr>
            <a:spLocks noGrp="1" noChangeArrowheads="1"/>
          </p:cNvSpPr>
          <p:nvPr>
            <p:ph type="title" idx="4294967295"/>
            <p:custDataLst>
              <p:tags r:id="rId1"/>
            </p:custDataLst>
          </p:nvPr>
        </p:nvSpPr>
        <p:spPr>
          <a:xfrm>
            <a:off x="990600" y="838200"/>
            <a:ext cx="7315200" cy="384175"/>
          </a:xfrm>
        </p:spPr>
        <p:txBody>
          <a:bodyPr/>
          <a:lstStyle/>
          <a:p>
            <a:pPr algn="ctr" eaLnBrk="1" hangingPunct="1"/>
            <a:r>
              <a:rPr lang="fr-CA" altLang="fr-FR" sz="2800" smtClean="0"/>
              <a:t>Structure des RDA</a:t>
            </a:r>
            <a:endParaRPr lang="fr-FR" altLang="fr-FR" sz="2800" smtClean="0"/>
          </a:p>
        </p:txBody>
      </p:sp>
      <p:pic>
        <p:nvPicPr>
          <p:cNvPr id="50182" name="Picture 4"/>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57200" y="1371600"/>
            <a:ext cx="8305800"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3" name="Text Box 5"/>
          <p:cNvSpPr txBox="1">
            <a:spLocks noChangeArrowheads="1"/>
          </p:cNvSpPr>
          <p:nvPr>
            <p:custDataLst>
              <p:tags r:id="rId3"/>
            </p:custDataLst>
          </p:nvPr>
        </p:nvSpPr>
        <p:spPr bwMode="auto">
          <a:xfrm>
            <a:off x="533400" y="56388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fr-CA" altLang="fr-FR" sz="1800"/>
              <a:t>* Ces éléments seront ajoutés plus tard</a:t>
            </a:r>
            <a:endParaRPr lang="fr-FR" altLang="fr-FR" sz="1800"/>
          </a:p>
        </p:txBody>
      </p:sp>
      <p:sp>
        <p:nvSpPr>
          <p:cNvPr id="50184" name="Text Box 6"/>
          <p:cNvSpPr txBox="1">
            <a:spLocks noChangeArrowheads="1"/>
          </p:cNvSpPr>
          <p:nvPr>
            <p:custDataLst>
              <p:tags r:id="rId4"/>
            </p:custDataLst>
          </p:nvPr>
        </p:nvSpPr>
        <p:spPr bwMode="auto">
          <a:xfrm>
            <a:off x="533400" y="5029200"/>
            <a:ext cx="3124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fr-CA" altLang="fr-FR"/>
              <a:t>Source: Tom Delsey, traduction française Nathalie Ébacher, BAnQ</a:t>
            </a:r>
            <a:endParaRPr lang="fr-FR" altLang="fr-FR"/>
          </a:p>
          <a:p>
            <a:pPr eaLnBrk="1" hangingPunct="1">
              <a:spcBef>
                <a:spcPct val="50000"/>
              </a:spcBef>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120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5EC285E-ACFD-4AF9-A025-C106F420E735}" type="slidenum">
              <a:rPr lang="fr-FR" altLang="fr-FR" sz="1200" smtClean="0">
                <a:solidFill>
                  <a:srgbClr val="969696"/>
                </a:solidFill>
              </a:rPr>
              <a:pPr eaLnBrk="1" hangingPunct="1"/>
              <a:t>44</a:t>
            </a:fld>
            <a:endParaRPr lang="fr-FR" altLang="fr-FR" sz="1200" smtClean="0">
              <a:solidFill>
                <a:srgbClr val="969696"/>
              </a:solidFill>
            </a:endParaRPr>
          </a:p>
        </p:txBody>
      </p:sp>
      <p:sp>
        <p:nvSpPr>
          <p:cNvPr id="51205"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Principales différences entre RCAA2 et RDA</a:t>
            </a:r>
            <a:endParaRPr lang="fr-FR" altLang="fr-FR" sz="2800" smtClean="0"/>
          </a:p>
        </p:txBody>
      </p:sp>
      <p:sp>
        <p:nvSpPr>
          <p:cNvPr id="51206" name="Rectangle 3"/>
          <p:cNvSpPr>
            <a:spLocks noGrp="1" noChangeArrowheads="1"/>
          </p:cNvSpPr>
          <p:nvPr>
            <p:ph type="body" idx="1"/>
            <p:custDataLst>
              <p:tags r:id="rId2"/>
            </p:custDataLst>
          </p:nvPr>
        </p:nvSpPr>
        <p:spPr>
          <a:xfrm>
            <a:off x="914400" y="2209800"/>
            <a:ext cx="7315200" cy="3983038"/>
          </a:xfrm>
        </p:spPr>
        <p:txBody>
          <a:bodyPr/>
          <a:lstStyle/>
          <a:p>
            <a:pPr eaLnBrk="1" hangingPunct="1"/>
            <a:r>
              <a:rPr lang="fr-CA" altLang="fr-FR" b="0" smtClean="0"/>
              <a:t>RDA distingue la description de la présentation</a:t>
            </a:r>
          </a:p>
          <a:p>
            <a:pPr eaLnBrk="1" hangingPunct="1"/>
            <a:r>
              <a:rPr lang="fr-CA" altLang="fr-FR" b="0" smtClean="0"/>
              <a:t>RDA a une plus grande conscience des usagers</a:t>
            </a:r>
          </a:p>
          <a:p>
            <a:pPr lvl="1" eaLnBrk="1" hangingPunct="1"/>
            <a:r>
              <a:rPr lang="fr-CA" altLang="fr-FR" smtClean="0"/>
              <a:t>En multipliant les points d’accès</a:t>
            </a:r>
          </a:p>
          <a:p>
            <a:pPr lvl="1" eaLnBrk="1" hangingPunct="1"/>
            <a:r>
              <a:rPr lang="fr-CA" altLang="fr-FR" smtClean="0"/>
              <a:t>En abandonnant la majorité des abréviations</a:t>
            </a:r>
          </a:p>
          <a:p>
            <a:pPr eaLnBrk="1" hangingPunct="1"/>
            <a:r>
              <a:rPr lang="fr-CA" altLang="fr-FR" b="0" smtClean="0"/>
              <a:t>Différences de structure</a:t>
            </a:r>
          </a:p>
          <a:p>
            <a:pPr eaLnBrk="1" hangingPunct="1"/>
            <a:r>
              <a:rPr lang="fr-CA" altLang="fr-FR" b="0" smtClean="0"/>
              <a:t>Différences de vocabulaires</a:t>
            </a:r>
          </a:p>
          <a:p>
            <a:pPr eaLnBrk="1" hangingPunct="1"/>
            <a:r>
              <a:rPr lang="fr-CA" altLang="fr-FR" b="0" smtClean="0"/>
              <a:t>Différences dans la description</a:t>
            </a:r>
            <a:endParaRPr lang="fr-FR" altLang="fr-FR" b="0" smtClean="0"/>
          </a:p>
          <a:p>
            <a:pPr lvl="1" eaLnBrk="1" hangingPunct="1"/>
            <a:endParaRPr lang="fr-CA" altLang="fr-FR" smtClean="0"/>
          </a:p>
          <a:p>
            <a:pPr eaLnBrk="1" hangingPunct="1">
              <a:buFontTx/>
              <a:buNone/>
            </a:pPr>
            <a:endParaRPr lang="fr-FR" altLang="fr-F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2228"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9CBD05C-74CF-4F43-B068-D094BC59C2FF}" type="slidenum">
              <a:rPr lang="fr-FR" altLang="fr-FR" sz="1200" smtClean="0">
                <a:solidFill>
                  <a:srgbClr val="969696"/>
                </a:solidFill>
              </a:rPr>
              <a:pPr eaLnBrk="1" hangingPunct="1"/>
              <a:t>45</a:t>
            </a:fld>
            <a:endParaRPr lang="fr-FR" altLang="fr-FR" sz="1200" smtClean="0">
              <a:solidFill>
                <a:srgbClr val="969696"/>
              </a:solidFill>
            </a:endParaRPr>
          </a:p>
        </p:txBody>
      </p:sp>
      <p:sp>
        <p:nvSpPr>
          <p:cNvPr id="52229"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Modification au vocabulaire utilisé</a:t>
            </a:r>
            <a:endParaRPr lang="fr-FR" altLang="fr-FR" sz="2800" smtClean="0"/>
          </a:p>
        </p:txBody>
      </p:sp>
      <p:sp>
        <p:nvSpPr>
          <p:cNvPr id="52230" name="Rectangle 4"/>
          <p:cNvSpPr>
            <a:spLocks noGrp="1" noChangeArrowheads="1"/>
          </p:cNvSpPr>
          <p:nvPr>
            <p:ph type="body" sz="half" idx="1"/>
            <p:custDataLst>
              <p:tags r:id="rId2"/>
            </p:custDataLst>
          </p:nvPr>
        </p:nvSpPr>
        <p:spPr>
          <a:xfrm>
            <a:off x="914400" y="2057400"/>
            <a:ext cx="3581400" cy="3255963"/>
          </a:xfrm>
        </p:spPr>
        <p:txBody>
          <a:bodyPr/>
          <a:lstStyle/>
          <a:p>
            <a:pPr eaLnBrk="1" hangingPunct="1"/>
            <a:r>
              <a:rPr lang="fr-CA" altLang="fr-FR" sz="2200" smtClean="0"/>
              <a:t>RCAA2</a:t>
            </a:r>
          </a:p>
          <a:p>
            <a:pPr lvl="1" eaLnBrk="1" hangingPunct="1"/>
            <a:r>
              <a:rPr lang="fr-CA" altLang="fr-FR" sz="2000" smtClean="0"/>
              <a:t>Auteur, compositeur</a:t>
            </a:r>
          </a:p>
          <a:p>
            <a:pPr lvl="1" eaLnBrk="1" hangingPunct="1"/>
            <a:r>
              <a:rPr lang="fr-CA" altLang="fr-FR" sz="2000" smtClean="0"/>
              <a:t>Recueil	</a:t>
            </a:r>
          </a:p>
          <a:p>
            <a:pPr lvl="1" eaLnBrk="1" hangingPunct="1"/>
            <a:r>
              <a:rPr lang="fr-CA" altLang="fr-FR" sz="2000" smtClean="0"/>
              <a:t>Renvoi</a:t>
            </a:r>
          </a:p>
          <a:p>
            <a:pPr lvl="1" eaLnBrk="1" hangingPunct="1"/>
            <a:r>
              <a:rPr lang="fr-CA" altLang="fr-FR" sz="2000" smtClean="0"/>
              <a:t>Titre uniforme</a:t>
            </a:r>
          </a:p>
          <a:p>
            <a:pPr lvl="1" eaLnBrk="1" hangingPunct="1"/>
            <a:r>
              <a:rPr lang="fr-CA" altLang="fr-FR" sz="2000" smtClean="0"/>
              <a:t>Vedette</a:t>
            </a:r>
          </a:p>
          <a:p>
            <a:pPr lvl="1" eaLnBrk="1" hangingPunct="1"/>
            <a:r>
              <a:rPr lang="fr-CA" altLang="fr-FR" sz="2000" smtClean="0"/>
              <a:t>Vedette principale</a:t>
            </a:r>
          </a:p>
          <a:p>
            <a:pPr lvl="1" eaLnBrk="1" hangingPunct="1"/>
            <a:r>
              <a:rPr lang="fr-CA" altLang="fr-FR" sz="2000" smtClean="0"/>
              <a:t>Vedette secondaire</a:t>
            </a:r>
          </a:p>
          <a:p>
            <a:pPr lvl="1" eaLnBrk="1" hangingPunct="1">
              <a:buFontTx/>
              <a:buNone/>
            </a:pPr>
            <a:endParaRPr lang="fr-FR" altLang="fr-FR" sz="2000" smtClean="0"/>
          </a:p>
        </p:txBody>
      </p:sp>
      <p:sp>
        <p:nvSpPr>
          <p:cNvPr id="52231" name="Rectangle 5"/>
          <p:cNvSpPr>
            <a:spLocks noGrp="1" noChangeArrowheads="1"/>
          </p:cNvSpPr>
          <p:nvPr>
            <p:ph type="body" sz="half" idx="2"/>
            <p:custDataLst>
              <p:tags r:id="rId3"/>
            </p:custDataLst>
          </p:nvPr>
        </p:nvSpPr>
        <p:spPr>
          <a:xfrm>
            <a:off x="4648200" y="2057400"/>
            <a:ext cx="3581400" cy="3292475"/>
          </a:xfrm>
        </p:spPr>
        <p:txBody>
          <a:bodyPr/>
          <a:lstStyle/>
          <a:p>
            <a:pPr eaLnBrk="1" hangingPunct="1"/>
            <a:r>
              <a:rPr lang="fr-CA" altLang="fr-FR" sz="2200" smtClean="0"/>
              <a:t>RDA</a:t>
            </a:r>
          </a:p>
          <a:p>
            <a:pPr lvl="1" eaLnBrk="1" hangingPunct="1"/>
            <a:r>
              <a:rPr lang="fr-CA" altLang="fr-FR" sz="2000" smtClean="0"/>
              <a:t>Créateur</a:t>
            </a:r>
          </a:p>
          <a:p>
            <a:pPr lvl="1" eaLnBrk="1" hangingPunct="1"/>
            <a:r>
              <a:rPr lang="fr-CA" altLang="fr-FR" sz="2000" smtClean="0"/>
              <a:t>Compilation</a:t>
            </a:r>
          </a:p>
          <a:p>
            <a:pPr lvl="1" eaLnBrk="1" hangingPunct="1"/>
            <a:r>
              <a:rPr lang="fr-CA" altLang="fr-FR" sz="2000" smtClean="0"/>
              <a:t>Variante du point d’accès</a:t>
            </a:r>
          </a:p>
          <a:p>
            <a:pPr lvl="1" eaLnBrk="1" hangingPunct="1"/>
            <a:r>
              <a:rPr lang="fr-CA" altLang="fr-FR" sz="2000" smtClean="0"/>
              <a:t>Titre privilégié</a:t>
            </a:r>
          </a:p>
          <a:p>
            <a:pPr lvl="1" eaLnBrk="1" hangingPunct="1"/>
            <a:r>
              <a:rPr lang="fr-CA" altLang="fr-FR" sz="2000" smtClean="0"/>
              <a:t>Point d’accès</a:t>
            </a:r>
          </a:p>
          <a:p>
            <a:pPr lvl="1" eaLnBrk="1" hangingPunct="1"/>
            <a:r>
              <a:rPr lang="fr-CA" altLang="fr-FR" sz="2000" smtClean="0"/>
              <a:t>Point d’accès autorisé</a:t>
            </a:r>
          </a:p>
          <a:p>
            <a:pPr lvl="1" eaLnBrk="1" hangingPunct="1"/>
            <a:r>
              <a:rPr lang="fr-CA" altLang="fr-FR" sz="2000" smtClean="0"/>
              <a:t>Point d’accès </a:t>
            </a:r>
          </a:p>
          <a:p>
            <a:pPr lvl="1" eaLnBrk="1" hangingPunct="1"/>
            <a:endParaRPr lang="fr-FR" altLang="fr-FR" sz="20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325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890AF0B-39DA-420E-8E81-8AA30203F3BE}" type="slidenum">
              <a:rPr lang="fr-FR" altLang="fr-FR" sz="1200" smtClean="0">
                <a:solidFill>
                  <a:srgbClr val="969696"/>
                </a:solidFill>
              </a:rPr>
              <a:pPr eaLnBrk="1" hangingPunct="1"/>
              <a:t>46</a:t>
            </a:fld>
            <a:endParaRPr lang="fr-FR" altLang="fr-FR" sz="1200" smtClean="0">
              <a:solidFill>
                <a:srgbClr val="969696"/>
              </a:solidFill>
            </a:endParaRPr>
          </a:p>
        </p:txBody>
      </p:sp>
      <p:sp>
        <p:nvSpPr>
          <p:cNvPr id="53253"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Inscription des inexactitudes telles que vues</a:t>
            </a:r>
            <a:endParaRPr lang="fr-FR" altLang="fr-FR" sz="2800" smtClean="0"/>
          </a:p>
        </p:txBody>
      </p:sp>
      <p:sp>
        <p:nvSpPr>
          <p:cNvPr id="53254" name="Rectangle 3"/>
          <p:cNvSpPr>
            <a:spLocks noGrp="1" noChangeArrowheads="1"/>
          </p:cNvSpPr>
          <p:nvPr>
            <p:ph type="body" idx="1"/>
            <p:custDataLst>
              <p:tags r:id="rId2"/>
            </p:custDataLst>
          </p:nvPr>
        </p:nvSpPr>
        <p:spPr>
          <a:xfrm>
            <a:off x="914400" y="1524000"/>
            <a:ext cx="7315200" cy="3576638"/>
          </a:xfrm>
        </p:spPr>
        <p:txBody>
          <a:bodyPr/>
          <a:lstStyle/>
          <a:p>
            <a:pPr eaLnBrk="1" hangingPunct="1">
              <a:buFontTx/>
              <a:buNone/>
            </a:pPr>
            <a:endParaRPr lang="fr-CA" altLang="fr-FR" smtClean="0"/>
          </a:p>
          <a:p>
            <a:pPr eaLnBrk="1" hangingPunct="1"/>
            <a:r>
              <a:rPr lang="fr-CA" altLang="fr-FR" b="0" smtClean="0"/>
              <a:t>Selon le principe de la représentativité</a:t>
            </a:r>
            <a:endParaRPr lang="fr-CA" altLang="fr-FR" b="0" smtClean="0">
              <a:solidFill>
                <a:srgbClr val="969696"/>
              </a:solidFill>
            </a:endParaRPr>
          </a:p>
          <a:p>
            <a:pPr eaLnBrk="1" hangingPunct="1"/>
            <a:r>
              <a:rPr lang="fr-CA" altLang="fr-FR" b="0" smtClean="0"/>
              <a:t>Les éléments sont transcrits tels que vus</a:t>
            </a:r>
          </a:p>
          <a:p>
            <a:pPr eaLnBrk="1" hangingPunct="1"/>
            <a:r>
              <a:rPr lang="fr-CA" altLang="fr-FR" b="0" smtClean="0"/>
              <a:t>Les inexactitudes ne sont pas corrigées</a:t>
            </a:r>
          </a:p>
          <a:p>
            <a:pPr eaLnBrk="1" hangingPunct="1"/>
            <a:r>
              <a:rPr lang="fr-CA" altLang="fr-FR" b="0" smtClean="0"/>
              <a:t>Une note est générée si nécessaire et un accès supplémentaire est inscrit</a:t>
            </a:r>
          </a:p>
          <a:p>
            <a:pPr eaLnBrk="1" hangingPunct="1"/>
            <a:r>
              <a:rPr lang="fr-CA" altLang="fr-FR" b="0" smtClean="0"/>
              <a:t>Et un principe est fondamental</a:t>
            </a:r>
          </a:p>
          <a:p>
            <a:pPr lvl="1" eaLnBrk="1" hangingPunct="1"/>
            <a:r>
              <a:rPr lang="fr-FR" altLang="fr-FR" b="1" smtClean="0">
                <a:solidFill>
                  <a:schemeClr val="accent2"/>
                </a:solidFill>
              </a:rPr>
              <a:t>Prenez ce que vous voyez et acceptez ce que vous recevez</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8" descr="C:\Users\Marcel\Desktop\Imag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4276"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8A28CDD-7EED-438D-AB9B-955045F39579}" type="slidenum">
              <a:rPr lang="fr-FR" altLang="fr-FR" sz="1200" smtClean="0">
                <a:solidFill>
                  <a:srgbClr val="969696"/>
                </a:solidFill>
              </a:rPr>
              <a:pPr eaLnBrk="1" hangingPunct="1"/>
              <a:t>47</a:t>
            </a:fld>
            <a:endParaRPr lang="fr-FR" altLang="fr-FR" sz="1200" smtClean="0">
              <a:solidFill>
                <a:srgbClr val="969696"/>
              </a:solidFill>
            </a:endParaRPr>
          </a:p>
        </p:txBody>
      </p:sp>
      <p:sp>
        <p:nvSpPr>
          <p:cNvPr id="54277"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Zone du titre et de la mention de responsabilité</a:t>
            </a:r>
            <a:endParaRPr lang="fr-FR" altLang="fr-FR" sz="2800" smtClean="0"/>
          </a:p>
        </p:txBody>
      </p:sp>
      <p:sp>
        <p:nvSpPr>
          <p:cNvPr id="54278" name="Rectangle 3"/>
          <p:cNvSpPr>
            <a:spLocks noGrp="1" noChangeArrowheads="1"/>
          </p:cNvSpPr>
          <p:nvPr>
            <p:ph type="body" sz="half" idx="1"/>
            <p:custDataLst>
              <p:tags r:id="rId2"/>
            </p:custDataLst>
          </p:nvPr>
        </p:nvSpPr>
        <p:spPr>
          <a:xfrm>
            <a:off x="838200" y="1389063"/>
            <a:ext cx="3581400" cy="5468937"/>
          </a:xfrm>
        </p:spPr>
        <p:txBody>
          <a:bodyPr/>
          <a:lstStyle/>
          <a:p>
            <a:pPr algn="ctr" eaLnBrk="1" hangingPunct="1">
              <a:buFontTx/>
              <a:buNone/>
            </a:pPr>
            <a:r>
              <a:rPr lang="en-US" altLang="fr-FR" sz="1800" smtClean="0"/>
              <a:t>RCAA2</a:t>
            </a:r>
          </a:p>
          <a:p>
            <a:pPr eaLnBrk="1" hangingPunct="1">
              <a:buFontTx/>
              <a:buNone/>
            </a:pPr>
            <a:r>
              <a:rPr lang="en-US" altLang="fr-FR" sz="1800" smtClean="0"/>
              <a:t>245 10 $a Micromagentic </a:t>
            </a:r>
            <a:r>
              <a:rPr lang="en-US" altLang="fr-FR" sz="1800" smtClean="0">
                <a:solidFill>
                  <a:srgbClr val="FF0000"/>
                </a:solidFill>
              </a:rPr>
              <a:t>[sic] </a:t>
            </a:r>
            <a:r>
              <a:rPr lang="en-US" altLang="fr-FR" sz="1800" smtClean="0"/>
              <a:t>study of magnetoeleastic materials / $c Yunfei Ma.</a:t>
            </a:r>
          </a:p>
          <a:p>
            <a:pPr eaLnBrk="1" hangingPunct="1">
              <a:buFontTx/>
              <a:buNone/>
            </a:pPr>
            <a:r>
              <a:rPr lang="en-US" altLang="fr-FR" sz="1800" smtClean="0"/>
              <a:t>246 3_  $a Micromagnetic  study of  magnetoeleastic materials</a:t>
            </a:r>
          </a:p>
          <a:p>
            <a:pPr eaLnBrk="1" hangingPunct="1">
              <a:buFontTx/>
              <a:buNone/>
            </a:pPr>
            <a:r>
              <a:rPr lang="en-US" altLang="fr-FR" sz="1800" smtClean="0"/>
              <a:t>245 10 $a Hearing on pending legislative [i.e. legislation] : $b hearing before the Committee on Veterans' Affairs, United States Senate, One Hundred Tenth Congress, first session, October 24, 2007.</a:t>
            </a:r>
          </a:p>
          <a:p>
            <a:pPr eaLnBrk="1" hangingPunct="1">
              <a:buFontTx/>
              <a:buNone/>
            </a:pPr>
            <a:r>
              <a:rPr lang="en-US" altLang="fr-FR" sz="2000" smtClean="0"/>
              <a:t>246 3_ $a Hearing on pending legislation</a:t>
            </a:r>
            <a:endParaRPr lang="en-US" altLang="fr-FR" sz="1800" smtClean="0"/>
          </a:p>
          <a:p>
            <a:pPr eaLnBrk="1" hangingPunct="1">
              <a:buFontTx/>
              <a:buNone/>
            </a:pPr>
            <a:endParaRPr lang="en-US" altLang="fr-FR" sz="1800" smtClean="0"/>
          </a:p>
          <a:p>
            <a:pPr eaLnBrk="1" hangingPunct="1">
              <a:buFontTx/>
              <a:buNone/>
            </a:pPr>
            <a:endParaRPr lang="en-US" altLang="fr-FR" sz="1800" smtClean="0"/>
          </a:p>
          <a:p>
            <a:pPr eaLnBrk="1" hangingPunct="1"/>
            <a:endParaRPr lang="fr-FR" altLang="fr-FR" sz="2200" smtClean="0"/>
          </a:p>
        </p:txBody>
      </p:sp>
      <p:sp>
        <p:nvSpPr>
          <p:cNvPr id="54279" name="Rectangle 4"/>
          <p:cNvSpPr>
            <a:spLocks noGrp="1" noChangeArrowheads="1"/>
          </p:cNvSpPr>
          <p:nvPr>
            <p:ph type="body" sz="half" idx="2"/>
            <p:custDataLst>
              <p:tags r:id="rId3"/>
            </p:custDataLst>
          </p:nvPr>
        </p:nvSpPr>
        <p:spPr>
          <a:xfrm>
            <a:off x="4648200" y="1524000"/>
            <a:ext cx="3581400" cy="5770563"/>
          </a:xfrm>
        </p:spPr>
        <p:txBody>
          <a:bodyPr/>
          <a:lstStyle/>
          <a:p>
            <a:pPr algn="ctr" eaLnBrk="1" hangingPunct="1">
              <a:buFontTx/>
              <a:buNone/>
            </a:pPr>
            <a:r>
              <a:rPr lang="en-US" altLang="fr-FR" sz="1800" smtClean="0"/>
              <a:t>RDA</a:t>
            </a:r>
          </a:p>
          <a:p>
            <a:pPr eaLnBrk="1" hangingPunct="1">
              <a:buFontTx/>
              <a:buNone/>
            </a:pPr>
            <a:r>
              <a:rPr lang="en-US" altLang="fr-FR" sz="1800" smtClean="0"/>
              <a:t>245 10 $a Micromagentic  study of  magnetoeleastic materials / $c Yunfei Ma.</a:t>
            </a:r>
          </a:p>
          <a:p>
            <a:pPr eaLnBrk="1" hangingPunct="1">
              <a:buFontTx/>
              <a:buNone/>
            </a:pPr>
            <a:r>
              <a:rPr lang="en-US" altLang="fr-FR" sz="1800" smtClean="0"/>
              <a:t>246 </a:t>
            </a:r>
            <a:r>
              <a:rPr lang="en-US" altLang="fr-FR" sz="1800" smtClean="0">
                <a:solidFill>
                  <a:srgbClr val="FF0000"/>
                </a:solidFill>
              </a:rPr>
              <a:t>1</a:t>
            </a:r>
            <a:r>
              <a:rPr lang="en-US" altLang="fr-FR" sz="1800" smtClean="0"/>
              <a:t>_</a:t>
            </a:r>
            <a:r>
              <a:rPr lang="en-US" altLang="fr-FR" sz="1800" smtClean="0">
                <a:solidFill>
                  <a:srgbClr val="FF0000"/>
                </a:solidFill>
              </a:rPr>
              <a:t>  $iForme corrigée du titre: $a Micromagnetic  study  of magnetoeleastic  materials</a:t>
            </a:r>
          </a:p>
          <a:p>
            <a:pPr eaLnBrk="1" hangingPunct="1">
              <a:buFontTx/>
              <a:buNone/>
            </a:pPr>
            <a:r>
              <a:rPr lang="en-US" altLang="fr-FR" sz="1800" smtClean="0"/>
              <a:t>245 10 $a Hearing on pending </a:t>
            </a:r>
            <a:r>
              <a:rPr lang="en-US" altLang="fr-FR" sz="1800" smtClean="0">
                <a:solidFill>
                  <a:srgbClr val="FF0000"/>
                </a:solidFill>
              </a:rPr>
              <a:t>legislative</a:t>
            </a:r>
            <a:r>
              <a:rPr lang="en-US" altLang="fr-FR" sz="1800" smtClean="0"/>
              <a:t> : $b hearing before the Committee on Veterans' Affairs, United States Senate, One Hundred Tenth Congress, first session, October 24, 2007.</a:t>
            </a:r>
          </a:p>
          <a:p>
            <a:pPr eaLnBrk="1" hangingPunct="1">
              <a:buFontTx/>
              <a:buNone/>
            </a:pPr>
            <a:r>
              <a:rPr lang="en-US" altLang="fr-FR" sz="1800" smtClean="0"/>
              <a:t>246 </a:t>
            </a:r>
            <a:r>
              <a:rPr lang="en-US" altLang="fr-FR" sz="1800" smtClean="0">
                <a:solidFill>
                  <a:srgbClr val="FF0000"/>
                </a:solidFill>
              </a:rPr>
              <a:t>1_  $i Forme corrigée du titre: $a </a:t>
            </a:r>
            <a:r>
              <a:rPr lang="fr-FR" altLang="fr-FR" sz="1800" smtClean="0">
                <a:solidFill>
                  <a:srgbClr val="FF0000"/>
                </a:solidFill>
              </a:rPr>
              <a:t>Hearing on pending legislation</a:t>
            </a:r>
            <a:endParaRPr lang="en-US" altLang="fr-FR" sz="1800" smtClean="0">
              <a:solidFill>
                <a:srgbClr val="FF0000"/>
              </a:solidFill>
            </a:endParaRPr>
          </a:p>
          <a:p>
            <a:pPr eaLnBrk="1" hangingPunct="1">
              <a:buFontTx/>
              <a:buNone/>
            </a:pPr>
            <a:endParaRPr lang="en-US" altLang="fr-FR" sz="1800" smtClean="0"/>
          </a:p>
          <a:p>
            <a:pPr eaLnBrk="1" hangingPunct="1">
              <a:buFontTx/>
              <a:buNone/>
            </a:pPr>
            <a:endParaRPr lang="en-US" altLang="fr-FR" sz="1800" smtClean="0"/>
          </a:p>
          <a:p>
            <a:pPr eaLnBrk="1" hangingPunct="1">
              <a:buFontTx/>
              <a:buNone/>
            </a:pPr>
            <a:endParaRPr lang="en-US" altLang="fr-FR" sz="1800" smtClean="0"/>
          </a:p>
          <a:p>
            <a:pPr eaLnBrk="1" hangingPunct="1"/>
            <a:endParaRPr lang="fr-FR" altLang="fr-FR" sz="2400" smtClean="0"/>
          </a:p>
        </p:txBody>
      </p:sp>
      <p:sp>
        <p:nvSpPr>
          <p:cNvPr id="54280" name="Text Box 5"/>
          <p:cNvSpPr txBox="1">
            <a:spLocks noChangeArrowheads="1"/>
          </p:cNvSpPr>
          <p:nvPr>
            <p:custDataLst>
              <p:tags r:id="rId4"/>
            </p:custDataLst>
          </p:nvPr>
        </p:nvSpPr>
        <p:spPr bwMode="auto">
          <a:xfrm>
            <a:off x="1828800" y="11430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fr-CA" altLang="fr-FR" sz="2000"/>
              <a:t>Inexactitudes</a:t>
            </a:r>
            <a:endParaRPr lang="fr-FR" altLang="fr-FR" sz="2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530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F70080DD-B574-46D6-80CD-44B93D8F26B2}" type="slidenum">
              <a:rPr lang="fr-FR" altLang="fr-FR" sz="1200" smtClean="0">
                <a:solidFill>
                  <a:srgbClr val="969696"/>
                </a:solidFill>
              </a:rPr>
              <a:pPr eaLnBrk="1" hangingPunct="1"/>
              <a:t>48</a:t>
            </a:fld>
            <a:endParaRPr lang="fr-FR" altLang="fr-FR" sz="1200" smtClean="0">
              <a:solidFill>
                <a:srgbClr val="969696"/>
              </a:solidFill>
            </a:endParaRPr>
          </a:p>
        </p:txBody>
      </p:sp>
      <p:sp>
        <p:nvSpPr>
          <p:cNvPr id="55301"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Abolition de la règle de trois</a:t>
            </a:r>
            <a:endParaRPr lang="fr-FR" altLang="fr-FR" sz="2800" smtClean="0"/>
          </a:p>
        </p:txBody>
      </p:sp>
      <p:sp>
        <p:nvSpPr>
          <p:cNvPr id="55302" name="Rectangle 3"/>
          <p:cNvSpPr>
            <a:spLocks noGrp="1" noChangeArrowheads="1"/>
          </p:cNvSpPr>
          <p:nvPr>
            <p:ph type="body" idx="1"/>
            <p:custDataLst>
              <p:tags r:id="rId2"/>
            </p:custDataLst>
          </p:nvPr>
        </p:nvSpPr>
        <p:spPr>
          <a:xfrm>
            <a:off x="914400" y="1447800"/>
            <a:ext cx="7315200" cy="4365625"/>
          </a:xfrm>
        </p:spPr>
        <p:txBody>
          <a:bodyPr/>
          <a:lstStyle/>
          <a:p>
            <a:pPr eaLnBrk="1" hangingPunct="1"/>
            <a:r>
              <a:rPr lang="fr-CA" altLang="fr-FR" b="0" smtClean="0"/>
              <a:t>Tous les créateurs et contributeurs faisant partie d’une mention de responsabilité sont inscrits dans la notice bibliographique (option possible)</a:t>
            </a:r>
          </a:p>
          <a:p>
            <a:pPr eaLnBrk="1" hangingPunct="1"/>
            <a:r>
              <a:rPr lang="fr-CA" altLang="fr-FR" b="0" smtClean="0"/>
              <a:t>Dans le cas des ouvrages à responsabilités multiples, la vedette est prise à la première personne, famille ou collectivité nommée comme principale responsable</a:t>
            </a:r>
          </a:p>
          <a:p>
            <a:pPr eaLnBrk="1" hangingPunct="1"/>
            <a:r>
              <a:rPr lang="fr-CA" altLang="fr-FR" b="0" smtClean="0"/>
              <a:t>Aucune limitation dans le nombre d’accès aux œuvres</a:t>
            </a:r>
          </a:p>
          <a:p>
            <a:pPr eaLnBrk="1" hangingPunct="1"/>
            <a:r>
              <a:rPr lang="fr-CA" altLang="fr-FR" b="0" smtClean="0"/>
              <a:t>Aucune limitation dans le nombre d’accès aux créateurs</a:t>
            </a:r>
          </a:p>
          <a:p>
            <a:pPr eaLnBrk="1" hangingPunct="1"/>
            <a:endParaRPr lang="fr-CA" altLang="fr-FR" b="0" smtClean="0"/>
          </a:p>
          <a:p>
            <a:pPr eaLnBrk="1" hangingPunct="1"/>
            <a:endParaRPr lang="fr-FR" altLang="fr-FR"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descr="C:\Users\Marcel\Desktop\Imag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6324"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402D339-2743-46F1-8EB6-1F0D1FA049E5}" type="slidenum">
              <a:rPr lang="fr-FR" altLang="fr-FR" sz="1200" smtClean="0">
                <a:solidFill>
                  <a:srgbClr val="969696"/>
                </a:solidFill>
              </a:rPr>
              <a:pPr eaLnBrk="1" hangingPunct="1"/>
              <a:t>49</a:t>
            </a:fld>
            <a:endParaRPr lang="fr-FR" altLang="fr-FR" sz="1200" smtClean="0">
              <a:solidFill>
                <a:srgbClr val="969696"/>
              </a:solidFill>
            </a:endParaRPr>
          </a:p>
        </p:txBody>
      </p:sp>
      <p:sp>
        <p:nvSpPr>
          <p:cNvPr id="56325"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Zone du titre et de la mention de responsabilité</a:t>
            </a:r>
            <a:endParaRPr lang="fr-FR" altLang="fr-FR" sz="2800" smtClean="0"/>
          </a:p>
        </p:txBody>
      </p:sp>
      <p:sp>
        <p:nvSpPr>
          <p:cNvPr id="56326" name="Rectangle 3"/>
          <p:cNvSpPr>
            <a:spLocks noGrp="1" noChangeArrowheads="1"/>
          </p:cNvSpPr>
          <p:nvPr>
            <p:ph type="body" sz="half" idx="1"/>
            <p:custDataLst>
              <p:tags r:id="rId2"/>
            </p:custDataLst>
          </p:nvPr>
        </p:nvSpPr>
        <p:spPr>
          <a:xfrm>
            <a:off x="914400" y="1905000"/>
            <a:ext cx="3581400" cy="2655888"/>
          </a:xfrm>
        </p:spPr>
        <p:txBody>
          <a:bodyPr/>
          <a:lstStyle/>
          <a:p>
            <a:pPr algn="ctr" eaLnBrk="1" hangingPunct="1">
              <a:buFontTx/>
              <a:buNone/>
            </a:pPr>
            <a:r>
              <a:rPr lang="en-US" altLang="fr-FR" sz="2000" smtClean="0"/>
              <a:t>RCAA2</a:t>
            </a:r>
          </a:p>
          <a:p>
            <a:pPr eaLnBrk="1" hangingPunct="1">
              <a:buFontTx/>
              <a:buNone/>
            </a:pPr>
            <a:r>
              <a:rPr lang="en-US" altLang="fr-FR" sz="2000" smtClean="0"/>
              <a:t>245 00 </a:t>
            </a:r>
            <a:r>
              <a:rPr lang="fr-FR" altLang="fr-FR" sz="2000" smtClean="0">
                <a:ea typeface="Arial Unicode MS" pitchFamily="34" charset="-128"/>
                <a:cs typeface="Arial Unicode MS" pitchFamily="34" charset="-128"/>
              </a:rPr>
              <a:t>$a</a:t>
            </a:r>
            <a:r>
              <a:rPr lang="en-US" altLang="fr-FR" sz="2000" smtClean="0"/>
              <a:t> Second growth : $b community economic development in rural British Columbia / $c Sean Markey ... [et al.].</a:t>
            </a:r>
          </a:p>
          <a:p>
            <a:pPr eaLnBrk="1" hangingPunct="1">
              <a:buFontTx/>
              <a:buNone/>
            </a:pPr>
            <a:r>
              <a:rPr lang="en-US" altLang="fr-FR" sz="2000" smtClean="0"/>
              <a:t>700 10 $aMarkey, Sean</a:t>
            </a:r>
          </a:p>
          <a:p>
            <a:pPr eaLnBrk="1" hangingPunct="1">
              <a:buFontTx/>
              <a:buNone/>
            </a:pPr>
            <a:endParaRPr lang="fr-FR" altLang="fr-FR" sz="2200" smtClean="0"/>
          </a:p>
        </p:txBody>
      </p:sp>
      <p:sp>
        <p:nvSpPr>
          <p:cNvPr id="56327" name="Rectangle 4"/>
          <p:cNvSpPr>
            <a:spLocks noGrp="1" noChangeArrowheads="1"/>
          </p:cNvSpPr>
          <p:nvPr>
            <p:ph type="body" sz="half" idx="2"/>
            <p:custDataLst>
              <p:tags r:id="rId3"/>
            </p:custDataLst>
          </p:nvPr>
        </p:nvSpPr>
        <p:spPr>
          <a:xfrm>
            <a:off x="4648200" y="1905000"/>
            <a:ext cx="3581400" cy="5448300"/>
          </a:xfrm>
        </p:spPr>
        <p:txBody>
          <a:bodyPr/>
          <a:lstStyle/>
          <a:p>
            <a:pPr marL="419100" indent="-419100" algn="ctr" eaLnBrk="1" hangingPunct="1">
              <a:buFontTx/>
              <a:buNone/>
            </a:pPr>
            <a:r>
              <a:rPr lang="fr-CA" altLang="fr-FR" sz="2000" smtClean="0"/>
              <a:t>RDA</a:t>
            </a:r>
          </a:p>
          <a:p>
            <a:pPr marL="419100" indent="-419100" eaLnBrk="1" hangingPunct="1">
              <a:buFontTx/>
              <a:buNone/>
            </a:pPr>
            <a:r>
              <a:rPr lang="fr-CA" altLang="fr-FR" sz="2200" smtClean="0">
                <a:solidFill>
                  <a:srgbClr val="FF0000"/>
                </a:solidFill>
              </a:rPr>
              <a:t>100 10 $aMarkey, Sean,|eauteur</a:t>
            </a:r>
          </a:p>
          <a:p>
            <a:pPr marL="419100" indent="-419100" eaLnBrk="1" hangingPunct="1">
              <a:buFontTx/>
              <a:buNone/>
            </a:pPr>
            <a:r>
              <a:rPr lang="en-US" altLang="fr-FR" sz="2200" smtClean="0"/>
              <a:t>245 </a:t>
            </a:r>
            <a:r>
              <a:rPr lang="en-US" altLang="fr-FR" sz="2200" smtClean="0">
                <a:solidFill>
                  <a:srgbClr val="FF0000"/>
                </a:solidFill>
              </a:rPr>
              <a:t>1</a:t>
            </a:r>
            <a:r>
              <a:rPr lang="en-US" altLang="fr-FR" sz="2200" smtClean="0"/>
              <a:t>0 </a:t>
            </a:r>
            <a:r>
              <a:rPr lang="fr-FR" altLang="fr-FR" sz="2200" smtClean="0">
                <a:ea typeface="Arial Unicode MS" pitchFamily="34" charset="-128"/>
                <a:cs typeface="Arial Unicode MS" pitchFamily="34" charset="-128"/>
              </a:rPr>
              <a:t>$a</a:t>
            </a:r>
            <a:r>
              <a:rPr lang="en-US" altLang="fr-FR" sz="2200" smtClean="0"/>
              <a:t> Second growth : $b community economic development in rural British Columbia / $c Sean Markey</a:t>
            </a:r>
            <a:r>
              <a:rPr lang="en-US" altLang="fr-FR" sz="2200" smtClean="0">
                <a:solidFill>
                  <a:srgbClr val="FF0000"/>
                </a:solidFill>
              </a:rPr>
              <a:t>, John T. Pierce, Kelly Vodden, and Mark Roseland.</a:t>
            </a:r>
          </a:p>
          <a:p>
            <a:pPr marL="419100" indent="-419100" eaLnBrk="1" hangingPunct="1">
              <a:buFontTx/>
              <a:buNone/>
            </a:pPr>
            <a:r>
              <a:rPr lang="en-US" altLang="fr-FR" sz="2200" smtClean="0">
                <a:solidFill>
                  <a:srgbClr val="FF0000"/>
                </a:solidFill>
              </a:rPr>
              <a:t>700 10 $aPierce, John T.|eauteur</a:t>
            </a:r>
          </a:p>
          <a:p>
            <a:pPr marL="419100" indent="-419100" eaLnBrk="1" hangingPunct="1">
              <a:buFontTx/>
              <a:buNone/>
            </a:pPr>
            <a:r>
              <a:rPr lang="en-US" altLang="fr-FR" sz="2200" smtClean="0">
                <a:solidFill>
                  <a:srgbClr val="FF0000"/>
                </a:solidFill>
              </a:rPr>
              <a:t>700 10 $aVodden, Kelley,|eauteur</a:t>
            </a:r>
          </a:p>
          <a:p>
            <a:pPr marL="419100" indent="-419100" eaLnBrk="1" hangingPunct="1">
              <a:buFontTx/>
              <a:buNone/>
            </a:pPr>
            <a:r>
              <a:rPr lang="en-US" altLang="fr-FR" sz="2200" smtClean="0">
                <a:solidFill>
                  <a:srgbClr val="FF0000"/>
                </a:solidFill>
              </a:rPr>
              <a:t>700 10 $a Roseland, Mark,|eauteur</a:t>
            </a:r>
          </a:p>
          <a:p>
            <a:pPr marL="419100" indent="-419100" algn="ctr" eaLnBrk="1" hangingPunct="1">
              <a:buFontTx/>
              <a:buNone/>
            </a:pPr>
            <a:endParaRPr lang="fr-CA" altLang="fr-FR" sz="2000" smtClean="0"/>
          </a:p>
          <a:p>
            <a:pPr marL="419100" indent="-419100" eaLnBrk="1" hangingPunct="1">
              <a:buFontTx/>
              <a:buNone/>
            </a:pPr>
            <a:endParaRPr lang="fr-FR" altLang="fr-FR" sz="2000" smtClean="0"/>
          </a:p>
        </p:txBody>
      </p:sp>
      <p:sp>
        <p:nvSpPr>
          <p:cNvPr id="56328" name="Text Box 5"/>
          <p:cNvSpPr txBox="1">
            <a:spLocks noChangeArrowheads="1"/>
          </p:cNvSpPr>
          <p:nvPr>
            <p:custDataLst>
              <p:tags r:id="rId4"/>
            </p:custDataLst>
          </p:nvPr>
        </p:nvSpPr>
        <p:spPr bwMode="auto">
          <a:xfrm>
            <a:off x="1828800" y="11430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fr-CA" altLang="fr-FR" sz="2000"/>
              <a:t>Mentions de responsabilité</a:t>
            </a:r>
            <a:endParaRPr lang="fr-FR" altLang="fr-FR"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Espace réservé du pied de page 2"/>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1268" name="Espace réservé du numéro de diapositive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6CF2E97-FDAB-4860-9CBA-86BAC0A82512}" type="slidenum">
              <a:rPr lang="fr-FR" altLang="fr-FR" sz="1200" smtClean="0">
                <a:solidFill>
                  <a:srgbClr val="969696"/>
                </a:solidFill>
              </a:rPr>
              <a:pPr eaLnBrk="1" hangingPunct="1"/>
              <a:t>5</a:t>
            </a:fld>
            <a:endParaRPr lang="fr-FR" altLang="fr-FR" sz="1200" smtClean="0">
              <a:solidFill>
                <a:srgbClr val="969696"/>
              </a:solidFill>
            </a:endParaRPr>
          </a:p>
        </p:txBody>
      </p:sp>
      <p:sp>
        <p:nvSpPr>
          <p:cNvPr id="11269" name="Rectangle 2"/>
          <p:cNvSpPr>
            <a:spLocks noGrp="1" noChangeArrowheads="1"/>
          </p:cNvSpPr>
          <p:nvPr>
            <p:ph type="title"/>
            <p:custDataLst>
              <p:tags r:id="rId1"/>
            </p:custDataLst>
          </p:nvPr>
        </p:nvSpPr>
        <p:spPr>
          <a:xfrm>
            <a:off x="914400" y="806450"/>
            <a:ext cx="7315200" cy="768350"/>
          </a:xfrm>
        </p:spPr>
        <p:txBody>
          <a:bodyPr/>
          <a:lstStyle/>
          <a:p>
            <a:pPr algn="ctr" eaLnBrk="1" hangingPunct="1"/>
            <a:r>
              <a:rPr lang="fr-CA" altLang="fr-FR" sz="2800" smtClean="0"/>
              <a:t>Création des RCAA2 en 1978 et révisions de 1988, 1998, et 2002</a:t>
            </a:r>
            <a:endParaRPr lang="fr-FR" altLang="fr-FR" sz="2800" smtClean="0"/>
          </a:p>
        </p:txBody>
      </p:sp>
      <p:pic>
        <p:nvPicPr>
          <p:cNvPr id="11270" name="Picture 8"/>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79413" y="1417638"/>
            <a:ext cx="211455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981200"/>
            <a:ext cx="244316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10"/>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4114800" y="2667000"/>
            <a:ext cx="258445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11"/>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6248400" y="2895600"/>
            <a:ext cx="2428875"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7348"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A673D28-8883-407F-9C04-1F53E9832C9E}" type="slidenum">
              <a:rPr lang="fr-FR" altLang="fr-FR" sz="1200" smtClean="0">
                <a:solidFill>
                  <a:srgbClr val="969696"/>
                </a:solidFill>
              </a:rPr>
              <a:pPr eaLnBrk="1" hangingPunct="1"/>
              <a:t>50</a:t>
            </a:fld>
            <a:endParaRPr lang="fr-FR" altLang="fr-FR" sz="1200" smtClean="0">
              <a:solidFill>
                <a:srgbClr val="969696"/>
              </a:solidFill>
            </a:endParaRPr>
          </a:p>
        </p:txBody>
      </p:sp>
      <p:sp>
        <p:nvSpPr>
          <p:cNvPr id="57349" name="Rectangle 4"/>
          <p:cNvSpPr>
            <a:spLocks noGrp="1" noChangeArrowheads="1"/>
          </p:cNvSpPr>
          <p:nvPr>
            <p:ph type="title"/>
            <p:custDataLst>
              <p:tags r:id="rId1"/>
            </p:custDataLst>
          </p:nvPr>
        </p:nvSpPr>
        <p:spPr>
          <a:xfrm>
            <a:off x="914400" y="806450"/>
            <a:ext cx="7315200" cy="768350"/>
          </a:xfrm>
        </p:spPr>
        <p:txBody>
          <a:bodyPr/>
          <a:lstStyle/>
          <a:p>
            <a:pPr algn="ctr" eaLnBrk="1" hangingPunct="1"/>
            <a:r>
              <a:rPr lang="fr-CA" altLang="fr-FR" sz="2800" smtClean="0"/>
              <a:t>Meilleure identification des responsabilités reliées aux manifestations intellectuelles ou artistiques</a:t>
            </a:r>
            <a:endParaRPr lang="fr-FR" altLang="fr-FR" sz="2800" smtClean="0"/>
          </a:p>
        </p:txBody>
      </p:sp>
      <p:sp>
        <p:nvSpPr>
          <p:cNvPr id="57350" name="Rectangle 5"/>
          <p:cNvSpPr>
            <a:spLocks noGrp="1" noChangeArrowheads="1"/>
          </p:cNvSpPr>
          <p:nvPr>
            <p:ph type="body" sz="half" idx="1"/>
            <p:custDataLst>
              <p:tags r:id="rId2"/>
            </p:custDataLst>
          </p:nvPr>
        </p:nvSpPr>
        <p:spPr>
          <a:xfrm>
            <a:off x="914400" y="1676400"/>
            <a:ext cx="3581400" cy="2449513"/>
          </a:xfrm>
        </p:spPr>
        <p:txBody>
          <a:bodyPr/>
          <a:lstStyle/>
          <a:p>
            <a:pPr algn="ctr" eaLnBrk="1" hangingPunct="1">
              <a:buFontTx/>
              <a:buNone/>
            </a:pPr>
            <a:r>
              <a:rPr lang="fr-CA" altLang="fr-FR" sz="2000" smtClean="0"/>
              <a:t>RCAA2</a:t>
            </a:r>
          </a:p>
          <a:p>
            <a:pPr eaLnBrk="1" hangingPunct="1">
              <a:buFontTx/>
              <a:buNone/>
            </a:pPr>
            <a:r>
              <a:rPr lang="en-US" altLang="fr-FR" sz="1800" smtClean="0"/>
              <a:t>245 00  $a Managing bird damage to fruit and other horticultural crops / Michael Novotny ... [et al.] ; illustrations by Bryan Kenny ; foreword by Justin Taylor</a:t>
            </a:r>
          </a:p>
          <a:p>
            <a:pPr eaLnBrk="1" hangingPunct="1">
              <a:buFontTx/>
              <a:buNone/>
            </a:pPr>
            <a:r>
              <a:rPr lang="en-US" altLang="fr-FR" sz="1800" smtClean="0"/>
              <a:t>700 1_  $a Novotny, Michael.</a:t>
            </a:r>
          </a:p>
          <a:p>
            <a:pPr algn="ctr" eaLnBrk="1" hangingPunct="1">
              <a:buFontTx/>
              <a:buNone/>
            </a:pPr>
            <a:endParaRPr lang="fr-FR" altLang="fr-FR" sz="2000" smtClean="0"/>
          </a:p>
        </p:txBody>
      </p:sp>
      <p:sp>
        <p:nvSpPr>
          <p:cNvPr id="57351" name="Rectangle 6"/>
          <p:cNvSpPr>
            <a:spLocks noGrp="1" noChangeArrowheads="1"/>
          </p:cNvSpPr>
          <p:nvPr>
            <p:ph type="body" sz="half" idx="2"/>
            <p:custDataLst>
              <p:tags r:id="rId3"/>
            </p:custDataLst>
          </p:nvPr>
        </p:nvSpPr>
        <p:spPr>
          <a:xfrm>
            <a:off x="4572000" y="1600200"/>
            <a:ext cx="3581400" cy="4652963"/>
          </a:xfrm>
        </p:spPr>
        <p:txBody>
          <a:bodyPr/>
          <a:lstStyle/>
          <a:p>
            <a:pPr algn="ctr" eaLnBrk="1" hangingPunct="1"/>
            <a:r>
              <a:rPr lang="fr-CA" altLang="fr-FR" sz="1800" smtClean="0"/>
              <a:t>RDA</a:t>
            </a:r>
          </a:p>
          <a:p>
            <a:pPr eaLnBrk="1" hangingPunct="1">
              <a:buFontTx/>
              <a:buNone/>
            </a:pPr>
            <a:r>
              <a:rPr lang="en-US" altLang="fr-FR" sz="1800" smtClean="0">
                <a:solidFill>
                  <a:srgbClr val="FF0000"/>
                </a:solidFill>
              </a:rPr>
              <a:t>100 1_  $a Novotny, Michael,$eauteur.</a:t>
            </a:r>
          </a:p>
          <a:p>
            <a:pPr eaLnBrk="1" hangingPunct="1">
              <a:buFontTx/>
              <a:buNone/>
            </a:pPr>
            <a:r>
              <a:rPr lang="en-US" altLang="fr-FR" sz="1800" smtClean="0"/>
              <a:t>245 10  $aManaging bird damage to fruit and other horticultural crops / Michael Novotny, Mary Bomford, Quentin Hart, Glen Saunders, Ron Sinclair ; illustrations by Bryan Kenny, foreword by Justin Taylor </a:t>
            </a:r>
          </a:p>
          <a:p>
            <a:pPr eaLnBrk="1" hangingPunct="1">
              <a:buFontTx/>
              <a:buNone/>
            </a:pPr>
            <a:r>
              <a:rPr lang="en-US" altLang="fr-FR" sz="1800" smtClean="0">
                <a:solidFill>
                  <a:srgbClr val="FF0000"/>
                </a:solidFill>
              </a:rPr>
              <a:t>700 1_ $a Bomford, Mary,$eauteur.</a:t>
            </a:r>
          </a:p>
          <a:p>
            <a:pPr eaLnBrk="1" hangingPunct="1">
              <a:buFontTx/>
              <a:buNone/>
            </a:pPr>
            <a:r>
              <a:rPr lang="en-US" altLang="fr-FR" sz="1800" smtClean="0">
                <a:solidFill>
                  <a:srgbClr val="FF0000"/>
                </a:solidFill>
              </a:rPr>
              <a:t>700 1_ $a Hart, Quentin,$eauteur.</a:t>
            </a:r>
          </a:p>
          <a:p>
            <a:pPr eaLnBrk="1" hangingPunct="1">
              <a:buFontTx/>
              <a:buNone/>
            </a:pPr>
            <a:r>
              <a:rPr lang="en-US" altLang="fr-FR" sz="1800" smtClean="0">
                <a:solidFill>
                  <a:srgbClr val="FF0000"/>
                </a:solidFill>
              </a:rPr>
              <a:t>700 1_ $a Saunders, Glen,$eauteur.</a:t>
            </a:r>
          </a:p>
          <a:p>
            <a:pPr eaLnBrk="1" hangingPunct="1">
              <a:buFontTx/>
              <a:buNone/>
            </a:pPr>
            <a:r>
              <a:rPr lang="en-US" altLang="fr-FR" sz="1800" smtClean="0">
                <a:solidFill>
                  <a:srgbClr val="FF0000"/>
                </a:solidFill>
              </a:rPr>
              <a:t>700 1_ $a Sinclair, Ron, eauteur.</a:t>
            </a:r>
          </a:p>
          <a:p>
            <a:pPr eaLnBrk="1" hangingPunct="1">
              <a:buFontTx/>
              <a:buNone/>
            </a:pPr>
            <a:r>
              <a:rPr lang="en-US" altLang="fr-FR" sz="1800" smtClean="0">
                <a:solidFill>
                  <a:srgbClr val="FF0000"/>
                </a:solidFill>
              </a:rPr>
              <a:t>700 1_ $a Kenny, Bryan$eillustrateur.</a:t>
            </a:r>
          </a:p>
          <a:p>
            <a:pPr eaLnBrk="1" hangingPunct="1">
              <a:buFontTx/>
              <a:buNone/>
            </a:pPr>
            <a:r>
              <a:rPr lang="en-US" altLang="fr-FR" sz="1800" smtClean="0">
                <a:solidFill>
                  <a:srgbClr val="FF0000"/>
                </a:solidFill>
              </a:rPr>
              <a:t>700 1_ $a Taylor, Justin,$epréfacier.</a:t>
            </a:r>
          </a:p>
          <a:p>
            <a:pPr eaLnBrk="1" hangingPunct="1">
              <a:buFontTx/>
              <a:buNone/>
            </a:pPr>
            <a:endParaRPr lang="fr-FR" altLang="fr-FR" sz="1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837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5D267D1-B9AC-4A35-A126-CEA8149AF7DA}" type="slidenum">
              <a:rPr lang="fr-FR" altLang="fr-FR" sz="1200" smtClean="0">
                <a:solidFill>
                  <a:srgbClr val="969696"/>
                </a:solidFill>
              </a:rPr>
              <a:pPr eaLnBrk="1" hangingPunct="1"/>
              <a:t>51</a:t>
            </a:fld>
            <a:endParaRPr lang="fr-FR" altLang="fr-FR" sz="1200" smtClean="0">
              <a:solidFill>
                <a:srgbClr val="969696"/>
              </a:solidFill>
            </a:endParaRPr>
          </a:p>
        </p:txBody>
      </p:sp>
      <p:sp>
        <p:nvSpPr>
          <p:cNvPr id="58373" name="Rectangle 2"/>
          <p:cNvSpPr>
            <a:spLocks noGrp="1" noChangeArrowheads="1"/>
          </p:cNvSpPr>
          <p:nvPr>
            <p:ph type="title"/>
            <p:custDataLst>
              <p:tags r:id="rId1"/>
            </p:custDataLst>
          </p:nvPr>
        </p:nvSpPr>
        <p:spPr>
          <a:xfrm>
            <a:off x="914400" y="806450"/>
            <a:ext cx="7315200" cy="1152525"/>
          </a:xfrm>
        </p:spPr>
        <p:txBody>
          <a:bodyPr/>
          <a:lstStyle/>
          <a:p>
            <a:pPr algn="ctr" eaLnBrk="1" hangingPunct="1"/>
            <a:r>
              <a:rPr lang="fr-CA" altLang="fr-FR" sz="2800" smtClean="0"/>
              <a:t>Abandon de l’indication générale du genre de document</a:t>
            </a:r>
            <a:br>
              <a:rPr lang="fr-CA" altLang="fr-FR" sz="2800" smtClean="0"/>
            </a:br>
            <a:endParaRPr lang="fr-FR" altLang="fr-FR" sz="2800" smtClean="0"/>
          </a:p>
        </p:txBody>
      </p:sp>
      <p:sp>
        <p:nvSpPr>
          <p:cNvPr id="58374" name="Rectangle 4"/>
          <p:cNvSpPr>
            <a:spLocks noGrp="1" noChangeArrowheads="1"/>
          </p:cNvSpPr>
          <p:nvPr>
            <p:ph type="body" idx="1"/>
            <p:custDataLst>
              <p:tags r:id="rId2"/>
            </p:custDataLst>
          </p:nvPr>
        </p:nvSpPr>
        <p:spPr>
          <a:xfrm>
            <a:off x="914400" y="1752600"/>
            <a:ext cx="7315200" cy="4303713"/>
          </a:xfrm>
        </p:spPr>
        <p:txBody>
          <a:bodyPr/>
          <a:lstStyle/>
          <a:p>
            <a:pPr eaLnBrk="1" hangingPunct="1"/>
            <a:r>
              <a:rPr lang="fr-CA" altLang="fr-FR" sz="1700" smtClean="0"/>
              <a:t>Abandon du 245$h[indication générale du genre de document]</a:t>
            </a:r>
          </a:p>
          <a:p>
            <a:pPr eaLnBrk="1" hangingPunct="1"/>
            <a:r>
              <a:rPr lang="fr-CA" altLang="fr-FR" sz="1700" smtClean="0"/>
              <a:t>Création de nouvelles zones MARC</a:t>
            </a:r>
          </a:p>
          <a:p>
            <a:pPr eaLnBrk="1" hangingPunct="1"/>
            <a:r>
              <a:rPr lang="fr-CA" altLang="fr-FR" sz="1700" smtClean="0"/>
              <a:t>Type de contenu (336)</a:t>
            </a:r>
          </a:p>
          <a:p>
            <a:pPr lvl="2" eaLnBrk="1" hangingPunct="1"/>
            <a:r>
              <a:rPr lang="fr-CA" altLang="fr-FR" smtClean="0"/>
              <a:t>Notation musicale</a:t>
            </a:r>
          </a:p>
          <a:p>
            <a:pPr lvl="2" eaLnBrk="1" hangingPunct="1"/>
            <a:r>
              <a:rPr lang="fr-CA" altLang="fr-FR" smtClean="0"/>
              <a:t>Images animées en deux dimensions</a:t>
            </a:r>
          </a:p>
          <a:p>
            <a:pPr lvl="2" eaLnBrk="1" hangingPunct="1"/>
            <a:r>
              <a:rPr lang="fr-CA" altLang="fr-FR" smtClean="0"/>
              <a:t>Texte</a:t>
            </a:r>
          </a:p>
          <a:p>
            <a:pPr eaLnBrk="1" hangingPunct="1"/>
            <a:r>
              <a:rPr lang="fr-CA" altLang="fr-FR" sz="1700" smtClean="0"/>
              <a:t>Type de média (337)</a:t>
            </a:r>
          </a:p>
          <a:p>
            <a:pPr lvl="2" eaLnBrk="1" hangingPunct="1"/>
            <a:r>
              <a:rPr lang="fr-CA" altLang="fr-FR" smtClean="0"/>
              <a:t>Audio</a:t>
            </a:r>
          </a:p>
          <a:p>
            <a:pPr lvl="2" eaLnBrk="1" hangingPunct="1"/>
            <a:r>
              <a:rPr lang="fr-CA" altLang="fr-FR" smtClean="0"/>
              <a:t>Projeté</a:t>
            </a:r>
          </a:p>
          <a:p>
            <a:pPr lvl="2" eaLnBrk="1" hangingPunct="1"/>
            <a:r>
              <a:rPr lang="fr-CA" altLang="fr-FR" smtClean="0"/>
              <a:t>Vidéo</a:t>
            </a:r>
          </a:p>
          <a:p>
            <a:pPr eaLnBrk="1" hangingPunct="1"/>
            <a:r>
              <a:rPr lang="fr-CA" altLang="fr-FR" sz="1700" smtClean="0"/>
              <a:t>Type de support (338)</a:t>
            </a:r>
          </a:p>
          <a:p>
            <a:pPr lvl="2" eaLnBrk="1" hangingPunct="1"/>
            <a:r>
              <a:rPr lang="fr-CA" altLang="fr-FR" smtClean="0"/>
              <a:t>Microfiche</a:t>
            </a:r>
          </a:p>
          <a:p>
            <a:pPr lvl="2" eaLnBrk="1" hangingPunct="1"/>
            <a:r>
              <a:rPr lang="fr-CA" altLang="fr-FR" smtClean="0"/>
              <a:t>Volume</a:t>
            </a:r>
          </a:p>
          <a:p>
            <a:pPr lvl="2" eaLnBrk="1" hangingPunct="1"/>
            <a:r>
              <a:rPr lang="fr-CA" altLang="fr-FR" smtClean="0"/>
              <a:t>DVD</a:t>
            </a:r>
            <a:endParaRPr lang="fr-FR" altLang="fr-FR"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8" descr="C:\Users\Marcel\Desktop\Imag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59396"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81D27B2-28AA-4494-AEA4-E754BD8B210F}" type="slidenum">
              <a:rPr lang="fr-FR" altLang="fr-FR" sz="1200" smtClean="0">
                <a:solidFill>
                  <a:srgbClr val="969696"/>
                </a:solidFill>
              </a:rPr>
              <a:pPr eaLnBrk="1" hangingPunct="1"/>
              <a:t>52</a:t>
            </a:fld>
            <a:endParaRPr lang="fr-FR" altLang="fr-FR" sz="1200" smtClean="0">
              <a:solidFill>
                <a:srgbClr val="969696"/>
              </a:solidFill>
            </a:endParaRPr>
          </a:p>
        </p:txBody>
      </p:sp>
      <p:sp>
        <p:nvSpPr>
          <p:cNvPr id="59397"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Zone du titre et de la mention de responsabilité</a:t>
            </a:r>
            <a:endParaRPr lang="fr-FR" altLang="fr-FR" sz="2800" smtClean="0"/>
          </a:p>
        </p:txBody>
      </p:sp>
      <p:sp>
        <p:nvSpPr>
          <p:cNvPr id="59398" name="Rectangle 3"/>
          <p:cNvSpPr>
            <a:spLocks noGrp="1" noChangeArrowheads="1"/>
          </p:cNvSpPr>
          <p:nvPr>
            <p:ph type="body" sz="half" idx="1"/>
            <p:custDataLst>
              <p:tags r:id="rId2"/>
            </p:custDataLst>
          </p:nvPr>
        </p:nvSpPr>
        <p:spPr>
          <a:xfrm>
            <a:off x="914400" y="1905000"/>
            <a:ext cx="3581400" cy="3509963"/>
          </a:xfrm>
        </p:spPr>
        <p:txBody>
          <a:bodyPr/>
          <a:lstStyle/>
          <a:p>
            <a:pPr algn="ctr" eaLnBrk="1" hangingPunct="1">
              <a:buFontTx/>
              <a:buNone/>
            </a:pPr>
            <a:r>
              <a:rPr lang="en-US" altLang="fr-FR" sz="2000" smtClean="0"/>
              <a:t>RCAA2</a:t>
            </a:r>
          </a:p>
          <a:p>
            <a:pPr eaLnBrk="1" hangingPunct="1">
              <a:buFontTx/>
              <a:buNone/>
            </a:pPr>
            <a:r>
              <a:rPr lang="en-US" altLang="fr-FR" sz="2000" smtClean="0"/>
              <a:t>245 00 $a The sweet hereafter $h </a:t>
            </a:r>
            <a:r>
              <a:rPr lang="en-US" altLang="fr-FR" sz="2000" smtClean="0">
                <a:solidFill>
                  <a:srgbClr val="FF0000"/>
                </a:solidFill>
              </a:rPr>
              <a:t>[enregistrement vidéo] </a:t>
            </a:r>
            <a:r>
              <a:rPr lang="en-US" altLang="fr-FR" sz="2000" smtClean="0"/>
              <a:t>/ $c Alliance Communications presents an Ego Film Arts production ; a film by Atom Egoyan ; screenplay by Atom Egoyan ; produced by Camelia Frieberg and Atom Egoyan ; directed by Atom Egoyan.</a:t>
            </a:r>
          </a:p>
          <a:p>
            <a:pPr eaLnBrk="1" hangingPunct="1">
              <a:buFontTx/>
              <a:buNone/>
            </a:pPr>
            <a:endParaRPr lang="fr-FR" altLang="fr-FR" sz="2200" smtClean="0"/>
          </a:p>
        </p:txBody>
      </p:sp>
      <p:sp>
        <p:nvSpPr>
          <p:cNvPr id="59399" name="Rectangle 4"/>
          <p:cNvSpPr>
            <a:spLocks noGrp="1" noChangeArrowheads="1"/>
          </p:cNvSpPr>
          <p:nvPr>
            <p:ph type="body" sz="half" idx="2"/>
            <p:custDataLst>
              <p:tags r:id="rId3"/>
            </p:custDataLst>
          </p:nvPr>
        </p:nvSpPr>
        <p:spPr>
          <a:xfrm>
            <a:off x="4648200" y="1905000"/>
            <a:ext cx="3581400" cy="4616450"/>
          </a:xfrm>
        </p:spPr>
        <p:txBody>
          <a:bodyPr/>
          <a:lstStyle/>
          <a:p>
            <a:pPr marL="419100" indent="-419100" algn="ctr" eaLnBrk="1" hangingPunct="1">
              <a:buFontTx/>
              <a:buNone/>
            </a:pPr>
            <a:r>
              <a:rPr lang="fr-CA" altLang="fr-FR" sz="2000" smtClean="0"/>
              <a:t>RDA</a:t>
            </a:r>
          </a:p>
          <a:p>
            <a:pPr marL="419100" indent="-419100" eaLnBrk="1" hangingPunct="1">
              <a:buFontTx/>
              <a:buNone/>
            </a:pPr>
            <a:r>
              <a:rPr lang="en-US" altLang="fr-FR" sz="2000" smtClean="0"/>
              <a:t>245 00 $a The sweet hereafter / $c Alliance Communications presents an Ego Film Arts production ; a film by Atom Egoyan ; screenplay by Atom Egoyan ; produced by Camelia Frieberg and Atom Egoyan ; directed by Atom Egoyan.</a:t>
            </a:r>
          </a:p>
          <a:p>
            <a:pPr marL="419100" indent="-419100" eaLnBrk="1" hangingPunct="1">
              <a:buFontTx/>
              <a:buNone/>
            </a:pPr>
            <a:r>
              <a:rPr lang="en-US" altLang="fr-FR" sz="2000" smtClean="0">
                <a:solidFill>
                  <a:srgbClr val="FF0000"/>
                </a:solidFill>
              </a:rPr>
              <a:t>336	  $aImage animée bidimensionnelle </a:t>
            </a:r>
          </a:p>
          <a:p>
            <a:pPr marL="419100" indent="-419100" eaLnBrk="1" hangingPunct="1">
              <a:buFontTx/>
              <a:buNone/>
            </a:pPr>
            <a:r>
              <a:rPr lang="en-US" altLang="fr-FR" sz="2000" smtClean="0">
                <a:solidFill>
                  <a:srgbClr val="FF0000"/>
                </a:solidFill>
              </a:rPr>
              <a:t>337   $a Vidéo</a:t>
            </a:r>
          </a:p>
          <a:p>
            <a:pPr marL="419100" indent="-419100" eaLnBrk="1" hangingPunct="1">
              <a:buFontTx/>
              <a:buNone/>
            </a:pPr>
            <a:r>
              <a:rPr lang="en-US" altLang="fr-FR" sz="2000" smtClean="0">
                <a:solidFill>
                  <a:srgbClr val="FF0000"/>
                </a:solidFill>
              </a:rPr>
              <a:t>338   $a</a:t>
            </a:r>
            <a:r>
              <a:rPr lang="en-US" altLang="fr-FR" sz="2000" smtClean="0"/>
              <a:t> </a:t>
            </a:r>
            <a:r>
              <a:rPr lang="en-US" altLang="fr-FR" sz="2000" smtClean="0">
                <a:solidFill>
                  <a:srgbClr val="FF0000"/>
                </a:solidFill>
              </a:rPr>
              <a:t>Vidéodisque</a:t>
            </a:r>
          </a:p>
          <a:p>
            <a:pPr marL="419100" indent="-419100" eaLnBrk="1" hangingPunct="1">
              <a:buFontTx/>
              <a:buNone/>
            </a:pPr>
            <a:endParaRPr lang="fr-FR" altLang="fr-FR" sz="2000" smtClean="0"/>
          </a:p>
        </p:txBody>
      </p:sp>
      <p:sp>
        <p:nvSpPr>
          <p:cNvPr id="59400" name="Text Box 5"/>
          <p:cNvSpPr txBox="1">
            <a:spLocks noChangeArrowheads="1"/>
          </p:cNvSpPr>
          <p:nvPr>
            <p:custDataLst>
              <p:tags r:id="rId4"/>
            </p:custDataLst>
          </p:nvPr>
        </p:nvSpPr>
        <p:spPr bwMode="auto">
          <a:xfrm>
            <a:off x="1828800" y="11430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fr-CA" altLang="fr-FR" sz="2000"/>
              <a:t>Indication générale du genre de document</a:t>
            </a:r>
            <a:endParaRPr lang="fr-FR" altLang="fr-FR" sz="2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042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050A949D-64C8-41AA-B733-D4C8557F3D9B}" type="slidenum">
              <a:rPr lang="fr-FR" altLang="fr-FR" sz="1200" smtClean="0">
                <a:solidFill>
                  <a:srgbClr val="969696"/>
                </a:solidFill>
              </a:rPr>
              <a:pPr eaLnBrk="1" hangingPunct="1"/>
              <a:t>53</a:t>
            </a:fld>
            <a:endParaRPr lang="fr-FR" altLang="fr-FR" sz="1200" smtClean="0">
              <a:solidFill>
                <a:srgbClr val="969696"/>
              </a:solidFill>
            </a:endParaRPr>
          </a:p>
        </p:txBody>
      </p:sp>
      <p:sp>
        <p:nvSpPr>
          <p:cNvPr id="60421" name="Rectangle 2"/>
          <p:cNvSpPr>
            <a:spLocks noGrp="1" noChangeArrowheads="1"/>
          </p:cNvSpPr>
          <p:nvPr>
            <p:ph type="title"/>
            <p:custDataLst>
              <p:tags r:id="rId1"/>
            </p:custDataLst>
          </p:nvPr>
        </p:nvSpPr>
        <p:spPr>
          <a:xfrm>
            <a:off x="914400" y="806450"/>
            <a:ext cx="7315200" cy="768350"/>
          </a:xfrm>
        </p:spPr>
        <p:txBody>
          <a:bodyPr/>
          <a:lstStyle/>
          <a:p>
            <a:pPr algn="ctr" eaLnBrk="1" hangingPunct="1"/>
            <a:r>
              <a:rPr lang="fr-CA" altLang="fr-FR" sz="2800" smtClean="0"/>
              <a:t>Limitation des abréviations utilisées à celles présentes dans la source d’information</a:t>
            </a:r>
            <a:endParaRPr lang="fr-FR" altLang="fr-FR" sz="2800" smtClean="0"/>
          </a:p>
        </p:txBody>
      </p:sp>
      <p:sp>
        <p:nvSpPr>
          <p:cNvPr id="60422" name="Rectangle 3"/>
          <p:cNvSpPr>
            <a:spLocks noGrp="1" noChangeArrowheads="1"/>
          </p:cNvSpPr>
          <p:nvPr>
            <p:ph type="body" idx="1"/>
            <p:custDataLst>
              <p:tags r:id="rId2"/>
            </p:custDataLst>
          </p:nvPr>
        </p:nvSpPr>
        <p:spPr>
          <a:xfrm>
            <a:off x="914400" y="2209800"/>
            <a:ext cx="7315200" cy="2876550"/>
          </a:xfrm>
        </p:spPr>
        <p:txBody>
          <a:bodyPr/>
          <a:lstStyle/>
          <a:p>
            <a:pPr eaLnBrk="1" hangingPunct="1"/>
            <a:r>
              <a:rPr lang="fr-CA" altLang="fr-FR" b="0" smtClean="0"/>
              <a:t>RDA permet d’utiliser des abréviations uniquement si ces abréviations sont présentes dans la source d’information</a:t>
            </a:r>
          </a:p>
          <a:p>
            <a:pPr lvl="1" eaLnBrk="1" hangingPunct="1"/>
            <a:r>
              <a:rPr lang="fr-CA" altLang="fr-FR" smtClean="0"/>
              <a:t>Mention d’édition</a:t>
            </a:r>
          </a:p>
          <a:p>
            <a:pPr lvl="1" eaLnBrk="1" hangingPunct="1"/>
            <a:r>
              <a:rPr lang="fr-CA" altLang="fr-FR" smtClean="0"/>
              <a:t>Numérotation</a:t>
            </a:r>
          </a:p>
          <a:p>
            <a:pPr lvl="1" eaLnBrk="1" hangingPunct="1"/>
            <a:r>
              <a:rPr lang="fr-CA" altLang="fr-FR" smtClean="0"/>
              <a:t>Lieu de publication et de distribution</a:t>
            </a:r>
          </a:p>
          <a:p>
            <a:pPr lvl="1" eaLnBrk="1" hangingPunct="1"/>
            <a:r>
              <a:rPr lang="fr-CA" altLang="fr-FR" smtClean="0"/>
              <a:t>Collections</a:t>
            </a:r>
          </a:p>
          <a:p>
            <a:pPr eaLnBrk="1" hangingPunct="1"/>
            <a:endParaRPr lang="fr-FR" altLang="fr-FR"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144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1047BFC-5082-493C-877F-2A3BAD1B5A55}" type="slidenum">
              <a:rPr lang="fr-FR" altLang="fr-FR" sz="1200" smtClean="0">
                <a:solidFill>
                  <a:srgbClr val="969696"/>
                </a:solidFill>
              </a:rPr>
              <a:pPr eaLnBrk="1" hangingPunct="1"/>
              <a:t>54</a:t>
            </a:fld>
            <a:endParaRPr lang="fr-FR" altLang="fr-FR" sz="1200" smtClean="0">
              <a:solidFill>
                <a:srgbClr val="969696"/>
              </a:solidFill>
            </a:endParaRPr>
          </a:p>
        </p:txBody>
      </p:sp>
      <p:sp>
        <p:nvSpPr>
          <p:cNvPr id="61445"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Abandon des abréviations latines</a:t>
            </a:r>
            <a:endParaRPr lang="fr-FR" altLang="fr-FR" sz="2800" smtClean="0"/>
          </a:p>
        </p:txBody>
      </p:sp>
      <p:sp>
        <p:nvSpPr>
          <p:cNvPr id="61446" name="Rectangle 3"/>
          <p:cNvSpPr>
            <a:spLocks noGrp="1" noChangeArrowheads="1"/>
          </p:cNvSpPr>
          <p:nvPr>
            <p:ph type="body" idx="1"/>
            <p:custDataLst>
              <p:tags r:id="rId2"/>
            </p:custDataLst>
          </p:nvPr>
        </p:nvSpPr>
        <p:spPr>
          <a:xfrm>
            <a:off x="914400" y="2209800"/>
            <a:ext cx="7315200" cy="2778125"/>
          </a:xfrm>
        </p:spPr>
        <p:txBody>
          <a:bodyPr/>
          <a:lstStyle/>
          <a:p>
            <a:pPr eaLnBrk="1" hangingPunct="1"/>
            <a:r>
              <a:rPr lang="fr-CA" altLang="fr-FR" b="0" smtClean="0"/>
              <a:t>Et al.		= [et quatre autres personnes]</a:t>
            </a:r>
          </a:p>
          <a:p>
            <a:pPr eaLnBrk="1" hangingPunct="1"/>
            <a:r>
              <a:rPr lang="fr-CA" altLang="fr-FR" b="0" smtClean="0"/>
              <a:t>S.l.		= Lieu de publication non identifié</a:t>
            </a:r>
          </a:p>
          <a:p>
            <a:pPr eaLnBrk="1" hangingPunct="1"/>
            <a:r>
              <a:rPr lang="fr-CA" altLang="fr-FR" b="0" smtClean="0"/>
              <a:t>S.n.		= Éditeur non identifié</a:t>
            </a:r>
          </a:p>
          <a:p>
            <a:pPr eaLnBrk="1" hangingPunct="1"/>
            <a:r>
              <a:rPr lang="fr-CA" altLang="fr-FR" b="0" smtClean="0"/>
              <a:t>S.d.		= Date de publication non identifiée</a:t>
            </a:r>
          </a:p>
          <a:p>
            <a:pPr eaLnBrk="1" hangingPunct="1"/>
            <a:r>
              <a:rPr lang="fr-CA" altLang="fr-FR" b="0" smtClean="0"/>
              <a:t>Ca		= Environ</a:t>
            </a:r>
          </a:p>
          <a:p>
            <a:pPr eaLnBrk="1" hangingPunct="1"/>
            <a:endParaRPr lang="fr-FR" altLang="fr-FR" b="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2468"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B2600CB-DDB9-49C1-940A-FE4F7B7EC752}" type="slidenum">
              <a:rPr lang="fr-FR" altLang="fr-FR" sz="1200" smtClean="0">
                <a:solidFill>
                  <a:srgbClr val="969696"/>
                </a:solidFill>
              </a:rPr>
              <a:pPr eaLnBrk="1" hangingPunct="1"/>
              <a:t>55</a:t>
            </a:fld>
            <a:endParaRPr lang="fr-FR" altLang="fr-FR" sz="1200" smtClean="0">
              <a:solidFill>
                <a:srgbClr val="969696"/>
              </a:solidFill>
            </a:endParaRPr>
          </a:p>
        </p:txBody>
      </p:sp>
      <p:sp>
        <p:nvSpPr>
          <p:cNvPr id="62469"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Zone de l’édition</a:t>
            </a:r>
            <a:endParaRPr lang="fr-FR" altLang="fr-FR" sz="2800" smtClean="0"/>
          </a:p>
        </p:txBody>
      </p:sp>
      <p:sp>
        <p:nvSpPr>
          <p:cNvPr id="62470" name="Rectangle 3"/>
          <p:cNvSpPr>
            <a:spLocks noGrp="1" noChangeArrowheads="1"/>
          </p:cNvSpPr>
          <p:nvPr>
            <p:ph type="body" sz="half" idx="1"/>
            <p:custDataLst>
              <p:tags r:id="rId2"/>
            </p:custDataLst>
          </p:nvPr>
        </p:nvSpPr>
        <p:spPr>
          <a:xfrm>
            <a:off x="838200" y="1524000"/>
            <a:ext cx="3581400" cy="4841875"/>
          </a:xfrm>
        </p:spPr>
        <p:txBody>
          <a:bodyPr/>
          <a:lstStyle/>
          <a:p>
            <a:pPr algn="ctr" eaLnBrk="1" hangingPunct="1">
              <a:buFontTx/>
              <a:buNone/>
            </a:pPr>
            <a:r>
              <a:rPr lang="fr-CA" altLang="fr-FR" sz="1800" smtClean="0"/>
              <a:t>RCAA2</a:t>
            </a:r>
          </a:p>
          <a:p>
            <a:pPr eaLnBrk="1" hangingPunct="1">
              <a:buFontTx/>
              <a:buNone/>
            </a:pPr>
            <a:r>
              <a:rPr lang="en-US" altLang="fr-FR" sz="1800" smtClean="0"/>
              <a:t>250   </a:t>
            </a:r>
            <a:r>
              <a:rPr lang="fr-FR" altLang="fr-FR" sz="1800" smtClean="0">
                <a:ea typeface="Arial Unicode MS" pitchFamily="34" charset="-128"/>
                <a:cs typeface="Arial Unicode MS" pitchFamily="34" charset="-128"/>
              </a:rPr>
              <a:t>$a</a:t>
            </a:r>
            <a:r>
              <a:rPr lang="en-US" altLang="fr-FR" sz="1800" smtClean="0"/>
              <a:t> 2nd ed.</a:t>
            </a:r>
          </a:p>
          <a:p>
            <a:pPr eaLnBrk="1" hangingPunct="1">
              <a:buFontTx/>
              <a:buNone/>
            </a:pPr>
            <a:r>
              <a:rPr lang="en-US" altLang="fr-FR" sz="1800" smtClean="0"/>
              <a:t>	</a:t>
            </a:r>
            <a:r>
              <a:rPr lang="en-US" altLang="fr-FR" sz="1800" i="1" smtClean="0"/>
              <a:t>Source d’information: </a:t>
            </a:r>
            <a:r>
              <a:rPr lang="en-US" altLang="fr-FR" sz="1800" smtClean="0"/>
              <a:t>Second edition</a:t>
            </a:r>
          </a:p>
          <a:p>
            <a:pPr eaLnBrk="1" hangingPunct="1">
              <a:buFontTx/>
              <a:buNone/>
            </a:pPr>
            <a:endParaRPr lang="en-US" altLang="fr-FR" sz="1800" smtClean="0"/>
          </a:p>
          <a:p>
            <a:pPr eaLnBrk="1" hangingPunct="1">
              <a:buFontTx/>
              <a:buNone/>
            </a:pPr>
            <a:r>
              <a:rPr lang="en-US" altLang="fr-FR" sz="1800" smtClean="0"/>
              <a:t>250    </a:t>
            </a:r>
            <a:r>
              <a:rPr lang="fr-FR" altLang="fr-FR" sz="1800" smtClean="0">
                <a:ea typeface="Arial Unicode MS" pitchFamily="34" charset="-128"/>
                <a:cs typeface="Arial Unicode MS" pitchFamily="34" charset="-128"/>
              </a:rPr>
              <a:t>$a</a:t>
            </a:r>
            <a:r>
              <a:rPr lang="en-US" altLang="fr-FR" sz="1800" smtClean="0"/>
              <a:t> Nouv. éd.</a:t>
            </a:r>
          </a:p>
          <a:p>
            <a:pPr eaLnBrk="1" hangingPunct="1">
              <a:buFontTx/>
              <a:buNone/>
            </a:pPr>
            <a:r>
              <a:rPr lang="en-US" altLang="fr-FR" sz="1800" smtClean="0"/>
              <a:t>	</a:t>
            </a:r>
            <a:r>
              <a:rPr lang="en-US" altLang="fr-FR" sz="1800" i="1" smtClean="0"/>
              <a:t>Source d’information: </a:t>
            </a:r>
            <a:r>
              <a:rPr lang="en-US" altLang="fr-FR" sz="1800" smtClean="0"/>
              <a:t>Nouvelle édition</a:t>
            </a:r>
          </a:p>
          <a:p>
            <a:pPr eaLnBrk="1" hangingPunct="1">
              <a:buFontTx/>
              <a:buNone/>
            </a:pPr>
            <a:r>
              <a:rPr lang="en-US" altLang="fr-FR" sz="1800" smtClean="0"/>
              <a:t>	</a:t>
            </a:r>
          </a:p>
          <a:p>
            <a:pPr eaLnBrk="1" hangingPunct="1">
              <a:buFontTx/>
              <a:buNone/>
            </a:pPr>
            <a:r>
              <a:rPr lang="en-US" altLang="fr-FR" sz="1800" smtClean="0"/>
              <a:t>250    </a:t>
            </a:r>
            <a:r>
              <a:rPr lang="fr-FR" altLang="fr-FR" sz="1800" smtClean="0">
                <a:ea typeface="Arial Unicode MS" pitchFamily="34" charset="-128"/>
                <a:cs typeface="Arial Unicode MS" pitchFamily="34" charset="-128"/>
              </a:rPr>
              <a:t>$a</a:t>
            </a:r>
            <a:r>
              <a:rPr lang="en-US" altLang="fr-FR" sz="1800" smtClean="0"/>
              <a:t> Version 4.</a:t>
            </a:r>
          </a:p>
          <a:p>
            <a:pPr eaLnBrk="1" hangingPunct="1">
              <a:buFontTx/>
              <a:buNone/>
            </a:pPr>
            <a:r>
              <a:rPr lang="en-US" altLang="fr-FR" sz="1800" smtClean="0"/>
              <a:t>	</a:t>
            </a:r>
            <a:r>
              <a:rPr lang="en-US" altLang="fr-FR" sz="1800" i="1" smtClean="0"/>
              <a:t>Source d’information: </a:t>
            </a:r>
            <a:r>
              <a:rPr lang="en-US" altLang="fr-FR" sz="1800" smtClean="0"/>
              <a:t>Version IV</a:t>
            </a:r>
          </a:p>
          <a:p>
            <a:pPr eaLnBrk="1" hangingPunct="1">
              <a:buFontTx/>
              <a:buNone/>
            </a:pPr>
            <a:endParaRPr lang="en-US" altLang="fr-FR" sz="1800" smtClean="0"/>
          </a:p>
          <a:p>
            <a:pPr eaLnBrk="1" hangingPunct="1">
              <a:buFontTx/>
              <a:buNone/>
            </a:pPr>
            <a:r>
              <a:rPr lang="en-US" altLang="fr-FR" sz="1800" smtClean="0"/>
              <a:t>250   </a:t>
            </a:r>
            <a:r>
              <a:rPr lang="fr-FR" altLang="fr-FR" sz="1800" smtClean="0">
                <a:ea typeface="Arial Unicode MS" pitchFamily="34" charset="-128"/>
                <a:cs typeface="Arial Unicode MS" pitchFamily="34" charset="-128"/>
              </a:rPr>
              <a:t>$a</a:t>
            </a:r>
            <a:r>
              <a:rPr lang="fr-FR" altLang="fr-FR" sz="1800" smtClean="0"/>
              <a:t>Nouv. éd., rev. et augm.</a:t>
            </a:r>
          </a:p>
          <a:p>
            <a:pPr eaLnBrk="1" hangingPunct="1">
              <a:buFontTx/>
              <a:buNone/>
            </a:pPr>
            <a:endParaRPr lang="fr-CA" altLang="fr-FR" sz="1800" smtClean="0"/>
          </a:p>
          <a:p>
            <a:pPr eaLnBrk="1" hangingPunct="1">
              <a:buFontTx/>
              <a:buNone/>
            </a:pPr>
            <a:r>
              <a:rPr lang="fr-CA" altLang="fr-FR" sz="1800" smtClean="0"/>
              <a:t>250 $a</a:t>
            </a:r>
            <a:r>
              <a:rPr lang="en-CA" altLang="fr-FR" sz="1800" smtClean="0"/>
              <a:t>2nd ed. rev., enl. and corr</a:t>
            </a:r>
            <a:r>
              <a:rPr lang="fr-FR" altLang="fr-FR" sz="1800" smtClean="0"/>
              <a:t>.</a:t>
            </a:r>
          </a:p>
          <a:p>
            <a:pPr eaLnBrk="1" hangingPunct="1">
              <a:buFontTx/>
              <a:buNone/>
            </a:pPr>
            <a:endParaRPr lang="fr-FR" altLang="fr-FR" sz="1800" smtClean="0"/>
          </a:p>
        </p:txBody>
      </p:sp>
      <p:sp>
        <p:nvSpPr>
          <p:cNvPr id="62471" name="Rectangle 4"/>
          <p:cNvSpPr>
            <a:spLocks noGrp="1" noChangeArrowheads="1"/>
          </p:cNvSpPr>
          <p:nvPr>
            <p:ph type="body" sz="half" idx="2"/>
            <p:custDataLst>
              <p:tags r:id="rId3"/>
            </p:custDataLst>
          </p:nvPr>
        </p:nvSpPr>
        <p:spPr>
          <a:xfrm>
            <a:off x="4648200" y="1524000"/>
            <a:ext cx="3581400" cy="4506913"/>
          </a:xfrm>
        </p:spPr>
        <p:txBody>
          <a:bodyPr/>
          <a:lstStyle/>
          <a:p>
            <a:pPr algn="ctr" eaLnBrk="1" hangingPunct="1">
              <a:buFontTx/>
              <a:buNone/>
            </a:pPr>
            <a:r>
              <a:rPr lang="fr-CA" altLang="fr-FR" sz="2200" smtClean="0"/>
              <a:t>RDA</a:t>
            </a:r>
          </a:p>
          <a:p>
            <a:pPr eaLnBrk="1" hangingPunct="1">
              <a:lnSpc>
                <a:spcPct val="80000"/>
              </a:lnSpc>
              <a:buFontTx/>
              <a:buNone/>
            </a:pPr>
            <a:r>
              <a:rPr lang="en-US" altLang="fr-FR" sz="1800" smtClean="0"/>
              <a:t>250    </a:t>
            </a:r>
            <a:r>
              <a:rPr lang="fr-FR" altLang="fr-FR" sz="1800" smtClean="0">
                <a:ea typeface="Arial Unicode MS" pitchFamily="34" charset="-128"/>
                <a:cs typeface="Arial Unicode MS" pitchFamily="34" charset="-128"/>
              </a:rPr>
              <a:t>$a </a:t>
            </a:r>
            <a:r>
              <a:rPr lang="en-US" altLang="fr-FR" sz="1800" smtClean="0">
                <a:solidFill>
                  <a:srgbClr val="FF0000"/>
                </a:solidFill>
              </a:rPr>
              <a:t>Second edition</a:t>
            </a:r>
            <a:r>
              <a:rPr lang="en-US" altLang="fr-FR" sz="1800" smtClean="0"/>
              <a:t>.</a:t>
            </a:r>
          </a:p>
          <a:p>
            <a:pPr eaLnBrk="1" hangingPunct="1">
              <a:lnSpc>
                <a:spcPct val="80000"/>
              </a:lnSpc>
              <a:buFontTx/>
              <a:buNone/>
            </a:pPr>
            <a:r>
              <a:rPr lang="en-US" altLang="fr-FR" sz="1800" smtClean="0"/>
              <a:t>	 </a:t>
            </a:r>
            <a:r>
              <a:rPr lang="en-US" altLang="fr-FR" sz="1800" i="1" smtClean="0"/>
              <a:t>Source d’information : </a:t>
            </a:r>
            <a:r>
              <a:rPr lang="en-US" altLang="fr-FR" sz="1800" smtClean="0"/>
              <a:t>Second edition</a:t>
            </a:r>
          </a:p>
          <a:p>
            <a:pPr eaLnBrk="1" hangingPunct="1">
              <a:lnSpc>
                <a:spcPct val="80000"/>
              </a:lnSpc>
              <a:buFontTx/>
              <a:buNone/>
            </a:pPr>
            <a:endParaRPr lang="en-US" altLang="fr-FR" sz="1800" smtClean="0"/>
          </a:p>
          <a:p>
            <a:pPr eaLnBrk="1" hangingPunct="1">
              <a:lnSpc>
                <a:spcPct val="80000"/>
              </a:lnSpc>
              <a:buFontTx/>
              <a:buNone/>
            </a:pPr>
            <a:r>
              <a:rPr lang="en-US" altLang="fr-FR" sz="1800" smtClean="0"/>
              <a:t>250    </a:t>
            </a:r>
            <a:r>
              <a:rPr lang="fr-FR" altLang="fr-FR" sz="1800" smtClean="0">
                <a:ea typeface="Arial Unicode MS" pitchFamily="34" charset="-128"/>
                <a:cs typeface="Arial Unicode MS" pitchFamily="34" charset="-128"/>
              </a:rPr>
              <a:t>$a</a:t>
            </a:r>
            <a:r>
              <a:rPr lang="en-US" altLang="fr-FR" sz="1800" smtClean="0"/>
              <a:t> </a:t>
            </a:r>
            <a:r>
              <a:rPr lang="en-US" altLang="fr-FR" sz="1800" smtClean="0">
                <a:solidFill>
                  <a:srgbClr val="FF0000"/>
                </a:solidFill>
              </a:rPr>
              <a:t>Nouvelle édition</a:t>
            </a:r>
            <a:r>
              <a:rPr lang="en-US" altLang="fr-FR" sz="1800" smtClean="0"/>
              <a:t>.</a:t>
            </a:r>
          </a:p>
          <a:p>
            <a:pPr eaLnBrk="1" hangingPunct="1">
              <a:lnSpc>
                <a:spcPct val="80000"/>
              </a:lnSpc>
              <a:buFontTx/>
              <a:buNone/>
            </a:pPr>
            <a:r>
              <a:rPr lang="en-US" altLang="fr-FR" sz="1800" smtClean="0"/>
              <a:t>	 </a:t>
            </a:r>
            <a:r>
              <a:rPr lang="en-US" altLang="fr-FR" sz="1800" i="1" smtClean="0"/>
              <a:t>Source d’information : </a:t>
            </a:r>
            <a:r>
              <a:rPr lang="en-US" altLang="fr-FR" sz="1800" smtClean="0"/>
              <a:t>Nouvelle édition</a:t>
            </a:r>
          </a:p>
          <a:p>
            <a:pPr eaLnBrk="1" hangingPunct="1">
              <a:lnSpc>
                <a:spcPct val="80000"/>
              </a:lnSpc>
              <a:buFontTx/>
              <a:buNone/>
            </a:pPr>
            <a:endParaRPr lang="en-US" altLang="fr-FR" sz="1800" smtClean="0"/>
          </a:p>
          <a:p>
            <a:pPr eaLnBrk="1" hangingPunct="1">
              <a:lnSpc>
                <a:spcPct val="80000"/>
              </a:lnSpc>
              <a:buFontTx/>
              <a:buNone/>
            </a:pPr>
            <a:r>
              <a:rPr lang="en-US" altLang="fr-FR" sz="1800" smtClean="0"/>
              <a:t>250    </a:t>
            </a:r>
            <a:r>
              <a:rPr lang="fr-FR" altLang="fr-FR" sz="1800" smtClean="0">
                <a:ea typeface="Arial Unicode MS" pitchFamily="34" charset="-128"/>
                <a:cs typeface="Arial Unicode MS" pitchFamily="34" charset="-128"/>
              </a:rPr>
              <a:t>$a</a:t>
            </a:r>
            <a:r>
              <a:rPr lang="en-US" altLang="fr-FR" sz="1800" smtClean="0"/>
              <a:t> Version </a:t>
            </a:r>
            <a:r>
              <a:rPr lang="en-US" altLang="fr-FR" sz="1800" smtClean="0">
                <a:solidFill>
                  <a:srgbClr val="FF0000"/>
                </a:solidFill>
              </a:rPr>
              <a:t>IV</a:t>
            </a:r>
            <a:r>
              <a:rPr lang="en-US" altLang="fr-FR" sz="1800" smtClean="0"/>
              <a:t>.</a:t>
            </a:r>
          </a:p>
          <a:p>
            <a:pPr eaLnBrk="1" hangingPunct="1">
              <a:lnSpc>
                <a:spcPct val="80000"/>
              </a:lnSpc>
              <a:buFontTx/>
              <a:buNone/>
            </a:pPr>
            <a:r>
              <a:rPr lang="en-US" altLang="fr-FR" sz="1800" smtClean="0"/>
              <a:t>	 </a:t>
            </a:r>
            <a:r>
              <a:rPr lang="en-US" altLang="fr-FR" sz="1800" i="1" smtClean="0"/>
              <a:t>Source d’information : </a:t>
            </a:r>
            <a:r>
              <a:rPr lang="en-US" altLang="fr-FR" sz="1800" smtClean="0"/>
              <a:t>Version IV</a:t>
            </a:r>
          </a:p>
          <a:p>
            <a:pPr eaLnBrk="1" hangingPunct="1">
              <a:lnSpc>
                <a:spcPct val="80000"/>
              </a:lnSpc>
              <a:buFontTx/>
              <a:buNone/>
            </a:pPr>
            <a:endParaRPr lang="en-US" altLang="fr-FR" sz="1800" smtClean="0"/>
          </a:p>
          <a:p>
            <a:pPr eaLnBrk="1" hangingPunct="1">
              <a:lnSpc>
                <a:spcPct val="80000"/>
              </a:lnSpc>
              <a:buFontTx/>
              <a:buNone/>
            </a:pPr>
            <a:r>
              <a:rPr lang="en-US" altLang="fr-FR" sz="1800" smtClean="0"/>
              <a:t>250    </a:t>
            </a:r>
            <a:r>
              <a:rPr lang="fr-FR" altLang="fr-FR" sz="1800" smtClean="0">
                <a:ea typeface="Arial Unicode MS" pitchFamily="34" charset="-128"/>
                <a:cs typeface="Arial Unicode MS" pitchFamily="34" charset="-128"/>
              </a:rPr>
              <a:t>$</a:t>
            </a:r>
            <a:r>
              <a:rPr lang="fr-FR" altLang="fr-FR" sz="1800" smtClean="0">
                <a:solidFill>
                  <a:srgbClr val="FF0000"/>
                </a:solidFill>
                <a:ea typeface="Arial Unicode MS" pitchFamily="34" charset="-128"/>
                <a:cs typeface="Arial Unicode MS" pitchFamily="34" charset="-128"/>
              </a:rPr>
              <a:t>a</a:t>
            </a:r>
            <a:r>
              <a:rPr lang="fr-FR" altLang="fr-FR" sz="1800" smtClean="0">
                <a:solidFill>
                  <a:srgbClr val="FF0000"/>
                </a:solidFill>
              </a:rPr>
              <a:t>Nouvelle édition revue et augmentée </a:t>
            </a:r>
          </a:p>
          <a:p>
            <a:pPr eaLnBrk="1" hangingPunct="1">
              <a:lnSpc>
                <a:spcPct val="80000"/>
              </a:lnSpc>
              <a:buFontTx/>
              <a:buNone/>
            </a:pPr>
            <a:endParaRPr lang="fr-CA" altLang="fr-FR" sz="1800" smtClean="0">
              <a:solidFill>
                <a:srgbClr val="FF0000"/>
              </a:solidFill>
            </a:endParaRPr>
          </a:p>
          <a:p>
            <a:pPr eaLnBrk="1" hangingPunct="1">
              <a:lnSpc>
                <a:spcPct val="80000"/>
              </a:lnSpc>
              <a:buFontTx/>
              <a:buNone/>
            </a:pPr>
            <a:r>
              <a:rPr lang="fr-CA" altLang="fr-FR" sz="1800" smtClean="0"/>
              <a:t>250 $a</a:t>
            </a:r>
            <a:r>
              <a:rPr lang="fr-FR" altLang="fr-FR" sz="1800" smtClean="0">
                <a:solidFill>
                  <a:srgbClr val="FF0000"/>
                </a:solidFill>
              </a:rPr>
              <a:t>Second edition revised, enlarged and corrected</a:t>
            </a:r>
            <a:r>
              <a:rPr lang="fr-FR" altLang="fr-FR" sz="180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3492"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38A2A7E-13DC-475D-9914-B19BD5F55F84}" type="slidenum">
              <a:rPr lang="fr-FR" altLang="fr-FR" sz="1200" smtClean="0">
                <a:solidFill>
                  <a:srgbClr val="969696"/>
                </a:solidFill>
              </a:rPr>
              <a:pPr eaLnBrk="1" hangingPunct="1"/>
              <a:t>56</a:t>
            </a:fld>
            <a:endParaRPr lang="fr-FR" altLang="fr-FR" sz="1200" smtClean="0">
              <a:solidFill>
                <a:srgbClr val="969696"/>
              </a:solidFill>
            </a:endParaRPr>
          </a:p>
        </p:txBody>
      </p:sp>
      <p:sp>
        <p:nvSpPr>
          <p:cNvPr id="63493"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Zone de la publication et de la diffusion</a:t>
            </a:r>
            <a:endParaRPr lang="fr-FR" altLang="fr-FR" sz="2800" smtClean="0"/>
          </a:p>
        </p:txBody>
      </p:sp>
      <p:sp>
        <p:nvSpPr>
          <p:cNvPr id="63494" name="Rectangle 3"/>
          <p:cNvSpPr>
            <a:spLocks noGrp="1" noChangeArrowheads="1"/>
          </p:cNvSpPr>
          <p:nvPr>
            <p:ph type="body" sz="half" idx="1"/>
            <p:custDataLst>
              <p:tags r:id="rId2"/>
            </p:custDataLst>
          </p:nvPr>
        </p:nvSpPr>
        <p:spPr>
          <a:xfrm>
            <a:off x="914400" y="1447800"/>
            <a:ext cx="3581400" cy="3944938"/>
          </a:xfrm>
        </p:spPr>
        <p:txBody>
          <a:bodyPr/>
          <a:lstStyle/>
          <a:p>
            <a:pPr algn="ctr" eaLnBrk="1" hangingPunct="1">
              <a:buFontTx/>
              <a:buNone/>
            </a:pPr>
            <a:r>
              <a:rPr lang="fr-CA" altLang="fr-FR" sz="2200" smtClean="0"/>
              <a:t>RCAA2</a:t>
            </a:r>
          </a:p>
          <a:p>
            <a:pPr eaLnBrk="1" hangingPunct="1">
              <a:buFontTx/>
              <a:buNone/>
            </a:pPr>
            <a:r>
              <a:rPr lang="en-US" altLang="fr-FR" sz="2000" smtClean="0"/>
              <a:t>264   </a:t>
            </a:r>
            <a:r>
              <a:rPr lang="fr-FR" altLang="fr-FR" sz="2000" smtClean="0">
                <a:ea typeface="Arial Unicode MS" pitchFamily="34" charset="-128"/>
                <a:cs typeface="Arial Unicode MS" pitchFamily="34" charset="-128"/>
              </a:rPr>
              <a:t>$a </a:t>
            </a:r>
            <a:r>
              <a:rPr lang="en-US" altLang="fr-FR" sz="2000" smtClean="0"/>
              <a:t>[S.l.] : $b Poote Press, $c 1987.</a:t>
            </a:r>
          </a:p>
          <a:p>
            <a:pPr eaLnBrk="1" hangingPunct="1">
              <a:buFontTx/>
              <a:buNone/>
            </a:pPr>
            <a:endParaRPr lang="en-US" altLang="fr-FR" sz="2000" smtClean="0"/>
          </a:p>
          <a:p>
            <a:pPr eaLnBrk="1" hangingPunct="1">
              <a:buFontTx/>
              <a:buNone/>
            </a:pPr>
            <a:r>
              <a:rPr lang="en-US" altLang="fr-FR" sz="2000" smtClean="0"/>
              <a:t>264   </a:t>
            </a:r>
            <a:r>
              <a:rPr lang="fr-FR" altLang="fr-FR" sz="2000" smtClean="0">
                <a:ea typeface="Arial Unicode MS" pitchFamily="34" charset="-128"/>
                <a:cs typeface="Arial Unicode MS" pitchFamily="34" charset="-128"/>
              </a:rPr>
              <a:t>$a </a:t>
            </a:r>
            <a:r>
              <a:rPr lang="en-US" altLang="fr-FR" sz="2000" smtClean="0"/>
              <a:t>Vancouver, B.C. : $b [s.n.], $c 1951.</a:t>
            </a:r>
          </a:p>
          <a:p>
            <a:pPr eaLnBrk="1" hangingPunct="1">
              <a:buFontTx/>
              <a:buNone/>
            </a:pPr>
            <a:endParaRPr lang="en-US" altLang="fr-FR" sz="2000" smtClean="0"/>
          </a:p>
          <a:p>
            <a:pPr eaLnBrk="1" hangingPunct="1">
              <a:buFontTx/>
              <a:buNone/>
            </a:pPr>
            <a:r>
              <a:rPr lang="en-US" altLang="fr-FR" sz="2000" smtClean="0"/>
              <a:t>264   </a:t>
            </a:r>
            <a:r>
              <a:rPr lang="fr-FR" altLang="fr-FR" sz="2000" smtClean="0">
                <a:ea typeface="Arial Unicode MS" pitchFamily="34" charset="-128"/>
                <a:cs typeface="Arial Unicode MS" pitchFamily="34" charset="-128"/>
              </a:rPr>
              <a:t>$a </a:t>
            </a:r>
            <a:r>
              <a:rPr lang="en-US" altLang="fr-FR" sz="2000" smtClean="0"/>
              <a:t>[Seattle? : $b s.n., $c 1966]</a:t>
            </a:r>
          </a:p>
          <a:p>
            <a:pPr eaLnBrk="1" hangingPunct="1">
              <a:buFontTx/>
              <a:buNone/>
            </a:pPr>
            <a:endParaRPr lang="en-US" altLang="fr-FR" sz="2000" smtClean="0"/>
          </a:p>
          <a:p>
            <a:pPr eaLnBrk="1" hangingPunct="1">
              <a:buFontTx/>
              <a:buNone/>
            </a:pPr>
            <a:r>
              <a:rPr lang="en-US" altLang="fr-FR" sz="2000" smtClean="0"/>
              <a:t>264   </a:t>
            </a:r>
            <a:r>
              <a:rPr lang="fr-FR" altLang="fr-FR" sz="2000" smtClean="0">
                <a:ea typeface="Arial Unicode MS" pitchFamily="34" charset="-128"/>
                <a:cs typeface="Arial Unicode MS" pitchFamily="34" charset="-128"/>
              </a:rPr>
              <a:t>$a </a:t>
            </a:r>
            <a:r>
              <a:rPr lang="en-US" altLang="fr-FR" sz="2000" smtClean="0"/>
              <a:t>[S.l. : $b s.n.], $c 1962.</a:t>
            </a:r>
          </a:p>
          <a:p>
            <a:pPr eaLnBrk="1" hangingPunct="1">
              <a:buFontTx/>
              <a:buNone/>
            </a:pPr>
            <a:endParaRPr lang="fr-FR" altLang="fr-FR" sz="2200" smtClean="0"/>
          </a:p>
        </p:txBody>
      </p:sp>
      <p:sp>
        <p:nvSpPr>
          <p:cNvPr id="63495" name="Rectangle 4"/>
          <p:cNvSpPr>
            <a:spLocks noGrp="1" noChangeArrowheads="1"/>
          </p:cNvSpPr>
          <p:nvPr>
            <p:ph type="body" sz="half" idx="2"/>
            <p:custDataLst>
              <p:tags r:id="rId3"/>
            </p:custDataLst>
          </p:nvPr>
        </p:nvSpPr>
        <p:spPr>
          <a:xfrm>
            <a:off x="4648200" y="1524000"/>
            <a:ext cx="3581400" cy="5019675"/>
          </a:xfrm>
        </p:spPr>
        <p:txBody>
          <a:bodyPr/>
          <a:lstStyle/>
          <a:p>
            <a:pPr algn="ctr" eaLnBrk="1" hangingPunct="1">
              <a:buFontTx/>
              <a:buNone/>
            </a:pPr>
            <a:r>
              <a:rPr lang="fr-CA" altLang="fr-FR" sz="2200" smtClean="0"/>
              <a:t>RDA</a:t>
            </a:r>
          </a:p>
          <a:p>
            <a:pPr eaLnBrk="1" hangingPunct="1">
              <a:lnSpc>
                <a:spcPct val="80000"/>
              </a:lnSpc>
              <a:buFontTx/>
              <a:buNone/>
            </a:pPr>
            <a:r>
              <a:rPr lang="en-US" altLang="fr-FR" sz="2200" smtClean="0">
                <a:solidFill>
                  <a:srgbClr val="FF0000"/>
                </a:solidFill>
              </a:rPr>
              <a:t>[Lieu de publication non identifié] </a:t>
            </a:r>
            <a:r>
              <a:rPr lang="en-US" altLang="fr-FR" sz="2200" smtClean="0"/>
              <a:t>: $b Poote Press, $c 1987.</a:t>
            </a:r>
          </a:p>
          <a:p>
            <a:pPr eaLnBrk="1" hangingPunct="1">
              <a:lnSpc>
                <a:spcPct val="80000"/>
              </a:lnSpc>
              <a:buFontTx/>
              <a:buNone/>
            </a:pPr>
            <a:endParaRPr lang="en-US" altLang="fr-FR" sz="2200" smtClean="0"/>
          </a:p>
          <a:p>
            <a:pPr eaLnBrk="1" hangingPunct="1">
              <a:lnSpc>
                <a:spcPct val="80000"/>
              </a:lnSpc>
              <a:buFontTx/>
              <a:buNone/>
            </a:pPr>
            <a:r>
              <a:rPr lang="en-US" altLang="fr-FR" sz="2200" smtClean="0"/>
              <a:t>260   </a:t>
            </a:r>
            <a:r>
              <a:rPr lang="fr-FR" altLang="fr-FR" sz="2200" smtClean="0">
                <a:ea typeface="Arial Unicode MS" pitchFamily="34" charset="-128"/>
                <a:cs typeface="Arial Unicode MS" pitchFamily="34" charset="-128"/>
              </a:rPr>
              <a:t>$a </a:t>
            </a:r>
            <a:r>
              <a:rPr lang="en-US" altLang="fr-FR" sz="2200" smtClean="0"/>
              <a:t>Vancouver, B. C., Canada : $b </a:t>
            </a:r>
            <a:r>
              <a:rPr lang="en-US" altLang="fr-FR" sz="2200" smtClean="0">
                <a:solidFill>
                  <a:srgbClr val="FF0000"/>
                </a:solidFill>
              </a:rPr>
              <a:t>[éditeur non identifié]</a:t>
            </a:r>
            <a:r>
              <a:rPr lang="en-US" altLang="fr-FR" sz="2200" smtClean="0"/>
              <a:t>, $c 1951.</a:t>
            </a:r>
          </a:p>
          <a:p>
            <a:pPr eaLnBrk="1" hangingPunct="1">
              <a:lnSpc>
                <a:spcPct val="80000"/>
              </a:lnSpc>
              <a:buFontTx/>
              <a:buNone/>
            </a:pPr>
            <a:endParaRPr lang="en-US" altLang="fr-FR" sz="2200" smtClean="0"/>
          </a:p>
          <a:p>
            <a:pPr eaLnBrk="1" hangingPunct="1">
              <a:lnSpc>
                <a:spcPct val="80000"/>
              </a:lnSpc>
              <a:spcBef>
                <a:spcPts val="600"/>
              </a:spcBef>
              <a:buFontTx/>
              <a:buNone/>
            </a:pPr>
            <a:r>
              <a:rPr lang="en-US" altLang="fr-FR" sz="2200" smtClean="0"/>
              <a:t>260   </a:t>
            </a:r>
            <a:r>
              <a:rPr lang="fr-FR" altLang="fr-FR" sz="2200" smtClean="0">
                <a:ea typeface="Arial Unicode MS" pitchFamily="34" charset="-128"/>
                <a:cs typeface="Arial Unicode MS" pitchFamily="34" charset="-128"/>
              </a:rPr>
              <a:t>$a  </a:t>
            </a:r>
            <a:r>
              <a:rPr lang="en-US" altLang="fr-FR" sz="2200" smtClean="0"/>
              <a:t>[Seattle?] : $b </a:t>
            </a:r>
            <a:r>
              <a:rPr lang="en-US" altLang="fr-FR" sz="2200" smtClean="0">
                <a:solidFill>
                  <a:srgbClr val="FF0000"/>
                </a:solidFill>
              </a:rPr>
              <a:t>[éditeur non identifié]</a:t>
            </a:r>
            <a:r>
              <a:rPr lang="en-US" altLang="fr-FR" sz="2200" smtClean="0"/>
              <a:t>, $c [1966]</a:t>
            </a:r>
          </a:p>
          <a:p>
            <a:pPr eaLnBrk="1" hangingPunct="1">
              <a:lnSpc>
                <a:spcPct val="80000"/>
              </a:lnSpc>
              <a:buFontTx/>
              <a:buNone/>
            </a:pPr>
            <a:endParaRPr lang="en-US" altLang="fr-FR" sz="2200" smtClean="0"/>
          </a:p>
          <a:p>
            <a:pPr eaLnBrk="1" hangingPunct="1">
              <a:lnSpc>
                <a:spcPct val="80000"/>
              </a:lnSpc>
              <a:buFontTx/>
              <a:buNone/>
            </a:pPr>
            <a:r>
              <a:rPr lang="en-US" altLang="fr-FR" sz="2200" smtClean="0"/>
              <a:t>260   </a:t>
            </a:r>
            <a:r>
              <a:rPr lang="fr-FR" altLang="fr-FR" sz="2200" smtClean="0">
                <a:ea typeface="Arial Unicode MS" pitchFamily="34" charset="-128"/>
                <a:cs typeface="Arial Unicode MS" pitchFamily="34" charset="-128"/>
              </a:rPr>
              <a:t>$a  </a:t>
            </a:r>
            <a:r>
              <a:rPr lang="en-US" altLang="fr-FR" sz="2200" smtClean="0"/>
              <a:t>[</a:t>
            </a:r>
            <a:r>
              <a:rPr lang="en-US" altLang="fr-FR" sz="2200" smtClean="0">
                <a:solidFill>
                  <a:srgbClr val="FF0000"/>
                </a:solidFill>
              </a:rPr>
              <a:t>Lieu de publication non identifié] </a:t>
            </a:r>
            <a:r>
              <a:rPr lang="en-US" altLang="fr-FR" sz="2200" smtClean="0"/>
              <a:t>: $b </a:t>
            </a:r>
            <a:r>
              <a:rPr lang="en-US" altLang="fr-FR" sz="2200" smtClean="0">
                <a:solidFill>
                  <a:srgbClr val="FF0000"/>
                </a:solidFill>
              </a:rPr>
              <a:t>[éditeur non identifié]</a:t>
            </a:r>
            <a:r>
              <a:rPr lang="en-US" altLang="fr-FR" sz="2200" smtClean="0"/>
              <a:t>, $c 1962.</a:t>
            </a:r>
          </a:p>
          <a:p>
            <a:pPr eaLnBrk="1" hangingPunct="1">
              <a:buFontTx/>
              <a:buNone/>
            </a:pPr>
            <a:endParaRPr lang="fr-FR" altLang="fr-FR" sz="22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4516"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F55DB49-F5BC-435F-8D10-73053252B8D5}" type="slidenum">
              <a:rPr lang="fr-FR" altLang="fr-FR" sz="1200" smtClean="0">
                <a:solidFill>
                  <a:srgbClr val="969696"/>
                </a:solidFill>
              </a:rPr>
              <a:pPr eaLnBrk="1" hangingPunct="1"/>
              <a:t>57</a:t>
            </a:fld>
            <a:endParaRPr lang="fr-FR" altLang="fr-FR" sz="1200" smtClean="0">
              <a:solidFill>
                <a:srgbClr val="969696"/>
              </a:solidFill>
            </a:endParaRPr>
          </a:p>
        </p:txBody>
      </p:sp>
      <p:sp>
        <p:nvSpPr>
          <p:cNvPr id="64517"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Zone de la publication et de la diffusion</a:t>
            </a:r>
            <a:endParaRPr lang="fr-FR" altLang="fr-FR" sz="2800" smtClean="0"/>
          </a:p>
        </p:txBody>
      </p:sp>
      <p:sp>
        <p:nvSpPr>
          <p:cNvPr id="64518" name="Rectangle 3"/>
          <p:cNvSpPr>
            <a:spLocks noGrp="1" noChangeArrowheads="1"/>
          </p:cNvSpPr>
          <p:nvPr>
            <p:ph type="body" sz="half" idx="1"/>
            <p:custDataLst>
              <p:tags r:id="rId2"/>
            </p:custDataLst>
          </p:nvPr>
        </p:nvSpPr>
        <p:spPr>
          <a:xfrm>
            <a:off x="914400" y="1447800"/>
            <a:ext cx="3581400" cy="2963863"/>
          </a:xfrm>
        </p:spPr>
        <p:txBody>
          <a:bodyPr/>
          <a:lstStyle/>
          <a:p>
            <a:pPr algn="ctr" eaLnBrk="1" hangingPunct="1">
              <a:buFontTx/>
              <a:buNone/>
            </a:pPr>
            <a:r>
              <a:rPr lang="fr-CA" altLang="fr-FR" sz="2200" smtClean="0"/>
              <a:t>RCAA2</a:t>
            </a:r>
          </a:p>
          <a:p>
            <a:pPr algn="ctr" eaLnBrk="1" hangingPunct="1">
              <a:buFontTx/>
              <a:buNone/>
            </a:pPr>
            <a:endParaRPr lang="fr-CA" altLang="fr-FR" sz="2200" smtClean="0"/>
          </a:p>
          <a:p>
            <a:pPr eaLnBrk="1" hangingPunct="1">
              <a:buFontTx/>
              <a:buNone/>
            </a:pPr>
            <a:r>
              <a:rPr lang="en-US" altLang="fr-FR" sz="2000" smtClean="0"/>
              <a:t>[ca. 1960]</a:t>
            </a:r>
          </a:p>
          <a:p>
            <a:pPr eaLnBrk="1" hangingPunct="1">
              <a:buFontTx/>
              <a:buNone/>
            </a:pPr>
            <a:r>
              <a:rPr lang="en-US" altLang="fr-FR" sz="2000" smtClean="0"/>
              <a:t>[197-]</a:t>
            </a:r>
          </a:p>
          <a:p>
            <a:pPr eaLnBrk="1" hangingPunct="1">
              <a:buFontTx/>
              <a:buNone/>
            </a:pPr>
            <a:r>
              <a:rPr lang="en-US" altLang="fr-FR" sz="2000" smtClean="0"/>
              <a:t>[197-?]</a:t>
            </a:r>
          </a:p>
          <a:p>
            <a:pPr eaLnBrk="1" hangingPunct="1">
              <a:buFontTx/>
              <a:buNone/>
            </a:pPr>
            <a:r>
              <a:rPr lang="en-US" altLang="fr-FR" sz="2000" smtClean="0"/>
              <a:t>[18--]</a:t>
            </a:r>
          </a:p>
          <a:p>
            <a:pPr eaLnBrk="1" hangingPunct="1">
              <a:buFontTx/>
              <a:buNone/>
            </a:pPr>
            <a:r>
              <a:rPr lang="en-US" altLang="fr-FR" sz="2000" smtClean="0"/>
              <a:t>[18--?]</a:t>
            </a:r>
          </a:p>
          <a:p>
            <a:pPr eaLnBrk="1" hangingPunct="1">
              <a:buFontTx/>
              <a:buNone/>
            </a:pPr>
            <a:endParaRPr lang="fr-FR" altLang="fr-FR" sz="2200" smtClean="0"/>
          </a:p>
        </p:txBody>
      </p:sp>
      <p:sp>
        <p:nvSpPr>
          <p:cNvPr id="64519" name="Rectangle 4"/>
          <p:cNvSpPr>
            <a:spLocks noGrp="1" noChangeArrowheads="1"/>
          </p:cNvSpPr>
          <p:nvPr>
            <p:ph type="body" sz="half" idx="2"/>
            <p:custDataLst>
              <p:tags r:id="rId3"/>
            </p:custDataLst>
          </p:nvPr>
        </p:nvSpPr>
        <p:spPr>
          <a:xfrm>
            <a:off x="4648200" y="1600200"/>
            <a:ext cx="3581400" cy="2887663"/>
          </a:xfrm>
        </p:spPr>
        <p:txBody>
          <a:bodyPr/>
          <a:lstStyle/>
          <a:p>
            <a:pPr algn="ctr" eaLnBrk="1" hangingPunct="1">
              <a:buFontTx/>
              <a:buNone/>
            </a:pPr>
            <a:r>
              <a:rPr lang="fr-CA" altLang="fr-FR" sz="2200" smtClean="0"/>
              <a:t>RDA</a:t>
            </a:r>
          </a:p>
          <a:p>
            <a:pPr eaLnBrk="1" hangingPunct="1">
              <a:buFontTx/>
              <a:buNone/>
            </a:pPr>
            <a:endParaRPr lang="en-US" altLang="fr-FR" sz="2000" smtClean="0"/>
          </a:p>
          <a:p>
            <a:pPr eaLnBrk="1" hangingPunct="1">
              <a:buFontTx/>
              <a:buNone/>
            </a:pPr>
            <a:r>
              <a:rPr lang="en-US" altLang="fr-FR" sz="2200" smtClean="0">
                <a:solidFill>
                  <a:srgbClr val="FF0000"/>
                </a:solidFill>
              </a:rPr>
              <a:t>[1960?]</a:t>
            </a:r>
          </a:p>
          <a:p>
            <a:pPr eaLnBrk="1" hangingPunct="1">
              <a:buFontTx/>
              <a:buNone/>
            </a:pPr>
            <a:r>
              <a:rPr lang="en-US" altLang="fr-FR" sz="2200" smtClean="0">
                <a:solidFill>
                  <a:srgbClr val="FF0000"/>
                </a:solidFill>
              </a:rPr>
              <a:t>[entre 1970 and 1979]</a:t>
            </a:r>
          </a:p>
          <a:p>
            <a:pPr eaLnBrk="1" hangingPunct="1">
              <a:buFontTx/>
              <a:buNone/>
            </a:pPr>
            <a:r>
              <a:rPr lang="en-US" altLang="fr-FR" sz="2200" smtClean="0">
                <a:solidFill>
                  <a:srgbClr val="FF0000"/>
                </a:solidFill>
              </a:rPr>
              <a:t>[entre 1970 and 1979?]</a:t>
            </a:r>
          </a:p>
          <a:p>
            <a:pPr eaLnBrk="1" hangingPunct="1">
              <a:buFontTx/>
              <a:buNone/>
            </a:pPr>
            <a:r>
              <a:rPr lang="en-US" altLang="fr-FR" sz="2200" smtClean="0">
                <a:solidFill>
                  <a:srgbClr val="FF0000"/>
                </a:solidFill>
              </a:rPr>
              <a:t>[entre 1800 and 1899]</a:t>
            </a:r>
          </a:p>
          <a:p>
            <a:pPr eaLnBrk="1" hangingPunct="1">
              <a:buFontTx/>
              <a:buNone/>
            </a:pPr>
            <a:r>
              <a:rPr lang="en-US" altLang="fr-FR" sz="2200" smtClean="0">
                <a:solidFill>
                  <a:srgbClr val="FF0000"/>
                </a:solidFill>
              </a:rPr>
              <a:t>[entre 1800 and 1899?]</a:t>
            </a:r>
          </a:p>
          <a:p>
            <a:pPr eaLnBrk="1" hangingPunct="1">
              <a:buFontTx/>
              <a:buNone/>
            </a:pPr>
            <a:endParaRPr lang="fr-CA" altLang="fr-FR" sz="2000" smtClean="0"/>
          </a:p>
          <a:p>
            <a:pPr algn="ctr" eaLnBrk="1" hangingPunct="1">
              <a:buFontTx/>
              <a:buNone/>
            </a:pPr>
            <a:endParaRPr lang="fr-CA" altLang="fr-FR" sz="22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554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92985061-B1DA-4FCD-A21F-66B9AE0FFE98}" type="slidenum">
              <a:rPr lang="fr-FR" altLang="fr-FR" sz="1200" smtClean="0">
                <a:solidFill>
                  <a:srgbClr val="969696"/>
                </a:solidFill>
              </a:rPr>
              <a:pPr eaLnBrk="1" hangingPunct="1"/>
              <a:t>58</a:t>
            </a:fld>
            <a:endParaRPr lang="fr-FR" altLang="fr-FR" sz="1200" smtClean="0">
              <a:solidFill>
                <a:srgbClr val="969696"/>
              </a:solidFill>
            </a:endParaRPr>
          </a:p>
        </p:txBody>
      </p:sp>
      <p:sp>
        <p:nvSpPr>
          <p:cNvPr id="65541" name="Rectangle 2"/>
          <p:cNvSpPr>
            <a:spLocks noGrp="1" noChangeArrowheads="1"/>
          </p:cNvSpPr>
          <p:nvPr>
            <p:ph type="title"/>
            <p:custDataLst>
              <p:tags r:id="rId1"/>
            </p:custDataLst>
          </p:nvPr>
        </p:nvSpPr>
        <p:spPr>
          <a:xfrm>
            <a:off x="914400" y="806450"/>
            <a:ext cx="7315200" cy="768350"/>
          </a:xfrm>
        </p:spPr>
        <p:txBody>
          <a:bodyPr/>
          <a:lstStyle/>
          <a:p>
            <a:pPr algn="ctr" eaLnBrk="1" hangingPunct="1"/>
            <a:r>
              <a:rPr lang="fr-CA" altLang="fr-FR" sz="2800" smtClean="0"/>
              <a:t>Abandon des autres abréviations usuellement utilisées</a:t>
            </a:r>
            <a:endParaRPr lang="fr-FR" altLang="fr-FR" sz="2800" smtClean="0"/>
          </a:p>
        </p:txBody>
      </p:sp>
      <p:sp>
        <p:nvSpPr>
          <p:cNvPr id="65542" name="Rectangle 3"/>
          <p:cNvSpPr>
            <a:spLocks noGrp="1" noChangeArrowheads="1"/>
          </p:cNvSpPr>
          <p:nvPr>
            <p:ph type="body" idx="1"/>
            <p:custDataLst>
              <p:tags r:id="rId2"/>
            </p:custDataLst>
          </p:nvPr>
        </p:nvSpPr>
        <p:spPr>
          <a:xfrm>
            <a:off x="914400" y="2209800"/>
            <a:ext cx="7315200" cy="4241800"/>
          </a:xfrm>
        </p:spPr>
        <p:txBody>
          <a:bodyPr/>
          <a:lstStyle/>
          <a:p>
            <a:pPr eaLnBrk="1" hangingPunct="1"/>
            <a:r>
              <a:rPr lang="fr-CA" altLang="fr-FR" b="0" smtClean="0"/>
              <a:t>P. de t.		Page de titre</a:t>
            </a:r>
          </a:p>
          <a:p>
            <a:pPr eaLnBrk="1" hangingPunct="1"/>
            <a:r>
              <a:rPr lang="fr-CA" altLang="fr-FR" b="0" smtClean="0"/>
              <a:t>P. de t. addid.	Page de titre additionnelle</a:t>
            </a:r>
          </a:p>
          <a:p>
            <a:pPr eaLnBrk="1" hangingPunct="1"/>
            <a:r>
              <a:rPr lang="fr-CA" altLang="fr-FR" b="0" smtClean="0"/>
              <a:t>Ill. en coul.		Illustrations en couleurs</a:t>
            </a:r>
          </a:p>
          <a:p>
            <a:pPr eaLnBrk="1" hangingPunct="1"/>
            <a:r>
              <a:rPr lang="fr-CA" altLang="fr-FR" b="0" smtClean="0"/>
              <a:t>Env.			Environ</a:t>
            </a:r>
          </a:p>
          <a:p>
            <a:pPr eaLnBrk="1" hangingPunct="1"/>
            <a:r>
              <a:rPr lang="fr-CA" altLang="fr-FR" b="0" smtClean="0"/>
              <a:t>Réimp. en fac-sim.	Réimpression en fac-similé</a:t>
            </a:r>
          </a:p>
          <a:p>
            <a:pPr eaLnBrk="1" hangingPunct="1"/>
            <a:r>
              <a:rPr lang="fr-CA" altLang="fr-FR" b="0" smtClean="0"/>
              <a:t>du ms 		du manuscrit</a:t>
            </a:r>
          </a:p>
          <a:p>
            <a:pPr eaLnBrk="1" hangingPunct="1"/>
            <a:r>
              <a:rPr lang="fr-CA" altLang="fr-FR" b="0" smtClean="0"/>
              <a:t>Bibliogr.		Bibliographie</a:t>
            </a:r>
          </a:p>
          <a:p>
            <a:pPr eaLnBrk="1" hangingPunct="1"/>
            <a:r>
              <a:rPr lang="fr-CA" altLang="fr-FR" b="0" smtClean="0"/>
              <a:t>S.			Siècle</a:t>
            </a:r>
          </a:p>
          <a:p>
            <a:pPr eaLnBrk="1" hangingPunct="1"/>
            <a:endParaRPr lang="fr-FR" altLang="fr-FR" b="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6564"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24644050-CCBE-403C-837F-2AD49E0113F7}" type="slidenum">
              <a:rPr lang="fr-FR" altLang="fr-FR" sz="1200" smtClean="0">
                <a:solidFill>
                  <a:srgbClr val="969696"/>
                </a:solidFill>
              </a:rPr>
              <a:pPr eaLnBrk="1" hangingPunct="1"/>
              <a:t>59</a:t>
            </a:fld>
            <a:endParaRPr lang="fr-FR" altLang="fr-FR" sz="1200" smtClean="0">
              <a:solidFill>
                <a:srgbClr val="969696"/>
              </a:solidFill>
            </a:endParaRPr>
          </a:p>
        </p:txBody>
      </p:sp>
      <p:sp>
        <p:nvSpPr>
          <p:cNvPr id="66565"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Zone de la collation</a:t>
            </a:r>
            <a:endParaRPr lang="fr-FR" altLang="fr-FR" sz="2800" smtClean="0"/>
          </a:p>
        </p:txBody>
      </p:sp>
      <p:sp>
        <p:nvSpPr>
          <p:cNvPr id="66566" name="Rectangle 4"/>
          <p:cNvSpPr>
            <a:spLocks noGrp="1" noChangeArrowheads="1"/>
          </p:cNvSpPr>
          <p:nvPr>
            <p:ph type="body" sz="half" idx="1"/>
            <p:custDataLst>
              <p:tags r:id="rId2"/>
            </p:custDataLst>
          </p:nvPr>
        </p:nvSpPr>
        <p:spPr>
          <a:xfrm>
            <a:off x="914400" y="2209800"/>
            <a:ext cx="3581400" cy="3616325"/>
          </a:xfrm>
        </p:spPr>
        <p:txBody>
          <a:bodyPr/>
          <a:lstStyle/>
          <a:p>
            <a:pPr algn="ctr" eaLnBrk="1" hangingPunct="1">
              <a:buFontTx/>
              <a:buNone/>
            </a:pPr>
            <a:r>
              <a:rPr lang="fr-CA" altLang="fr-FR" sz="2200" smtClean="0"/>
              <a:t>RCAA2</a:t>
            </a:r>
          </a:p>
          <a:p>
            <a:pPr eaLnBrk="1" hangingPunct="1">
              <a:buFontTx/>
              <a:buNone/>
            </a:pPr>
            <a:r>
              <a:rPr lang="fr-CA" altLang="fr-FR" sz="2200" smtClean="0"/>
              <a:t>300 $av, 195 p. ;$bill. (certaines en coul.)., cartes, portr. en coul.</a:t>
            </a:r>
          </a:p>
          <a:p>
            <a:pPr eaLnBrk="1" hangingPunct="1">
              <a:buFontTx/>
              <a:buNone/>
            </a:pPr>
            <a:endParaRPr lang="fr-CA" altLang="fr-FR" sz="2200" smtClean="0"/>
          </a:p>
          <a:p>
            <a:pPr eaLnBrk="1" hangingPunct="1">
              <a:buFontTx/>
              <a:buNone/>
            </a:pPr>
            <a:r>
              <a:rPr lang="en-US" altLang="fr-FR" sz="2000" smtClean="0"/>
              <a:t>300   </a:t>
            </a:r>
            <a:r>
              <a:rPr lang="en-US" altLang="fr-FR" sz="2200" smtClean="0"/>
              <a:t>$a xv, 453 p., [16] p. de pl. : $b ill. (certaines en coul.), cartes (certaines en coul.) ; $c 24 cm.</a:t>
            </a:r>
          </a:p>
          <a:p>
            <a:pPr eaLnBrk="1" hangingPunct="1">
              <a:buFontTx/>
              <a:buNone/>
            </a:pPr>
            <a:endParaRPr lang="fr-FR" altLang="fr-FR" sz="2200" smtClean="0"/>
          </a:p>
        </p:txBody>
      </p:sp>
      <p:sp>
        <p:nvSpPr>
          <p:cNvPr id="66567" name="Rectangle 5"/>
          <p:cNvSpPr>
            <a:spLocks noGrp="1" noChangeArrowheads="1"/>
          </p:cNvSpPr>
          <p:nvPr>
            <p:ph type="body" sz="half" idx="2"/>
            <p:custDataLst>
              <p:tags r:id="rId3"/>
            </p:custDataLst>
          </p:nvPr>
        </p:nvSpPr>
        <p:spPr>
          <a:xfrm>
            <a:off x="4648200" y="2209800"/>
            <a:ext cx="3581400" cy="3717925"/>
          </a:xfrm>
        </p:spPr>
        <p:txBody>
          <a:bodyPr/>
          <a:lstStyle/>
          <a:p>
            <a:pPr algn="ctr" eaLnBrk="1" hangingPunct="1">
              <a:buFontTx/>
              <a:buNone/>
            </a:pPr>
            <a:r>
              <a:rPr lang="fr-CA" altLang="fr-FR" sz="2200" smtClean="0"/>
              <a:t>RDA</a:t>
            </a:r>
          </a:p>
          <a:p>
            <a:pPr eaLnBrk="1" hangingPunct="1">
              <a:buFontTx/>
              <a:buNone/>
            </a:pPr>
            <a:r>
              <a:rPr lang="fr-CA" altLang="fr-FR" sz="2200" smtClean="0"/>
              <a:t>300 $av, 195 </a:t>
            </a:r>
            <a:r>
              <a:rPr lang="fr-CA" altLang="fr-FR" sz="2200" smtClean="0">
                <a:solidFill>
                  <a:srgbClr val="FF0000"/>
                </a:solidFill>
              </a:rPr>
              <a:t>pages </a:t>
            </a:r>
            <a:r>
              <a:rPr lang="fr-CA" altLang="fr-FR" sz="2200" smtClean="0"/>
              <a:t>:$</a:t>
            </a:r>
            <a:r>
              <a:rPr lang="fr-CA" altLang="fr-FR" sz="2200" smtClean="0">
                <a:solidFill>
                  <a:srgbClr val="FF0000"/>
                </a:solidFill>
              </a:rPr>
              <a:t>billustrations (</a:t>
            </a:r>
            <a:r>
              <a:rPr lang="fr-CA" altLang="fr-FR" sz="2200" smtClean="0">
                <a:solidFill>
                  <a:schemeClr val="tx1"/>
                </a:solidFill>
              </a:rPr>
              <a:t>certaines</a:t>
            </a:r>
            <a:r>
              <a:rPr lang="fr-CA" altLang="fr-FR" sz="2200" smtClean="0">
                <a:solidFill>
                  <a:srgbClr val="FF0000"/>
                </a:solidFill>
              </a:rPr>
              <a:t> </a:t>
            </a:r>
            <a:r>
              <a:rPr lang="fr-CA" altLang="fr-FR" sz="2200" smtClean="0">
                <a:solidFill>
                  <a:schemeClr val="tx1"/>
                </a:solidFill>
              </a:rPr>
              <a:t>en</a:t>
            </a:r>
            <a:r>
              <a:rPr lang="fr-CA" altLang="fr-FR" sz="2200" smtClean="0">
                <a:solidFill>
                  <a:srgbClr val="FF0000"/>
                </a:solidFill>
              </a:rPr>
              <a:t> couleurs), </a:t>
            </a:r>
            <a:r>
              <a:rPr lang="fr-CA" altLang="fr-FR" sz="2200" smtClean="0">
                <a:solidFill>
                  <a:schemeClr val="tx1"/>
                </a:solidFill>
              </a:rPr>
              <a:t>cartes</a:t>
            </a:r>
            <a:r>
              <a:rPr lang="fr-CA" altLang="fr-FR" sz="2200" smtClean="0">
                <a:solidFill>
                  <a:srgbClr val="FF0000"/>
                </a:solidFill>
              </a:rPr>
              <a:t>, portraits </a:t>
            </a:r>
            <a:r>
              <a:rPr lang="fr-CA" altLang="fr-FR" sz="2200" smtClean="0">
                <a:solidFill>
                  <a:schemeClr val="tx1"/>
                </a:solidFill>
              </a:rPr>
              <a:t>en</a:t>
            </a:r>
            <a:r>
              <a:rPr lang="fr-CA" altLang="fr-FR" sz="2200" smtClean="0">
                <a:solidFill>
                  <a:srgbClr val="FF0000"/>
                </a:solidFill>
              </a:rPr>
              <a:t> couleurs</a:t>
            </a:r>
            <a:r>
              <a:rPr lang="fr-CA" altLang="fr-FR" sz="2200" smtClean="0"/>
              <a:t>.</a:t>
            </a:r>
          </a:p>
          <a:p>
            <a:pPr eaLnBrk="1" hangingPunct="1">
              <a:lnSpc>
                <a:spcPct val="90000"/>
              </a:lnSpc>
              <a:buFontTx/>
              <a:buNone/>
            </a:pPr>
            <a:r>
              <a:rPr lang="en-US" altLang="fr-FR" sz="2200" smtClean="0"/>
              <a:t>300   $a xv, 453 </a:t>
            </a:r>
            <a:r>
              <a:rPr lang="en-US" altLang="fr-FR" sz="2200" smtClean="0">
                <a:solidFill>
                  <a:srgbClr val="FF0000"/>
                </a:solidFill>
              </a:rPr>
              <a:t>pages, 16 pages de planches non numérotées </a:t>
            </a:r>
            <a:r>
              <a:rPr lang="en-US" altLang="fr-FR" sz="2200" smtClean="0"/>
              <a:t>: $b </a:t>
            </a:r>
            <a:r>
              <a:rPr lang="en-US" altLang="fr-FR" sz="2200" smtClean="0">
                <a:solidFill>
                  <a:srgbClr val="FF0000"/>
                </a:solidFill>
              </a:rPr>
              <a:t>illustrations (</a:t>
            </a:r>
            <a:r>
              <a:rPr lang="en-US" altLang="fr-FR" sz="2200" smtClean="0">
                <a:solidFill>
                  <a:schemeClr val="tx1"/>
                </a:solidFill>
              </a:rPr>
              <a:t>certaines</a:t>
            </a:r>
            <a:r>
              <a:rPr lang="en-US" altLang="fr-FR" sz="2200" smtClean="0">
                <a:solidFill>
                  <a:srgbClr val="FF0000"/>
                </a:solidFill>
              </a:rPr>
              <a:t> en couleurs), </a:t>
            </a:r>
            <a:r>
              <a:rPr lang="en-US" altLang="fr-FR" sz="2200" smtClean="0">
                <a:solidFill>
                  <a:schemeClr val="tx1"/>
                </a:solidFill>
              </a:rPr>
              <a:t>cartes</a:t>
            </a:r>
            <a:r>
              <a:rPr lang="en-US" altLang="fr-FR" sz="2200" smtClean="0">
                <a:solidFill>
                  <a:srgbClr val="FF0000"/>
                </a:solidFill>
              </a:rPr>
              <a:t> (certaines en couleurs) </a:t>
            </a:r>
            <a:r>
              <a:rPr lang="en-US" altLang="fr-FR" sz="2200" smtClean="0"/>
              <a:t>; $b 24 cm.</a:t>
            </a:r>
          </a:p>
          <a:p>
            <a:pPr eaLnBrk="1" hangingPunct="1">
              <a:buFontTx/>
              <a:buNone/>
            </a:pPr>
            <a:endParaRPr lang="fr-FR" altLang="fr-FR" sz="2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229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9355D68-D852-4967-A861-26871BA79CCA}" type="slidenum">
              <a:rPr lang="fr-FR" altLang="fr-FR" sz="1200" smtClean="0">
                <a:solidFill>
                  <a:srgbClr val="969696"/>
                </a:solidFill>
              </a:rPr>
              <a:pPr eaLnBrk="1" hangingPunct="1"/>
              <a:t>6</a:t>
            </a:fld>
            <a:endParaRPr lang="fr-FR" altLang="fr-FR" sz="1200" smtClean="0">
              <a:solidFill>
                <a:srgbClr val="969696"/>
              </a:solidFill>
            </a:endParaRPr>
          </a:p>
        </p:txBody>
      </p:sp>
      <p:sp>
        <p:nvSpPr>
          <p:cNvPr id="12293" name="Rectangle 2"/>
          <p:cNvSpPr>
            <a:spLocks noGrp="1" noChangeArrowheads="1"/>
          </p:cNvSpPr>
          <p:nvPr>
            <p:ph type="title"/>
            <p:custDataLst>
              <p:tags r:id="rId1"/>
            </p:custDataLst>
          </p:nvPr>
        </p:nvSpPr>
        <p:spPr>
          <a:xfrm>
            <a:off x="914400" y="806450"/>
            <a:ext cx="7315200" cy="768350"/>
          </a:xfrm>
        </p:spPr>
        <p:txBody>
          <a:bodyPr/>
          <a:lstStyle/>
          <a:p>
            <a:pPr algn="ctr" eaLnBrk="1" hangingPunct="1"/>
            <a:r>
              <a:rPr lang="fr-CA" altLang="fr-FR" sz="2800" smtClean="0"/>
              <a:t>1997 International Conference on the Principles &amp; Future Development of AACR2, Toronto</a:t>
            </a:r>
            <a:endParaRPr lang="fr-FR" altLang="fr-FR" sz="2800" smtClean="0"/>
          </a:p>
        </p:txBody>
      </p:sp>
      <p:sp>
        <p:nvSpPr>
          <p:cNvPr id="12294" name="Rectangle 3"/>
          <p:cNvSpPr>
            <a:spLocks noGrp="1" noChangeArrowheads="1"/>
          </p:cNvSpPr>
          <p:nvPr>
            <p:ph type="body" idx="1"/>
            <p:custDataLst>
              <p:tags r:id="rId2"/>
            </p:custDataLst>
          </p:nvPr>
        </p:nvSpPr>
        <p:spPr>
          <a:xfrm>
            <a:off x="914400" y="2209800"/>
            <a:ext cx="7315200" cy="4086225"/>
          </a:xfrm>
        </p:spPr>
        <p:txBody>
          <a:bodyPr/>
          <a:lstStyle/>
          <a:p>
            <a:pPr eaLnBrk="1" hangingPunct="1"/>
            <a:r>
              <a:rPr lang="fr-CA" altLang="fr-FR" smtClean="0"/>
              <a:t>Les experts identifient 5 problèmes majeurs:</a:t>
            </a:r>
          </a:p>
          <a:p>
            <a:pPr eaLnBrk="1" hangingPunct="1"/>
            <a:endParaRPr lang="fr-CA" altLang="fr-FR" smtClean="0"/>
          </a:p>
          <a:p>
            <a:pPr lvl="1" eaLnBrk="1" hangingPunct="1"/>
            <a:r>
              <a:rPr lang="fr-CA" altLang="fr-FR" smtClean="0"/>
              <a:t>Principes sous-tendant les RCAA2</a:t>
            </a:r>
          </a:p>
          <a:p>
            <a:pPr lvl="1" eaLnBrk="1" hangingPunct="1"/>
            <a:r>
              <a:rPr lang="fr-CA" altLang="fr-FR" smtClean="0"/>
              <a:t>Contenu vs support</a:t>
            </a:r>
          </a:p>
          <a:p>
            <a:pPr lvl="1" eaLnBrk="1" hangingPunct="1"/>
            <a:r>
              <a:rPr lang="fr-CA" altLang="fr-FR" smtClean="0"/>
              <a:t>Structure logique des RCAA2</a:t>
            </a:r>
          </a:p>
          <a:p>
            <a:pPr lvl="1" eaLnBrk="1" hangingPunct="1"/>
            <a:r>
              <a:rPr lang="fr-CA" altLang="fr-FR" smtClean="0"/>
              <a:t>Sérialité</a:t>
            </a:r>
          </a:p>
          <a:p>
            <a:pPr lvl="1" eaLnBrk="1" hangingPunct="1"/>
            <a:r>
              <a:rPr lang="fr-CA" altLang="fr-FR" smtClean="0"/>
              <a:t>Internationalisation</a:t>
            </a:r>
          </a:p>
          <a:p>
            <a:pPr lvl="1" eaLnBrk="1" hangingPunct="1"/>
            <a:endParaRPr lang="fr-CA" altLang="fr-FR" smtClean="0"/>
          </a:p>
          <a:p>
            <a:pPr lvl="1" eaLnBrk="1" hangingPunct="1"/>
            <a:endParaRPr lang="fr-CA" altLang="fr-FR" smtClean="0"/>
          </a:p>
          <a:p>
            <a:pPr lvl="1" eaLnBrk="1" hangingPunct="1"/>
            <a:endParaRPr lang="fr-FR" altLang="fr-F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7588"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BF2320C5-CF90-4543-9816-9174E7877E89}" type="slidenum">
              <a:rPr lang="fr-FR" altLang="fr-FR" sz="1200" smtClean="0">
                <a:solidFill>
                  <a:srgbClr val="969696"/>
                </a:solidFill>
              </a:rPr>
              <a:pPr eaLnBrk="1" hangingPunct="1"/>
              <a:t>60</a:t>
            </a:fld>
            <a:endParaRPr lang="fr-FR" altLang="fr-FR" sz="1200" smtClean="0">
              <a:solidFill>
                <a:srgbClr val="969696"/>
              </a:solidFill>
            </a:endParaRPr>
          </a:p>
        </p:txBody>
      </p:sp>
      <p:sp>
        <p:nvSpPr>
          <p:cNvPr id="67589" name="Rectangle 4"/>
          <p:cNvSpPr>
            <a:spLocks noGrp="1" noChangeArrowheads="1"/>
          </p:cNvSpPr>
          <p:nvPr>
            <p:ph type="title"/>
            <p:custDataLst>
              <p:tags r:id="rId1"/>
            </p:custDataLst>
          </p:nvPr>
        </p:nvSpPr>
        <p:spPr>
          <a:xfrm>
            <a:off x="914400" y="806450"/>
            <a:ext cx="7315200" cy="768350"/>
          </a:xfrm>
        </p:spPr>
        <p:txBody>
          <a:bodyPr/>
          <a:lstStyle/>
          <a:p>
            <a:pPr algn="ctr" eaLnBrk="1" hangingPunct="1"/>
            <a:r>
              <a:rPr lang="fr-CA" altLang="fr-FR" sz="2800" smtClean="0"/>
              <a:t>Meilleure identification des responsabilités reliées aux manifestations intellectuelles ou artistiques</a:t>
            </a:r>
            <a:endParaRPr lang="fr-FR" altLang="fr-FR" sz="2800" smtClean="0"/>
          </a:p>
        </p:txBody>
      </p:sp>
      <p:sp>
        <p:nvSpPr>
          <p:cNvPr id="67590" name="Rectangle 5"/>
          <p:cNvSpPr>
            <a:spLocks noGrp="1" noChangeArrowheads="1"/>
          </p:cNvSpPr>
          <p:nvPr>
            <p:ph type="body" sz="half" idx="1"/>
            <p:custDataLst>
              <p:tags r:id="rId2"/>
            </p:custDataLst>
          </p:nvPr>
        </p:nvSpPr>
        <p:spPr>
          <a:xfrm>
            <a:off x="914400" y="1676400"/>
            <a:ext cx="3581400" cy="2428875"/>
          </a:xfrm>
        </p:spPr>
        <p:txBody>
          <a:bodyPr/>
          <a:lstStyle/>
          <a:p>
            <a:pPr algn="ctr" eaLnBrk="1" hangingPunct="1">
              <a:buFontTx/>
              <a:buNone/>
            </a:pPr>
            <a:r>
              <a:rPr lang="fr-CA" altLang="fr-FR" sz="2000" smtClean="0"/>
              <a:t>RCAA2</a:t>
            </a:r>
          </a:p>
          <a:p>
            <a:pPr eaLnBrk="1" hangingPunct="1">
              <a:buFontTx/>
              <a:buNone/>
            </a:pPr>
            <a:r>
              <a:rPr lang="en-US" altLang="fr-FR" sz="1800" smtClean="0"/>
              <a:t>245 00  $a Managing bird damage to fruit and other horticultural crops / John Tracey ... [et al.] ; illustrations by Bryan Kenny ; foreword by Justin Taylor</a:t>
            </a:r>
          </a:p>
          <a:p>
            <a:pPr eaLnBrk="1" hangingPunct="1">
              <a:buFontTx/>
              <a:buNone/>
            </a:pPr>
            <a:r>
              <a:rPr lang="en-US" altLang="fr-FR" sz="1800" smtClean="0"/>
              <a:t>700 1_  $a Tracey, John Paul.</a:t>
            </a:r>
          </a:p>
          <a:p>
            <a:pPr algn="ctr" eaLnBrk="1" hangingPunct="1">
              <a:buFontTx/>
              <a:buNone/>
            </a:pPr>
            <a:endParaRPr lang="fr-FR" altLang="fr-FR" sz="2000" smtClean="0"/>
          </a:p>
        </p:txBody>
      </p:sp>
      <p:sp>
        <p:nvSpPr>
          <p:cNvPr id="67591" name="Rectangle 6"/>
          <p:cNvSpPr>
            <a:spLocks noGrp="1" noChangeArrowheads="1"/>
          </p:cNvSpPr>
          <p:nvPr>
            <p:ph type="body" sz="half" idx="2"/>
            <p:custDataLst>
              <p:tags r:id="rId3"/>
            </p:custDataLst>
          </p:nvPr>
        </p:nvSpPr>
        <p:spPr>
          <a:xfrm>
            <a:off x="4572000" y="1600200"/>
            <a:ext cx="3581400" cy="4619625"/>
          </a:xfrm>
        </p:spPr>
        <p:txBody>
          <a:bodyPr/>
          <a:lstStyle/>
          <a:p>
            <a:pPr algn="ctr" eaLnBrk="1" hangingPunct="1"/>
            <a:r>
              <a:rPr lang="fr-CA" altLang="fr-FR" sz="1800" smtClean="0"/>
              <a:t>RDA</a:t>
            </a:r>
          </a:p>
          <a:p>
            <a:pPr eaLnBrk="1" hangingPunct="1">
              <a:buFontTx/>
              <a:buNone/>
            </a:pPr>
            <a:r>
              <a:rPr lang="en-US" altLang="fr-FR" sz="1800" smtClean="0">
                <a:solidFill>
                  <a:srgbClr val="FF0000"/>
                </a:solidFill>
              </a:rPr>
              <a:t>100 1_  $a Tracey, John Paul, $e auteur.</a:t>
            </a:r>
          </a:p>
          <a:p>
            <a:pPr eaLnBrk="1" hangingPunct="1">
              <a:buFontTx/>
              <a:buNone/>
            </a:pPr>
            <a:r>
              <a:rPr lang="en-US" altLang="fr-FR" sz="1800" smtClean="0"/>
              <a:t>245 </a:t>
            </a:r>
            <a:r>
              <a:rPr lang="en-US" altLang="fr-FR" sz="1800" smtClean="0">
                <a:solidFill>
                  <a:srgbClr val="FF0000"/>
                </a:solidFill>
              </a:rPr>
              <a:t>1</a:t>
            </a:r>
            <a:r>
              <a:rPr lang="en-US" altLang="fr-FR" sz="1800" smtClean="0"/>
              <a:t>0  $a Managing bird damage to fruit and other horticultural crops / John Tracey</a:t>
            </a:r>
            <a:r>
              <a:rPr lang="en-US" altLang="fr-FR" sz="1800" smtClean="0">
                <a:solidFill>
                  <a:srgbClr val="FF0000"/>
                </a:solidFill>
              </a:rPr>
              <a:t>, Mary Bomford, Quentin Hart, Glen Saunders, Ron Sinclair ; illustrations by Brian Kenny ; foreword by Justin Taylor.</a:t>
            </a:r>
          </a:p>
          <a:p>
            <a:pPr eaLnBrk="1" hangingPunct="1">
              <a:buFontTx/>
              <a:buNone/>
            </a:pPr>
            <a:r>
              <a:rPr lang="en-US" altLang="fr-FR" sz="1800" smtClean="0">
                <a:solidFill>
                  <a:srgbClr val="FF0000"/>
                </a:solidFill>
              </a:rPr>
              <a:t>700 1_ $a Bomford, Mary, $e auteur.</a:t>
            </a:r>
          </a:p>
          <a:p>
            <a:pPr eaLnBrk="1" hangingPunct="1">
              <a:buFontTx/>
              <a:buNone/>
            </a:pPr>
            <a:r>
              <a:rPr lang="en-US" altLang="fr-FR" sz="1800" smtClean="0">
                <a:solidFill>
                  <a:srgbClr val="FF0000"/>
                </a:solidFill>
              </a:rPr>
              <a:t>700 1_ $a Hart, Quentin, $e auteur.</a:t>
            </a:r>
          </a:p>
          <a:p>
            <a:pPr eaLnBrk="1" hangingPunct="1">
              <a:buFontTx/>
              <a:buNone/>
            </a:pPr>
            <a:r>
              <a:rPr lang="en-US" altLang="fr-FR" sz="1800" smtClean="0">
                <a:solidFill>
                  <a:srgbClr val="FF0000"/>
                </a:solidFill>
              </a:rPr>
              <a:t>700 1_ $a Saunders, Glen, $e auteur.</a:t>
            </a:r>
          </a:p>
          <a:p>
            <a:pPr eaLnBrk="1" hangingPunct="1">
              <a:buFontTx/>
              <a:buNone/>
            </a:pPr>
            <a:r>
              <a:rPr lang="en-US" altLang="fr-FR" sz="1800" smtClean="0">
                <a:solidFill>
                  <a:srgbClr val="FF0000"/>
                </a:solidFill>
              </a:rPr>
              <a:t>700 1_ $a Sinclair, Ron, $e auteur.</a:t>
            </a:r>
          </a:p>
          <a:p>
            <a:pPr eaLnBrk="1" hangingPunct="1">
              <a:buFontTx/>
              <a:buNone/>
            </a:pPr>
            <a:r>
              <a:rPr lang="en-US" altLang="fr-FR" sz="1800" smtClean="0">
                <a:solidFill>
                  <a:srgbClr val="FF0000"/>
                </a:solidFill>
              </a:rPr>
              <a:t>700 1_ $a Kenny, Bryan,$e illustrateur.</a:t>
            </a:r>
          </a:p>
          <a:p>
            <a:pPr eaLnBrk="1" hangingPunct="1">
              <a:buFontTx/>
              <a:buNone/>
            </a:pPr>
            <a:r>
              <a:rPr lang="en-US" altLang="fr-FR" sz="1800" smtClean="0">
                <a:solidFill>
                  <a:srgbClr val="FF0000"/>
                </a:solidFill>
              </a:rPr>
              <a:t>700 1_ $a Taylor, Justin, $e préfacier.</a:t>
            </a:r>
          </a:p>
          <a:p>
            <a:pPr eaLnBrk="1" hangingPunct="1">
              <a:buFontTx/>
              <a:buNone/>
            </a:pPr>
            <a:endParaRPr lang="fr-FR" altLang="fr-FR" sz="1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C:\Users\Marcel\Desktop\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Espace réservé du pied de page 4"/>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68612" name="Espace réservé du numéro de diapositive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DD802CB-1218-4B51-8A78-885825968BB7}" type="slidenum">
              <a:rPr lang="fr-FR" altLang="fr-FR" sz="1200" smtClean="0">
                <a:solidFill>
                  <a:srgbClr val="969696"/>
                </a:solidFill>
              </a:rPr>
              <a:pPr eaLnBrk="1" hangingPunct="1"/>
              <a:t>61</a:t>
            </a:fld>
            <a:endParaRPr lang="fr-FR" altLang="fr-FR" sz="1200" smtClean="0">
              <a:solidFill>
                <a:srgbClr val="969696"/>
              </a:solidFill>
            </a:endParaRPr>
          </a:p>
        </p:txBody>
      </p:sp>
      <p:sp>
        <p:nvSpPr>
          <p:cNvPr id="68613" name="Rectangle 4"/>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Meilleur accès donné aux œuvres </a:t>
            </a:r>
            <a:endParaRPr lang="fr-FR" altLang="fr-FR" sz="2800" smtClean="0"/>
          </a:p>
        </p:txBody>
      </p:sp>
      <p:sp>
        <p:nvSpPr>
          <p:cNvPr id="68614" name="Rectangle 5"/>
          <p:cNvSpPr>
            <a:spLocks noGrp="1" noChangeArrowheads="1"/>
          </p:cNvSpPr>
          <p:nvPr>
            <p:ph type="body" sz="half" idx="1"/>
            <p:custDataLst>
              <p:tags r:id="rId2"/>
            </p:custDataLst>
          </p:nvPr>
        </p:nvSpPr>
        <p:spPr>
          <a:xfrm>
            <a:off x="914400" y="1600200"/>
            <a:ext cx="3581400" cy="3048000"/>
          </a:xfrm>
        </p:spPr>
        <p:txBody>
          <a:bodyPr/>
          <a:lstStyle/>
          <a:p>
            <a:pPr algn="ctr" eaLnBrk="1" hangingPunct="1">
              <a:lnSpc>
                <a:spcPct val="90000"/>
              </a:lnSpc>
            </a:pPr>
            <a:r>
              <a:rPr lang="fr-CA" altLang="fr-FR" sz="2200" smtClean="0"/>
              <a:t>RCAA2</a:t>
            </a:r>
          </a:p>
          <a:p>
            <a:pPr eaLnBrk="1" hangingPunct="1">
              <a:lnSpc>
                <a:spcPct val="90000"/>
              </a:lnSpc>
              <a:buFontTx/>
              <a:buNone/>
            </a:pPr>
            <a:r>
              <a:rPr lang="en-US" altLang="fr-FR" sz="2000" smtClean="0"/>
              <a:t>100 0_ $a Homère</a:t>
            </a:r>
          </a:p>
          <a:p>
            <a:pPr eaLnBrk="1" hangingPunct="1">
              <a:lnSpc>
                <a:spcPct val="90000"/>
              </a:lnSpc>
              <a:buFontTx/>
              <a:buNone/>
            </a:pPr>
            <a:r>
              <a:rPr lang="en-US" altLang="fr-FR" sz="2000" smtClean="0"/>
              <a:t>240 10 $a Iliade. $k Morceaux choisis</a:t>
            </a:r>
          </a:p>
          <a:p>
            <a:pPr eaLnBrk="1" hangingPunct="1">
              <a:lnSpc>
                <a:spcPct val="90000"/>
              </a:lnSpc>
              <a:buFontTx/>
              <a:buNone/>
            </a:pPr>
            <a:r>
              <a:rPr lang="en-US" altLang="fr-FR" sz="2000" smtClean="0"/>
              <a:t>245 10 $a Homer’s Iliad, books I, VI, XX, and XXIV / $c with a copious vocabulary for the use of schools and colleges, by James Fergusson.</a:t>
            </a:r>
          </a:p>
          <a:p>
            <a:pPr eaLnBrk="1" hangingPunct="1">
              <a:lnSpc>
                <a:spcPct val="90000"/>
              </a:lnSpc>
            </a:pPr>
            <a:endParaRPr lang="fr-FR" altLang="fr-FR" sz="2200" smtClean="0"/>
          </a:p>
        </p:txBody>
      </p:sp>
      <p:sp>
        <p:nvSpPr>
          <p:cNvPr id="68615" name="Rectangle 6"/>
          <p:cNvSpPr>
            <a:spLocks noGrp="1" noChangeArrowheads="1"/>
          </p:cNvSpPr>
          <p:nvPr>
            <p:ph type="body" sz="half" idx="2"/>
            <p:custDataLst>
              <p:tags r:id="rId3"/>
            </p:custDataLst>
          </p:nvPr>
        </p:nvSpPr>
        <p:spPr>
          <a:xfrm>
            <a:off x="4648200" y="1524000"/>
            <a:ext cx="3581400" cy="4432300"/>
          </a:xfrm>
        </p:spPr>
        <p:txBody>
          <a:bodyPr/>
          <a:lstStyle/>
          <a:p>
            <a:pPr algn="ctr" eaLnBrk="1" hangingPunct="1">
              <a:lnSpc>
                <a:spcPct val="90000"/>
              </a:lnSpc>
            </a:pPr>
            <a:r>
              <a:rPr lang="fr-CA" altLang="fr-FR" sz="1800" smtClean="0"/>
              <a:t>RDA</a:t>
            </a:r>
          </a:p>
          <a:p>
            <a:pPr eaLnBrk="1" hangingPunct="1">
              <a:lnSpc>
                <a:spcPct val="90000"/>
              </a:lnSpc>
              <a:buFontTx/>
              <a:buNone/>
            </a:pPr>
            <a:r>
              <a:rPr lang="en-US" altLang="fr-FR" sz="1800" smtClean="0"/>
              <a:t>100 0_ $a Homère</a:t>
            </a:r>
            <a:r>
              <a:rPr lang="en-US" altLang="fr-FR" sz="1800" smtClean="0">
                <a:solidFill>
                  <a:srgbClr val="FF0000"/>
                </a:solidFill>
              </a:rPr>
              <a:t>, $e auteur</a:t>
            </a:r>
            <a:r>
              <a:rPr lang="en-US" altLang="fr-FR" sz="1800" smtClean="0"/>
              <a:t>.</a:t>
            </a:r>
          </a:p>
          <a:p>
            <a:pPr eaLnBrk="1" hangingPunct="1">
              <a:lnSpc>
                <a:spcPct val="90000"/>
              </a:lnSpc>
              <a:buFontTx/>
              <a:buNone/>
            </a:pPr>
            <a:r>
              <a:rPr lang="en-US" altLang="fr-FR" sz="1800" smtClean="0"/>
              <a:t>240 10 $a Iliade. $k Extraits.$lAnglais</a:t>
            </a:r>
          </a:p>
          <a:p>
            <a:pPr eaLnBrk="1" hangingPunct="1">
              <a:lnSpc>
                <a:spcPct val="90000"/>
              </a:lnSpc>
              <a:buFontTx/>
              <a:buNone/>
            </a:pPr>
            <a:r>
              <a:rPr lang="en-US" altLang="fr-FR" sz="1800" smtClean="0"/>
              <a:t>245 10 $a Homer’s Iliad, books I, VI, XX, and XXIV / $c with a copious vocabulary for the use of schools and colleges, by James Fergusson.</a:t>
            </a:r>
          </a:p>
          <a:p>
            <a:pPr eaLnBrk="1" hangingPunct="1">
              <a:lnSpc>
                <a:spcPct val="90000"/>
              </a:lnSpc>
              <a:buFontTx/>
              <a:buNone/>
            </a:pPr>
            <a:r>
              <a:rPr lang="en-US" altLang="fr-FR" sz="1800" smtClean="0">
                <a:solidFill>
                  <a:srgbClr val="FF0000"/>
                </a:solidFill>
              </a:rPr>
              <a:t>700 02 $i comprend $a Homère. $t Iliade. $n Livre 1,$lAnglais</a:t>
            </a:r>
          </a:p>
          <a:p>
            <a:pPr eaLnBrk="1" hangingPunct="1">
              <a:lnSpc>
                <a:spcPct val="90000"/>
              </a:lnSpc>
              <a:buFontTx/>
              <a:buNone/>
            </a:pPr>
            <a:r>
              <a:rPr lang="en-US" altLang="fr-FR" sz="1800" smtClean="0">
                <a:solidFill>
                  <a:srgbClr val="FF0000"/>
                </a:solidFill>
              </a:rPr>
              <a:t>700 02 $i comprend $a Homère. $t Iliade. $n Livre 6,$lAnglais</a:t>
            </a:r>
          </a:p>
          <a:p>
            <a:pPr eaLnBrk="1" hangingPunct="1">
              <a:lnSpc>
                <a:spcPct val="90000"/>
              </a:lnSpc>
              <a:buFontTx/>
              <a:buNone/>
            </a:pPr>
            <a:r>
              <a:rPr lang="en-US" altLang="fr-FR" sz="1800" smtClean="0">
                <a:solidFill>
                  <a:srgbClr val="FF0000"/>
                </a:solidFill>
              </a:rPr>
              <a:t>700 02 $i comprend $a Homère. $t Iliade. $n Livre 20,$lAnglais</a:t>
            </a:r>
          </a:p>
          <a:p>
            <a:pPr eaLnBrk="1" hangingPunct="1">
              <a:lnSpc>
                <a:spcPct val="90000"/>
              </a:lnSpc>
              <a:buFontTx/>
              <a:buNone/>
            </a:pPr>
            <a:r>
              <a:rPr lang="en-US" altLang="fr-FR" sz="1800" smtClean="0">
                <a:solidFill>
                  <a:srgbClr val="FF0000"/>
                </a:solidFill>
              </a:rPr>
              <a:t>700 02 $i comprend $a Homère. $t Iliade, $n Livre 24,$lAnglais</a:t>
            </a:r>
          </a:p>
          <a:p>
            <a:pPr eaLnBrk="1" hangingPunct="1">
              <a:lnSpc>
                <a:spcPct val="90000"/>
              </a:lnSpc>
            </a:pPr>
            <a:endParaRPr lang="fr-FR" altLang="fr-FR" sz="1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Espace réservé du pied de page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fr-FR" sz="1200" smtClean="0"/>
              <a:t>Bibliothèque de l'Université Laval</a:t>
            </a:r>
          </a:p>
        </p:txBody>
      </p:sp>
      <p:sp>
        <p:nvSpPr>
          <p:cNvPr id="69637" name="Espace réservé du numéro de diapositive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FA5AD84-853B-40BF-B25F-EDD40FE28EB9}" type="slidenum">
              <a:rPr lang="en-US" altLang="fr-FR" sz="1600" smtClean="0">
                <a:latin typeface="Arial Black" pitchFamily="34" charset="0"/>
              </a:rPr>
              <a:pPr eaLnBrk="1" hangingPunct="1"/>
              <a:t>62</a:t>
            </a:fld>
            <a:endParaRPr lang="en-US" altLang="fr-FR" sz="1600" smtClean="0">
              <a:latin typeface="Arial Black" pitchFamily="34" charset="0"/>
            </a:endParaRPr>
          </a:p>
        </p:txBody>
      </p:sp>
      <p:pic>
        <p:nvPicPr>
          <p:cNvPr id="69638" name="Picture 5" descr="PPT54"/>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4191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9" name="Picture 6" descr="PPT5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114800" y="0"/>
            <a:ext cx="502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0659"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121C2314-C7F6-4378-A842-26E60CBA42ED}" type="slidenum">
              <a:rPr lang="fr-FR" altLang="fr-FR" sz="1200" smtClean="0">
                <a:solidFill>
                  <a:srgbClr val="969696"/>
                </a:solidFill>
              </a:rPr>
              <a:pPr eaLnBrk="1" hangingPunct="1"/>
              <a:t>63</a:t>
            </a:fld>
            <a:endParaRPr lang="fr-FR" altLang="fr-FR" sz="1200" smtClean="0">
              <a:solidFill>
                <a:srgbClr val="969696"/>
              </a:solidFill>
            </a:endParaRPr>
          </a:p>
        </p:txBody>
      </p:sp>
      <p:pic>
        <p:nvPicPr>
          <p:cNvPr id="70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90500"/>
            <a:ext cx="9142412"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914400" y="685800"/>
            <a:ext cx="7620000" cy="1384300"/>
          </a:xfrm>
          <a:prstGeom prst="rect">
            <a:avLst/>
          </a:prstGeom>
          <a:noFill/>
        </p:spPr>
        <p:txBody>
          <a:bodyPr>
            <a:spAutoFit/>
          </a:bodyPr>
          <a:lstStyle/>
          <a:p>
            <a:pPr>
              <a:defRPr/>
            </a:pPr>
            <a:r>
              <a:rPr lang="fr-CA" sz="2800" b="1" dirty="0">
                <a:solidFill>
                  <a:srgbClr val="4D4D4D"/>
                </a:solidFill>
                <a:latin typeface="Arial Narrow"/>
                <a:ea typeface="+mj-ea"/>
                <a:cs typeface="+mj-cs"/>
              </a:rPr>
              <a:t>Les catalogues de bibliothèque et outils de  découverte actuels sont-ils conformes aux principes de FRBR?</a:t>
            </a:r>
          </a:p>
        </p:txBody>
      </p:sp>
      <p:sp>
        <p:nvSpPr>
          <p:cNvPr id="70662" name="ZoneTexte 6"/>
          <p:cNvSpPr txBox="1">
            <a:spLocks noChangeArrowheads="1"/>
          </p:cNvSpPr>
          <p:nvPr/>
        </p:nvSpPr>
        <p:spPr bwMode="auto">
          <a:xfrm>
            <a:off x="1047750" y="29718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CA" altLang="fr-FR" sz="2400" b="1">
                <a:solidFill>
                  <a:srgbClr val="777777"/>
                </a:solidFill>
                <a:latin typeface="Arial Narrow" pitchFamily="34" charset="0"/>
              </a:rPr>
              <a:t>Entités du groupe 1		</a:t>
            </a:r>
            <a:r>
              <a:rPr lang="fr-CA" altLang="fr-FR" sz="2000">
                <a:solidFill>
                  <a:srgbClr val="777777"/>
                </a:solidFill>
                <a:latin typeface="Arial Narrow" pitchFamily="34" charset="0"/>
              </a:rPr>
              <a:t>	</a:t>
            </a:r>
            <a:r>
              <a:rPr lang="fr-CA" altLang="fr-FR" sz="2400" b="1">
                <a:solidFill>
                  <a:srgbClr val="777777"/>
                </a:solidFill>
                <a:latin typeface="Arial Narrow" pitchFamily="34" charset="0"/>
              </a:rPr>
              <a:t>RCAA2</a:t>
            </a:r>
          </a:p>
          <a:p>
            <a:pPr eaLnBrk="1" hangingPunct="1"/>
            <a:endParaRPr lang="fr-CA" altLang="fr-FR" sz="2000">
              <a:solidFill>
                <a:srgbClr val="777777"/>
              </a:solidFill>
              <a:latin typeface="Arial Narrow" pitchFamily="34" charset="0"/>
            </a:endParaRPr>
          </a:p>
          <a:p>
            <a:pPr eaLnBrk="1" hangingPunct="1"/>
            <a:r>
              <a:rPr lang="fr-CA" altLang="fr-FR" sz="2000">
                <a:solidFill>
                  <a:srgbClr val="777777"/>
                </a:solidFill>
                <a:latin typeface="Arial Narrow" pitchFamily="34" charset="0"/>
              </a:rPr>
              <a:t>Œuvre					Titre uniforme</a:t>
            </a:r>
          </a:p>
          <a:p>
            <a:pPr eaLnBrk="1" hangingPunct="1"/>
            <a:r>
              <a:rPr lang="fr-CA" altLang="fr-FR" sz="2000">
                <a:solidFill>
                  <a:srgbClr val="777777"/>
                </a:solidFill>
                <a:latin typeface="Arial Narrow" pitchFamily="34" charset="0"/>
              </a:rPr>
              <a:t>Expression				IGGD, Langue du document </a:t>
            </a:r>
          </a:p>
          <a:p>
            <a:pPr eaLnBrk="1" hangingPunct="1"/>
            <a:r>
              <a:rPr lang="fr-CA" altLang="fr-FR" sz="2000">
                <a:solidFill>
                  <a:srgbClr val="777777"/>
                </a:solidFill>
                <a:latin typeface="Arial Narrow" pitchFamily="34" charset="0"/>
              </a:rPr>
              <a:t>Manifestation				Description bibliographique</a:t>
            </a:r>
          </a:p>
          <a:p>
            <a:pPr eaLnBrk="1" hangingPunct="1"/>
            <a:r>
              <a:rPr lang="fr-CA" altLang="fr-FR" sz="2000">
                <a:solidFill>
                  <a:srgbClr val="777777"/>
                </a:solidFill>
                <a:latin typeface="Arial Narrow" pitchFamily="34" charset="0"/>
              </a:rPr>
              <a:t>Item					Mention d’exemplaire, 						informations sur l’exemplaire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pied de page 1"/>
          <p:cNvSpPr>
            <a:spLocks noGrp="1"/>
          </p:cNvSpPr>
          <p:nvPr>
            <p:ph type="ftr" sz="quarter" idx="10"/>
          </p:nvPr>
        </p:nvSpPr>
        <p:spPr>
          <a:xfrm>
            <a:off x="609600" y="6400800"/>
            <a:ext cx="4572000" cy="182563"/>
          </a:xfrm>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1683"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81521FF-CB40-453E-A205-1F12897A7739}" type="slidenum">
              <a:rPr lang="fr-FR" altLang="fr-FR" sz="1200" smtClean="0">
                <a:solidFill>
                  <a:srgbClr val="969696"/>
                </a:solidFill>
              </a:rPr>
              <a:pPr eaLnBrk="1" hangingPunct="1"/>
              <a:t>64</a:t>
            </a:fld>
            <a:endParaRPr lang="fr-FR" altLang="fr-FR" sz="1200" smtClean="0">
              <a:solidFill>
                <a:srgbClr val="969696"/>
              </a:solidFill>
            </a:endParaRPr>
          </a:p>
        </p:txBody>
      </p:sp>
      <p:pic>
        <p:nvPicPr>
          <p:cNvPr id="716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Rectangle 2"/>
          <p:cNvSpPr txBox="1">
            <a:spLocks noChangeArrowheads="1"/>
          </p:cNvSpPr>
          <p:nvPr>
            <p:custDataLst>
              <p:tags r:id="rId1"/>
            </p:custDataLst>
          </p:nvPr>
        </p:nvSpPr>
        <p:spPr bwMode="auto">
          <a:xfrm>
            <a:off x="914400" y="806450"/>
            <a:ext cx="7315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lnSpc>
                <a:spcPct val="90000"/>
              </a:lnSpc>
            </a:pPr>
            <a:r>
              <a:rPr lang="fr-CA" altLang="fr-FR" sz="2800" b="1">
                <a:solidFill>
                  <a:srgbClr val="4D4D4D"/>
                </a:solidFill>
                <a:latin typeface="Arial Narrow" pitchFamily="34" charset="0"/>
              </a:rPr>
              <a:t>Comment  les principes FRBR se manifesteront-ils dans les catalogues de bibliothèques?</a:t>
            </a:r>
          </a:p>
          <a:p>
            <a:pPr algn="ctr" eaLnBrk="1" hangingPunct="1">
              <a:lnSpc>
                <a:spcPct val="90000"/>
              </a:lnSpc>
            </a:pPr>
            <a:endParaRPr lang="fr-CA" altLang="fr-FR" sz="2800" b="1">
              <a:solidFill>
                <a:srgbClr val="4D4D4D"/>
              </a:solidFill>
              <a:latin typeface="Arial Narrow" pitchFamily="34" charset="0"/>
            </a:endParaRPr>
          </a:p>
          <a:p>
            <a:pPr algn="ctr" eaLnBrk="1" hangingPunct="1">
              <a:lnSpc>
                <a:spcPct val="90000"/>
              </a:lnSpc>
            </a:pPr>
            <a:endParaRPr lang="fr-FR" altLang="fr-FR" sz="2800" b="1">
              <a:solidFill>
                <a:srgbClr val="4D4D4D"/>
              </a:solidFill>
              <a:latin typeface="Arial Narrow" pitchFamily="34" charset="0"/>
            </a:endParaRPr>
          </a:p>
        </p:txBody>
      </p:sp>
      <p:sp>
        <p:nvSpPr>
          <p:cNvPr id="7" name="ZoneTexte 6"/>
          <p:cNvSpPr txBox="1"/>
          <p:nvPr/>
        </p:nvSpPr>
        <p:spPr>
          <a:xfrm>
            <a:off x="914400" y="2262188"/>
            <a:ext cx="7961313" cy="2806700"/>
          </a:xfrm>
          <a:prstGeom prst="rect">
            <a:avLst/>
          </a:prstGeom>
          <a:noFill/>
        </p:spPr>
        <p:txBody>
          <a:bodyPr>
            <a:spAutoFit/>
          </a:bodyPr>
          <a:lstStyle/>
          <a:p>
            <a:pPr marL="177800" indent="-177800">
              <a:spcBef>
                <a:spcPct val="20000"/>
              </a:spcBef>
              <a:buClr>
                <a:srgbClr val="0099CC"/>
              </a:buClr>
              <a:buFontTx/>
              <a:buChar char="•"/>
              <a:defRPr/>
            </a:pPr>
            <a:r>
              <a:rPr lang="fr-CA" altLang="fr-FR" sz="2600" kern="0" dirty="0">
                <a:solidFill>
                  <a:srgbClr val="777777"/>
                </a:solidFill>
                <a:latin typeface="Arial Narrow"/>
              </a:rPr>
              <a:t>Par l’affichage </a:t>
            </a:r>
            <a:r>
              <a:rPr lang="fr-CA" altLang="fr-FR" sz="2600" b="1" kern="0" dirty="0">
                <a:solidFill>
                  <a:srgbClr val="777777"/>
                </a:solidFill>
                <a:latin typeface="Arial Narrow"/>
              </a:rPr>
              <a:t>significatif</a:t>
            </a:r>
            <a:r>
              <a:rPr lang="fr-CA" altLang="fr-FR" sz="2600" kern="0" dirty="0">
                <a:solidFill>
                  <a:srgbClr val="777777"/>
                </a:solidFill>
                <a:latin typeface="Arial Narrow"/>
              </a:rPr>
              <a:t> des résultats de recherche pour faciliter la navigation</a:t>
            </a:r>
          </a:p>
          <a:p>
            <a:pPr marL="1092200" lvl="2" indent="-177800">
              <a:spcBef>
                <a:spcPct val="20000"/>
              </a:spcBef>
              <a:buClr>
                <a:srgbClr val="0099CC"/>
              </a:buClr>
              <a:buFontTx/>
              <a:buChar char="•"/>
              <a:defRPr/>
            </a:pPr>
            <a:r>
              <a:rPr lang="fr-CA" altLang="fr-FR" sz="2600" kern="0" dirty="0">
                <a:solidFill>
                  <a:srgbClr val="777777"/>
                </a:solidFill>
                <a:latin typeface="Arial Narrow"/>
              </a:rPr>
              <a:t>En regroupant, sous une même œuvre, toutes les expressions reliées à cette œuvre</a:t>
            </a:r>
          </a:p>
          <a:p>
            <a:pPr marL="1092200" lvl="2" indent="-177800">
              <a:spcBef>
                <a:spcPct val="20000"/>
              </a:spcBef>
              <a:buClr>
                <a:srgbClr val="0099CC"/>
              </a:buClr>
              <a:buFontTx/>
              <a:buChar char="•"/>
              <a:defRPr/>
            </a:pPr>
            <a:r>
              <a:rPr lang="fr-CA" altLang="fr-FR" sz="2600" kern="0" dirty="0">
                <a:solidFill>
                  <a:srgbClr val="777777"/>
                </a:solidFill>
                <a:latin typeface="Arial Narrow"/>
              </a:rPr>
              <a:t>En regroupant, sous une même expression, toutes les manifestations reliées à cette expression</a:t>
            </a:r>
          </a:p>
          <a:p>
            <a:pPr>
              <a:defRPr/>
            </a:pPr>
            <a:endParaRPr lang="fr-CA" dirty="0">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2707"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285F1E4-4746-4051-A059-679E569A7CE3}" type="slidenum">
              <a:rPr lang="fr-FR" altLang="fr-FR" sz="1200" smtClean="0">
                <a:solidFill>
                  <a:srgbClr val="969696"/>
                </a:solidFill>
              </a:rPr>
              <a:pPr eaLnBrk="1" hangingPunct="1"/>
              <a:t>65</a:t>
            </a:fld>
            <a:endParaRPr lang="fr-FR" altLang="fr-FR" sz="1200" smtClean="0">
              <a:solidFill>
                <a:srgbClr val="969696"/>
              </a:solidFill>
            </a:endParaRPr>
          </a:p>
        </p:txBody>
      </p:sp>
      <p:pic>
        <p:nvPicPr>
          <p:cNvPr id="727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525"/>
            <a:ext cx="9144000" cy="63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Rectangle 2"/>
          <p:cNvSpPr txBox="1">
            <a:spLocks noChangeArrowheads="1"/>
          </p:cNvSpPr>
          <p:nvPr>
            <p:custDataLst>
              <p:tags r:id="rId1"/>
            </p:custDataLst>
          </p:nvPr>
        </p:nvSpPr>
        <p:spPr bwMode="auto">
          <a:xfrm>
            <a:off x="914400" y="806450"/>
            <a:ext cx="7315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lnSpc>
                <a:spcPct val="90000"/>
              </a:lnSpc>
            </a:pPr>
            <a:r>
              <a:rPr lang="fr-CA" altLang="fr-FR" sz="2800" b="1">
                <a:solidFill>
                  <a:srgbClr val="4D4D4D"/>
                </a:solidFill>
                <a:latin typeface="Arial Narrow" pitchFamily="34" charset="0"/>
              </a:rPr>
              <a:t>Comment  les principes FRBR se manifesteront-ils dans les catalogues de bibliothèques?</a:t>
            </a:r>
          </a:p>
          <a:p>
            <a:pPr algn="ctr" eaLnBrk="1" hangingPunct="1">
              <a:lnSpc>
                <a:spcPct val="90000"/>
              </a:lnSpc>
            </a:pPr>
            <a:endParaRPr lang="fr-CA" altLang="fr-FR" sz="2800" b="1">
              <a:solidFill>
                <a:srgbClr val="4D4D4D"/>
              </a:solidFill>
              <a:latin typeface="Arial Narrow" pitchFamily="34" charset="0"/>
            </a:endParaRPr>
          </a:p>
          <a:p>
            <a:pPr algn="ctr" eaLnBrk="1" hangingPunct="1">
              <a:lnSpc>
                <a:spcPct val="90000"/>
              </a:lnSpc>
            </a:pPr>
            <a:endParaRPr lang="fr-FR" altLang="fr-FR" sz="2800" b="1">
              <a:solidFill>
                <a:srgbClr val="4D4D4D"/>
              </a:solidFill>
              <a:latin typeface="Arial Narrow" pitchFamily="34" charset="0"/>
            </a:endParaRPr>
          </a:p>
        </p:txBody>
      </p:sp>
      <p:sp>
        <p:nvSpPr>
          <p:cNvPr id="11" name="ZoneTexte 10"/>
          <p:cNvSpPr txBox="1"/>
          <p:nvPr/>
        </p:nvSpPr>
        <p:spPr>
          <a:xfrm>
            <a:off x="381000" y="2286000"/>
            <a:ext cx="8120063" cy="5688013"/>
          </a:xfrm>
          <a:prstGeom prst="rect">
            <a:avLst/>
          </a:prstGeom>
          <a:noFill/>
        </p:spPr>
        <p:txBody>
          <a:bodyPr>
            <a:spAutoFit/>
          </a:bodyPr>
          <a:lstStyle/>
          <a:p>
            <a:pPr marL="177800" indent="-177800">
              <a:spcBef>
                <a:spcPct val="20000"/>
              </a:spcBef>
              <a:buClr>
                <a:srgbClr val="0099CC"/>
              </a:buClr>
              <a:buFontTx/>
              <a:buChar char="•"/>
              <a:defRPr/>
            </a:pPr>
            <a:r>
              <a:rPr lang="fr-CA" altLang="fr-FR" sz="2600" kern="0" dirty="0">
                <a:solidFill>
                  <a:srgbClr val="777777"/>
                </a:solidFill>
                <a:latin typeface="Arial Narrow"/>
              </a:rPr>
              <a:t>Par l’affichage des attributs de certaines entités (par exemple, les créateurs)</a:t>
            </a:r>
          </a:p>
          <a:p>
            <a:pPr marL="177800" indent="-177800">
              <a:spcBef>
                <a:spcPct val="20000"/>
              </a:spcBef>
              <a:buClr>
                <a:srgbClr val="0099CC"/>
              </a:buClr>
              <a:buFontTx/>
              <a:buChar char="•"/>
              <a:defRPr/>
            </a:pPr>
            <a:r>
              <a:rPr lang="fr-CA" altLang="fr-FR" sz="2600" kern="0" dirty="0">
                <a:solidFill>
                  <a:srgbClr val="777777"/>
                </a:solidFill>
                <a:latin typeface="Arial Narrow"/>
              </a:rPr>
              <a:t>Par l’établissement de relations entre les œuvres (adaptations, ouvrages portant sur l’œuvre)</a:t>
            </a:r>
          </a:p>
          <a:p>
            <a:pPr marL="177800" indent="-177800">
              <a:spcBef>
                <a:spcPct val="20000"/>
              </a:spcBef>
              <a:buClr>
                <a:srgbClr val="0099CC"/>
              </a:buClr>
              <a:buFontTx/>
              <a:buChar char="•"/>
              <a:defRPr/>
            </a:pPr>
            <a:r>
              <a:rPr lang="fr-CA" altLang="fr-FR" sz="2600" kern="0" dirty="0">
                <a:solidFill>
                  <a:srgbClr val="777777"/>
                </a:solidFill>
                <a:latin typeface="Arial Narrow"/>
              </a:rPr>
              <a:t>Par l’établissement de liens vers les parties d’une œuvre et inversement</a:t>
            </a:r>
          </a:p>
          <a:p>
            <a:pPr marL="177800" indent="-177800">
              <a:spcBef>
                <a:spcPct val="20000"/>
              </a:spcBef>
              <a:buClr>
                <a:srgbClr val="0099CC"/>
              </a:buClr>
              <a:buFontTx/>
              <a:buChar char="•"/>
              <a:defRPr/>
            </a:pPr>
            <a:endParaRPr lang="fr-CA" altLang="fr-FR" sz="2600" kern="0" dirty="0">
              <a:solidFill>
                <a:srgbClr val="777777"/>
              </a:solidFill>
              <a:latin typeface="Arial Narrow"/>
            </a:endParaRPr>
          </a:p>
          <a:p>
            <a:pPr lvl="2">
              <a:spcBef>
                <a:spcPct val="20000"/>
              </a:spcBef>
              <a:buClr>
                <a:srgbClr val="0099CC"/>
              </a:buClr>
              <a:defRPr/>
            </a:pPr>
            <a:endParaRPr lang="fr-CA" altLang="fr-FR" sz="2600" kern="0" dirty="0">
              <a:solidFill>
                <a:srgbClr val="777777"/>
              </a:solidFill>
              <a:latin typeface="Arial Narrow"/>
            </a:endParaRPr>
          </a:p>
          <a:p>
            <a:pPr marL="1092200" lvl="2" indent="-177800">
              <a:spcBef>
                <a:spcPct val="20000"/>
              </a:spcBef>
              <a:buClr>
                <a:srgbClr val="0099CC"/>
              </a:buClr>
              <a:buFontTx/>
              <a:buChar char="•"/>
              <a:defRPr/>
            </a:pPr>
            <a:endParaRPr lang="fr-CA" altLang="fr-FR" sz="2600" kern="0" dirty="0">
              <a:solidFill>
                <a:srgbClr val="777777"/>
              </a:solidFill>
              <a:latin typeface="Arial Narrow"/>
            </a:endParaRPr>
          </a:p>
          <a:p>
            <a:pPr marL="1092200" lvl="2" indent="-177800">
              <a:spcBef>
                <a:spcPct val="20000"/>
              </a:spcBef>
              <a:buClr>
                <a:srgbClr val="0099CC"/>
              </a:buClr>
              <a:buFontTx/>
              <a:buChar char="•"/>
              <a:defRPr/>
            </a:pPr>
            <a:endParaRPr lang="fr-CA" altLang="fr-FR" sz="2600" kern="0" dirty="0">
              <a:solidFill>
                <a:srgbClr val="777777"/>
              </a:solidFill>
              <a:latin typeface="Arial Narrow"/>
            </a:endParaRPr>
          </a:p>
          <a:p>
            <a:pPr marL="177800" indent="-177800">
              <a:spcBef>
                <a:spcPct val="20000"/>
              </a:spcBef>
              <a:buClr>
                <a:srgbClr val="0099CC"/>
              </a:buClr>
              <a:buFontTx/>
              <a:buChar char="•"/>
              <a:defRPr/>
            </a:pPr>
            <a:endParaRPr lang="fr-CA" altLang="fr-FR" sz="2600" kern="0" dirty="0">
              <a:solidFill>
                <a:srgbClr val="777777"/>
              </a:solidFill>
              <a:latin typeface="Arial Narrow"/>
            </a:endParaRPr>
          </a:p>
          <a:p>
            <a:pPr marL="1092200" lvl="2" indent="-177800">
              <a:spcBef>
                <a:spcPct val="20000"/>
              </a:spcBef>
              <a:buClr>
                <a:srgbClr val="0099CC"/>
              </a:buClr>
              <a:buFontTx/>
              <a:buChar char="•"/>
              <a:defRPr/>
            </a:pPr>
            <a:endParaRPr lang="fr-CA" altLang="fr-FR" sz="2600" kern="0" dirty="0">
              <a:solidFill>
                <a:srgbClr val="777777"/>
              </a:solidFill>
              <a:latin typeface="Arial Narrow"/>
            </a:endParaRPr>
          </a:p>
          <a:p>
            <a:pPr>
              <a:defRPr/>
            </a:pPr>
            <a:r>
              <a:rPr lang="fr-CA" dirty="0">
                <a:solidFill>
                  <a:srgbClr val="000000"/>
                </a:solid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3731"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46778E41-FCAA-45B2-95D9-592B163CCA71}" type="slidenum">
              <a:rPr lang="fr-FR" altLang="fr-FR" sz="1200" smtClean="0">
                <a:solidFill>
                  <a:srgbClr val="969696"/>
                </a:solidFill>
              </a:rPr>
              <a:pPr eaLnBrk="1" hangingPunct="1"/>
              <a:t>66</a:t>
            </a:fld>
            <a:endParaRPr lang="fr-FR" altLang="fr-FR" sz="1200" smtClean="0">
              <a:solidFill>
                <a:srgbClr val="969696"/>
              </a:solidFill>
            </a:endParaRPr>
          </a:p>
        </p:txBody>
      </p:sp>
      <p:pic>
        <p:nvPicPr>
          <p:cNvPr id="737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220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2"/>
          <p:cNvSpPr txBox="1">
            <a:spLocks noChangeArrowheads="1"/>
          </p:cNvSpPr>
          <p:nvPr>
            <p:custDataLst>
              <p:tags r:id="rId1"/>
            </p:custDataLst>
          </p:nvPr>
        </p:nvSpPr>
        <p:spPr bwMode="auto">
          <a:xfrm>
            <a:off x="914400" y="806450"/>
            <a:ext cx="7315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lnSpc>
                <a:spcPct val="90000"/>
              </a:lnSpc>
            </a:pPr>
            <a:r>
              <a:rPr lang="fr-CA" altLang="fr-FR" sz="2800" b="1">
                <a:solidFill>
                  <a:srgbClr val="4D4D4D"/>
                </a:solidFill>
                <a:latin typeface="Arial Narrow" pitchFamily="34" charset="0"/>
              </a:rPr>
              <a:t>Quelques exemples de FRBR-isation</a:t>
            </a:r>
          </a:p>
          <a:p>
            <a:pPr algn="ctr" eaLnBrk="1" hangingPunct="1">
              <a:lnSpc>
                <a:spcPct val="90000"/>
              </a:lnSpc>
            </a:pPr>
            <a:endParaRPr lang="fr-CA" altLang="fr-FR" sz="2800" b="1">
              <a:solidFill>
                <a:srgbClr val="4D4D4D"/>
              </a:solidFill>
              <a:latin typeface="Arial Narrow" pitchFamily="34" charset="0"/>
            </a:endParaRPr>
          </a:p>
          <a:p>
            <a:pPr algn="ctr" eaLnBrk="1" hangingPunct="1">
              <a:lnSpc>
                <a:spcPct val="90000"/>
              </a:lnSpc>
            </a:pPr>
            <a:endParaRPr lang="fr-FR" altLang="fr-FR" sz="2800" b="1">
              <a:solidFill>
                <a:srgbClr val="4D4D4D"/>
              </a:solidFill>
              <a:latin typeface="Arial Narrow" pitchFamily="34" charset="0"/>
            </a:endParaRPr>
          </a:p>
        </p:txBody>
      </p:sp>
      <p:sp>
        <p:nvSpPr>
          <p:cNvPr id="11" name="ZoneTexte 10"/>
          <p:cNvSpPr txBox="1"/>
          <p:nvPr/>
        </p:nvSpPr>
        <p:spPr>
          <a:xfrm>
            <a:off x="914400" y="2286000"/>
            <a:ext cx="7586663" cy="4967288"/>
          </a:xfrm>
          <a:prstGeom prst="rect">
            <a:avLst/>
          </a:prstGeom>
          <a:noFill/>
        </p:spPr>
        <p:txBody>
          <a:bodyPr>
            <a:spAutoFit/>
          </a:bodyPr>
          <a:lstStyle/>
          <a:p>
            <a:pPr marL="1371600" lvl="2" indent="-457200">
              <a:spcBef>
                <a:spcPct val="20000"/>
              </a:spcBef>
              <a:buClr>
                <a:srgbClr val="0099CC"/>
              </a:buClr>
              <a:buFont typeface="Arial" pitchFamily="34" charset="0"/>
              <a:buChar char="•"/>
              <a:defRPr/>
            </a:pPr>
            <a:r>
              <a:rPr lang="fr-CA" altLang="fr-FR" sz="2600" kern="0" dirty="0">
                <a:solidFill>
                  <a:srgbClr val="777777"/>
                </a:solidFill>
                <a:latin typeface="Arial Narrow"/>
                <a:hlinkClick r:id="rId5"/>
              </a:rPr>
              <a:t>Fiction Finder (OCLC)</a:t>
            </a:r>
            <a:endParaRPr lang="fr-CA" altLang="fr-FR" sz="2600" kern="0" dirty="0">
              <a:solidFill>
                <a:srgbClr val="777777"/>
              </a:solidFill>
              <a:latin typeface="Arial Narrow"/>
            </a:endParaRPr>
          </a:p>
          <a:p>
            <a:pPr marL="1371600" lvl="2" indent="-457200">
              <a:spcBef>
                <a:spcPct val="20000"/>
              </a:spcBef>
              <a:buClr>
                <a:srgbClr val="0099CC"/>
              </a:buClr>
              <a:buFont typeface="Arial" pitchFamily="34" charset="0"/>
              <a:buChar char="•"/>
              <a:defRPr/>
            </a:pPr>
            <a:r>
              <a:rPr lang="fr-CA" altLang="fr-FR" sz="2600" kern="0" dirty="0">
                <a:solidFill>
                  <a:srgbClr val="777777"/>
                </a:solidFill>
                <a:latin typeface="Arial Narrow"/>
                <a:hlinkClick r:id="rId6"/>
              </a:rPr>
              <a:t>Data.bnf.fr</a:t>
            </a:r>
            <a:endParaRPr lang="fr-CA" altLang="fr-FR" sz="2600" kern="0" dirty="0">
              <a:solidFill>
                <a:srgbClr val="777777"/>
              </a:solidFill>
              <a:latin typeface="Arial Narrow"/>
            </a:endParaRPr>
          </a:p>
          <a:p>
            <a:pPr marL="1371600" lvl="2" indent="-457200">
              <a:spcBef>
                <a:spcPct val="20000"/>
              </a:spcBef>
              <a:buClr>
                <a:srgbClr val="0099CC"/>
              </a:buClr>
              <a:buFont typeface="Arial" pitchFamily="34" charset="0"/>
              <a:buChar char="•"/>
              <a:defRPr/>
            </a:pPr>
            <a:r>
              <a:rPr lang="fr-CA" altLang="fr-FR" sz="2600" kern="0" dirty="0">
                <a:solidFill>
                  <a:srgbClr val="777777"/>
                </a:solidFill>
                <a:latin typeface="Arial Narrow"/>
                <a:hlinkClick r:id="rId7"/>
              </a:rPr>
              <a:t>Scherzo</a:t>
            </a:r>
            <a:endParaRPr lang="fr-CA" altLang="fr-FR" sz="2600" kern="0" dirty="0">
              <a:solidFill>
                <a:srgbClr val="777777"/>
              </a:solidFill>
              <a:latin typeface="Arial Narrow"/>
            </a:endParaRPr>
          </a:p>
          <a:p>
            <a:pPr marL="1371600" lvl="2" indent="-457200">
              <a:spcBef>
                <a:spcPct val="20000"/>
              </a:spcBef>
              <a:buClr>
                <a:srgbClr val="0099CC"/>
              </a:buClr>
              <a:buFont typeface="Arial" pitchFamily="34" charset="0"/>
              <a:buChar char="•"/>
              <a:defRPr/>
            </a:pPr>
            <a:r>
              <a:rPr lang="fr-CA" altLang="fr-FR" sz="2600" kern="0" dirty="0" err="1">
                <a:solidFill>
                  <a:srgbClr val="777777"/>
                </a:solidFill>
                <a:latin typeface="Arial Narrow"/>
                <a:hlinkClick r:id="rId8"/>
              </a:rPr>
              <a:t>AustLit</a:t>
            </a:r>
            <a:endParaRPr lang="fr-CA" altLang="fr-FR" sz="2600" kern="0" dirty="0">
              <a:solidFill>
                <a:srgbClr val="777777"/>
              </a:solidFill>
              <a:latin typeface="Arial Narrow"/>
            </a:endParaRPr>
          </a:p>
          <a:p>
            <a:pPr marL="1371600" lvl="2" indent="-457200">
              <a:spcBef>
                <a:spcPct val="20000"/>
              </a:spcBef>
              <a:buClr>
                <a:srgbClr val="0099CC"/>
              </a:buClr>
              <a:buFont typeface="Arial" pitchFamily="34" charset="0"/>
              <a:buChar char="•"/>
              <a:defRPr/>
            </a:pPr>
            <a:r>
              <a:rPr lang="fr-CA" altLang="fr-FR" sz="2600" kern="0" dirty="0" err="1">
                <a:solidFill>
                  <a:srgbClr val="777777"/>
                </a:solidFill>
                <a:latin typeface="Arial Narrow"/>
              </a:rPr>
              <a:t>Virtua</a:t>
            </a:r>
            <a:r>
              <a:rPr lang="fr-CA" altLang="fr-FR" sz="2600" kern="0" dirty="0">
                <a:solidFill>
                  <a:srgbClr val="777777"/>
                </a:solidFill>
                <a:latin typeface="Arial Narrow"/>
              </a:rPr>
              <a:t> (VTLS)</a:t>
            </a:r>
          </a:p>
          <a:p>
            <a:pPr marL="1371600" lvl="2" indent="-457200">
              <a:spcBef>
                <a:spcPct val="20000"/>
              </a:spcBef>
              <a:buClr>
                <a:srgbClr val="0099CC"/>
              </a:buClr>
              <a:buFont typeface="Arial" pitchFamily="34" charset="0"/>
              <a:buChar char="•"/>
              <a:defRPr/>
            </a:pPr>
            <a:r>
              <a:rPr lang="fr-CA" altLang="fr-FR" sz="2600" kern="0" dirty="0" err="1">
                <a:solidFill>
                  <a:srgbClr val="777777"/>
                </a:solidFill>
                <a:latin typeface="Arial Narrow"/>
                <a:hlinkClick r:id="rId9"/>
              </a:rPr>
              <a:t>eXtensible</a:t>
            </a:r>
            <a:r>
              <a:rPr lang="fr-CA" altLang="fr-FR" sz="2600" kern="0" dirty="0">
                <a:solidFill>
                  <a:srgbClr val="777777"/>
                </a:solidFill>
                <a:latin typeface="Arial Narrow"/>
                <a:hlinkClick r:id="rId9"/>
              </a:rPr>
              <a:t> </a:t>
            </a:r>
            <a:r>
              <a:rPr lang="fr-CA" altLang="fr-FR" sz="2600" kern="0" dirty="0" err="1">
                <a:solidFill>
                  <a:srgbClr val="777777"/>
                </a:solidFill>
                <a:latin typeface="Arial Narrow"/>
                <a:hlinkClick r:id="rId9"/>
              </a:rPr>
              <a:t>catalog</a:t>
            </a:r>
            <a:endParaRPr lang="fr-CA" altLang="fr-FR" sz="2600" kern="0" dirty="0">
              <a:solidFill>
                <a:srgbClr val="777777"/>
              </a:solidFill>
              <a:latin typeface="Arial Narrow"/>
            </a:endParaRPr>
          </a:p>
          <a:p>
            <a:pPr lvl="2">
              <a:spcBef>
                <a:spcPct val="20000"/>
              </a:spcBef>
              <a:buClr>
                <a:srgbClr val="0099CC"/>
              </a:buClr>
              <a:defRPr/>
            </a:pPr>
            <a:endParaRPr lang="fr-CA" altLang="fr-FR" sz="2600" kern="0" dirty="0">
              <a:solidFill>
                <a:srgbClr val="777777"/>
              </a:solidFill>
              <a:latin typeface="Arial Narrow"/>
            </a:endParaRPr>
          </a:p>
          <a:p>
            <a:pPr lvl="2">
              <a:spcBef>
                <a:spcPct val="20000"/>
              </a:spcBef>
              <a:buClr>
                <a:srgbClr val="0099CC"/>
              </a:buClr>
              <a:defRPr/>
            </a:pPr>
            <a:endParaRPr lang="fr-CA" altLang="fr-FR" sz="2600" kern="0" dirty="0">
              <a:solidFill>
                <a:srgbClr val="777777"/>
              </a:solidFill>
              <a:latin typeface="Arial Narrow"/>
            </a:endParaRPr>
          </a:p>
          <a:p>
            <a:pPr marL="177800" indent="-177800">
              <a:spcBef>
                <a:spcPct val="20000"/>
              </a:spcBef>
              <a:buClr>
                <a:srgbClr val="0099CC"/>
              </a:buClr>
              <a:buFontTx/>
              <a:buChar char="•"/>
              <a:defRPr/>
            </a:pPr>
            <a:endParaRPr lang="fr-CA" altLang="fr-FR" sz="2600" kern="0" dirty="0">
              <a:solidFill>
                <a:srgbClr val="777777"/>
              </a:solidFill>
              <a:latin typeface="Arial Narrow"/>
            </a:endParaRPr>
          </a:p>
          <a:p>
            <a:pPr marL="1092200" lvl="2" indent="-177800">
              <a:spcBef>
                <a:spcPct val="20000"/>
              </a:spcBef>
              <a:buClr>
                <a:srgbClr val="0099CC"/>
              </a:buClr>
              <a:buFontTx/>
              <a:buChar char="•"/>
              <a:defRPr/>
            </a:pPr>
            <a:endParaRPr lang="fr-CA" altLang="fr-FR" sz="2600" kern="0" dirty="0">
              <a:solidFill>
                <a:srgbClr val="777777"/>
              </a:solidFill>
              <a:latin typeface="Arial Narrow"/>
            </a:endParaRPr>
          </a:p>
          <a:p>
            <a:pPr>
              <a:defRPr/>
            </a:pPr>
            <a:r>
              <a:rPr lang="fr-CA" dirty="0">
                <a:solidFill>
                  <a:srgbClr val="000000"/>
                </a:solid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4755"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77311FE7-71E2-40C2-86E2-3B3949F55394}" type="slidenum">
              <a:rPr lang="fr-FR" altLang="fr-FR" sz="1200" smtClean="0">
                <a:solidFill>
                  <a:srgbClr val="969696"/>
                </a:solidFill>
              </a:rPr>
              <a:pPr eaLnBrk="1" hangingPunct="1"/>
              <a:t>67</a:t>
            </a:fld>
            <a:endParaRPr lang="fr-FR" altLang="fr-FR" sz="1200" smtClean="0">
              <a:solidFill>
                <a:srgbClr val="969696"/>
              </a:solidFill>
            </a:endParaRP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44000" cy="63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ZoneTexte 4"/>
          <p:cNvSpPr txBox="1">
            <a:spLocks noChangeArrowheads="1"/>
          </p:cNvSpPr>
          <p:nvPr/>
        </p:nvSpPr>
        <p:spPr bwMode="auto">
          <a:xfrm>
            <a:off x="876300" y="923925"/>
            <a:ext cx="8077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CA" altLang="fr-FR" sz="2800" b="1">
                <a:solidFill>
                  <a:srgbClr val="000000"/>
                </a:solidFill>
                <a:latin typeface="Arial Narrow" pitchFamily="34" charset="0"/>
              </a:rPr>
              <a:t>Modèle proposé par la LC</a:t>
            </a:r>
          </a:p>
          <a:p>
            <a:pPr eaLnBrk="1" hangingPunct="1"/>
            <a:endParaRPr lang="fr-CA" altLang="fr-FR">
              <a:solidFill>
                <a:srgbClr val="000000"/>
              </a:solidFill>
            </a:endParaRPr>
          </a:p>
        </p:txBody>
      </p:sp>
      <p:sp>
        <p:nvSpPr>
          <p:cNvPr id="74758" name="Rectangle 6"/>
          <p:cNvSpPr>
            <a:spLocks noChangeArrowheads="1"/>
          </p:cNvSpPr>
          <p:nvPr/>
        </p:nvSpPr>
        <p:spPr bwMode="auto">
          <a:xfrm>
            <a:off x="990600" y="1600200"/>
            <a:ext cx="81534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CA" altLang="fr-FR">
                <a:solidFill>
                  <a:srgbClr val="000000"/>
                </a:solidFill>
              </a:rPr>
              <a:t/>
            </a:r>
            <a:br>
              <a:rPr lang="fr-CA" altLang="fr-FR">
                <a:solidFill>
                  <a:srgbClr val="000000"/>
                </a:solidFill>
              </a:rPr>
            </a:br>
            <a:r>
              <a:rPr lang="fr-CA" altLang="fr-FR" sz="1200" b="1">
                <a:solidFill>
                  <a:srgbClr val="000000"/>
                </a:solidFill>
              </a:rPr>
              <a:t>Ondaatje, Michael, 1943?</a:t>
            </a:r>
            <a:br>
              <a:rPr lang="fr-CA" altLang="fr-FR" sz="1200" b="1">
                <a:solidFill>
                  <a:srgbClr val="000000"/>
                </a:solidFill>
              </a:rPr>
            </a:br>
            <a:r>
              <a:rPr lang="fr-CA" altLang="fr-FR" sz="1200" b="1">
                <a:solidFill>
                  <a:srgbClr val="000000"/>
                </a:solidFill>
              </a:rPr>
              <a:t>The English patient.</a:t>
            </a:r>
            <a:r>
              <a:rPr lang="fr-CA" altLang="fr-FR" b="1">
                <a:solidFill>
                  <a:srgbClr val="000000"/>
                </a:solidFill>
              </a:rPr>
              <a:t>			</a:t>
            </a:r>
            <a:r>
              <a:rPr lang="fr-CA" altLang="fr-FR" sz="1200">
                <a:solidFill>
                  <a:srgbClr val="000000"/>
                </a:solidFill>
              </a:rPr>
              <a:t>[Work]</a:t>
            </a:r>
            <a:r>
              <a:rPr lang="fr-CA" altLang="fr-FR">
                <a:solidFill>
                  <a:srgbClr val="000000"/>
                </a:solidFill>
              </a:rPr>
              <a:t/>
            </a:r>
            <a:br>
              <a:rPr lang="fr-CA" altLang="fr-FR">
                <a:solidFill>
                  <a:srgbClr val="000000"/>
                </a:solidFill>
              </a:rPr>
            </a:br>
            <a:r>
              <a:rPr lang="fr-CA" altLang="fr-FR" sz="1200" b="1">
                <a:solidFill>
                  <a:srgbClr val="FF0000"/>
                </a:solidFill>
              </a:rPr>
              <a:t>Text - English	</a:t>
            </a:r>
            <a:r>
              <a:rPr lang="fr-CA" altLang="fr-FR">
                <a:solidFill>
                  <a:srgbClr val="000000"/>
                </a:solidFill>
              </a:rPr>
              <a:t>		[</a:t>
            </a:r>
            <a:r>
              <a:rPr lang="fr-CA" altLang="fr-FR" sz="1200">
                <a:solidFill>
                  <a:srgbClr val="000000"/>
                </a:solidFill>
              </a:rPr>
              <a:t>Expression]</a:t>
            </a:r>
            <a:r>
              <a:rPr lang="fr-CA" altLang="fr-FR">
                <a:solidFill>
                  <a:srgbClr val="000000"/>
                </a:solidFill>
              </a:rPr>
              <a:t/>
            </a:r>
            <a:br>
              <a:rPr lang="fr-CA" altLang="fr-FR">
                <a:solidFill>
                  <a:srgbClr val="000000"/>
                </a:solidFill>
              </a:rPr>
            </a:br>
            <a:r>
              <a:rPr lang="fr-CA" altLang="fr-FR">
                <a:solidFill>
                  <a:srgbClr val="000000"/>
                </a:solidFill>
              </a:rPr>
              <a:t>The English patient / Michael Ondaatje.</a:t>
            </a:r>
          </a:p>
          <a:p>
            <a:pPr eaLnBrk="1" hangingPunct="1"/>
            <a:r>
              <a:rPr lang="fr-CA" altLang="fr-FR">
                <a:solidFill>
                  <a:srgbClr val="000000"/>
                </a:solidFill>
              </a:rPr>
              <a:t>Imprint: Thorndike Press ; Chivers Press, 1997.		[</a:t>
            </a:r>
            <a:r>
              <a:rPr lang="fr-CA" altLang="fr-FR" sz="1200">
                <a:solidFill>
                  <a:srgbClr val="000000"/>
                </a:solidFill>
              </a:rPr>
              <a:t>Manifestation</a:t>
            </a:r>
            <a:r>
              <a:rPr lang="fr-CA" altLang="fr-FR">
                <a:solidFill>
                  <a:srgbClr val="000000"/>
                </a:solidFill>
              </a:rPr>
              <a:t>]</a:t>
            </a:r>
            <a:br>
              <a:rPr lang="fr-CA" altLang="fr-FR">
                <a:solidFill>
                  <a:srgbClr val="000000"/>
                </a:solidFill>
              </a:rPr>
            </a:br>
            <a:r>
              <a:rPr lang="fr-CA" altLang="fr-FR">
                <a:solidFill>
                  <a:srgbClr val="000000"/>
                </a:solidFill>
              </a:rPr>
              <a:t>Physical description: 455 p. (large print) :</a:t>
            </a:r>
          </a:p>
          <a:p>
            <a:pPr eaLnBrk="1" hangingPunct="1"/>
            <a:r>
              <a:rPr lang="fr-CA" altLang="fr-FR">
                <a:solidFill>
                  <a:srgbClr val="000000"/>
                </a:solidFill>
              </a:rPr>
              <a:t>ill. ; 23 cm.</a:t>
            </a:r>
          </a:p>
          <a:p>
            <a:pPr eaLnBrk="1" hangingPunct="1"/>
            <a:r>
              <a:rPr lang="fr-CA" altLang="fr-FR">
                <a:solidFill>
                  <a:srgbClr val="000000"/>
                </a:solidFill>
              </a:rPr>
              <a:t>ISBN: 0786211512 (U.S. hd. : alk. paper)</a:t>
            </a:r>
            <a:br>
              <a:rPr lang="fr-CA" altLang="fr-FR">
                <a:solidFill>
                  <a:srgbClr val="000000"/>
                </a:solidFill>
              </a:rPr>
            </a:br>
            <a:r>
              <a:rPr lang="fr-CA" altLang="fr-FR">
                <a:solidFill>
                  <a:srgbClr val="000000"/>
                </a:solidFill>
              </a:rPr>
              <a:t>ISBN: 0754010457 (U.K. hd.)</a:t>
            </a:r>
            <a:br>
              <a:rPr lang="fr-CA" altLang="fr-FR">
                <a:solidFill>
                  <a:srgbClr val="000000"/>
                </a:solidFill>
              </a:rPr>
            </a:br>
            <a:r>
              <a:rPr lang="fr-CA" altLang="fr-FR">
                <a:solidFill>
                  <a:srgbClr val="000000"/>
                </a:solidFill>
              </a:rPr>
              <a:t>ISBN: 075402024X (U.K. pbk.)</a:t>
            </a:r>
          </a:p>
          <a:p>
            <a:pPr eaLnBrk="1" hangingPunct="1"/>
            <a:r>
              <a:rPr lang="fr-CA" altLang="fr-FR">
                <a:solidFill>
                  <a:srgbClr val="000000"/>
                </a:solidFill>
              </a:rPr>
              <a:t>The English patient / by Michael Ondaatje.	</a:t>
            </a:r>
          </a:p>
          <a:p>
            <a:pPr eaLnBrk="1" hangingPunct="1"/>
            <a:r>
              <a:rPr lang="fr-CA" altLang="fr-FR">
                <a:solidFill>
                  <a:srgbClr val="000000"/>
                </a:solidFill>
              </a:rPr>
              <a:t>Edition: 1st Vintage International ed.		[</a:t>
            </a:r>
            <a:r>
              <a:rPr lang="fr-CA" altLang="fr-FR" sz="1200">
                <a:solidFill>
                  <a:srgbClr val="000000"/>
                </a:solidFill>
              </a:rPr>
              <a:t>Manifestation</a:t>
            </a:r>
            <a:r>
              <a:rPr lang="fr-CA" altLang="fr-FR">
                <a:solidFill>
                  <a:srgbClr val="000000"/>
                </a:solidFill>
              </a:rPr>
              <a:t>]</a:t>
            </a:r>
            <a:br>
              <a:rPr lang="fr-CA" altLang="fr-FR">
                <a:solidFill>
                  <a:srgbClr val="000000"/>
                </a:solidFill>
              </a:rPr>
            </a:br>
            <a:r>
              <a:rPr lang="fr-CA" altLang="fr-FR">
                <a:solidFill>
                  <a:srgbClr val="000000"/>
                </a:solidFill>
              </a:rPr>
              <a:t>Imprint: Vintage Books, 1993.</a:t>
            </a:r>
            <a:br>
              <a:rPr lang="fr-CA" altLang="fr-FR">
                <a:solidFill>
                  <a:srgbClr val="000000"/>
                </a:solidFill>
              </a:rPr>
            </a:br>
            <a:r>
              <a:rPr lang="fr-CA" altLang="fr-FR">
                <a:solidFill>
                  <a:srgbClr val="000000"/>
                </a:solidFill>
              </a:rPr>
              <a:t>Physical description: 305 p.   21 cm.</a:t>
            </a:r>
            <a:br>
              <a:rPr lang="fr-CA" altLang="fr-FR">
                <a:solidFill>
                  <a:srgbClr val="000000"/>
                </a:solidFill>
              </a:rPr>
            </a:br>
            <a:r>
              <a:rPr lang="fr-CA" altLang="fr-FR">
                <a:solidFill>
                  <a:srgbClr val="000000"/>
                </a:solidFill>
              </a:rPr>
              <a:t>ISBN: 0679745203</a:t>
            </a:r>
          </a:p>
          <a:p>
            <a:pPr eaLnBrk="1" hangingPunct="1"/>
            <a:r>
              <a:rPr lang="fr-CA" altLang="fr-FR" sz="1200" b="1">
                <a:solidFill>
                  <a:srgbClr val="FF0000"/>
                </a:solidFill>
              </a:rPr>
              <a:t>Sound recording - English		</a:t>
            </a:r>
            <a:r>
              <a:rPr lang="fr-CA" altLang="fr-FR" sz="1200">
                <a:solidFill>
                  <a:srgbClr val="000000"/>
                </a:solidFill>
              </a:rPr>
              <a:t> [Expression]</a:t>
            </a:r>
            <a:endParaRPr lang="fr-CA" altLang="fr-FR" sz="1200" b="1">
              <a:solidFill>
                <a:srgbClr val="FF0000"/>
              </a:solidFill>
            </a:endParaRPr>
          </a:p>
          <a:p>
            <a:pPr eaLnBrk="1" hangingPunct="1"/>
            <a:r>
              <a:rPr lang="fr-CA" altLang="fr-FR">
                <a:solidFill>
                  <a:srgbClr val="000000"/>
                </a:solidFill>
              </a:rPr>
              <a:t>The English patient / by Michael Ondaatje.</a:t>
            </a:r>
          </a:p>
          <a:p>
            <a:pPr eaLnBrk="1" hangingPunct="1"/>
            <a:r>
              <a:rPr lang="fr-CA" altLang="fr-FR">
                <a:solidFill>
                  <a:srgbClr val="000000"/>
                </a:solidFill>
              </a:rPr>
              <a:t>Imprint: Macmillan Audio Books, p1997.</a:t>
            </a:r>
            <a:br>
              <a:rPr lang="fr-CA" altLang="fr-FR">
                <a:solidFill>
                  <a:srgbClr val="000000"/>
                </a:solidFill>
              </a:rPr>
            </a:br>
            <a:r>
              <a:rPr lang="fr-CA" altLang="fr-FR">
                <a:solidFill>
                  <a:srgbClr val="000000"/>
                </a:solidFill>
              </a:rPr>
              <a:t>Physical description: 2 sound cassettes		[</a:t>
            </a:r>
            <a:r>
              <a:rPr lang="fr-CA" altLang="fr-FR" sz="1200">
                <a:solidFill>
                  <a:srgbClr val="000000"/>
                </a:solidFill>
              </a:rPr>
              <a:t>Manifestation</a:t>
            </a:r>
            <a:r>
              <a:rPr lang="fr-CA" altLang="fr-FR">
                <a:solidFill>
                  <a:srgbClr val="000000"/>
                </a:solidFill>
              </a:rPr>
              <a:t>]</a:t>
            </a:r>
            <a:br>
              <a:rPr lang="fr-CA" altLang="fr-FR">
                <a:solidFill>
                  <a:srgbClr val="000000"/>
                </a:solidFill>
              </a:rPr>
            </a:br>
            <a:r>
              <a:rPr lang="fr-CA" altLang="fr-FR">
                <a:solidFill>
                  <a:srgbClr val="000000"/>
                </a:solidFill>
              </a:rPr>
              <a:t>(ca. 4 hrs.) : analog.</a:t>
            </a:r>
          </a:p>
          <a:p>
            <a:pPr eaLnBrk="1" hangingPunct="1"/>
            <a:r>
              <a:rPr lang="fr-CA" altLang="fr-FR">
                <a:solidFill>
                  <a:srgbClr val="000000"/>
                </a:solidFill>
              </a:rPr>
              <a:t>ISBN: 0333675568</a:t>
            </a:r>
            <a:br>
              <a:rPr lang="fr-CA" altLang="fr-FR">
                <a:solidFill>
                  <a:srgbClr val="000000"/>
                </a:solidFill>
              </a:rPr>
            </a:br>
            <a:r>
              <a:rPr lang="fr-CA" altLang="fr-FR">
                <a:solidFill>
                  <a:srgbClr val="000000"/>
                </a:solidFill>
              </a:rPr>
              <a:t>Publisher's number: MAB 15 Macmillan Audio Books</a:t>
            </a:r>
          </a:p>
          <a:p>
            <a:pPr eaLnBrk="1" hangingPunct="1"/>
            <a:r>
              <a:rPr lang="fr-CA" altLang="fr-FR" b="1">
                <a:solidFill>
                  <a:srgbClr val="000000"/>
                </a:solidFill>
              </a:rPr>
              <a:t>Level</a:t>
            </a:r>
            <a:r>
              <a:rPr lang="fr-CA" altLang="fr-FR">
                <a:solidFill>
                  <a:srgbClr val="000000"/>
                </a:solidFill>
              </a:rPr>
              <a:t/>
            </a:r>
            <a:br>
              <a:rPr lang="fr-CA" altLang="fr-FR">
                <a:solidFill>
                  <a:srgbClr val="000000"/>
                </a:solidFill>
              </a:rPr>
            </a:br>
            <a:r>
              <a:rPr lang="fr-CA" altLang="fr-FR">
                <a:solidFill>
                  <a:srgbClr val="000000"/>
                </a:solidFill>
              </a:rPr>
              <a:t/>
            </a:r>
            <a:br>
              <a:rPr lang="fr-CA" altLang="fr-FR">
                <a:solidFill>
                  <a:srgbClr val="000000"/>
                </a:solidFill>
              </a:rPr>
            </a:br>
            <a:r>
              <a:rPr lang="fr-CA" altLang="fr-FR">
                <a:solidFill>
                  <a:srgbClr val="000000"/>
                </a:solidFill>
              </a:rPr>
              <a:t/>
            </a:r>
            <a:br>
              <a:rPr lang="fr-CA" altLang="fr-FR">
                <a:solidFill>
                  <a:srgbClr val="000000"/>
                </a:solidFill>
              </a:rPr>
            </a:br>
            <a:r>
              <a:rPr lang="fr-CA" altLang="fr-FR">
                <a:solidFill>
                  <a:srgbClr val="000000"/>
                </a:solidFill>
              </a:rPr>
              <a:t/>
            </a:r>
            <a:br>
              <a:rPr lang="fr-CA" altLang="fr-FR">
                <a:solidFill>
                  <a:srgbClr val="000000"/>
                </a:solidFill>
              </a:rPr>
            </a:br>
            <a:endParaRPr lang="fr-CA" altLang="fr-FR">
              <a:solidFill>
                <a:srgbClr val="00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5779"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BB9203E-DE40-466A-BEA9-3B58C27ECC0C}" type="slidenum">
              <a:rPr lang="fr-FR" altLang="fr-FR" sz="1200" smtClean="0">
                <a:solidFill>
                  <a:srgbClr val="969696"/>
                </a:solidFill>
              </a:rPr>
              <a:pPr eaLnBrk="1" hangingPunct="1"/>
              <a:t>68</a:t>
            </a:fld>
            <a:endParaRPr lang="fr-FR" altLang="fr-FR" sz="1200" smtClean="0">
              <a:solidFill>
                <a:srgbClr val="969696"/>
              </a:solidFill>
            </a:endParaRPr>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1" name="Rectangle 3"/>
          <p:cNvSpPr>
            <a:spLocks noChangeArrowheads="1"/>
          </p:cNvSpPr>
          <p:nvPr/>
        </p:nvSpPr>
        <p:spPr bwMode="auto">
          <a:xfrm>
            <a:off x="798513" y="5334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CA" altLang="fr-FR" sz="2800" b="1">
                <a:solidFill>
                  <a:srgbClr val="000000"/>
                </a:solidFill>
                <a:latin typeface="Arial Narrow" pitchFamily="34" charset="0"/>
              </a:rPr>
              <a:t>Modèle proposé par la LC</a:t>
            </a:r>
          </a:p>
          <a:p>
            <a:pPr eaLnBrk="1" hangingPunct="1"/>
            <a:endParaRPr lang="fr-CA" altLang="fr-FR" sz="2800">
              <a:solidFill>
                <a:srgbClr val="000000"/>
              </a:solidFill>
              <a:latin typeface="Arial Narrow" pitchFamily="34" charset="0"/>
            </a:endParaRPr>
          </a:p>
        </p:txBody>
      </p:sp>
      <p:sp>
        <p:nvSpPr>
          <p:cNvPr id="75782" name="Rectangle 4"/>
          <p:cNvSpPr>
            <a:spLocks noChangeArrowheads="1"/>
          </p:cNvSpPr>
          <p:nvPr/>
        </p:nvSpPr>
        <p:spPr bwMode="auto">
          <a:xfrm>
            <a:off x="914400" y="1011238"/>
            <a:ext cx="82296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CA" altLang="fr-FR" sz="1400" b="1" i="1">
                <a:solidFill>
                  <a:srgbClr val="000000"/>
                </a:solidFill>
              </a:rPr>
              <a:t>Related Works</a:t>
            </a:r>
            <a:endParaRPr lang="fr-CA" altLang="fr-FR" sz="1400" b="1">
              <a:solidFill>
                <a:srgbClr val="000000"/>
              </a:solidFill>
            </a:endParaRPr>
          </a:p>
          <a:p>
            <a:pPr eaLnBrk="1" hangingPunct="1"/>
            <a:r>
              <a:rPr lang="fr-CA" altLang="fr-FR" sz="1200" b="1">
                <a:solidFill>
                  <a:srgbClr val="000000"/>
                </a:solidFill>
              </a:rPr>
              <a:t>The English patient.</a:t>
            </a:r>
            <a:r>
              <a:rPr lang="fr-CA" altLang="fr-FR" b="1">
                <a:solidFill>
                  <a:srgbClr val="000000"/>
                </a:solidFill>
              </a:rPr>
              <a:t>				</a:t>
            </a:r>
            <a:r>
              <a:rPr lang="fr-CA" altLang="fr-FR">
                <a:solidFill>
                  <a:srgbClr val="000000"/>
                </a:solidFill>
              </a:rPr>
              <a:t>[</a:t>
            </a:r>
            <a:r>
              <a:rPr lang="fr-CA" altLang="fr-FR" sz="1200">
                <a:solidFill>
                  <a:srgbClr val="000000"/>
                </a:solidFill>
              </a:rPr>
              <a:t>Work</a:t>
            </a:r>
            <a:r>
              <a:rPr lang="fr-CA" altLang="fr-FR">
                <a:solidFill>
                  <a:srgbClr val="000000"/>
                </a:solidFill>
              </a:rPr>
              <a:t>]</a:t>
            </a:r>
          </a:p>
          <a:p>
            <a:pPr eaLnBrk="1" hangingPunct="1"/>
            <a:r>
              <a:rPr lang="fr-CA" altLang="fr-FR" sz="1200" b="1">
                <a:solidFill>
                  <a:srgbClr val="FF0000"/>
                </a:solidFill>
              </a:rPr>
              <a:t>Motion picture - English</a:t>
            </a:r>
            <a:r>
              <a:rPr lang="fr-CA" altLang="fr-FR">
                <a:solidFill>
                  <a:srgbClr val="000000"/>
                </a:solidFill>
              </a:rPr>
              <a:t>				[</a:t>
            </a:r>
            <a:r>
              <a:rPr lang="fr-CA" altLang="fr-FR" sz="1200">
                <a:solidFill>
                  <a:srgbClr val="000000"/>
                </a:solidFill>
              </a:rPr>
              <a:t>Expression</a:t>
            </a:r>
            <a:r>
              <a:rPr lang="fr-CA" altLang="fr-FR">
                <a:solidFill>
                  <a:srgbClr val="000000"/>
                </a:solidFill>
              </a:rPr>
              <a:t>] 			</a:t>
            </a:r>
            <a:br>
              <a:rPr lang="fr-CA" altLang="fr-FR">
                <a:solidFill>
                  <a:srgbClr val="000000"/>
                </a:solidFill>
              </a:rPr>
            </a:br>
            <a:r>
              <a:rPr lang="fr-CA" altLang="fr-FR">
                <a:solidFill>
                  <a:srgbClr val="000000"/>
                </a:solidFill>
              </a:rPr>
              <a:t>The English patient / Miramax Films presents a</a:t>
            </a:r>
            <a:br>
              <a:rPr lang="fr-CA" altLang="fr-FR">
                <a:solidFill>
                  <a:srgbClr val="000000"/>
                </a:solidFill>
              </a:rPr>
            </a:br>
            <a:r>
              <a:rPr lang="fr-CA" altLang="fr-FR">
                <a:solidFill>
                  <a:srgbClr val="000000"/>
                </a:solidFill>
              </a:rPr>
              <a:t>Saul Zaentz Production ; an Anthony Minghella Film.		</a:t>
            </a:r>
            <a:br>
              <a:rPr lang="fr-CA" altLang="fr-FR">
                <a:solidFill>
                  <a:srgbClr val="000000"/>
                </a:solidFill>
              </a:rPr>
            </a:br>
            <a:r>
              <a:rPr lang="fr-CA" altLang="fr-FR">
                <a:solidFill>
                  <a:srgbClr val="000000"/>
                </a:solidFill>
              </a:rPr>
              <a:t>Imprint: Miramax Home Entertainment, [1998]			[</a:t>
            </a:r>
            <a:r>
              <a:rPr lang="fr-CA" altLang="fr-FR" sz="1200">
                <a:solidFill>
                  <a:srgbClr val="000000"/>
                </a:solidFill>
              </a:rPr>
              <a:t>Manifestations</a:t>
            </a:r>
          </a:p>
          <a:p>
            <a:pPr eaLnBrk="1" hangingPunct="1"/>
            <a:r>
              <a:rPr lang="fr-CA" altLang="fr-FR">
                <a:solidFill>
                  <a:srgbClr val="000000"/>
                </a:solidFill>
              </a:rPr>
              <a:t>Physical description: 1 videodisc (162 min.) :			(</a:t>
            </a:r>
            <a:r>
              <a:rPr lang="fr-CA" altLang="fr-FR" sz="1200">
                <a:solidFill>
                  <a:srgbClr val="000000"/>
                </a:solidFill>
              </a:rPr>
              <a:t>two</a:t>
            </a:r>
            <a:r>
              <a:rPr lang="fr-CA" altLang="fr-FR">
                <a:solidFill>
                  <a:srgbClr val="000000"/>
                </a:solidFill>
              </a:rPr>
              <a:t> </a:t>
            </a:r>
            <a:r>
              <a:rPr lang="fr-CA" altLang="fr-FR" sz="1200">
                <a:solidFill>
                  <a:srgbClr val="000000"/>
                </a:solidFill>
              </a:rPr>
              <a:t>combined</a:t>
            </a:r>
            <a:r>
              <a:rPr lang="fr-CA" altLang="fr-FR">
                <a:solidFill>
                  <a:srgbClr val="000000"/>
                </a:solidFill>
              </a:rPr>
              <a:t>)]</a:t>
            </a:r>
          </a:p>
          <a:p>
            <a:pPr eaLnBrk="1" hangingPunct="1"/>
            <a:r>
              <a:rPr lang="fr-CA" altLang="fr-FR">
                <a:solidFill>
                  <a:srgbClr val="000000"/>
                </a:solidFill>
              </a:rPr>
              <a:t>bsd., col. ; 4 ¾ in.</a:t>
            </a:r>
          </a:p>
          <a:p>
            <a:pPr eaLnBrk="1" hangingPunct="1"/>
            <a:r>
              <a:rPr lang="fr-CA" altLang="fr-FR">
                <a:solidFill>
                  <a:srgbClr val="000000"/>
                </a:solidFill>
              </a:rPr>
              <a:t>ISBN: 1558908307</a:t>
            </a:r>
          </a:p>
          <a:p>
            <a:pPr eaLnBrk="1" hangingPunct="1"/>
            <a:r>
              <a:rPr lang="fr-CA" altLang="fr-FR">
                <a:solidFill>
                  <a:srgbClr val="000000"/>
                </a:solidFill>
              </a:rPr>
              <a:t>Publisher's number: 14175 Miramax</a:t>
            </a:r>
          </a:p>
          <a:p>
            <a:pPr eaLnBrk="1" hangingPunct="1"/>
            <a:r>
              <a:rPr lang="fr-CA" altLang="fr-FR">
                <a:solidFill>
                  <a:srgbClr val="000000"/>
                </a:solidFill>
              </a:rPr>
              <a:t>Imprint: Miramax Home Entertainment, c1997.</a:t>
            </a:r>
            <a:br>
              <a:rPr lang="fr-CA" altLang="fr-FR">
                <a:solidFill>
                  <a:srgbClr val="000000"/>
                </a:solidFill>
              </a:rPr>
            </a:br>
            <a:r>
              <a:rPr lang="fr-CA" altLang="fr-FR">
                <a:solidFill>
                  <a:srgbClr val="000000"/>
                </a:solidFill>
              </a:rPr>
              <a:t>Physical description: 2 laserdiscs (162 min.):</a:t>
            </a:r>
          </a:p>
          <a:p>
            <a:pPr eaLnBrk="1" hangingPunct="1"/>
            <a:r>
              <a:rPr lang="fr-CA" altLang="fr-FR">
                <a:solidFill>
                  <a:srgbClr val="000000"/>
                </a:solidFill>
              </a:rPr>
              <a:t>sd., col. ; 12in.</a:t>
            </a:r>
          </a:p>
          <a:p>
            <a:pPr eaLnBrk="1" hangingPunct="1"/>
            <a:r>
              <a:rPr lang="fr-CA" altLang="fr-FR">
                <a:solidFill>
                  <a:srgbClr val="000000"/>
                </a:solidFill>
              </a:rPr>
              <a:t>The English patient / produced J&amp;M Entertainment ;		[</a:t>
            </a:r>
            <a:r>
              <a:rPr lang="fr-CA" altLang="fr-FR" sz="1200">
                <a:solidFill>
                  <a:srgbClr val="000000"/>
                </a:solidFill>
              </a:rPr>
              <a:t>Manifestation</a:t>
            </a:r>
            <a:r>
              <a:rPr lang="fr-CA" altLang="fr-FR">
                <a:solidFill>
                  <a:srgbClr val="000000"/>
                </a:solidFill>
              </a:rPr>
              <a:t>]</a:t>
            </a:r>
          </a:p>
          <a:p>
            <a:pPr eaLnBrk="1" hangingPunct="1"/>
            <a:r>
              <a:rPr lang="fr-CA" altLang="fr-FR">
                <a:solidFill>
                  <a:srgbClr val="000000"/>
                </a:solidFill>
              </a:rPr>
              <a:t>Miramax films ; directed by Anthony Minghella.</a:t>
            </a:r>
            <a:br>
              <a:rPr lang="fr-CA" altLang="fr-FR">
                <a:solidFill>
                  <a:srgbClr val="000000"/>
                </a:solidFill>
              </a:rPr>
            </a:br>
            <a:r>
              <a:rPr lang="fr-CA" altLang="fr-FR">
                <a:solidFill>
                  <a:srgbClr val="000000"/>
                </a:solidFill>
              </a:rPr>
              <a:t>Imprint: 1996.</a:t>
            </a:r>
          </a:p>
          <a:p>
            <a:pPr eaLnBrk="1" hangingPunct="1"/>
            <a:r>
              <a:rPr lang="fr-CA" altLang="fr-FR">
                <a:solidFill>
                  <a:srgbClr val="000000"/>
                </a:solidFill>
              </a:rPr>
              <a:t>Physical description: 18 reels of 18 on 9 : sd.,</a:t>
            </a:r>
          </a:p>
          <a:p>
            <a:pPr eaLnBrk="1" hangingPunct="1"/>
            <a:r>
              <a:rPr lang="fr-CA" altLang="fr-FR">
                <a:solidFill>
                  <a:srgbClr val="000000"/>
                </a:solidFill>
              </a:rPr>
              <a:t>col. ; 35 mm. ref print.</a:t>
            </a:r>
          </a:p>
          <a:p>
            <a:pPr eaLnBrk="1" hangingPunct="1"/>
            <a:endParaRPr lang="fr-CA" altLang="fr-FR" sz="1200" b="1">
              <a:solidFill>
                <a:srgbClr val="000000"/>
              </a:solidFill>
            </a:endParaRPr>
          </a:p>
          <a:p>
            <a:pPr eaLnBrk="1" hangingPunct="1"/>
            <a:r>
              <a:rPr lang="fr-CA" altLang="fr-FR" sz="1200" b="1">
                <a:solidFill>
                  <a:srgbClr val="000000"/>
                </a:solidFill>
              </a:rPr>
              <a:t>Minghella, Anthony.				</a:t>
            </a:r>
            <a:r>
              <a:rPr lang="fr-CA" altLang="fr-FR" sz="1200">
                <a:solidFill>
                  <a:srgbClr val="000000"/>
                </a:solidFill>
              </a:rPr>
              <a:t> [Work] </a:t>
            </a:r>
            <a:r>
              <a:rPr lang="fr-CA" altLang="fr-FR" sz="1200" b="1">
                <a:solidFill>
                  <a:srgbClr val="000000"/>
                </a:solidFill>
              </a:rPr>
              <a:t>	</a:t>
            </a:r>
            <a:br>
              <a:rPr lang="fr-CA" altLang="fr-FR" sz="1200" b="1">
                <a:solidFill>
                  <a:srgbClr val="000000"/>
                </a:solidFill>
              </a:rPr>
            </a:br>
            <a:r>
              <a:rPr lang="fr-CA" altLang="fr-FR" sz="1200" b="1">
                <a:solidFill>
                  <a:srgbClr val="000000"/>
                </a:solidFill>
              </a:rPr>
              <a:t>The English patient.</a:t>
            </a:r>
            <a:r>
              <a:rPr lang="fr-CA" altLang="fr-FR">
                <a:solidFill>
                  <a:srgbClr val="000000"/>
                </a:solidFill>
              </a:rPr>
              <a:t/>
            </a:r>
            <a:br>
              <a:rPr lang="fr-CA" altLang="fr-FR">
                <a:solidFill>
                  <a:srgbClr val="000000"/>
                </a:solidFill>
              </a:rPr>
            </a:br>
            <a:r>
              <a:rPr lang="fr-CA" altLang="fr-FR" sz="1200" b="1">
                <a:solidFill>
                  <a:srgbClr val="FF0000"/>
                </a:solidFill>
              </a:rPr>
              <a:t>Text - English				</a:t>
            </a:r>
            <a:r>
              <a:rPr lang="fr-CA" altLang="fr-FR">
                <a:solidFill>
                  <a:srgbClr val="000000"/>
                </a:solidFill>
              </a:rPr>
              <a:t>[</a:t>
            </a:r>
            <a:r>
              <a:rPr lang="fr-CA" altLang="fr-FR" sz="1200">
                <a:solidFill>
                  <a:srgbClr val="000000"/>
                </a:solidFill>
              </a:rPr>
              <a:t>Expression</a:t>
            </a:r>
            <a:r>
              <a:rPr lang="fr-CA" altLang="fr-FR">
                <a:solidFill>
                  <a:srgbClr val="000000"/>
                </a:solidFill>
              </a:rPr>
              <a:t>] 	</a:t>
            </a:r>
            <a:br>
              <a:rPr lang="fr-CA" altLang="fr-FR">
                <a:solidFill>
                  <a:srgbClr val="000000"/>
                </a:solidFill>
              </a:rPr>
            </a:br>
            <a:r>
              <a:rPr lang="fr-CA" altLang="fr-FR">
                <a:solidFill>
                  <a:srgbClr val="000000"/>
                </a:solidFill>
              </a:rPr>
              <a:t>The English patient / Anthony Minghella ;</a:t>
            </a:r>
            <a:br>
              <a:rPr lang="fr-CA" altLang="fr-FR">
                <a:solidFill>
                  <a:srgbClr val="000000"/>
                </a:solidFill>
              </a:rPr>
            </a:br>
            <a:r>
              <a:rPr lang="fr-CA" altLang="fr-FR">
                <a:solidFill>
                  <a:srgbClr val="000000"/>
                </a:solidFill>
              </a:rPr>
              <a:t>based on the novel by Michael Ondaatje ; introduction by</a:t>
            </a:r>
            <a:br>
              <a:rPr lang="fr-CA" altLang="fr-FR">
                <a:solidFill>
                  <a:srgbClr val="000000"/>
                </a:solidFill>
              </a:rPr>
            </a:br>
            <a:r>
              <a:rPr lang="fr-CA" altLang="fr-FR">
                <a:solidFill>
                  <a:srgbClr val="000000"/>
                </a:solidFill>
              </a:rPr>
              <a:t>Michael Ondaatje.</a:t>
            </a:r>
          </a:p>
          <a:p>
            <a:pPr eaLnBrk="1" hangingPunct="1"/>
            <a:r>
              <a:rPr lang="fr-CA" altLang="fr-FR">
                <a:solidFill>
                  <a:srgbClr val="000000"/>
                </a:solidFill>
              </a:rPr>
              <a:t>Edition: 1st ed. Imprint: Hyperion Miramax Books, c1996. Physical </a:t>
            </a:r>
          </a:p>
          <a:p>
            <a:pPr eaLnBrk="1" hangingPunct="1"/>
            <a:r>
              <a:rPr lang="fr-CA" altLang="fr-FR">
                <a:solidFill>
                  <a:srgbClr val="000000"/>
                </a:solidFill>
              </a:rPr>
              <a:t>description: xviii, 189 p. : ill. ; 21 cm. ISBN: 078688245X</a:t>
            </a:r>
          </a:p>
          <a:p>
            <a:pPr eaLnBrk="1" hangingPunct="1"/>
            <a:r>
              <a:rPr lang="fr-CA" altLang="fr-FR">
                <a:solidFill>
                  <a:srgbClr val="000000"/>
                </a:solidFill>
              </a:rPr>
              <a:t/>
            </a:r>
            <a:br>
              <a:rPr lang="fr-CA" altLang="fr-FR">
                <a:solidFill>
                  <a:srgbClr val="000000"/>
                </a:solidFill>
              </a:rPr>
            </a:br>
            <a:r>
              <a:rPr lang="fr-CA" altLang="fr-FR">
                <a:solidFill>
                  <a:srgbClr val="000000"/>
                </a:solidFill>
              </a:rPr>
              <a:t/>
            </a:r>
            <a:br>
              <a:rPr lang="fr-CA" altLang="fr-FR">
                <a:solidFill>
                  <a:srgbClr val="000000"/>
                </a:solidFill>
              </a:rPr>
            </a:br>
            <a:endParaRPr lang="fr-CA" altLang="fr-FR">
              <a:solidFill>
                <a:srgbClr val="00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6803"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53569753-4833-4455-AE30-20972397D9DE}" type="slidenum">
              <a:rPr lang="fr-FR" altLang="fr-FR" sz="1200" smtClean="0">
                <a:solidFill>
                  <a:srgbClr val="969696"/>
                </a:solidFill>
              </a:rPr>
              <a:pPr eaLnBrk="1" hangingPunct="1"/>
              <a:t>69</a:t>
            </a:fld>
            <a:endParaRPr lang="fr-FR" altLang="fr-FR" sz="1200" smtClean="0">
              <a:solidFill>
                <a:srgbClr val="969696"/>
              </a:solidFill>
            </a:endParaRPr>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4241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5" name="Rectangle 2"/>
          <p:cNvSpPr txBox="1">
            <a:spLocks noChangeArrowheads="1"/>
          </p:cNvSpPr>
          <p:nvPr>
            <p:custDataLst>
              <p:tags r:id="rId1"/>
            </p:custDataLst>
          </p:nvPr>
        </p:nvSpPr>
        <p:spPr bwMode="auto">
          <a:xfrm>
            <a:off x="914400" y="806450"/>
            <a:ext cx="7315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lnSpc>
                <a:spcPct val="90000"/>
              </a:lnSpc>
            </a:pPr>
            <a:endParaRPr lang="fr-FR" altLang="fr-FR" sz="2800" b="1">
              <a:solidFill>
                <a:srgbClr val="4D4D4D"/>
              </a:solidFill>
              <a:latin typeface="Arial Narrow" pitchFamily="34" charset="0"/>
            </a:endParaRPr>
          </a:p>
        </p:txBody>
      </p:sp>
      <p:sp>
        <p:nvSpPr>
          <p:cNvPr id="76806" name="Rectangle 6"/>
          <p:cNvSpPr>
            <a:spLocks noChangeArrowheads="1"/>
          </p:cNvSpPr>
          <p:nvPr/>
        </p:nvSpPr>
        <p:spPr bwMode="auto">
          <a:xfrm>
            <a:off x="884238" y="1003300"/>
            <a:ext cx="7954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CA" altLang="fr-FR" sz="2800" b="1">
                <a:solidFill>
                  <a:srgbClr val="000000"/>
                </a:solidFill>
                <a:latin typeface="Arial Narrow" pitchFamily="34" charset="0"/>
              </a:rPr>
              <a:t>La FRBR-isation, à l’heure actuelle</a:t>
            </a:r>
          </a:p>
        </p:txBody>
      </p:sp>
      <p:sp>
        <p:nvSpPr>
          <p:cNvPr id="9" name="ZoneTexte 8"/>
          <p:cNvSpPr txBox="1"/>
          <p:nvPr/>
        </p:nvSpPr>
        <p:spPr>
          <a:xfrm>
            <a:off x="914400" y="1916113"/>
            <a:ext cx="7924800" cy="3784600"/>
          </a:xfrm>
          <a:prstGeom prst="rect">
            <a:avLst/>
          </a:prstGeom>
          <a:noFill/>
        </p:spPr>
        <p:txBody>
          <a:bodyPr>
            <a:spAutoFit/>
          </a:bodyPr>
          <a:lstStyle/>
          <a:p>
            <a:pPr marL="342900" indent="-342900">
              <a:buFont typeface="Arial" pitchFamily="34" charset="0"/>
              <a:buChar char="•"/>
              <a:defRPr/>
            </a:pPr>
            <a:r>
              <a:rPr lang="fr-CA" sz="2400" dirty="0">
                <a:solidFill>
                  <a:srgbClr val="777777"/>
                </a:solidFill>
                <a:latin typeface="Arial Narrow"/>
              </a:rPr>
              <a:t>Basée sur des notices RCAA2 codées en format MARC</a:t>
            </a:r>
          </a:p>
          <a:p>
            <a:pPr marL="342900" indent="-342900">
              <a:buFont typeface="Arial" pitchFamily="34" charset="0"/>
              <a:buChar char="•"/>
              <a:defRPr/>
            </a:pPr>
            <a:r>
              <a:rPr lang="fr-CA" sz="2400" dirty="0">
                <a:solidFill>
                  <a:srgbClr val="777777"/>
                </a:solidFill>
                <a:latin typeface="Arial Narrow"/>
              </a:rPr>
              <a:t>Les œuvres peuvent être regroupées grâce aux titres uniformes présents dans les notices RCAA2</a:t>
            </a:r>
          </a:p>
          <a:p>
            <a:pPr marL="342900" indent="-342900">
              <a:buFont typeface="Arial" pitchFamily="34" charset="0"/>
              <a:buChar char="•"/>
              <a:defRPr/>
            </a:pPr>
            <a:r>
              <a:rPr lang="fr-CA" sz="2400" dirty="0">
                <a:solidFill>
                  <a:srgbClr val="777777"/>
                </a:solidFill>
                <a:latin typeface="Arial Narrow"/>
              </a:rPr>
              <a:t>De l’information importante est enregistrée sous forme de texte non structuré (surtout des notes) et se prête difficilement au traitement informatique</a:t>
            </a:r>
          </a:p>
          <a:p>
            <a:pPr marL="342900" indent="-342900">
              <a:buFont typeface="Arial" pitchFamily="34" charset="0"/>
              <a:buChar char="•"/>
              <a:defRPr/>
            </a:pPr>
            <a:r>
              <a:rPr lang="fr-CA" sz="2400" dirty="0">
                <a:solidFill>
                  <a:srgbClr val="777777"/>
                </a:solidFill>
                <a:latin typeface="Arial Narrow"/>
              </a:rPr>
              <a:t>L’identification des expressions est problématique: les notices existantes ne contiennent pas suffisamment d’information pour associer les notices aux expressions.</a:t>
            </a:r>
          </a:p>
          <a:p>
            <a:pPr>
              <a:defRPr/>
            </a:pPr>
            <a:endParaRPr lang="fr-CA" sz="2400" dirty="0">
              <a:solidFill>
                <a:srgbClr val="777777"/>
              </a:solidFill>
              <a:latin typeface="Arial Narrow"/>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3316"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26A874C-AC04-4699-ADDB-990CA3DEC9DC}" type="slidenum">
              <a:rPr lang="fr-FR" altLang="fr-FR" sz="1200" smtClean="0">
                <a:solidFill>
                  <a:srgbClr val="969696"/>
                </a:solidFill>
              </a:rPr>
              <a:pPr eaLnBrk="1" hangingPunct="1"/>
              <a:t>7</a:t>
            </a:fld>
            <a:endParaRPr lang="fr-FR" altLang="fr-FR" sz="1200" smtClean="0">
              <a:solidFill>
                <a:srgbClr val="969696"/>
              </a:solidFill>
            </a:endParaRPr>
          </a:p>
        </p:txBody>
      </p:sp>
      <p:sp>
        <p:nvSpPr>
          <p:cNvPr id="13317" name="Rectangle 2"/>
          <p:cNvSpPr>
            <a:spLocks noGrp="1" noChangeArrowheads="1"/>
          </p:cNvSpPr>
          <p:nvPr>
            <p:ph type="title"/>
            <p:custDataLst>
              <p:tags r:id="rId1"/>
            </p:custDataLst>
          </p:nvPr>
        </p:nvSpPr>
        <p:spPr>
          <a:xfrm>
            <a:off x="914400" y="806450"/>
            <a:ext cx="7315200" cy="768350"/>
          </a:xfrm>
        </p:spPr>
        <p:txBody>
          <a:bodyPr/>
          <a:lstStyle/>
          <a:p>
            <a:pPr algn="ctr" eaLnBrk="1" hangingPunct="1"/>
            <a:r>
              <a:rPr lang="fr-CA" altLang="fr-FR" sz="2800" smtClean="0"/>
              <a:t>Principales raisons justifiant une mise à jour des RCAA2</a:t>
            </a:r>
            <a:endParaRPr lang="fr-FR" altLang="fr-FR" sz="2800" smtClean="0"/>
          </a:p>
        </p:txBody>
      </p:sp>
      <p:sp>
        <p:nvSpPr>
          <p:cNvPr id="13318" name="Rectangle 3"/>
          <p:cNvSpPr>
            <a:spLocks noGrp="1" noChangeArrowheads="1"/>
          </p:cNvSpPr>
          <p:nvPr>
            <p:ph type="body" idx="1"/>
            <p:custDataLst>
              <p:tags r:id="rId2"/>
            </p:custDataLst>
          </p:nvPr>
        </p:nvSpPr>
        <p:spPr>
          <a:xfrm>
            <a:off x="914400" y="1600200"/>
            <a:ext cx="7315200" cy="5194300"/>
          </a:xfrm>
        </p:spPr>
        <p:txBody>
          <a:bodyPr/>
          <a:lstStyle/>
          <a:p>
            <a:pPr eaLnBrk="1" hangingPunct="1"/>
            <a:r>
              <a:rPr lang="fr-CA" altLang="fr-FR" b="0" smtClean="0"/>
              <a:t>L’environnement de départ a changé</a:t>
            </a:r>
          </a:p>
          <a:p>
            <a:pPr lvl="1" eaLnBrk="1" hangingPunct="1"/>
            <a:r>
              <a:rPr lang="fr-FR" altLang="fr-FR" sz="2100" smtClean="0">
                <a:solidFill>
                  <a:srgbClr val="777777"/>
                </a:solidFill>
              </a:rPr>
              <a:t>Les RCAA2 avaient été rédigées pour guider le traitement de documents traditionnels et se prêtaient mal au nouvel environnement numérique et à la multiplication des supports</a:t>
            </a:r>
          </a:p>
          <a:p>
            <a:pPr lvl="1" eaLnBrk="1" hangingPunct="1"/>
            <a:r>
              <a:rPr lang="fr-FR" altLang="fr-FR" sz="2100" smtClean="0">
                <a:solidFill>
                  <a:srgbClr val="777777"/>
                </a:solidFill>
              </a:rPr>
              <a:t>Élaborées à l’époque des catalogues sur fiches 3 X 5</a:t>
            </a:r>
          </a:p>
          <a:p>
            <a:pPr lvl="1" eaLnBrk="1" hangingPunct="1"/>
            <a:r>
              <a:rPr lang="fr-FR" altLang="fr-FR" sz="2100" smtClean="0">
                <a:solidFill>
                  <a:srgbClr val="777777"/>
                </a:solidFill>
              </a:rPr>
              <a:t>Ne répondaient pas au besoin de  partage avec d’autres secteurs liés au monde de la documentation</a:t>
            </a:r>
          </a:p>
          <a:p>
            <a:pPr lvl="1" eaLnBrk="1" hangingPunct="1"/>
            <a:r>
              <a:rPr lang="fr-FR" altLang="fr-FR" sz="2100" smtClean="0">
                <a:solidFill>
                  <a:srgbClr val="777777"/>
                </a:solidFill>
              </a:rPr>
              <a:t>Ne tenaient pas compte de nouveaux modèles conceptuels développés au niveau international (FRBR, FRAD et des travaux internationaux du IME ICC </a:t>
            </a:r>
            <a:r>
              <a:rPr lang="en-US" altLang="fr-FR" sz="2100" smtClean="0">
                <a:solidFill>
                  <a:srgbClr val="777777"/>
                </a:solidFill>
              </a:rPr>
              <a:t>(IFLA Meeting of Experts on an International Cataloguing Code)</a:t>
            </a:r>
          </a:p>
          <a:p>
            <a:pPr lvl="1" eaLnBrk="1" hangingPunct="1">
              <a:buFontTx/>
              <a:buNone/>
            </a:pPr>
            <a:endParaRPr lang="fr-FR" altLang="fr-FR" sz="2100" smtClean="0">
              <a:solidFill>
                <a:srgbClr val="777777"/>
              </a:solidFill>
            </a:endParaRPr>
          </a:p>
          <a:p>
            <a:pPr eaLnBrk="1" hangingPunct="1"/>
            <a:endParaRPr lang="fr-FR" altLang="fr-FR" b="0" smtClean="0"/>
          </a:p>
          <a:p>
            <a:pPr eaLnBrk="1" hangingPunct="1"/>
            <a:endParaRPr lang="fr-FR" altLang="fr-FR"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pied de page 1"/>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7827" name="Espace réservé du numéro de diapositive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88F4B57B-2557-41A2-ABD9-C8B3F843CA87}" type="slidenum">
              <a:rPr lang="fr-FR" altLang="fr-FR" sz="1200" smtClean="0">
                <a:solidFill>
                  <a:srgbClr val="969696"/>
                </a:solidFill>
              </a:rPr>
              <a:pPr eaLnBrk="1" hangingPunct="1"/>
              <a:t>70</a:t>
            </a:fld>
            <a:endParaRPr lang="fr-FR" altLang="fr-FR" sz="1200" smtClean="0">
              <a:solidFill>
                <a:srgbClr val="969696"/>
              </a:solidFill>
            </a:endParaRP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241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5875"/>
            <a:ext cx="9144000" cy="63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0" name="Rectangle 10"/>
          <p:cNvSpPr>
            <a:spLocks noChangeArrowheads="1"/>
          </p:cNvSpPr>
          <p:nvPr/>
        </p:nvSpPr>
        <p:spPr bwMode="auto">
          <a:xfrm>
            <a:off x="838200" y="962025"/>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CA" altLang="fr-FR" sz="2800" b="1">
                <a:solidFill>
                  <a:srgbClr val="000000"/>
                </a:solidFill>
                <a:latin typeface="Arial Narrow" pitchFamily="34" charset="0"/>
              </a:rPr>
              <a:t>La FRBR-isation, à l’heure actuelle</a:t>
            </a:r>
          </a:p>
        </p:txBody>
      </p:sp>
      <p:sp>
        <p:nvSpPr>
          <p:cNvPr id="77831" name="Rectangle 11"/>
          <p:cNvSpPr>
            <a:spLocks noChangeArrowheads="1"/>
          </p:cNvSpPr>
          <p:nvPr/>
        </p:nvSpPr>
        <p:spPr bwMode="auto">
          <a:xfrm>
            <a:off x="990600" y="1828800"/>
            <a:ext cx="73914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buFontTx/>
              <a:buChar char="•"/>
            </a:pPr>
            <a:r>
              <a:rPr lang="fr-CA" altLang="fr-FR" sz="2400">
                <a:solidFill>
                  <a:srgbClr val="777777"/>
                </a:solidFill>
                <a:latin typeface="Arial Narrow" pitchFamily="34" charset="0"/>
              </a:rPr>
              <a:t>Le modèle FRBR offre un moyen performant d’améliorer l’organisation des éléments bibliographiques, particulièrement dans le cas des grandes œuvres (traduites, adaptées, étudiées, portées à l’écran, mises en musique, etc.)</a:t>
            </a:r>
          </a:p>
          <a:p>
            <a:pPr eaLnBrk="1" hangingPunct="1">
              <a:buFontTx/>
              <a:buChar char="•"/>
            </a:pPr>
            <a:r>
              <a:rPr lang="fr-CA" altLang="fr-FR" sz="2400">
                <a:solidFill>
                  <a:srgbClr val="777777"/>
                </a:solidFill>
                <a:latin typeface="Arial Narrow" pitchFamily="34" charset="0"/>
              </a:rPr>
              <a:t>RDA fait en sorte que des « métadonnées bien définies soient enregistrées. Ces métadonnées appuient des affichages significatifs, un regroupement significatif de résultats et une navigation efficace dans de grands ensembles de résultats. » -- </a:t>
            </a:r>
            <a:r>
              <a:rPr lang="fr-CA" altLang="fr-FR" sz="1400">
                <a:solidFill>
                  <a:srgbClr val="777777"/>
                </a:solidFill>
                <a:latin typeface="Arial Narrow" pitchFamily="34" charset="0"/>
              </a:rPr>
              <a:t>Source: Recherche stratégique de BAC: </a:t>
            </a:r>
            <a:r>
              <a:rPr lang="fr-CA" altLang="fr-FR" sz="1400" i="1">
                <a:solidFill>
                  <a:srgbClr val="777777"/>
                </a:solidFill>
                <a:latin typeface="Arial Narrow" pitchFamily="34" charset="0"/>
              </a:rPr>
              <a:t>FRBR et RDA : Progrès dans la description des ressources de divers formats</a:t>
            </a:r>
            <a:r>
              <a:rPr lang="fr-CA" altLang="fr-FR" sz="1400">
                <a:solidFill>
                  <a:srgbClr val="777777"/>
                </a:solidFill>
                <a:latin typeface="Arial Narrow" pitchFamily="34" charset="0"/>
              </a:rPr>
              <a:t>.</a:t>
            </a:r>
          </a:p>
          <a:p>
            <a:pPr eaLnBrk="1" hangingPunct="1">
              <a:buFontTx/>
              <a:buChar char="•"/>
            </a:pPr>
            <a:r>
              <a:rPr lang="fr-CA" altLang="fr-FR" sz="2400">
                <a:solidFill>
                  <a:srgbClr val="777777"/>
                </a:solidFill>
                <a:latin typeface="Arial Narrow" pitchFamily="34" charset="0"/>
              </a:rPr>
              <a:t>Des nouveaux formats d’encodage sont également à l’étude</a:t>
            </a:r>
          </a:p>
          <a:p>
            <a:pPr eaLnBrk="1" hangingPunct="1">
              <a:buFontTx/>
              <a:buChar char="•"/>
            </a:pPr>
            <a:endParaRPr lang="fr-CA" altLang="fr-FR" sz="2400">
              <a:solidFill>
                <a:srgbClr val="777777"/>
              </a:solidFill>
              <a:latin typeface="Arial Narrow"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descr="C:\Users\Marcel\Desktop\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78852"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382C5E34-685C-4F88-907A-4540C38588F3}" type="slidenum">
              <a:rPr lang="fr-FR" altLang="fr-FR" sz="1200" smtClean="0">
                <a:solidFill>
                  <a:srgbClr val="969696"/>
                </a:solidFill>
              </a:rPr>
              <a:pPr eaLnBrk="1" hangingPunct="1"/>
              <a:t>71</a:t>
            </a:fld>
            <a:endParaRPr lang="fr-FR" altLang="fr-FR" sz="1200" smtClean="0">
              <a:solidFill>
                <a:srgbClr val="969696"/>
              </a:solidFill>
            </a:endParaRPr>
          </a:p>
        </p:txBody>
      </p:sp>
      <p:sp>
        <p:nvSpPr>
          <p:cNvPr id="78853"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Webographie</a:t>
            </a:r>
            <a:endParaRPr lang="fr-FR" altLang="fr-FR" sz="2800" smtClean="0"/>
          </a:p>
        </p:txBody>
      </p:sp>
      <p:sp>
        <p:nvSpPr>
          <p:cNvPr id="78854" name="Rectangle 3"/>
          <p:cNvSpPr>
            <a:spLocks noGrp="1" noChangeArrowheads="1"/>
          </p:cNvSpPr>
          <p:nvPr>
            <p:ph type="body" idx="1"/>
            <p:custDataLst>
              <p:tags r:id="rId2"/>
            </p:custDataLst>
          </p:nvPr>
        </p:nvSpPr>
        <p:spPr>
          <a:xfrm>
            <a:off x="914400" y="1447800"/>
            <a:ext cx="7315200" cy="7132638"/>
          </a:xfrm>
        </p:spPr>
        <p:txBody>
          <a:bodyPr/>
          <a:lstStyle/>
          <a:p>
            <a:pPr eaLnBrk="1" hangingPunct="1"/>
            <a:r>
              <a:rPr lang="fr-CA" altLang="fr-FR" sz="1800" smtClean="0"/>
              <a:t>Paradis, Daniel. RDA et RCAA2 : un survol des différences entre les deux codes. 2009</a:t>
            </a:r>
          </a:p>
          <a:p>
            <a:pPr lvl="1" eaLnBrk="1" hangingPunct="1"/>
            <a:r>
              <a:rPr lang="fr-FR" altLang="fr-FR" sz="1800" smtClean="0">
                <a:hlinkClick r:id="rId6"/>
              </a:rPr>
              <a:t>http://www.asted.org/_uploadedcontent/medias/content_1460_1385.pdf</a:t>
            </a:r>
            <a:endParaRPr lang="fr-FR" altLang="fr-FR" sz="1800" smtClean="0"/>
          </a:p>
          <a:p>
            <a:pPr eaLnBrk="1" hangingPunct="1"/>
            <a:r>
              <a:rPr lang="fr-CA" altLang="fr-FR" sz="1800" smtClean="0"/>
              <a:t>Paradis, Daniel et Oliver, Christine. Ressources : Description et Accès. 2008</a:t>
            </a:r>
          </a:p>
          <a:p>
            <a:pPr lvl="1" eaLnBrk="1" hangingPunct="1"/>
            <a:r>
              <a:rPr lang="fr-FR" altLang="fr-FR" sz="1800" smtClean="0">
                <a:hlinkClick r:id="rId7"/>
              </a:rPr>
              <a:t>http://www.rda-jsc.org/docs/codp-banq-20080422.pdf</a:t>
            </a:r>
            <a:endParaRPr lang="fr-FR" altLang="fr-FR" sz="1800" smtClean="0"/>
          </a:p>
          <a:p>
            <a:pPr eaLnBrk="1" hangingPunct="1"/>
            <a:r>
              <a:rPr lang="fr-CA" altLang="fr-FR" sz="1800" smtClean="0"/>
              <a:t>Principes internationaux de catalogage</a:t>
            </a:r>
          </a:p>
          <a:p>
            <a:pPr lvl="1" eaLnBrk="1" hangingPunct="1"/>
            <a:r>
              <a:rPr lang="fr-FR" altLang="fr-FR" sz="1800" smtClean="0">
                <a:hlinkClick r:id="rId8"/>
              </a:rPr>
              <a:t>http://archive.ifla.org/VII/s13/icp/ICP-2009_fr.pdf</a:t>
            </a:r>
            <a:endParaRPr lang="fr-CA" altLang="fr-FR" sz="1800" smtClean="0"/>
          </a:p>
          <a:p>
            <a:pPr eaLnBrk="1" hangingPunct="1"/>
            <a:r>
              <a:rPr lang="fr-CA" altLang="fr-FR" sz="1800" smtClean="0"/>
              <a:t>Riva, Pat. L’essentiel des modèles FRBR et FRAD pour la compréhension des RDA. 2009</a:t>
            </a:r>
          </a:p>
          <a:p>
            <a:pPr lvl="1" eaLnBrk="1" hangingPunct="1"/>
            <a:r>
              <a:rPr lang="fr-CA" altLang="fr-FR" sz="1800" smtClean="0">
                <a:hlinkClick r:id="rId9"/>
              </a:rPr>
              <a:t>http://tsig.wikispaces.com/file/view/RivaFRBRFRADforCLA-fre.pdf</a:t>
            </a:r>
            <a:endParaRPr lang="fr-CA" altLang="fr-FR" sz="1800" smtClean="0"/>
          </a:p>
          <a:p>
            <a:pPr eaLnBrk="1" hangingPunct="1"/>
            <a:r>
              <a:rPr lang="fr-CA" altLang="fr-FR" sz="1800" smtClean="0"/>
              <a:t>Tillett, Barbara.  </a:t>
            </a:r>
          </a:p>
          <a:p>
            <a:pPr lvl="1" eaLnBrk="1" hangingPunct="1"/>
            <a:r>
              <a:rPr lang="fr-CA" altLang="fr-FR" sz="1600" smtClean="0"/>
              <a:t>What is FRBR? : a conceptual model for the bibliographic universe. 2004.</a:t>
            </a:r>
          </a:p>
          <a:p>
            <a:pPr lvl="1" eaLnBrk="1" hangingPunct="1"/>
            <a:r>
              <a:rPr lang="fr-CA" altLang="fr-FR" sz="1800" smtClean="0">
                <a:hlinkClick r:id="rId10"/>
              </a:rPr>
              <a:t>http://www.loc.gov/cds/downloads/FRBR.PDF</a:t>
            </a:r>
            <a:endParaRPr lang="fr-CA" altLang="fr-FR" sz="1800" smtClean="0"/>
          </a:p>
          <a:p>
            <a:pPr lvl="1" eaLnBrk="1" hangingPunct="1"/>
            <a:r>
              <a:rPr lang="en-US" altLang="fr-FR" sz="1800" smtClean="0"/>
              <a:t>Changes from AACR2 for Texts. 2010</a:t>
            </a:r>
          </a:p>
          <a:p>
            <a:pPr lvl="1" eaLnBrk="1" hangingPunct="1"/>
            <a:r>
              <a:rPr lang="fr-CA" altLang="fr-FR" sz="1800" smtClean="0">
                <a:hlinkClick r:id="rId11"/>
              </a:rPr>
              <a:t>http://www.loc.gov/library/webcasts/jan12_RDA_changes/RDA_changes.ppt</a:t>
            </a:r>
            <a:endParaRPr lang="fr-CA" altLang="fr-FR" sz="1800" smtClean="0"/>
          </a:p>
          <a:p>
            <a:pPr lvl="1" eaLnBrk="1" hangingPunct="1"/>
            <a:endParaRPr lang="fr-CA" altLang="fr-FR" sz="1800" smtClean="0"/>
          </a:p>
          <a:p>
            <a:pPr lvl="1" eaLnBrk="1" hangingPunct="1">
              <a:buFontTx/>
              <a:buNone/>
            </a:pPr>
            <a:endParaRPr lang="fr-CA" altLang="fr-FR" sz="1800" smtClean="0"/>
          </a:p>
          <a:p>
            <a:pPr lvl="1" eaLnBrk="1" hangingPunct="1"/>
            <a:endParaRPr lang="fr-CA" altLang="fr-FR" sz="1800" smtClean="0"/>
          </a:p>
          <a:p>
            <a:pPr lvl="1" eaLnBrk="1" hangingPunct="1"/>
            <a:endParaRPr lang="fr-CA" altLang="fr-FR" sz="1800" smtClean="0"/>
          </a:p>
          <a:p>
            <a:pPr eaLnBrk="1" hangingPunct="1"/>
            <a:endParaRPr lang="fr-CA" altLang="fr-FR" sz="1800" smtClean="0"/>
          </a:p>
          <a:p>
            <a:pPr eaLnBrk="1" hangingPunct="1"/>
            <a:endParaRPr lang="fr-FR" altLang="fr-FR" sz="1800" smtClean="0"/>
          </a:p>
          <a:p>
            <a:pPr lvl="1" eaLnBrk="1" hangingPunct="1"/>
            <a:endParaRPr lang="fr-FR" altLang="fr-FR"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4"/>
          <p:cNvSpPr>
            <a:spLocks noGrp="1" noChangeArrowheads="1"/>
          </p:cNvSpPr>
          <p:nvPr>
            <p:ph type="ctrTitle"/>
            <p:custDataLst>
              <p:tags r:id="rId1"/>
            </p:custDataLst>
          </p:nvPr>
        </p:nvSpPr>
        <p:spPr>
          <a:xfrm>
            <a:off x="914400" y="2222500"/>
            <a:ext cx="7315200" cy="1330325"/>
          </a:xfrm>
        </p:spPr>
        <p:txBody>
          <a:bodyPr/>
          <a:lstStyle/>
          <a:p>
            <a:pPr algn="ctr" eaLnBrk="1" hangingPunct="1"/>
            <a:r>
              <a:rPr lang="fr-FR" altLang="fr-FR" sz="9600" smtClean="0"/>
              <a:t>Merci</a:t>
            </a:r>
          </a:p>
        </p:txBody>
      </p:sp>
      <p:sp>
        <p:nvSpPr>
          <p:cNvPr id="79876" name="Rectangle 5"/>
          <p:cNvSpPr>
            <a:spLocks noGrp="1" noChangeArrowheads="1"/>
          </p:cNvSpPr>
          <p:nvPr>
            <p:ph type="subTitle" idx="1"/>
            <p:custDataLst>
              <p:tags r:id="rId2"/>
            </p:custDataLst>
          </p:nvPr>
        </p:nvSpPr>
        <p:spPr>
          <a:xfrm>
            <a:off x="914400" y="3429000"/>
            <a:ext cx="7315200" cy="1439863"/>
          </a:xfrm>
        </p:spPr>
        <p:txBody>
          <a:bodyPr/>
          <a:lstStyle/>
          <a:p>
            <a:pPr eaLnBrk="1" hangingPunct="1"/>
            <a:endParaRPr lang="fr-CA" altLang="fr-FR" smtClean="0"/>
          </a:p>
          <a:p>
            <a:pPr eaLnBrk="1" hangingPunct="1"/>
            <a:endParaRPr lang="fr-CA" altLang="fr-FR" smtClean="0"/>
          </a:p>
          <a:p>
            <a:pPr eaLnBrk="1" hangingPunct="1"/>
            <a:endParaRPr lang="fr-CA" altLang="fr-FR" smtClean="0"/>
          </a:p>
          <a:p>
            <a:pPr eaLnBrk="1" hangingPunct="1"/>
            <a:endParaRPr lang="fr-FR" altLang="fr-F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4340"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6C8C7158-4880-4F29-99FC-F28C85633D4F}" type="slidenum">
              <a:rPr lang="fr-FR" altLang="fr-FR" sz="1200" smtClean="0">
                <a:solidFill>
                  <a:srgbClr val="969696"/>
                </a:solidFill>
              </a:rPr>
              <a:pPr eaLnBrk="1" hangingPunct="1"/>
              <a:t>8</a:t>
            </a:fld>
            <a:endParaRPr lang="fr-FR" altLang="fr-FR" sz="1200" smtClean="0">
              <a:solidFill>
                <a:srgbClr val="969696"/>
              </a:solidFill>
            </a:endParaRPr>
          </a:p>
        </p:txBody>
      </p:sp>
      <p:sp>
        <p:nvSpPr>
          <p:cNvPr id="14341"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De RCAA3 à RDA</a:t>
            </a:r>
            <a:endParaRPr lang="fr-FR" altLang="fr-FR" sz="2800" smtClean="0"/>
          </a:p>
        </p:txBody>
      </p:sp>
      <p:sp>
        <p:nvSpPr>
          <p:cNvPr id="14342" name="Rectangle 3"/>
          <p:cNvSpPr>
            <a:spLocks noGrp="1" noChangeArrowheads="1"/>
          </p:cNvSpPr>
          <p:nvPr>
            <p:ph type="body" idx="1"/>
            <p:custDataLst>
              <p:tags r:id="rId2"/>
            </p:custDataLst>
          </p:nvPr>
        </p:nvSpPr>
        <p:spPr>
          <a:xfrm>
            <a:off x="914400" y="1600200"/>
            <a:ext cx="7315200" cy="3983038"/>
          </a:xfrm>
        </p:spPr>
        <p:txBody>
          <a:bodyPr/>
          <a:lstStyle/>
          <a:p>
            <a:pPr eaLnBrk="1" hangingPunct="1"/>
            <a:r>
              <a:rPr lang="fr-CA" altLang="fr-FR" b="0" smtClean="0"/>
              <a:t>Début des travaux de révision en 2002</a:t>
            </a:r>
          </a:p>
          <a:p>
            <a:pPr eaLnBrk="1" hangingPunct="1"/>
            <a:r>
              <a:rPr lang="fr-CA" altLang="fr-FR" b="0" smtClean="0"/>
              <a:t>Virement de cap en 2005</a:t>
            </a:r>
          </a:p>
          <a:p>
            <a:pPr eaLnBrk="1" hangingPunct="1"/>
            <a:r>
              <a:rPr lang="fr-CA" altLang="fr-FR" b="0" smtClean="0"/>
              <a:t>Une nouvelle structure est adoptée</a:t>
            </a:r>
          </a:p>
          <a:p>
            <a:pPr eaLnBrk="1" hangingPunct="1"/>
            <a:r>
              <a:rPr lang="fr-CA" altLang="fr-FR" b="0" smtClean="0"/>
              <a:t>Un nouveau plan est proposé</a:t>
            </a:r>
          </a:p>
          <a:p>
            <a:pPr eaLnBrk="1" hangingPunct="1"/>
            <a:r>
              <a:rPr lang="fr-CA" altLang="fr-FR" b="0" smtClean="0"/>
              <a:t>Le nom change pour décrire la nouvelle orientation</a:t>
            </a:r>
          </a:p>
          <a:p>
            <a:pPr eaLnBrk="1" hangingPunct="1"/>
            <a:r>
              <a:rPr lang="fr-CA" altLang="fr-FR" b="0" smtClean="0"/>
              <a:t>Ce sera RDA	</a:t>
            </a:r>
          </a:p>
          <a:p>
            <a:pPr lvl="1" eaLnBrk="1" hangingPunct="1"/>
            <a:r>
              <a:rPr lang="fr-CA" altLang="fr-FR" smtClean="0"/>
              <a:t>Ressources</a:t>
            </a:r>
          </a:p>
          <a:p>
            <a:pPr lvl="1" eaLnBrk="1" hangingPunct="1"/>
            <a:r>
              <a:rPr lang="fr-CA" altLang="fr-FR" smtClean="0"/>
              <a:t>Description</a:t>
            </a:r>
          </a:p>
          <a:p>
            <a:pPr lvl="1" eaLnBrk="1" hangingPunct="1"/>
            <a:r>
              <a:rPr lang="fr-CA" altLang="fr-FR" smtClean="0"/>
              <a:t>Accès</a:t>
            </a:r>
            <a:endParaRPr lang="fr-FR" altLang="fr-F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Espace réservé du pied de page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fr-FR" altLang="fr-FR" sz="1200" smtClean="0">
                <a:solidFill>
                  <a:srgbClr val="969696"/>
                </a:solidFill>
              </a:rPr>
              <a:t>Bibliothèque de l'Université Laval</a:t>
            </a:r>
          </a:p>
        </p:txBody>
      </p:sp>
      <p:sp>
        <p:nvSpPr>
          <p:cNvPr id="15364" name="Espace réservé du numéro de diapositive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A9FC12E7-1DE2-4FDE-A368-DFD81238D074}" type="slidenum">
              <a:rPr lang="fr-FR" altLang="fr-FR" sz="1200" smtClean="0">
                <a:solidFill>
                  <a:srgbClr val="969696"/>
                </a:solidFill>
              </a:rPr>
              <a:pPr eaLnBrk="1" hangingPunct="1"/>
              <a:t>9</a:t>
            </a:fld>
            <a:endParaRPr lang="fr-FR" altLang="fr-FR" sz="1200" smtClean="0">
              <a:solidFill>
                <a:srgbClr val="969696"/>
              </a:solidFill>
            </a:endParaRPr>
          </a:p>
        </p:txBody>
      </p:sp>
      <p:sp>
        <p:nvSpPr>
          <p:cNvPr id="15365" name="Rectangle 2"/>
          <p:cNvSpPr>
            <a:spLocks noGrp="1" noChangeArrowheads="1"/>
          </p:cNvSpPr>
          <p:nvPr>
            <p:ph type="title"/>
            <p:custDataLst>
              <p:tags r:id="rId1"/>
            </p:custDataLst>
          </p:nvPr>
        </p:nvSpPr>
        <p:spPr>
          <a:xfrm>
            <a:off x="914400" y="806450"/>
            <a:ext cx="7315200" cy="384175"/>
          </a:xfrm>
        </p:spPr>
        <p:txBody>
          <a:bodyPr/>
          <a:lstStyle/>
          <a:p>
            <a:pPr algn="ctr" eaLnBrk="1" hangingPunct="1"/>
            <a:r>
              <a:rPr lang="fr-CA" altLang="fr-FR" sz="2800" smtClean="0"/>
              <a:t>De nouveaux modèles théoriques en émergence</a:t>
            </a:r>
            <a:endParaRPr lang="fr-FR" altLang="fr-FR" sz="2800" smtClean="0"/>
          </a:p>
        </p:txBody>
      </p:sp>
      <p:sp>
        <p:nvSpPr>
          <p:cNvPr id="15366" name="Rectangle 3"/>
          <p:cNvSpPr>
            <a:spLocks noGrp="1" noChangeArrowheads="1"/>
          </p:cNvSpPr>
          <p:nvPr>
            <p:ph type="body" idx="1"/>
            <p:custDataLst>
              <p:tags r:id="rId2"/>
            </p:custDataLst>
          </p:nvPr>
        </p:nvSpPr>
        <p:spPr>
          <a:xfrm>
            <a:off x="914400" y="1676400"/>
            <a:ext cx="7315200" cy="4321175"/>
          </a:xfrm>
        </p:spPr>
        <p:txBody>
          <a:bodyPr/>
          <a:lstStyle/>
          <a:p>
            <a:pPr eaLnBrk="1" hangingPunct="1"/>
            <a:r>
              <a:rPr lang="fr-CA" altLang="fr-FR" sz="2000" smtClean="0"/>
              <a:t>Développement de modèles conceptuels</a:t>
            </a:r>
          </a:p>
          <a:p>
            <a:pPr lvl="1" eaLnBrk="1" hangingPunct="1"/>
            <a:r>
              <a:rPr lang="fr-CA" altLang="fr-FR" sz="2000" smtClean="0"/>
              <a:t>FRBR	1998</a:t>
            </a:r>
          </a:p>
          <a:p>
            <a:pPr lvl="1" eaLnBrk="1" hangingPunct="1">
              <a:buFontTx/>
              <a:buNone/>
            </a:pPr>
            <a:r>
              <a:rPr lang="fr-CA" altLang="fr-FR" sz="2000" smtClean="0">
                <a:hlinkClick r:id="rId6"/>
              </a:rPr>
              <a:t>Functional Requirements for Bibliographic Records</a:t>
            </a:r>
            <a:endParaRPr lang="fr-CA" altLang="fr-FR" sz="2000" smtClean="0"/>
          </a:p>
          <a:p>
            <a:pPr lvl="1" eaLnBrk="1" hangingPunct="1">
              <a:buFontTx/>
              <a:buNone/>
            </a:pPr>
            <a:r>
              <a:rPr lang="fr-CA" altLang="fr-FR" sz="2000" smtClean="0"/>
              <a:t>(Spécifications fonctionnelles pour les notices bibliographiques)</a:t>
            </a:r>
          </a:p>
          <a:p>
            <a:pPr lvl="1" eaLnBrk="1" hangingPunct="1"/>
            <a:r>
              <a:rPr lang="fr-CA" altLang="fr-FR" sz="2000" smtClean="0"/>
              <a:t>FRAD	1999-</a:t>
            </a:r>
          </a:p>
          <a:p>
            <a:pPr lvl="1" eaLnBrk="1" hangingPunct="1">
              <a:buFontTx/>
              <a:buNone/>
            </a:pPr>
            <a:r>
              <a:rPr lang="fr-CA" altLang="fr-FR" sz="2000" smtClean="0"/>
              <a:t>Functional Requirements for Authority Data</a:t>
            </a:r>
          </a:p>
          <a:p>
            <a:pPr lvl="1" eaLnBrk="1" hangingPunct="1">
              <a:buFontTx/>
              <a:buNone/>
            </a:pPr>
            <a:r>
              <a:rPr lang="fr-CA" altLang="fr-FR" sz="2000" smtClean="0"/>
              <a:t>(Spécifications fonctionnelles pour les données d’autorités)</a:t>
            </a:r>
          </a:p>
          <a:p>
            <a:pPr lvl="1" eaLnBrk="1" hangingPunct="1"/>
            <a:r>
              <a:rPr lang="fr-CA" altLang="fr-FR" sz="2000" smtClean="0"/>
              <a:t>FRSAR	2005-</a:t>
            </a:r>
          </a:p>
          <a:p>
            <a:pPr lvl="1" eaLnBrk="1" hangingPunct="1">
              <a:buFontTx/>
              <a:buNone/>
            </a:pPr>
            <a:r>
              <a:rPr lang="fr-CA" altLang="fr-FR" sz="2000" smtClean="0">
                <a:hlinkClick r:id="rId7"/>
              </a:rPr>
              <a:t>Functional Requirements for Subject Authority Records</a:t>
            </a:r>
            <a:endParaRPr lang="fr-CA" altLang="fr-FR" sz="2000" smtClean="0"/>
          </a:p>
          <a:p>
            <a:pPr lvl="1" eaLnBrk="1" hangingPunct="1">
              <a:buFontTx/>
              <a:buNone/>
            </a:pPr>
            <a:r>
              <a:rPr lang="fr-CA" altLang="fr-FR" sz="2000" smtClean="0"/>
              <a:t>(Spécifications fonctionnelles pour les notices d’autorités sujets)</a:t>
            </a:r>
          </a:p>
          <a:p>
            <a:pPr eaLnBrk="1" hangingPunct="1"/>
            <a:r>
              <a:rPr lang="fr-CA" altLang="fr-FR" sz="2000" smtClean="0"/>
              <a:t> Développement des </a:t>
            </a:r>
            <a:r>
              <a:rPr lang="fr-CA" altLang="fr-FR" sz="2000" smtClean="0">
                <a:hlinkClick r:id="rId8"/>
              </a:rPr>
              <a:t>Principes internationaux de catalogage </a:t>
            </a:r>
            <a:r>
              <a:rPr lang="fr-CA" altLang="fr-FR" sz="2000" b="0" smtClean="0"/>
              <a:t>2003-2009</a:t>
            </a:r>
          </a:p>
          <a:p>
            <a:pPr eaLnBrk="1" hangingPunct="1"/>
            <a:r>
              <a:rPr lang="fr-CA" altLang="fr-FR" sz="2000" b="0" smtClean="0"/>
              <a:t>IME ICC (IFLA Meeting of Experts on an International Cataloguing Code)</a:t>
            </a:r>
            <a:endParaRPr lang="fr-FR" altLang="fr-FR" sz="2000" b="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3"/>
</p:tagLst>
</file>

<file path=ppt/tags/tag63.xml><?xml version="1.0" encoding="utf-8"?>
<p:tagLst xmlns:a="http://schemas.openxmlformats.org/drawingml/2006/main" xmlns:r="http://schemas.openxmlformats.org/officeDocument/2006/relationships" xmlns:p="http://schemas.openxmlformats.org/presentationml/2006/main">
  <p:tag name="NUM" val="14"/>
</p:tagLst>
</file>

<file path=ppt/tags/tag64.xml><?xml version="1.0" encoding="utf-8"?>
<p:tagLst xmlns:a="http://schemas.openxmlformats.org/drawingml/2006/main" xmlns:r="http://schemas.openxmlformats.org/officeDocument/2006/relationships" xmlns:p="http://schemas.openxmlformats.org/presentationml/2006/main">
  <p:tag name="NUM" val="15"/>
</p:tagLst>
</file>

<file path=ppt/tags/tag65.xml><?xml version="1.0" encoding="utf-8"?>
<p:tagLst xmlns:a="http://schemas.openxmlformats.org/drawingml/2006/main" xmlns:r="http://schemas.openxmlformats.org/officeDocument/2006/relationships" xmlns:p="http://schemas.openxmlformats.org/presentationml/2006/main">
  <p:tag name="NUM" val="16"/>
</p:tagLst>
</file>

<file path=ppt/tags/tag66.xml><?xml version="1.0" encoding="utf-8"?>
<p:tagLst xmlns:a="http://schemas.openxmlformats.org/drawingml/2006/main" xmlns:r="http://schemas.openxmlformats.org/officeDocument/2006/relationships" xmlns:p="http://schemas.openxmlformats.org/presentationml/2006/main">
  <p:tag name="NUM" val="17"/>
</p:tagLst>
</file>

<file path=ppt/tags/tag67.xml><?xml version="1.0" encoding="utf-8"?>
<p:tagLst xmlns:a="http://schemas.openxmlformats.org/drawingml/2006/main" xmlns:r="http://schemas.openxmlformats.org/officeDocument/2006/relationships" xmlns:p="http://schemas.openxmlformats.org/presentationml/2006/main">
  <p:tag name="NUM" val="18"/>
</p:tagLst>
</file>

<file path=ppt/tags/tag68.xml><?xml version="1.0" encoding="utf-8"?>
<p:tagLst xmlns:a="http://schemas.openxmlformats.org/drawingml/2006/main" xmlns:r="http://schemas.openxmlformats.org/officeDocument/2006/relationships" xmlns:p="http://schemas.openxmlformats.org/presentationml/2006/main">
  <p:tag name="NUM" val="19"/>
</p:tagLst>
</file>

<file path=ppt/tags/tag69.xml><?xml version="1.0" encoding="utf-8"?>
<p:tagLst xmlns:a="http://schemas.openxmlformats.org/drawingml/2006/main" xmlns:r="http://schemas.openxmlformats.org/officeDocument/2006/relationships" xmlns:p="http://schemas.openxmlformats.org/presentationml/2006/main">
  <p:tag name="NUM" val="20"/>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1"/>
</p:tagLst>
</file>

<file path=ppt/tags/tag71.xml><?xml version="1.0" encoding="utf-8"?>
<p:tagLst xmlns:a="http://schemas.openxmlformats.org/drawingml/2006/main" xmlns:r="http://schemas.openxmlformats.org/officeDocument/2006/relationships" xmlns:p="http://schemas.openxmlformats.org/presentationml/2006/main">
  <p:tag name="NUM" val="22"/>
</p:tagLst>
</file>

<file path=ppt/tags/tag72.xml><?xml version="1.0" encoding="utf-8"?>
<p:tagLst xmlns:a="http://schemas.openxmlformats.org/drawingml/2006/main" xmlns:r="http://schemas.openxmlformats.org/officeDocument/2006/relationships" xmlns:p="http://schemas.openxmlformats.org/presentationml/2006/main">
  <p:tag name="NUM" val="23"/>
</p:tagLst>
</file>

<file path=ppt/tags/tag73.xml><?xml version="1.0" encoding="utf-8"?>
<p:tagLst xmlns:a="http://schemas.openxmlformats.org/drawingml/2006/main" xmlns:r="http://schemas.openxmlformats.org/officeDocument/2006/relationships" xmlns:p="http://schemas.openxmlformats.org/presentationml/2006/main">
  <p:tag name="NUM" val="24"/>
</p:tagLst>
</file>

<file path=ppt/tags/tag74.xml><?xml version="1.0" encoding="utf-8"?>
<p:tagLst xmlns:a="http://schemas.openxmlformats.org/drawingml/2006/main" xmlns:r="http://schemas.openxmlformats.org/officeDocument/2006/relationships" xmlns:p="http://schemas.openxmlformats.org/presentationml/2006/main">
  <p:tag name="NUM" val="25"/>
</p:tagLst>
</file>

<file path=ppt/tags/tag75.xml><?xml version="1.0" encoding="utf-8"?>
<p:tagLst xmlns:a="http://schemas.openxmlformats.org/drawingml/2006/main" xmlns:r="http://schemas.openxmlformats.org/officeDocument/2006/relationships" xmlns:p="http://schemas.openxmlformats.org/presentationml/2006/main">
  <p:tag name="NUM" val="26"/>
</p:tagLst>
</file>

<file path=ppt/tags/tag76.xml><?xml version="1.0" encoding="utf-8"?>
<p:tagLst xmlns:a="http://schemas.openxmlformats.org/drawingml/2006/main" xmlns:r="http://schemas.openxmlformats.org/officeDocument/2006/relationships" xmlns:p="http://schemas.openxmlformats.org/presentationml/2006/main">
  <p:tag name="NUM" val="27"/>
</p:tagLst>
</file>

<file path=ppt/tags/tag77.xml><?xml version="1.0" encoding="utf-8"?>
<p:tagLst xmlns:a="http://schemas.openxmlformats.org/drawingml/2006/main" xmlns:r="http://schemas.openxmlformats.org/officeDocument/2006/relationships" xmlns:p="http://schemas.openxmlformats.org/presentationml/2006/main">
  <p:tag name="NUM" val="28"/>
</p:tagLst>
</file>

<file path=ppt/tags/tag78.xml><?xml version="1.0" encoding="utf-8"?>
<p:tagLst xmlns:a="http://schemas.openxmlformats.org/drawingml/2006/main" xmlns:r="http://schemas.openxmlformats.org/officeDocument/2006/relationships" xmlns:p="http://schemas.openxmlformats.org/presentationml/2006/main">
  <p:tag name="NUM" val="29"/>
</p:tagLst>
</file>

<file path=ppt/tags/tag79.xml><?xml version="1.0" encoding="utf-8"?>
<p:tagLst xmlns:a="http://schemas.openxmlformats.org/drawingml/2006/main" xmlns:r="http://schemas.openxmlformats.org/officeDocument/2006/relationships" xmlns:p="http://schemas.openxmlformats.org/presentationml/2006/main">
  <p:tag name="NUM" val="30"/>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1"/>
</p:tagLst>
</file>

<file path=ppt/tags/tag81.xml><?xml version="1.0" encoding="utf-8"?>
<p:tagLst xmlns:a="http://schemas.openxmlformats.org/drawingml/2006/main" xmlns:r="http://schemas.openxmlformats.org/officeDocument/2006/relationships" xmlns:p="http://schemas.openxmlformats.org/presentationml/2006/main">
  <p:tag name="NUM" val="3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èle par défaut">
  <a:themeElements>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erge">
  <a:themeElements>
    <a:clrScheme name="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er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e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e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e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e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e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er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e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e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e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e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e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clipse">
  <a:themeElements>
    <a:clrScheme name="1_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Eclipse">
      <a:majorFont>
        <a:latin typeface="Perpetua"/>
        <a:ea typeface=""/>
        <a:cs typeface="Arial"/>
      </a:majorFont>
      <a:minorFont>
        <a:latin typeface="Perpet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Eclipse">
  <a:themeElements>
    <a:clrScheme name="1_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Eclipse">
      <a:majorFont>
        <a:latin typeface="Perpetua"/>
        <a:ea typeface=""/>
        <a:cs typeface="Arial"/>
      </a:majorFont>
      <a:minorFont>
        <a:latin typeface="Perpet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7609</TotalTime>
  <Words>10631</Words>
  <Application>Microsoft Office PowerPoint</Application>
  <PresentationFormat>Affichage à l'écran (4:3)</PresentationFormat>
  <Paragraphs>1203</Paragraphs>
  <Slides>72</Slides>
  <Notes>67</Notes>
  <HiddenSlides>0</HiddenSlides>
  <MMClips>0</MMClips>
  <ScaleCrop>false</ScaleCrop>
  <HeadingPairs>
    <vt:vector size="6" baseType="variant">
      <vt:variant>
        <vt:lpstr>Polices utilisées</vt:lpstr>
      </vt:variant>
      <vt:variant>
        <vt:i4>11</vt:i4>
      </vt:variant>
      <vt:variant>
        <vt:lpstr>Thème</vt:lpstr>
      </vt:variant>
      <vt:variant>
        <vt:i4>6</vt:i4>
      </vt:variant>
      <vt:variant>
        <vt:lpstr>Titres des diapositives</vt:lpstr>
      </vt:variant>
      <vt:variant>
        <vt:i4>72</vt:i4>
      </vt:variant>
    </vt:vector>
  </HeadingPairs>
  <TitlesOfParts>
    <vt:vector size="89" baseType="lpstr">
      <vt:lpstr>Arial</vt:lpstr>
      <vt:lpstr>Arial Narrow</vt:lpstr>
      <vt:lpstr>Calibri</vt:lpstr>
      <vt:lpstr>Wingdings</vt:lpstr>
      <vt:lpstr>Perpetua</vt:lpstr>
      <vt:lpstr>ヒラギノ角ゴ Pro W3</vt:lpstr>
      <vt:lpstr>Times New Roman</vt:lpstr>
      <vt:lpstr>Verdana</vt:lpstr>
      <vt:lpstr>ＭＳ Ｐゴシック</vt:lpstr>
      <vt:lpstr>Arial Unicode MS</vt:lpstr>
      <vt:lpstr>Arial Black</vt:lpstr>
      <vt:lpstr>Modèle par défaut</vt:lpstr>
      <vt:lpstr>1_Modèle par défaut</vt:lpstr>
      <vt:lpstr>2_Modèle par défaut</vt:lpstr>
      <vt:lpstr>vierge</vt:lpstr>
      <vt:lpstr>1_Eclipse</vt:lpstr>
      <vt:lpstr>2_Eclipse</vt:lpstr>
      <vt:lpstr>FRBR, RDA et les nouveaux outils de découvertes Présentation aux Idées fructueuses</vt:lpstr>
      <vt:lpstr>Objectifs de la présentation</vt:lpstr>
      <vt:lpstr>Que sont les RDA?</vt:lpstr>
      <vt:lpstr>Développement des RCAA2</vt:lpstr>
      <vt:lpstr>Création des RCAA2 en 1978 et révisions de 1988, 1998, et 2002</vt:lpstr>
      <vt:lpstr>1997 International Conference on the Principles &amp; Future Development of AACR2, Toronto</vt:lpstr>
      <vt:lpstr>Principales raisons justifiant une mise à jour des RCAA2</vt:lpstr>
      <vt:lpstr>De RCAA3 à RDA</vt:lpstr>
      <vt:lpstr>De nouveaux modèles théoriques en émergence</vt:lpstr>
      <vt:lpstr>Principes internationaux de catalogage 2003-2009   </vt:lpstr>
      <vt:lpstr>Les travaux de l’IFLA et les modèles conceptuels</vt:lpstr>
      <vt:lpstr>Le modèle FRBR</vt:lpstr>
      <vt:lpstr>Pourquoi avons-nous besoin de comprendre FRBR</vt:lpstr>
      <vt:lpstr>Ce qu’est et ce que n’est pas FRBR</vt:lpstr>
      <vt:lpstr>Un nouveau vocabulaire</vt:lpstr>
      <vt:lpstr>Le modèle FRBR</vt:lpstr>
      <vt:lpstr>Le modèle FRBR : de nouvelles définitions</vt:lpstr>
      <vt:lpstr>Le modèle FRBR : de nouvelles définitions</vt:lpstr>
      <vt:lpstr>Le modèle FRBR  : de nouvelles définitions </vt:lpstr>
      <vt:lpstr>Présentation PowerPoint</vt:lpstr>
      <vt:lpstr>Marcel Proust et son Oeuvre</vt:lpstr>
      <vt:lpstr>Attributs des entités du Groupe 1</vt:lpstr>
      <vt:lpstr>Attributs des entités du Groupe 1</vt:lpstr>
      <vt:lpstr>Attributs des entités du Groupe 1</vt:lpstr>
      <vt:lpstr>Attributs de l’expression : Exemple </vt:lpstr>
      <vt:lpstr>Attributs des entités du Groupe 1</vt:lpstr>
      <vt:lpstr>Attributs de l’oeuvre : Exemple</vt:lpstr>
      <vt:lpstr>Présentation PowerPoint</vt:lpstr>
      <vt:lpstr>Attributs des entités des Groupes 2 et 3</vt:lpstr>
      <vt:lpstr>Groupe 2 – Créateurs  : Entités responsables du contenu intellectuel et artistique </vt:lpstr>
      <vt:lpstr>Un modèle entités-relations</vt:lpstr>
      <vt:lpstr>Relations entre les entités du Groupe 1</vt:lpstr>
      <vt:lpstr>Relations entre les éléments des groupes 1 et 2</vt:lpstr>
      <vt:lpstr>Groupe 3</vt:lpstr>
      <vt:lpstr>Comment s’effectuent ces relations?</vt:lpstr>
      <vt:lpstr>Relations entre les œuvres, expressions, manifestations, et items</vt:lpstr>
      <vt:lpstr>Relations entre les créateurs et les œuvres, expressions, manifestations, items</vt:lpstr>
      <vt:lpstr>Relations entre les personnes, familles et collectivités</vt:lpstr>
      <vt:lpstr>En quoi le modèle FRBR peut-il nous être utile?</vt:lpstr>
      <vt:lpstr>Objectifs des RDA</vt:lpstr>
      <vt:lpstr>Objectifs des RDA</vt:lpstr>
      <vt:lpstr>Structure des RCAA2 </vt:lpstr>
      <vt:lpstr>Structure des RDA</vt:lpstr>
      <vt:lpstr>Principales différences entre RCAA2 et RDA</vt:lpstr>
      <vt:lpstr>Modification au vocabulaire utilisé</vt:lpstr>
      <vt:lpstr>Inscription des inexactitudes telles que vues</vt:lpstr>
      <vt:lpstr>Zone du titre et de la mention de responsabilité</vt:lpstr>
      <vt:lpstr>Abolition de la règle de trois</vt:lpstr>
      <vt:lpstr>Zone du titre et de la mention de responsabilité</vt:lpstr>
      <vt:lpstr>Meilleure identification des responsabilités reliées aux manifestations intellectuelles ou artistiques</vt:lpstr>
      <vt:lpstr>Abandon de l’indication générale du genre de document </vt:lpstr>
      <vt:lpstr>Zone du titre et de la mention de responsabilité</vt:lpstr>
      <vt:lpstr>Limitation des abréviations utilisées à celles présentes dans la source d’information</vt:lpstr>
      <vt:lpstr>Abandon des abréviations latines</vt:lpstr>
      <vt:lpstr>Zone de l’édition</vt:lpstr>
      <vt:lpstr>Zone de la publication et de la diffusion</vt:lpstr>
      <vt:lpstr>Zone de la publication et de la diffusion</vt:lpstr>
      <vt:lpstr>Abandon des autres abréviations usuellement utilisées</vt:lpstr>
      <vt:lpstr>Zone de la collation</vt:lpstr>
      <vt:lpstr>Meilleure identification des responsabilités reliées aux manifestations intellectuelles ou artistiques</vt:lpstr>
      <vt:lpstr>Meilleur accès donné aux œuvres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Webographie</vt:lpstr>
      <vt:lpstr>Merci</vt:lpstr>
    </vt:vector>
  </TitlesOfParts>
  <Company>Université Laval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Service de Reprographie</dc:creator>
  <cp:lastModifiedBy>Denise Bonnelly</cp:lastModifiedBy>
  <cp:revision>303</cp:revision>
  <cp:lastPrinted>2013-06-12T12:11:11Z</cp:lastPrinted>
  <dcterms:created xsi:type="dcterms:W3CDTF">2010-02-04T15:03:47Z</dcterms:created>
  <dcterms:modified xsi:type="dcterms:W3CDTF">2013-11-19T13:59:52Z</dcterms:modified>
</cp:coreProperties>
</file>