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46" r:id="rId3"/>
    <p:sldMasterId id="2147483748" r:id="rId4"/>
  </p:sldMasterIdLst>
  <p:notesMasterIdLst>
    <p:notesMasterId r:id="rId20"/>
  </p:notesMasterIdLst>
  <p:sldIdLst>
    <p:sldId id="256" r:id="rId5"/>
    <p:sldId id="257" r:id="rId6"/>
    <p:sldId id="259" r:id="rId7"/>
    <p:sldId id="266" r:id="rId8"/>
    <p:sldId id="258" r:id="rId9"/>
    <p:sldId id="267" r:id="rId10"/>
    <p:sldId id="268" r:id="rId11"/>
    <p:sldId id="269" r:id="rId12"/>
    <p:sldId id="270" r:id="rId13"/>
    <p:sldId id="260" r:id="rId14"/>
    <p:sldId id="261" r:id="rId15"/>
    <p:sldId id="27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3837" autoAdjust="0"/>
  </p:normalViewPr>
  <p:slideViewPr>
    <p:cSldViewPr>
      <p:cViewPr>
        <p:scale>
          <a:sx n="70" d="100"/>
          <a:sy n="70" d="100"/>
        </p:scale>
        <p:origin x="-2802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60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24C79-0E92-4C8D-B209-96C1267A922C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EC614-7F21-4644-A5DC-415B782D49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468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671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Un bon départ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Mis en place par le Comité de gestion BSHS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Sarah faisait tout, toute seule.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2491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Qui? (tableau </a:t>
            </a:r>
            <a:r>
              <a:rPr lang="fr-CA" dirty="0" err="1" smtClean="0"/>
              <a:t>excel</a:t>
            </a:r>
            <a:r>
              <a:rPr lang="fr-CA" dirty="0" smtClean="0"/>
              <a:t> qui explique les responsabilités)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325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Quand? Délais de réponse </a:t>
            </a:r>
          </a:p>
          <a:p>
            <a:endParaRPr lang="fr-CA" dirty="0" smtClean="0"/>
          </a:p>
          <a:p>
            <a:r>
              <a:rPr lang="fr-CA" dirty="0" smtClean="0"/>
              <a:t>Accusé de réception 24 heures</a:t>
            </a:r>
          </a:p>
          <a:p>
            <a:r>
              <a:rPr lang="fr-CA" dirty="0" smtClean="0"/>
              <a:t>Réponse 7 jours ouvrables,</a:t>
            </a:r>
            <a:r>
              <a:rPr lang="fr-CA" baseline="0" dirty="0" smtClean="0"/>
              <a:t> suivant la réception de l’accusé</a:t>
            </a:r>
            <a:endParaRPr lang="fr-CA" dirty="0" smtClean="0"/>
          </a:p>
          <a:p>
            <a:r>
              <a:rPr lang="fr-CA" dirty="0" smtClean="0"/>
              <a:t>Comment (formulaire disponible dans les comptoirs de service et sur le site web)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28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290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92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778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600" dirty="0" smtClean="0">
                <a:solidFill>
                  <a:srgbClr val="FF0000"/>
                </a:solidFill>
              </a:rPr>
              <a:t>Les</a:t>
            </a:r>
            <a:r>
              <a:rPr lang="fr-CA" sz="1600" baseline="0" dirty="0" smtClean="0">
                <a:solidFill>
                  <a:srgbClr val="FF0000"/>
                </a:solidFill>
              </a:rPr>
              <a:t> grands thèmes de cette formation:</a:t>
            </a:r>
          </a:p>
          <a:p>
            <a:endParaRPr lang="fr-CA" sz="1600" baseline="0" dirty="0" smtClean="0">
              <a:solidFill>
                <a:srgbClr val="FF0000"/>
              </a:solidFill>
            </a:endParaRPr>
          </a:p>
          <a:p>
            <a:r>
              <a:rPr lang="fr-CA" sz="1600" baseline="0" dirty="0" smtClean="0">
                <a:solidFill>
                  <a:srgbClr val="FF0000"/>
                </a:solidFill>
              </a:rPr>
              <a:t>Participation des usagers</a:t>
            </a:r>
          </a:p>
          <a:p>
            <a:r>
              <a:rPr lang="fr-CA" sz="1600" baseline="0" dirty="0" smtClean="0">
                <a:solidFill>
                  <a:srgbClr val="FF0000"/>
                </a:solidFill>
              </a:rPr>
              <a:t>Indicateurs de performance</a:t>
            </a:r>
          </a:p>
          <a:p>
            <a:r>
              <a:rPr lang="fr-CA" sz="1600" baseline="0" dirty="0" smtClean="0">
                <a:solidFill>
                  <a:srgbClr val="FF0000"/>
                </a:solidFill>
              </a:rPr>
              <a:t>Plaintes et commentaires</a:t>
            </a:r>
          </a:p>
          <a:p>
            <a:r>
              <a:rPr lang="fr-CA" sz="1600" baseline="0" dirty="0" smtClean="0">
                <a:solidFill>
                  <a:srgbClr val="FF0000"/>
                </a:solidFill>
              </a:rPr>
              <a:t>Sondages et enquêtes</a:t>
            </a:r>
            <a:endParaRPr lang="fr-CA" sz="16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165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749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Pourquoi les gens ne se plaignent</a:t>
            </a:r>
            <a:r>
              <a:rPr lang="fr-CA" baseline="0" dirty="0" smtClean="0"/>
              <a:t> pas ?</a:t>
            </a:r>
          </a:p>
          <a:p>
            <a:endParaRPr lang="fr-CA" baseline="0" dirty="0" smtClean="0"/>
          </a:p>
          <a:p>
            <a:r>
              <a:rPr lang="fr-CA" dirty="0" smtClean="0"/>
              <a:t>Croient que l’organisme ne se préoccupe pas d’eux</a:t>
            </a:r>
          </a:p>
          <a:p>
            <a:r>
              <a:rPr lang="fr-CA" dirty="0" smtClean="0"/>
              <a:t>Ne trouvent pas comment le faire</a:t>
            </a:r>
          </a:p>
          <a:p>
            <a:r>
              <a:rPr lang="fr-CA" dirty="0" smtClean="0"/>
              <a:t>Ne veulent pas faire le travail à la place de l’organisme</a:t>
            </a:r>
          </a:p>
          <a:p>
            <a:r>
              <a:rPr lang="fr-CA" dirty="0" smtClean="0"/>
              <a:t>Croient que l’organisme ne fera rien de toute façon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0475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Pourquoi s’en préoccuper ? Une plainte est l’occasion d’améliorer les choses</a:t>
            </a:r>
          </a:p>
          <a:p>
            <a:endParaRPr lang="fr-CA" dirty="0" smtClean="0"/>
          </a:p>
          <a:p>
            <a:r>
              <a:rPr lang="fr-CA" dirty="0" smtClean="0"/>
              <a:t>Indicateur de satisfaction important</a:t>
            </a:r>
          </a:p>
          <a:p>
            <a:r>
              <a:rPr lang="fr-CA" dirty="0" smtClean="0"/>
              <a:t> Indicateur des services à améliorer</a:t>
            </a:r>
          </a:p>
          <a:p>
            <a:r>
              <a:rPr lang="fr-CA" dirty="0" smtClean="0"/>
              <a:t> Information ou clarification à transmettre à </a:t>
            </a:r>
          </a:p>
          <a:p>
            <a:r>
              <a:rPr lang="fr-CA" dirty="0" smtClean="0"/>
              <a:t>l’usager</a:t>
            </a:r>
          </a:p>
          <a:p>
            <a:r>
              <a:rPr lang="fr-CA" dirty="0" smtClean="0"/>
              <a:t>Obligation en lien avec la mission (déclaration de </a:t>
            </a:r>
          </a:p>
          <a:p>
            <a:r>
              <a:rPr lang="fr-CA" dirty="0" smtClean="0"/>
              <a:t>services)</a:t>
            </a:r>
          </a:p>
          <a:p>
            <a:r>
              <a:rPr lang="fr-CA" dirty="0" smtClean="0"/>
              <a:t>Source importante d’information sur les besoins </a:t>
            </a:r>
          </a:p>
          <a:p>
            <a:r>
              <a:rPr lang="fr-CA" dirty="0" smtClean="0"/>
              <a:t>des usagers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830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Réactivité : temps écoulé entre le dépôt de la plainte et le premier acte du Service des plaintes</a:t>
            </a:r>
          </a:p>
          <a:p>
            <a:endParaRPr lang="fr-CA" dirty="0" smtClean="0"/>
          </a:p>
          <a:p>
            <a:r>
              <a:rPr lang="fr-CA" dirty="0" smtClean="0"/>
              <a:t>Le</a:t>
            </a:r>
            <a:r>
              <a:rPr lang="fr-CA" baseline="0" dirty="0" smtClean="0"/>
              <a:t> temps dont on dispose est compté! Les gens veulent une réponse rapidement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933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Total 99%</a:t>
            </a:r>
          </a:p>
          <a:p>
            <a:endParaRPr lang="fr-CA" dirty="0" smtClean="0"/>
          </a:p>
          <a:p>
            <a:r>
              <a:rPr lang="fr-CA" dirty="0" smtClean="0"/>
              <a:t>Réponse</a:t>
            </a:r>
            <a:r>
              <a:rPr lang="fr-CA" baseline="0" dirty="0" smtClean="0"/>
              <a:t> attendues d’ici demain: </a:t>
            </a:r>
          </a:p>
          <a:p>
            <a:r>
              <a:rPr lang="fr-CA" baseline="0" dirty="0" smtClean="0"/>
              <a:t>Courriel 80%</a:t>
            </a:r>
          </a:p>
          <a:p>
            <a:r>
              <a:rPr lang="fr-CA" baseline="0" dirty="0" smtClean="0"/>
              <a:t>Téléphone 81%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298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Réactivité : temps écoulé entre le dépôt de la plainte et le premier acte du Service des plaintes</a:t>
            </a:r>
          </a:p>
          <a:p>
            <a:r>
              <a:rPr lang="fr-CA" dirty="0" smtClean="0"/>
              <a:t>Simplicité : degré de simplicité du processus</a:t>
            </a:r>
          </a:p>
          <a:p>
            <a:r>
              <a:rPr lang="fr-CA" dirty="0" smtClean="0"/>
              <a:t>Accessibilité : facilité d’accès du Service des plaintes</a:t>
            </a:r>
          </a:p>
          <a:p>
            <a:r>
              <a:rPr lang="fr-CA" dirty="0" smtClean="0"/>
              <a:t>Flexibilité : possibilité de s’adapter, latitude donnée à la personne</a:t>
            </a:r>
            <a:r>
              <a:rPr lang="fr-CA" baseline="0" dirty="0" smtClean="0"/>
              <a:t> qui répond</a:t>
            </a:r>
            <a:endParaRPr lang="fr-CA" dirty="0" smtClean="0"/>
          </a:p>
          <a:p>
            <a:r>
              <a:rPr lang="fr-CA" dirty="0" smtClean="0"/>
              <a:t>Personnalisation : réponse personnalisée à chaque usager</a:t>
            </a:r>
          </a:p>
          <a:p>
            <a:r>
              <a:rPr lang="fr-CA" dirty="0" smtClean="0"/>
              <a:t>Fiabilité : traitement sans défaillance, auquel on peut se fier (la réponse doit être juste)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933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un formulaire, demander à l’usager s’il a entrepris une démarche (responsabilisation) mais donne aussi plus de détails pour répondre.(réponse personnalisé)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Catégorisation par grands sujets ou par services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Rapport:  permet de convaincre les employés que l’on prend les plaintes au sérieux (confiance).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une analyse régulière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amélioration continue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C614-7F21-4644-A5DC-415B782D492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658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013992"/>
            <a:ext cx="7344816" cy="550912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rgbClr val="0404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900113" y="2780854"/>
            <a:ext cx="7343775" cy="324043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582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486398" y="3681679"/>
            <a:ext cx="337820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anchor="t" anchorCtr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2000" dirty="0" smtClean="0">
                <a:solidFill>
                  <a:schemeClr val="bg1"/>
                </a:solidFill>
                <a:latin typeface="Minion Pro"/>
                <a:ea typeface="ヒラギノ角ゴ Pro W3" pitchFamily="1" charset="-128"/>
                <a:cs typeface="ヒラギノ角ゴ Pro W3" pitchFamily="1" charset="-128"/>
              </a:rPr>
              <a:t>Cliquez pour ajouter </a:t>
            </a:r>
          </a:p>
          <a:p>
            <a:pPr eaLnBrk="0" hangingPunct="0"/>
            <a:r>
              <a:rPr lang="fr-FR" sz="2000" dirty="0" smtClean="0">
                <a:solidFill>
                  <a:schemeClr val="bg1"/>
                </a:solidFill>
                <a:latin typeface="Minion Pro"/>
                <a:ea typeface="ヒラギノ角ゴ Pro W3" pitchFamily="1" charset="-128"/>
                <a:cs typeface="ヒラギノ角ゴ Pro W3" pitchFamily="1" charset="-128"/>
              </a:rPr>
              <a:t>un sous-titre</a:t>
            </a:r>
            <a:endParaRPr lang="fr-CA" sz="2000" dirty="0">
              <a:solidFill>
                <a:schemeClr val="bg1"/>
              </a:solidFill>
              <a:latin typeface="Minion Pro"/>
              <a:ea typeface="ヒラギノ角ゴ Pro W3" pitchFamily="1" charset="-128"/>
              <a:cs typeface="ヒラギノ角ゴ Pro W3" pitchFamily="1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35696" y="3212976"/>
            <a:ext cx="449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fr-FR" sz="1200" cap="all" dirty="0" smtClean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Prénom </a:t>
            </a:r>
            <a:r>
              <a:rPr lang="fr-FR" sz="1200" cap="all" dirty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Nom </a:t>
            </a:r>
          </a:p>
          <a:p>
            <a:pPr eaLnBrk="0" hangingPunct="0">
              <a:defRPr/>
            </a:pPr>
            <a:r>
              <a:rPr lang="fr-FR" sz="1200" cap="all" dirty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Date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827584" y="2276871"/>
            <a:ext cx="7488832" cy="3849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2A51912-ECA2-49DC-A80F-AAF43E33841B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3C8AD71-FD45-4FF3-B6F6-9448915C428C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63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Cliquez pour ajouter un titre</a:t>
            </a:r>
          </a:p>
        </p:txBody>
      </p:sp>
      <p:pic>
        <p:nvPicPr>
          <p:cNvPr id="4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51052"/>
            <a:ext cx="434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4524375"/>
            <a:ext cx="2447925" cy="632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smtClean="0"/>
              <a:t>NOM PRÉNOM</a:t>
            </a:r>
          </a:p>
          <a:p>
            <a:pPr lvl="0"/>
            <a:r>
              <a:rPr lang="fr-CA" dirty="0" smtClean="0"/>
              <a:t>DATE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4076427"/>
            <a:ext cx="3887787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ajouter un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2002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124328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38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040404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392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3956248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388424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3"/>
          </p:nvPr>
        </p:nvSpPr>
        <p:spPr>
          <a:xfrm>
            <a:off x="899592" y="1700808"/>
            <a:ext cx="7344816" cy="550912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rgbClr val="0404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219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3711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217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899592" y="2013992"/>
            <a:ext cx="7344816" cy="550912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rgbClr val="0404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0" name="Espace réservé du graphique 9"/>
          <p:cNvSpPr>
            <a:spLocks noGrp="1"/>
          </p:cNvSpPr>
          <p:nvPr>
            <p:ph type="chart" sz="quarter" idx="13"/>
          </p:nvPr>
        </p:nvSpPr>
        <p:spPr>
          <a:xfrm>
            <a:off x="925513" y="2781300"/>
            <a:ext cx="6022751" cy="3095972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84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899592" y="2013992"/>
            <a:ext cx="7344816" cy="550912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rgbClr val="0404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937016" y="2780928"/>
            <a:ext cx="7307391" cy="3311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967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69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49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818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d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8488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925039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b="1" cap="all" dirty="0" smtClean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  <a:endParaRPr lang="fr-FR" sz="1000" b="1" cap="all" dirty="0">
              <a:solidFill>
                <a:srgbClr val="E7021A"/>
              </a:solidFill>
              <a:latin typeface="Arial Narrow"/>
              <a:cs typeface="Arial Narrow"/>
            </a:endParaRPr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469460" y="6480438"/>
            <a:ext cx="4334788" cy="270191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kern="1200" baseline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F1C3F-9254-4024-A116-E26FD15C1648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43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 baseline="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08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w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Maitre5.bibl.ulaval.ca\f\Public\(Chantal)\IF\9.3%20FOR-2012-03_CommentaireplainteSv1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bibl.ulaval.ca/cgi-bin/demcommentaires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8134672" cy="1470025"/>
          </a:xfrm>
        </p:spPr>
        <p:txBody>
          <a:bodyPr/>
          <a:lstStyle/>
          <a:p>
            <a:r>
              <a:rPr lang="fr-CA" dirty="0" smtClean="0"/>
              <a:t>L’analyse des besoins des usagers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267744" y="3861048"/>
            <a:ext cx="6400800" cy="1752600"/>
          </a:xfrm>
        </p:spPr>
        <p:txBody>
          <a:bodyPr/>
          <a:lstStyle/>
          <a:p>
            <a:r>
              <a:rPr lang="fr-CA" dirty="0" smtClean="0"/>
              <a:t>Le processus de gestion des plaintes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3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Processus BUL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16832"/>
            <a:ext cx="5554960" cy="4560168"/>
          </a:xfrm>
        </p:spPr>
        <p:txBody>
          <a:bodyPr/>
          <a:lstStyle/>
          <a:p>
            <a:r>
              <a:rPr lang="fr-CA" dirty="0" smtClean="0"/>
              <a:t>Lié aux </a:t>
            </a:r>
            <a:r>
              <a:rPr lang="fr-CA" i="1" dirty="0" smtClean="0"/>
              <a:t>Règles </a:t>
            </a:r>
            <a:r>
              <a:rPr lang="fr-CA" i="1" dirty="0"/>
              <a:t>sur le comportement des usagers de la Bibliothèque de l’Université Laval</a:t>
            </a:r>
            <a:endParaRPr lang="fr-CA" i="1" dirty="0" smtClean="0"/>
          </a:p>
          <a:p>
            <a:r>
              <a:rPr lang="fr-CA" dirty="0" smtClean="0"/>
              <a:t>Processus formalisé depuis 2 ans</a:t>
            </a:r>
          </a:p>
          <a:p>
            <a:r>
              <a:rPr lang="fr-CA" dirty="0" smtClean="0"/>
              <a:t>Gestion partagée depuis juin 2012</a:t>
            </a:r>
          </a:p>
        </p:txBody>
      </p:sp>
      <p:pic>
        <p:nvPicPr>
          <p:cNvPr id="2050" name="Picture 2" descr="C:\Users\chstl3\AppData\Local\Microsoft\Windows\Temporary Internet Files\Content.IE5\A6D2XR0V\MC900230545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228661" cy="34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9592" y="548680"/>
            <a:ext cx="7344816" cy="1143000"/>
          </a:xfrm>
        </p:spPr>
        <p:txBody>
          <a:bodyPr/>
          <a:lstStyle/>
          <a:p>
            <a:r>
              <a:rPr lang="fr-CA" dirty="0" smtClean="0"/>
              <a:t>Gestion partagée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237"/>
            <a:ext cx="949260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Gestion partagée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492896"/>
            <a:ext cx="7848872" cy="3096344"/>
          </a:xfrm>
        </p:spPr>
        <p:txBody>
          <a:bodyPr/>
          <a:lstStyle/>
          <a:p>
            <a:r>
              <a:rPr lang="fr-CA" dirty="0" smtClean="0"/>
              <a:t>Délais de réponse</a:t>
            </a:r>
          </a:p>
          <a:p>
            <a:r>
              <a:rPr lang="fr-CA" dirty="0" smtClean="0"/>
              <a:t>Formulaires</a:t>
            </a:r>
          </a:p>
          <a:p>
            <a:pPr lvl="1"/>
            <a:r>
              <a:rPr lang="fr-CA" dirty="0" smtClean="0"/>
              <a:t>Version imprimée </a:t>
            </a:r>
            <a:r>
              <a:rPr lang="fr-CA" dirty="0" smtClean="0">
                <a:hlinkClick r:id="rId3" action="ppaction://hlinkfile"/>
              </a:rPr>
              <a:t>disponible dans les comptoirs de service</a:t>
            </a:r>
            <a:endParaRPr lang="fr-CA" dirty="0" smtClean="0"/>
          </a:p>
          <a:p>
            <a:pPr lvl="1"/>
            <a:r>
              <a:rPr lang="fr-CA" dirty="0" smtClean="0"/>
              <a:t>Version électronique </a:t>
            </a:r>
            <a:r>
              <a:rPr lang="fr-CA" dirty="0" smtClean="0">
                <a:hlinkClick r:id="rId4"/>
              </a:rPr>
              <a:t>disponible sur le site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12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Bilan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3568" y="2060848"/>
            <a:ext cx="7848872" cy="388843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2011-2012 : 92 plaintes</a:t>
            </a:r>
          </a:p>
          <a:p>
            <a:endParaRPr lang="fr-CA" dirty="0"/>
          </a:p>
          <a:p>
            <a:r>
              <a:rPr lang="fr-CA" dirty="0" smtClean="0"/>
              <a:t>2012-2013 : 31 plaintes</a:t>
            </a:r>
            <a:endParaRPr lang="fr-CA" dirty="0" smtClean="0">
              <a:solidFill>
                <a:srgbClr val="FF0000"/>
              </a:solidFill>
            </a:endParaRPr>
          </a:p>
          <a:p>
            <a:pPr lvl="1"/>
            <a:r>
              <a:rPr lang="fr-CA" dirty="0" smtClean="0"/>
              <a:t>Environnement physique (bruit causé par le réaménagement, postes de travail insuffisants, fermeture de l’éclairage après 23 heures)</a:t>
            </a:r>
          </a:p>
          <a:p>
            <a:pPr lvl="1"/>
            <a:r>
              <a:rPr lang="fr-CA" dirty="0" smtClean="0"/>
              <a:t>Services en ligne (affichage des heures d’ouverture)</a:t>
            </a:r>
          </a:p>
          <a:p>
            <a:pPr lvl="1"/>
            <a:r>
              <a:rPr lang="fr-CA" dirty="0" smtClean="0"/>
              <a:t>Amendes et règlements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522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701824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Quelques changements initiés par les plaintes et commentaires des usagers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2348880"/>
            <a:ext cx="8229600" cy="3556992"/>
          </a:xfrm>
        </p:spPr>
        <p:txBody>
          <a:bodyPr>
            <a:normAutofit/>
          </a:bodyPr>
          <a:lstStyle/>
          <a:p>
            <a:r>
              <a:rPr lang="fr-CA" dirty="0" smtClean="0"/>
              <a:t>Installation de fauteuils à l’entrée de la Bibliothèque</a:t>
            </a:r>
          </a:p>
          <a:p>
            <a:r>
              <a:rPr lang="fr-CA" dirty="0" smtClean="0"/>
              <a:t>Campagne de promotion civisme </a:t>
            </a:r>
          </a:p>
          <a:p>
            <a:r>
              <a:rPr lang="fr-CA" dirty="0" smtClean="0"/>
              <a:t>Plus grande présence des agents de sécurité</a:t>
            </a:r>
          </a:p>
          <a:p>
            <a:r>
              <a:rPr lang="fr-CA" dirty="0" smtClean="0"/>
              <a:t>Nettoyage des claviers et écrans des postes aux usagers</a:t>
            </a:r>
          </a:p>
          <a:p>
            <a:r>
              <a:rPr lang="fr-CA" dirty="0" smtClean="0"/>
              <a:t>Achat d’équipements divers (surtout des fils)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13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r">
              <a:buNone/>
            </a:pPr>
            <a:endParaRPr lang="fr-CA" sz="5400" dirty="0" smtClean="0"/>
          </a:p>
          <a:p>
            <a:pPr marL="0" indent="0" algn="r">
              <a:buNone/>
            </a:pPr>
            <a:endParaRPr lang="fr-CA" sz="5400" dirty="0"/>
          </a:p>
          <a:p>
            <a:pPr marL="0" indent="0" algn="r">
              <a:buNone/>
            </a:pPr>
            <a:r>
              <a:rPr lang="fr-CA" sz="5400" dirty="0" smtClean="0"/>
              <a:t>Merci !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24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3568" y="1988840"/>
            <a:ext cx="7848872" cy="3600400"/>
          </a:xfrm>
        </p:spPr>
        <p:txBody>
          <a:bodyPr>
            <a:normAutofit fontScale="85000" lnSpcReduction="10000"/>
          </a:bodyPr>
          <a:lstStyle/>
          <a:p>
            <a:r>
              <a:rPr lang="fr-CA" b="1" dirty="0" smtClean="0"/>
              <a:t>Formatrice: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Mme Danielle </a:t>
            </a:r>
            <a:r>
              <a:rPr lang="fr-CA" dirty="0" err="1"/>
              <a:t>Chagnon</a:t>
            </a:r>
            <a:r>
              <a:rPr lang="fr-CA" dirty="0"/>
              <a:t>, Directrice à la Direction de la référence et du prêt à Bibliothèque et Archives nationales du Québec </a:t>
            </a:r>
            <a:endParaRPr lang="fr-CA" dirty="0" smtClean="0"/>
          </a:p>
          <a:p>
            <a:endParaRPr lang="fr-CA" dirty="0" smtClean="0"/>
          </a:p>
          <a:p>
            <a:r>
              <a:rPr lang="fr-CA" b="1" dirty="0"/>
              <a:t>Objectif général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Outiller tout intervenant des milieux documentaires afin de l’aider à connaître et à mieux comprendre les différents besoins de sa clientèle et à adapter l’offre de service.</a:t>
            </a:r>
          </a:p>
        </p:txBody>
      </p:sp>
    </p:spTree>
    <p:extLst>
      <p:ext uri="{BB962C8B-B14F-4D97-AF65-F5344CB8AC3E}">
        <p14:creationId xmlns:p14="http://schemas.microsoft.com/office/powerpoint/2010/main" val="4411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Pourquoi s’intéresser aux besoins des usagers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r-CA" dirty="0" smtClean="0"/>
              <a:t>Assurer l’adéquation « services </a:t>
            </a:r>
            <a:r>
              <a:rPr lang="fr-CA" dirty="0"/>
              <a:t>offerts/besoins des </a:t>
            </a:r>
            <a:r>
              <a:rPr lang="fr-CA" dirty="0" smtClean="0"/>
              <a:t>usagers »</a:t>
            </a:r>
            <a:endParaRPr lang="fr-CA" dirty="0"/>
          </a:p>
          <a:p>
            <a:pPr lvl="0"/>
            <a:r>
              <a:rPr lang="fr-CA" dirty="0" smtClean="0"/>
              <a:t>Permettre aux usagers d’être </a:t>
            </a:r>
            <a:r>
              <a:rPr lang="fr-CA" dirty="0"/>
              <a:t>partie </a:t>
            </a:r>
            <a:r>
              <a:rPr lang="fr-CA" dirty="0" smtClean="0"/>
              <a:t>prenante, les responsabiliser</a:t>
            </a:r>
            <a:endParaRPr lang="fr-CA" dirty="0"/>
          </a:p>
          <a:p>
            <a:r>
              <a:rPr lang="fr-CA" dirty="0"/>
              <a:t>Rendre des </a:t>
            </a:r>
            <a:r>
              <a:rPr lang="fr-CA" dirty="0" smtClean="0"/>
              <a:t>comptes (aux autorités, aux comités d’usagers, aux organismes subventionnaires, etc.)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832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96 % des gens ne se plaignent </a:t>
            </a:r>
            <a:r>
              <a:rPr lang="fr-CA" dirty="0" smtClean="0"/>
              <a:t>pas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2492896"/>
            <a:ext cx="8229600" cy="3701008"/>
          </a:xfrm>
        </p:spPr>
        <p:txBody>
          <a:bodyPr/>
          <a:lstStyle/>
          <a:p>
            <a:r>
              <a:rPr lang="fr-CA" dirty="0" smtClean="0"/>
              <a:t>Mais</a:t>
            </a:r>
            <a:r>
              <a:rPr lang="fr-CA" dirty="0"/>
              <a:t>… </a:t>
            </a:r>
            <a:endParaRPr lang="fr-CA" dirty="0" smtClean="0"/>
          </a:p>
          <a:p>
            <a:pPr lvl="1"/>
            <a:r>
              <a:rPr lang="fr-CA" dirty="0" smtClean="0"/>
              <a:t>Vont </a:t>
            </a:r>
            <a:r>
              <a:rPr lang="fr-CA" dirty="0"/>
              <a:t>le dire à 9 </a:t>
            </a:r>
            <a:r>
              <a:rPr lang="fr-CA" dirty="0" smtClean="0"/>
              <a:t>personnes (dans </a:t>
            </a:r>
            <a:r>
              <a:rPr lang="fr-CA" dirty="0"/>
              <a:t>13 % des cas à 20 </a:t>
            </a:r>
            <a:r>
              <a:rPr lang="fr-CA" dirty="0" smtClean="0"/>
              <a:t>personnes)</a:t>
            </a:r>
            <a:endParaRPr lang="fr-CA" dirty="0"/>
          </a:p>
          <a:p>
            <a:pPr lvl="1"/>
            <a:r>
              <a:rPr lang="fr-CA" dirty="0" smtClean="0"/>
              <a:t>Ne </a:t>
            </a:r>
            <a:r>
              <a:rPr lang="fr-CA" dirty="0"/>
              <a:t>reviennent pas</a:t>
            </a:r>
          </a:p>
          <a:p>
            <a:pPr lvl="1"/>
            <a:r>
              <a:rPr lang="fr-CA" dirty="0" smtClean="0"/>
              <a:t>Se </a:t>
            </a:r>
            <a:r>
              <a:rPr lang="fr-CA" dirty="0"/>
              <a:t>vengent…</a:t>
            </a:r>
          </a:p>
        </p:txBody>
      </p:sp>
    </p:spTree>
    <p:extLst>
      <p:ext uri="{BB962C8B-B14F-4D97-AF65-F5344CB8AC3E}">
        <p14:creationId xmlns:p14="http://schemas.microsoft.com/office/powerpoint/2010/main" val="22185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Une plainte est un cadeau </a:t>
            </a:r>
            <a:r>
              <a:rPr lang="fr-CA" dirty="0" smtClean="0"/>
              <a:t>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0386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9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Critères </a:t>
            </a:r>
            <a:r>
              <a:rPr lang="fr-CA" dirty="0" smtClean="0"/>
              <a:t>d’excellence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Réactivité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79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Délai attendu dans le cas du dépôt d’une </a:t>
            </a:r>
            <a:r>
              <a:rPr lang="fr-CA" dirty="0" smtClean="0"/>
              <a:t>plainte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6205895"/>
              </p:ext>
            </p:extLst>
          </p:nvPr>
        </p:nvGraphicFramePr>
        <p:xfrm>
          <a:off x="467544" y="285293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512168"/>
                <a:gridCol w="1460848"/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Courriel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Téléphone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Quatre heures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19 %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20%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Le même jour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35%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39%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Le jour ouvrable suivant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26%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22%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Deux jours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13%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12%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Trois jours ou plus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6%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7%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Critères </a:t>
            </a:r>
            <a:r>
              <a:rPr lang="fr-CA" dirty="0" smtClean="0"/>
              <a:t>d’excellence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3568" y="2276872"/>
            <a:ext cx="7848872" cy="3096344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Réactivité</a:t>
            </a:r>
            <a:endParaRPr lang="fr-CA" dirty="0"/>
          </a:p>
          <a:p>
            <a:r>
              <a:rPr lang="fr-CA" dirty="0" smtClean="0"/>
              <a:t>Simplicité</a:t>
            </a:r>
            <a:endParaRPr lang="fr-CA" dirty="0"/>
          </a:p>
          <a:p>
            <a:r>
              <a:rPr lang="fr-CA" dirty="0" smtClean="0"/>
              <a:t>Accessibilité</a:t>
            </a:r>
          </a:p>
          <a:p>
            <a:r>
              <a:rPr lang="fr-CA" dirty="0" smtClean="0"/>
              <a:t>Flexibilité</a:t>
            </a:r>
          </a:p>
          <a:p>
            <a:r>
              <a:rPr lang="fr-CA" dirty="0" smtClean="0"/>
              <a:t>Personnalisation</a:t>
            </a:r>
            <a:endParaRPr lang="fr-CA" dirty="0"/>
          </a:p>
          <a:p>
            <a:r>
              <a:rPr lang="fr-CA" dirty="0" smtClean="0"/>
              <a:t>Fiabilité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69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Processus de gestion des plaintes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999564"/>
            <a:ext cx="8229600" cy="4876800"/>
          </a:xfrm>
        </p:spPr>
        <p:txBody>
          <a:bodyPr>
            <a:normAutofit/>
          </a:bodyPr>
          <a:lstStyle/>
          <a:p>
            <a:r>
              <a:rPr lang="fr-CA" dirty="0" smtClean="0"/>
              <a:t>Formulaire</a:t>
            </a:r>
          </a:p>
          <a:p>
            <a:r>
              <a:rPr lang="fr-CA" dirty="0" smtClean="0"/>
              <a:t>Réponse</a:t>
            </a:r>
          </a:p>
          <a:p>
            <a:r>
              <a:rPr lang="fr-CA" dirty="0" smtClean="0"/>
              <a:t>Système de suivi (registre catégorisé)</a:t>
            </a:r>
            <a:endParaRPr lang="fr-CA" dirty="0"/>
          </a:p>
          <a:p>
            <a:r>
              <a:rPr lang="fr-CA" dirty="0" smtClean="0"/>
              <a:t>Rapports</a:t>
            </a:r>
            <a:endParaRPr lang="fr-CA" dirty="0"/>
          </a:p>
          <a:p>
            <a:pPr lvl="1"/>
            <a:r>
              <a:rPr lang="fr-CA" dirty="0" smtClean="0"/>
              <a:t>aux gestionnaires </a:t>
            </a:r>
            <a:r>
              <a:rPr lang="fr-CA" dirty="0"/>
              <a:t>et aux employés</a:t>
            </a:r>
          </a:p>
          <a:p>
            <a:pPr lvl="1"/>
            <a:r>
              <a:rPr lang="fr-CA" dirty="0" smtClean="0"/>
              <a:t>aux </a:t>
            </a:r>
            <a:r>
              <a:rPr lang="fr-CA" dirty="0"/>
              <a:t>usagers, sous forme de foire aux questions</a:t>
            </a:r>
          </a:p>
          <a:p>
            <a:r>
              <a:rPr lang="fr-CA" dirty="0" smtClean="0"/>
              <a:t>Analyse régulière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53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BUL institution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5E5E5E"/>
      </a:lt2>
      <a:accent1>
        <a:srgbClr val="040404"/>
      </a:accent1>
      <a:accent2>
        <a:srgbClr val="FFC000"/>
      </a:accent2>
      <a:accent3>
        <a:srgbClr val="E7021A"/>
      </a:accent3>
      <a:accent4>
        <a:srgbClr val="5E5E5E"/>
      </a:accent4>
      <a:accent5>
        <a:srgbClr val="5E5E5E"/>
      </a:accent5>
      <a:accent6>
        <a:srgbClr val="5E5E5E"/>
      </a:accent6>
      <a:hlink>
        <a:srgbClr val="E7021A"/>
      </a:hlink>
      <a:folHlink>
        <a:srgbClr val="5E5E5E"/>
      </a:folHlink>
    </a:clrScheme>
    <a:fontScheme name="BUL2012">
      <a:majorFont>
        <a:latin typeface="Minion Pr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UL2012 test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FFC000"/>
      </a:lt2>
      <a:accent1>
        <a:srgbClr val="040404"/>
      </a:accent1>
      <a:accent2>
        <a:srgbClr val="5E5E5E"/>
      </a:accent2>
      <a:accent3>
        <a:srgbClr val="040404"/>
      </a:accent3>
      <a:accent4>
        <a:srgbClr val="040404"/>
      </a:accent4>
      <a:accent5>
        <a:srgbClr val="5E5E5E"/>
      </a:accent5>
      <a:accent6>
        <a:srgbClr val="040404"/>
      </a:accent6>
      <a:hlink>
        <a:srgbClr val="E7021A"/>
      </a:hlink>
      <a:folHlink>
        <a:srgbClr val="5E5E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FFC000"/>
      </a:lt2>
      <a:accent1>
        <a:srgbClr val="040404"/>
      </a:accent1>
      <a:accent2>
        <a:srgbClr val="5E5E5E"/>
      </a:accent2>
      <a:accent3>
        <a:srgbClr val="040404"/>
      </a:accent3>
      <a:accent4>
        <a:srgbClr val="040404"/>
      </a:accent4>
      <a:accent5>
        <a:srgbClr val="5E5E5E"/>
      </a:accent5>
      <a:accent6>
        <a:srgbClr val="040404"/>
      </a:accent6>
      <a:hlink>
        <a:srgbClr val="E7021A"/>
      </a:hlink>
      <a:folHlink>
        <a:srgbClr val="5E5E5E"/>
      </a:folHlink>
    </a:clrScheme>
    <a:fontScheme name="BUL2012">
      <a:majorFont>
        <a:latin typeface="Minion Pr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5E5E5E"/>
      </a:lt2>
      <a:accent1>
        <a:srgbClr val="040404"/>
      </a:accent1>
      <a:accent2>
        <a:srgbClr val="FFC000"/>
      </a:accent2>
      <a:accent3>
        <a:srgbClr val="E7021A"/>
      </a:accent3>
      <a:accent4>
        <a:srgbClr val="5E5E5E"/>
      </a:accent4>
      <a:accent5>
        <a:srgbClr val="5E5E5E"/>
      </a:accent5>
      <a:accent6>
        <a:srgbClr val="5E5E5E"/>
      </a:accent6>
      <a:hlink>
        <a:srgbClr val="E7021A"/>
      </a:hlink>
      <a:folHlink>
        <a:srgbClr val="5E5E5E"/>
      </a:folHlink>
    </a:clrScheme>
    <a:fontScheme name="BUL2012">
      <a:majorFont>
        <a:latin typeface="Minion Pr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BUL institution</Template>
  <TotalTime>269</TotalTime>
  <Words>632</Words>
  <Application>Microsoft Office PowerPoint</Application>
  <PresentationFormat>Affichage à l'écran (4:3)</PresentationFormat>
  <Paragraphs>146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BUL institution</vt:lpstr>
      <vt:lpstr>1_BUL2012 test</vt:lpstr>
      <vt:lpstr>3_Conception personnalisée</vt:lpstr>
      <vt:lpstr>Conception personnalisée</vt:lpstr>
      <vt:lpstr>L’analyse des besoins des usagers</vt:lpstr>
      <vt:lpstr>Présentation PowerPoint</vt:lpstr>
      <vt:lpstr>Pourquoi s’intéresser aux besoins des usagers ?</vt:lpstr>
      <vt:lpstr>96 % des gens ne se plaignent pas</vt:lpstr>
      <vt:lpstr>Une plainte est un cadeau !</vt:lpstr>
      <vt:lpstr>Critères d’excellence</vt:lpstr>
      <vt:lpstr>Délai attendu dans le cas du dépôt d’une plainte</vt:lpstr>
      <vt:lpstr>Critères d’excellence</vt:lpstr>
      <vt:lpstr>Processus de gestion des plaintes</vt:lpstr>
      <vt:lpstr>Processus BUL</vt:lpstr>
      <vt:lpstr>Gestion partagée</vt:lpstr>
      <vt:lpstr>Gestion partagée</vt:lpstr>
      <vt:lpstr>Bilan</vt:lpstr>
      <vt:lpstr>Quelques changements initiés par les plaintes et commentaires des usagers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L’analyse des besoins des usagers</dc:title>
  <dc:creator>Chantal</dc:creator>
  <cp:lastModifiedBy>Chantal</cp:lastModifiedBy>
  <cp:revision>26</cp:revision>
  <cp:lastPrinted>2013-05-21T14:16:31Z</cp:lastPrinted>
  <dcterms:created xsi:type="dcterms:W3CDTF">2013-05-19T11:28:33Z</dcterms:created>
  <dcterms:modified xsi:type="dcterms:W3CDTF">2013-05-21T14:16:44Z</dcterms:modified>
</cp:coreProperties>
</file>