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88" r:id="rId8"/>
    <p:sldId id="285" r:id="rId9"/>
    <p:sldId id="286" r:id="rId10"/>
    <p:sldId id="287" r:id="rId11"/>
    <p:sldId id="259" r:id="rId12"/>
    <p:sldId id="271" r:id="rId13"/>
    <p:sldId id="261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73" r:id="rId22"/>
    <p:sldId id="282" r:id="rId23"/>
    <p:sldId id="262" r:id="rId24"/>
    <p:sldId id="283" r:id="rId25"/>
    <p:sldId id="284" r:id="rId26"/>
    <p:sldId id="263" r:id="rId27"/>
    <p:sldId id="264" r:id="rId28"/>
    <p:sldId id="265" r:id="rId29"/>
    <p:sldId id="27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4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407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46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54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195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05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535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44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18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129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15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F074-7777-4650-B7C5-A5CB9AF17615}" type="datetimeFigureOut">
              <a:rPr lang="fr-CA" smtClean="0"/>
              <a:t>2013-05-21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87DF-E3B2-4B63-9087-87BA5F9D14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9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fr-CA" sz="3600" dirty="0" smtClean="0"/>
              <a:t>2012 Charleston </a:t>
            </a:r>
            <a:r>
              <a:rPr lang="fr-CA" sz="3600" dirty="0" err="1" smtClean="0"/>
              <a:t>Conference</a:t>
            </a:r>
            <a:r>
              <a:rPr lang="fr-CA" sz="3600" dirty="0" smtClean="0"/>
              <a:t>: </a:t>
            </a:r>
            <a:r>
              <a:rPr lang="en-US" sz="3600" dirty="0" smtClean="0"/>
              <a:t>Issues in Book and Serial Acquisition, 8-10 </a:t>
            </a:r>
            <a:r>
              <a:rPr lang="en-US" sz="3600" dirty="0" err="1" smtClean="0"/>
              <a:t>novembre</a:t>
            </a:r>
            <a:r>
              <a:rPr lang="en-US" sz="3600" dirty="0" smtClean="0"/>
              <a:t> 2012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700" dirty="0" smtClean="0"/>
              <a:t>Résumé du </a:t>
            </a:r>
            <a:r>
              <a:rPr lang="en-US" sz="2700" dirty="0" err="1" smtClean="0"/>
              <a:t>congrès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par Philippe Boisvert</a:t>
            </a:r>
            <a:br>
              <a:rPr lang="en-US" sz="2700" dirty="0" smtClean="0"/>
            </a:br>
            <a:r>
              <a:rPr lang="en-US" sz="2700" dirty="0" err="1" smtClean="0"/>
              <a:t>Idées</a:t>
            </a:r>
            <a:r>
              <a:rPr lang="en-US" sz="2700" dirty="0" smtClean="0"/>
              <a:t> </a:t>
            </a:r>
            <a:r>
              <a:rPr lang="en-US" sz="2700" dirty="0" err="1" smtClean="0"/>
              <a:t>fructueuses</a:t>
            </a:r>
            <a:r>
              <a:rPr lang="en-US" sz="2700" dirty="0" smtClean="0"/>
              <a:t> de la BUL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/>
              <a:t>21 </a:t>
            </a:r>
            <a:r>
              <a:rPr lang="en-US" sz="2700" dirty="0" err="1" smtClean="0"/>
              <a:t>mai</a:t>
            </a:r>
            <a:r>
              <a:rPr lang="en-US" sz="2700" dirty="0" smtClean="0"/>
              <a:t> 2013</a:t>
            </a:r>
            <a:endParaRPr lang="fr-CA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50353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3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8" name="Picture 2" descr="C:\Users\phboi23\Downloads\IMG_20121112_104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7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Description générale de ce congrès annuel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13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CA" dirty="0" smtClean="0"/>
              <a:t>Charleston </a:t>
            </a:r>
            <a:r>
              <a:rPr lang="fr-CA" dirty="0" err="1" smtClean="0"/>
              <a:t>Conference</a:t>
            </a:r>
            <a:r>
              <a:rPr lang="fr-CA" dirty="0" smtClean="0"/>
              <a:t> en bref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Existe depuis 1980</a:t>
            </a:r>
          </a:p>
          <a:p>
            <a:r>
              <a:rPr lang="fr-CA" dirty="0" smtClean="0"/>
              <a:t>Annuel. Toujours en novembre, et à Charleston</a:t>
            </a:r>
          </a:p>
          <a:p>
            <a:r>
              <a:rPr lang="fr-CA" dirty="0" smtClean="0"/>
              <a:t>Sujets: les différents enjeux des bibliothèques académiques, et les produits faits pour elles</a:t>
            </a:r>
          </a:p>
          <a:p>
            <a:r>
              <a:rPr lang="fr-CA" dirty="0" smtClean="0"/>
              <a:t>Emphase sur le développement des collections</a:t>
            </a:r>
          </a:p>
          <a:p>
            <a:r>
              <a:rPr lang="fr-CA" dirty="0" smtClean="0"/>
              <a:t>Participants: bibliothécaires académiques, chercheurs en sciences de l’information, représentants d’éditeurs ou d’autre compagnies</a:t>
            </a:r>
          </a:p>
          <a:p>
            <a:r>
              <a:rPr lang="fr-CA" dirty="0" smtClean="0"/>
              <a:t>1500 participants en 2012</a:t>
            </a:r>
          </a:p>
          <a:p>
            <a:r>
              <a:rPr lang="fr-CA" dirty="0" smtClean="0"/>
              <a:t>Jusqu’à une dizaine de présentations à la fois</a:t>
            </a:r>
          </a:p>
          <a:p>
            <a:r>
              <a:rPr lang="fr-CA" dirty="0" smtClean="0"/>
              <a:t>Présentations simultanées réparties dans 3 hôtels et une bibliothèque publique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3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Présentations sur le PDA</a:t>
            </a:r>
          </a:p>
        </p:txBody>
      </p:sp>
    </p:spTree>
    <p:extLst>
      <p:ext uri="{BB962C8B-B14F-4D97-AF65-F5344CB8AC3E}">
        <p14:creationId xmlns:p14="http://schemas.microsoft.com/office/powerpoint/2010/main" val="4095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Rappel sur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Mode d’acquisition de livres électroniques</a:t>
            </a:r>
          </a:p>
          <a:p>
            <a:r>
              <a:rPr lang="fr-CA" dirty="0" smtClean="0"/>
              <a:t>Accès à un grand ensemble de livres est donné par un fournisseur</a:t>
            </a:r>
          </a:p>
          <a:p>
            <a:r>
              <a:rPr lang="fr-CA" dirty="0" smtClean="0"/>
              <a:t>Usagers achètent les livres automatiquement en les consultant (habituellement dans le catalogue de la bibliothèque)</a:t>
            </a:r>
          </a:p>
          <a:p>
            <a:r>
              <a:rPr lang="fr-CA" dirty="0" smtClean="0"/>
              <a:t>Présentement en essai pilote à la BUL: avec EBL, pour la physique et bientôt la psychologie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6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Séances sur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mtClean="0"/>
              <a:t>PDA: sujet du quart des présentations auxquelles j’ai assistées</a:t>
            </a:r>
          </a:p>
          <a:p>
            <a:r>
              <a:rPr lang="fr-CA" smtClean="0"/>
              <a:t>Plupart de ces séances portaient sur les résultats de programme de PDA, faits à ces endroits:</a:t>
            </a:r>
          </a:p>
          <a:p>
            <a:pPr lvl="1"/>
            <a:r>
              <a:rPr lang="fr-CA" smtClean="0"/>
              <a:t>University of Florida </a:t>
            </a:r>
          </a:p>
          <a:p>
            <a:pPr lvl="1"/>
            <a:r>
              <a:rPr lang="fr-CA" smtClean="0"/>
              <a:t>University of Alberta (à Edmonton)</a:t>
            </a:r>
          </a:p>
          <a:p>
            <a:pPr lvl="1"/>
            <a:r>
              <a:rPr lang="fr-CA" smtClean="0"/>
              <a:t>Western University (à London, Ontario)</a:t>
            </a:r>
          </a:p>
          <a:p>
            <a:pPr lvl="1"/>
            <a:r>
              <a:rPr lang="en-CA" smtClean="0"/>
              <a:t>McMaster University (Hamilton, Ontario)</a:t>
            </a:r>
          </a:p>
          <a:p>
            <a:pPr lvl="1"/>
            <a:r>
              <a:rPr lang="fr-CA" smtClean="0"/>
              <a:t>Providence College (Rhode Island)</a:t>
            </a:r>
          </a:p>
          <a:p>
            <a:pPr lvl="1"/>
            <a:r>
              <a:rPr lang="fr-CA" smtClean="0"/>
              <a:t>University of Illinois at Urbana-Champaign (UIUC)</a:t>
            </a:r>
          </a:p>
          <a:p>
            <a:r>
              <a:rPr lang="fr-CA" smtClean="0"/>
              <a:t>Aussi des séances par des représentants d’EBL</a:t>
            </a:r>
          </a:p>
          <a:p>
            <a:endParaRPr lang="fr-CA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7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Conclusion 1 sur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smtClean="0"/>
              <a:t>Le PDA ne peut pas remplacer les bibliothécaires pour le développement de collection: </a:t>
            </a:r>
          </a:p>
          <a:p>
            <a:pPr lvl="1"/>
            <a:r>
              <a:rPr lang="fr-CA" dirty="0" smtClean="0"/>
              <a:t>Il faut établir des profils de présélection pour le PDA</a:t>
            </a:r>
          </a:p>
          <a:p>
            <a:pPr lvl="1"/>
            <a:r>
              <a:rPr lang="fr-CA" dirty="0" smtClean="0"/>
              <a:t>Il faut vérifier les achats qui sont faits avec le PDA</a:t>
            </a:r>
          </a:p>
          <a:p>
            <a:pPr lvl="1"/>
            <a:r>
              <a:rPr lang="fr-CA" dirty="0" smtClean="0"/>
              <a:t>Pas tous les éditeurs sont sur le PDA</a:t>
            </a:r>
          </a:p>
          <a:p>
            <a:pPr lvl="1"/>
            <a:r>
              <a:rPr lang="fr-CA" dirty="0" smtClean="0"/>
              <a:t>Mêmes les éditeurs sur le PDA, n’y mettent pas tous leurs livres</a:t>
            </a:r>
          </a:p>
          <a:p>
            <a:pPr lvl="1"/>
            <a:r>
              <a:rPr lang="fr-CA" dirty="0" smtClean="0"/>
              <a:t>Acheter à la pièce ou par ensemble peut coûter moins cher: il faut juger cas par cas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4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 2 sur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Le PDA est quand même un outil utile pour le développement de collection:</a:t>
            </a:r>
          </a:p>
          <a:p>
            <a:pPr lvl="1"/>
            <a:r>
              <a:rPr lang="fr-CA" dirty="0" smtClean="0"/>
              <a:t>Moins de temps à consacrer au développement de collection par les bibliothécaires</a:t>
            </a:r>
          </a:p>
          <a:p>
            <a:pPr lvl="1"/>
            <a:r>
              <a:rPr lang="fr-CA" dirty="0" smtClean="0"/>
              <a:t>Garantie: les livres achetés par le PDA ont été consultés au moins une fois.</a:t>
            </a:r>
          </a:p>
          <a:p>
            <a:pPr lvl="1"/>
            <a:r>
              <a:rPr lang="fr-CA" dirty="0" smtClean="0"/>
              <a:t>Une fois que les ajustements du départ sont faits, le PDA ne demande pas beaucoup de travail à la bibliothèque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8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 3 sur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Certains sujets et certains types de livres fonctionnent mieux avec le PDA:</a:t>
            </a:r>
          </a:p>
          <a:p>
            <a:pPr lvl="1"/>
            <a:r>
              <a:rPr lang="fr-CA" dirty="0" smtClean="0"/>
              <a:t>À Western Ontario, leurs statistiques ont montré que: </a:t>
            </a:r>
          </a:p>
          <a:p>
            <a:pPr lvl="2"/>
            <a:r>
              <a:rPr lang="fr-CA" dirty="0" smtClean="0"/>
              <a:t>La médecine et le droit ont eu les meilleurs taux d’achat avec le PDA, par une bonne marge</a:t>
            </a:r>
          </a:p>
          <a:p>
            <a:pPr lvl="2"/>
            <a:r>
              <a:rPr lang="fr-CA" dirty="0"/>
              <a:t>L</a:t>
            </a:r>
            <a:r>
              <a:rPr lang="fr-CA" dirty="0" smtClean="0"/>
              <a:t>es arts et les humanités ont montré les pires taux</a:t>
            </a:r>
          </a:p>
          <a:p>
            <a:pPr lvl="2"/>
            <a:r>
              <a:rPr lang="fr-CA" dirty="0" smtClean="0"/>
              <a:t>Entre les deux, les sciences sociales ont eu des taux d’achat légèrement plus élevés que les sciences fondamentales et le génie</a:t>
            </a:r>
          </a:p>
          <a:p>
            <a:pPr lvl="1"/>
            <a:r>
              <a:rPr lang="fr-CA" dirty="0" smtClean="0"/>
              <a:t>Une opinion répandue: «</a:t>
            </a:r>
            <a:r>
              <a:rPr lang="fr-CA" dirty="0"/>
              <a:t>L</a:t>
            </a:r>
            <a:r>
              <a:rPr lang="fr-CA" dirty="0" smtClean="0"/>
              <a:t>es </a:t>
            </a:r>
            <a:r>
              <a:rPr lang="fr-CA" dirty="0"/>
              <a:t>livres en papier sont préférables pour la lecture approfondie, alors que le format électronique est préférable pour la consultation rapide. » </a:t>
            </a:r>
          </a:p>
        </p:txBody>
      </p:sp>
    </p:spTree>
    <p:extLst>
      <p:ext uri="{BB962C8B-B14F-4D97-AF65-F5344CB8AC3E}">
        <p14:creationId xmlns:p14="http://schemas.microsoft.com/office/powerpoint/2010/main" val="31586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 4 sur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PDA est bien établi et semble là pour rester:</a:t>
            </a:r>
          </a:p>
          <a:p>
            <a:pPr lvl="1"/>
            <a:r>
              <a:rPr lang="fr-CA" dirty="0" smtClean="0"/>
              <a:t>Sondage de </a:t>
            </a:r>
            <a:r>
              <a:rPr lang="fr-CA" dirty="0"/>
              <a:t>l’</a:t>
            </a:r>
            <a:r>
              <a:rPr lang="fr-CA" dirty="0" err="1"/>
              <a:t>University</a:t>
            </a:r>
            <a:r>
              <a:rPr lang="fr-CA" dirty="0"/>
              <a:t> of South </a:t>
            </a:r>
            <a:r>
              <a:rPr lang="fr-CA" dirty="0" smtClean="0"/>
              <a:t>Florida: 84,1% des bibliothèques académiques américaines utilisent le PDA</a:t>
            </a:r>
          </a:p>
          <a:p>
            <a:pPr lvl="1"/>
            <a:r>
              <a:rPr lang="fr-CA" dirty="0" smtClean="0"/>
              <a:t>Sauf </a:t>
            </a:r>
            <a:r>
              <a:rPr lang="fr-CA" dirty="0"/>
              <a:t>pour l’</a:t>
            </a:r>
            <a:r>
              <a:rPr lang="fr-CA" dirty="0" err="1"/>
              <a:t>University</a:t>
            </a:r>
            <a:r>
              <a:rPr lang="fr-CA" dirty="0"/>
              <a:t> of Alberta, toutes les universités qui ont présenté </a:t>
            </a:r>
            <a:r>
              <a:rPr lang="fr-CA" dirty="0" smtClean="0"/>
              <a:t>au congrès leurs programmes </a:t>
            </a:r>
            <a:r>
              <a:rPr lang="fr-CA" dirty="0"/>
              <a:t>de PDA </a:t>
            </a:r>
            <a:r>
              <a:rPr lang="fr-CA" dirty="0" smtClean="0"/>
              <a:t>vont </a:t>
            </a:r>
            <a:r>
              <a:rPr lang="fr-CA" dirty="0"/>
              <a:t>continuer à utiliser le PDA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38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présentation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CA" dirty="0" smtClean="0"/>
              <a:t>Charleston, Caroline du Sud: en bref</a:t>
            </a:r>
          </a:p>
          <a:p>
            <a:pPr>
              <a:buFont typeface="Wingdings" pitchFamily="2" charset="2"/>
              <a:buChar char="Ø"/>
            </a:pPr>
            <a:r>
              <a:rPr lang="fr-CA" dirty="0" smtClean="0"/>
              <a:t>Description générale du congrès annuel</a:t>
            </a:r>
          </a:p>
          <a:p>
            <a:pPr>
              <a:buFont typeface="Wingdings" pitchFamily="2" charset="2"/>
              <a:buChar char="Ø"/>
            </a:pPr>
            <a:r>
              <a:rPr lang="fr-CA" dirty="0" smtClean="0"/>
              <a:t>Présentations sur le PDA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Sujets intéressants discutés dans d’autres </a:t>
            </a:r>
            <a:r>
              <a:rPr lang="fr-CA" dirty="0" smtClean="0"/>
              <a:t>présentations</a:t>
            </a:r>
          </a:p>
          <a:p>
            <a:pPr>
              <a:buFont typeface="Wingdings" pitchFamily="2" charset="2"/>
              <a:buChar char="Ø"/>
            </a:pPr>
            <a:r>
              <a:rPr lang="fr-CA" dirty="0" smtClean="0"/>
              <a:t>Conclusions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86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EBL: notre plateforme pour le PDA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Présentation du vendeur d’EBL:</a:t>
            </a:r>
          </a:p>
          <a:p>
            <a:pPr lvl="1"/>
            <a:r>
              <a:rPr lang="fr-CA" dirty="0" smtClean="0"/>
              <a:t>Résumé des pratiques des clients d’EBL (nombre de prêts avant l’achat, …) et des dernières nouvelles sur EBL (prix, accès </a:t>
            </a:r>
            <a:r>
              <a:rPr lang="fr-CA" dirty="0" err="1" smtClean="0"/>
              <a:t>simult</a:t>
            </a:r>
            <a:r>
              <a:rPr lang="fr-CA" dirty="0" smtClean="0"/>
              <a:t>., 325 cons./an,…)</a:t>
            </a:r>
          </a:p>
          <a:p>
            <a:r>
              <a:rPr lang="fr-CA" dirty="0" smtClean="0"/>
              <a:t>Présentation de la présidente d’EBL:</a:t>
            </a:r>
          </a:p>
          <a:p>
            <a:pPr lvl="1"/>
            <a:r>
              <a:rPr lang="fr-CA" dirty="0" smtClean="0"/>
              <a:t>Nouvelles fonctionnalités et développements prévus pour EBL</a:t>
            </a:r>
          </a:p>
          <a:p>
            <a:r>
              <a:rPr lang="fr-CA" dirty="0" smtClean="0"/>
              <a:t>Développements depuis le congrès:</a:t>
            </a:r>
          </a:p>
          <a:p>
            <a:pPr lvl="1"/>
            <a:r>
              <a:rPr lang="fr-CA" dirty="0" smtClean="0"/>
              <a:t>EBL a été acheté par </a:t>
            </a:r>
            <a:r>
              <a:rPr lang="fr-CA" dirty="0" err="1" smtClean="0"/>
              <a:t>Proquest</a:t>
            </a:r>
            <a:r>
              <a:rPr lang="fr-CA" dirty="0" smtClean="0"/>
              <a:t>, qui avait déjà </a:t>
            </a:r>
            <a:r>
              <a:rPr lang="fr-CA" dirty="0" err="1" smtClean="0"/>
              <a:t>Ebrary</a:t>
            </a:r>
            <a:endParaRPr lang="fr-CA" dirty="0" smtClean="0"/>
          </a:p>
          <a:p>
            <a:pPr lvl="1"/>
            <a:r>
              <a:rPr lang="fr-CA" dirty="0" smtClean="0"/>
              <a:t>Fusion en cours d’EBL et d’</a:t>
            </a:r>
            <a:r>
              <a:rPr lang="fr-CA" dirty="0" err="1" smtClean="0"/>
              <a:t>Ebrary</a:t>
            </a:r>
            <a:r>
              <a:rPr lang="fr-CA" dirty="0" smtClean="0"/>
              <a:t>, supervisée par celle qui était présidente d’EBL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05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S</a:t>
            </a:r>
            <a:r>
              <a:rPr lang="fr-CA" dirty="0" smtClean="0"/>
              <a:t>ujets intéressants discutés dans d’autres présentations</a:t>
            </a:r>
          </a:p>
        </p:txBody>
      </p:sp>
    </p:spTree>
    <p:extLst>
      <p:ext uri="{BB962C8B-B14F-4D97-AF65-F5344CB8AC3E}">
        <p14:creationId xmlns:p14="http://schemas.microsoft.com/office/powerpoint/2010/main" val="11411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Collections: politiques de développement et évaluation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fr-CA" sz="3400" dirty="0" smtClean="0"/>
              <a:t>Sondage de l’</a:t>
            </a:r>
            <a:r>
              <a:rPr lang="fr-CA" sz="3400" dirty="0" err="1" smtClean="0"/>
              <a:t>University</a:t>
            </a:r>
            <a:r>
              <a:rPr lang="fr-CA" sz="3400" dirty="0" smtClean="0"/>
              <a:t> of South Florida auprès des </a:t>
            </a:r>
            <a:r>
              <a:rPr lang="fr-CA" sz="3400" dirty="0"/>
              <a:t>bibliothèques académiques </a:t>
            </a:r>
            <a:r>
              <a:rPr lang="fr-CA" sz="3400" dirty="0" smtClean="0"/>
              <a:t>américaines</a:t>
            </a:r>
            <a:r>
              <a:rPr lang="fr-CA" dirty="0" smtClean="0"/>
              <a:t>:</a:t>
            </a:r>
          </a:p>
          <a:p>
            <a:pPr lvl="1"/>
            <a:r>
              <a:rPr lang="fr-CA" sz="3000" dirty="0"/>
              <a:t>45,3% </a:t>
            </a:r>
            <a:r>
              <a:rPr lang="fr-CA" sz="3000" dirty="0" smtClean="0"/>
              <a:t>ont </a:t>
            </a:r>
            <a:r>
              <a:rPr lang="fr-CA" sz="3000" dirty="0"/>
              <a:t>une politique de développement des collections générale</a:t>
            </a:r>
          </a:p>
          <a:p>
            <a:pPr lvl="1"/>
            <a:r>
              <a:rPr lang="fr-CA" sz="3000" dirty="0"/>
              <a:t>84,6% </a:t>
            </a:r>
            <a:r>
              <a:rPr lang="fr-CA" sz="3000" dirty="0" smtClean="0"/>
              <a:t>ont des politiques de développement disciplinaires</a:t>
            </a:r>
          </a:p>
          <a:p>
            <a:pPr lvl="1"/>
            <a:r>
              <a:rPr lang="fr-CA" sz="3000" dirty="0" smtClean="0"/>
              <a:t>Moitié de ces politiques sont publiques, moitié sont à usage interne seulement</a:t>
            </a:r>
          </a:p>
          <a:p>
            <a:pPr lvl="1"/>
            <a:r>
              <a:rPr lang="fr-CA" sz="3000" dirty="0" smtClean="0"/>
              <a:t>Usage le plus important des </a:t>
            </a:r>
            <a:r>
              <a:rPr lang="fr-CA" sz="3000" dirty="0" err="1" smtClean="0"/>
              <a:t>pol</a:t>
            </a:r>
            <a:r>
              <a:rPr lang="fr-CA" sz="3000" dirty="0" smtClean="0"/>
              <a:t>. de </a:t>
            </a:r>
            <a:r>
              <a:rPr lang="fr-CA" sz="3000" dirty="0" err="1" smtClean="0"/>
              <a:t>dev</a:t>
            </a:r>
            <a:r>
              <a:rPr lang="fr-CA" sz="3000" dirty="0" smtClean="0"/>
              <a:t>.: </a:t>
            </a:r>
            <a:r>
              <a:rPr lang="fr-CA" sz="3000" dirty="0"/>
              <a:t>Communications aux facultés  </a:t>
            </a:r>
            <a:r>
              <a:rPr lang="fr-CA" sz="3000" dirty="0" smtClean="0"/>
              <a:t>(83,7</a:t>
            </a:r>
            <a:r>
              <a:rPr lang="fr-CA" sz="3000" dirty="0"/>
              <a:t> </a:t>
            </a:r>
            <a:r>
              <a:rPr lang="fr-CA" sz="3000" dirty="0" smtClean="0"/>
              <a:t>%)</a:t>
            </a:r>
          </a:p>
          <a:p>
            <a:pPr lvl="1"/>
            <a:r>
              <a:rPr lang="fr-CA" sz="3000" dirty="0" smtClean="0"/>
              <a:t>Éléments les </a:t>
            </a:r>
            <a:r>
              <a:rPr lang="fr-CA" sz="3000" dirty="0"/>
              <a:t>plus </a:t>
            </a:r>
            <a:r>
              <a:rPr lang="fr-CA" sz="3000" dirty="0" smtClean="0"/>
              <a:t>utilisés </a:t>
            </a:r>
            <a:r>
              <a:rPr lang="fr-CA" sz="3000" dirty="0"/>
              <a:t>pour évaluer les collections: Connaissances des bibliothécaires sur </a:t>
            </a:r>
            <a:r>
              <a:rPr lang="fr-CA" sz="3000" dirty="0" smtClean="0"/>
              <a:t>leurs collections </a:t>
            </a:r>
            <a:r>
              <a:rPr lang="fr-CA" sz="3000" dirty="0"/>
              <a:t>et leurs sujets (86,8 </a:t>
            </a:r>
            <a:r>
              <a:rPr lang="fr-CA" sz="3000" dirty="0" smtClean="0"/>
              <a:t>%) et rapports faisant la liste de la collection (83%)</a:t>
            </a:r>
          </a:p>
          <a:p>
            <a:pPr lvl="1"/>
            <a:r>
              <a:rPr lang="fr-CA" sz="3000" dirty="0" smtClean="0"/>
              <a:t>Usages les plus importants de l’évaluation des collections: agréments</a:t>
            </a:r>
            <a:r>
              <a:rPr lang="fr-CA" sz="3000" dirty="0"/>
              <a:t> (</a:t>
            </a:r>
            <a:r>
              <a:rPr lang="fr-CA" sz="3000" dirty="0" smtClean="0"/>
              <a:t>64</a:t>
            </a:r>
            <a:r>
              <a:rPr lang="fr-CA" sz="3000" dirty="0"/>
              <a:t> </a:t>
            </a:r>
            <a:r>
              <a:rPr lang="fr-CA" sz="3000" dirty="0" smtClean="0"/>
              <a:t>%) et élagage (54,7%)</a:t>
            </a:r>
            <a:endParaRPr lang="fr-CA" sz="3000" dirty="0"/>
          </a:p>
          <a:p>
            <a:r>
              <a:rPr lang="fr-CA" sz="3400" dirty="0" smtClean="0"/>
              <a:t>Exemple d’une politique de développement des collections </a:t>
            </a:r>
            <a:r>
              <a:rPr lang="fr-CA" sz="3400" dirty="0"/>
              <a:t>l’</a:t>
            </a:r>
            <a:r>
              <a:rPr lang="fr-CA" sz="3400" dirty="0" err="1"/>
              <a:t>University</a:t>
            </a:r>
            <a:r>
              <a:rPr lang="fr-CA" sz="3400" dirty="0"/>
              <a:t> of Arkansas </a:t>
            </a:r>
            <a:r>
              <a:rPr lang="fr-CA" sz="3400" dirty="0" err="1"/>
              <a:t>at</a:t>
            </a:r>
            <a:r>
              <a:rPr lang="fr-CA" sz="3400" dirty="0"/>
              <a:t> </a:t>
            </a:r>
            <a:r>
              <a:rPr lang="fr-CA" sz="3400" dirty="0" err="1"/>
              <a:t>Little</a:t>
            </a:r>
            <a:r>
              <a:rPr lang="fr-CA" sz="3400" dirty="0"/>
              <a:t> Rock </a:t>
            </a:r>
            <a:r>
              <a:rPr lang="fr-CA" sz="3400" dirty="0" err="1"/>
              <a:t>Ottenheimer</a:t>
            </a:r>
            <a:endParaRPr lang="fr-CA" sz="3400" dirty="0"/>
          </a:p>
          <a:p>
            <a:pPr lvl="1"/>
            <a:r>
              <a:rPr lang="fr-CA" sz="3000" dirty="0" smtClean="0"/>
              <a:t>Utile selon eux: informe les usagers, guide les bibliothécaires, transmet une mémoire </a:t>
            </a:r>
            <a:r>
              <a:rPr lang="fr-CA" sz="3000" dirty="0"/>
              <a:t>institutionnelle</a:t>
            </a:r>
            <a:endParaRPr lang="fr-CA" sz="3000" dirty="0" smtClean="0"/>
          </a:p>
        </p:txBody>
      </p:sp>
    </p:spTree>
    <p:extLst>
      <p:ext uri="{BB962C8B-B14F-4D97-AF65-F5344CB8AC3E}">
        <p14:creationId xmlns:p14="http://schemas.microsoft.com/office/powerpoint/2010/main" val="34504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Mise en valeur des bibliothèques académiques 1/3: appréciation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Projet de recherche d’une analyste de l’éditeur SAGE:</a:t>
            </a:r>
          </a:p>
          <a:p>
            <a:pPr lvl="1"/>
            <a:r>
              <a:rPr lang="fr-CA" dirty="0" smtClean="0"/>
              <a:t>Études de cas: 2 au Royaume-Uni, 4 aux É-U, et 2 en Scandinavie</a:t>
            </a:r>
          </a:p>
          <a:p>
            <a:pPr lvl="1"/>
            <a:r>
              <a:rPr lang="fr-CA" dirty="0" smtClean="0"/>
              <a:t>Perception des bibliothèques: meilleure chez les usagers (8/10) que chez les administrateurs (6,5/10)</a:t>
            </a:r>
          </a:p>
          <a:p>
            <a:pPr lvl="1"/>
            <a:r>
              <a:rPr lang="fr-CA" dirty="0" smtClean="0"/>
              <a:t>Service le plus apprécié partout: formations documentaires-&gt; améliorent qualité des travaux</a:t>
            </a:r>
          </a:p>
          <a:p>
            <a:pPr lvl="1"/>
            <a:r>
              <a:rPr lang="fr-CA" dirty="0"/>
              <a:t>S</a:t>
            </a:r>
            <a:r>
              <a:rPr lang="fr-CA" dirty="0" smtClean="0"/>
              <a:t>ervices les plus appréciés ensuite:</a:t>
            </a:r>
          </a:p>
          <a:p>
            <a:pPr lvl="2"/>
            <a:r>
              <a:rPr lang="fr-CA" dirty="0"/>
              <a:t>Aide à la recherche : </a:t>
            </a:r>
            <a:r>
              <a:rPr lang="fr-CA" dirty="0" smtClean="0"/>
              <a:t>inclut le </a:t>
            </a:r>
            <a:r>
              <a:rPr lang="fr-CA" dirty="0"/>
              <a:t>soutien au libre accès, la bibliométrie et la recherche dans la littérature</a:t>
            </a:r>
          </a:p>
          <a:p>
            <a:pPr lvl="2"/>
            <a:r>
              <a:rPr lang="fr-CA" dirty="0"/>
              <a:t>Promotion des nouvelles ressources</a:t>
            </a:r>
            <a:r>
              <a:rPr lang="fr-CA" dirty="0" smtClean="0"/>
              <a:t>.</a:t>
            </a:r>
            <a:endParaRPr lang="fr-CA" dirty="0"/>
          </a:p>
          <a:p>
            <a:pPr lvl="2"/>
            <a:endParaRPr lang="fr-CA" dirty="0" smtClean="0"/>
          </a:p>
          <a:p>
            <a:pPr lvl="2"/>
            <a:endParaRPr lang="fr-CA" dirty="0" smtClean="0"/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241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Mise en valeur des bibliothèques </a:t>
            </a:r>
            <a:r>
              <a:rPr lang="fr-CA" dirty="0" smtClean="0"/>
              <a:t>académiques 2/3: recommandations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dirty="0"/>
              <a:t>Partenariats à développer entre les </a:t>
            </a:r>
            <a:r>
              <a:rPr lang="fr-CA" dirty="0" smtClean="0"/>
              <a:t>bibliothèques </a:t>
            </a:r>
            <a:r>
              <a:rPr lang="fr-CA" dirty="0"/>
              <a:t>et les universités</a:t>
            </a:r>
            <a:r>
              <a:rPr lang="fr-CA" dirty="0" smtClean="0"/>
              <a:t>:</a:t>
            </a:r>
          </a:p>
          <a:p>
            <a:pPr lvl="2"/>
            <a:r>
              <a:rPr lang="fr-CA" dirty="0"/>
              <a:t>Support pour l’obtention des subventions de </a:t>
            </a:r>
            <a:r>
              <a:rPr lang="fr-CA" dirty="0" smtClean="0"/>
              <a:t>recherche</a:t>
            </a:r>
            <a:endParaRPr lang="fr-CA" dirty="0"/>
          </a:p>
          <a:p>
            <a:pPr lvl="2"/>
            <a:r>
              <a:rPr lang="fr-CA" dirty="0"/>
              <a:t>Gestion des données de recherche </a:t>
            </a:r>
            <a:endParaRPr lang="fr-CA" dirty="0" smtClean="0"/>
          </a:p>
          <a:p>
            <a:pPr lvl="1"/>
            <a:r>
              <a:rPr lang="fr-CA" dirty="0" smtClean="0"/>
              <a:t>Moyens pour améliorer notre marketing:</a:t>
            </a:r>
          </a:p>
          <a:p>
            <a:pPr lvl="2"/>
            <a:r>
              <a:rPr lang="fr-CA" dirty="0"/>
              <a:t>C</a:t>
            </a:r>
            <a:r>
              <a:rPr lang="fr-CA" dirty="0" smtClean="0"/>
              <a:t>ommuniquer </a:t>
            </a:r>
            <a:r>
              <a:rPr lang="fr-CA" dirty="0"/>
              <a:t>aux facultés </a:t>
            </a:r>
            <a:r>
              <a:rPr lang="fr-CA" dirty="0" smtClean="0"/>
              <a:t>par tous les moyens</a:t>
            </a:r>
          </a:p>
          <a:p>
            <a:pPr lvl="2"/>
            <a:r>
              <a:rPr lang="fr-CA" dirty="0" smtClean="0"/>
              <a:t>Ê</a:t>
            </a:r>
            <a:r>
              <a:rPr lang="fr-CA" dirty="0"/>
              <a:t>tre </a:t>
            </a:r>
            <a:r>
              <a:rPr lang="fr-CA" dirty="0" smtClean="0"/>
              <a:t>présents </a:t>
            </a:r>
            <a:r>
              <a:rPr lang="fr-CA" dirty="0"/>
              <a:t>aux rencontres départementales</a:t>
            </a:r>
          </a:p>
          <a:p>
            <a:pPr lvl="2"/>
            <a:r>
              <a:rPr lang="fr-CA" dirty="0"/>
              <a:t>Ê</a:t>
            </a:r>
            <a:r>
              <a:rPr lang="fr-CA" dirty="0" smtClean="0"/>
              <a:t>tre </a:t>
            </a:r>
            <a:r>
              <a:rPr lang="fr-CA" dirty="0"/>
              <a:t>représentés dans les comités de </a:t>
            </a:r>
            <a:r>
              <a:rPr lang="fr-CA" dirty="0" smtClean="0"/>
              <a:t>l’université</a:t>
            </a:r>
          </a:p>
          <a:p>
            <a:pPr lvl="2"/>
            <a:r>
              <a:rPr lang="fr-CA" dirty="0"/>
              <a:t>É</a:t>
            </a:r>
            <a:r>
              <a:rPr lang="fr-CA" dirty="0" smtClean="0"/>
              <a:t>tablir </a:t>
            </a:r>
            <a:r>
              <a:rPr lang="fr-CA" dirty="0"/>
              <a:t>des relations personnelles.</a:t>
            </a:r>
            <a:endParaRPr lang="fr-CA" dirty="0" smtClean="0"/>
          </a:p>
          <a:p>
            <a:pPr marL="914400" lvl="2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2839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Mise en valeur des bibliothèques </a:t>
            </a:r>
            <a:r>
              <a:rPr lang="fr-CA" dirty="0" smtClean="0"/>
              <a:t>académiques 3/3: recommandations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Pour les bibliothécaires:</a:t>
            </a:r>
          </a:p>
          <a:p>
            <a:pPr lvl="1"/>
            <a:r>
              <a:rPr lang="fr-CA" dirty="0" smtClean="0"/>
              <a:t>Connaitre ses usagers en faisant des recherches et en discutant avec eux</a:t>
            </a:r>
            <a:endParaRPr lang="fr-CA" dirty="0"/>
          </a:p>
          <a:p>
            <a:pPr lvl="1"/>
            <a:r>
              <a:rPr lang="fr-CA" dirty="0" smtClean="0"/>
              <a:t>Apprendre </a:t>
            </a:r>
            <a:r>
              <a:rPr lang="fr-CA" dirty="0"/>
              <a:t>des habiletés et des connaissances en dehors de la </a:t>
            </a:r>
            <a:r>
              <a:rPr lang="fr-CA" dirty="0" smtClean="0"/>
              <a:t>bibliothéconomie</a:t>
            </a:r>
          </a:p>
          <a:p>
            <a:r>
              <a:rPr lang="fr-CA" dirty="0" smtClean="0"/>
              <a:t>Pour les gestionnaires:</a:t>
            </a:r>
          </a:p>
          <a:p>
            <a:pPr lvl="1"/>
            <a:r>
              <a:rPr lang="fr-CA" dirty="0" smtClean="0"/>
              <a:t>Évaluer les </a:t>
            </a:r>
            <a:r>
              <a:rPr lang="fr-CA" dirty="0"/>
              <a:t>habiletés et le développement de votre </a:t>
            </a:r>
            <a:r>
              <a:rPr lang="fr-CA" dirty="0" smtClean="0"/>
              <a:t>personnel</a:t>
            </a:r>
          </a:p>
          <a:p>
            <a:pPr lvl="1"/>
            <a:r>
              <a:rPr lang="fr-CA" dirty="0" smtClean="0"/>
              <a:t>Libérer </a:t>
            </a:r>
            <a:r>
              <a:rPr lang="fr-CA" dirty="0"/>
              <a:t>du temps aux bibliothécaires pour qu’ils </a:t>
            </a:r>
            <a:r>
              <a:rPr lang="fr-CA" dirty="0" smtClean="0"/>
              <a:t>puissent développer de nouveaux services répondant aux nouvelles demandes</a:t>
            </a:r>
          </a:p>
          <a:p>
            <a:pPr lvl="1"/>
            <a:r>
              <a:rPr lang="fr-CA" dirty="0" smtClean="0"/>
              <a:t>Documenter </a:t>
            </a:r>
            <a:r>
              <a:rPr lang="fr-CA" dirty="0"/>
              <a:t>et </a:t>
            </a:r>
            <a:r>
              <a:rPr lang="fr-CA" dirty="0" smtClean="0"/>
              <a:t>partager </a:t>
            </a:r>
            <a:r>
              <a:rPr lang="fr-CA" dirty="0"/>
              <a:t>le processus d’établissement de partenariats de la </a:t>
            </a:r>
            <a:r>
              <a:rPr lang="fr-CA" dirty="0" smtClean="0"/>
              <a:t>bibliothèque</a:t>
            </a:r>
          </a:p>
          <a:p>
            <a:pPr lvl="1"/>
            <a:r>
              <a:rPr lang="fr-CA" dirty="0" smtClean="0"/>
              <a:t>Répertorier </a:t>
            </a:r>
            <a:r>
              <a:rPr lang="fr-CA" dirty="0"/>
              <a:t>vos succès, avec des statistiques à l’appui si c’est </a:t>
            </a:r>
            <a:r>
              <a:rPr lang="fr-CA" dirty="0" smtClean="0"/>
              <a:t>possible</a:t>
            </a:r>
            <a:endParaRPr lang="fr-CA" dirty="0"/>
          </a:p>
          <a:p>
            <a:pPr lvl="1"/>
            <a:endParaRPr lang="fr-CA" dirty="0"/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81983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SCOAP</a:t>
            </a:r>
            <a:r>
              <a:rPr lang="fr-CA" baseline="30000" dirty="0" smtClean="0"/>
              <a:t>3</a:t>
            </a:r>
            <a:r>
              <a:rPr lang="fr-CA" dirty="0" smtClean="0"/>
              <a:t>: projet majeur de libre-accès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Conversion en libre accès de tous les périodiques d’un sujet: la physique des hautes énergies</a:t>
            </a:r>
          </a:p>
          <a:p>
            <a:r>
              <a:rPr lang="fr-CA" dirty="0" smtClean="0"/>
              <a:t>Collaboration avec les bibliothèques, qui transfèrent les montants complets qu’ils payaient pour ces abonnements au financement de ce libre-accès</a:t>
            </a:r>
          </a:p>
          <a:p>
            <a:r>
              <a:rPr lang="fr-CA" dirty="0" smtClean="0"/>
              <a:t>Développement depuis le congrès: la BUL vient de se joindre au projet</a:t>
            </a:r>
          </a:p>
        </p:txBody>
      </p:sp>
    </p:spTree>
    <p:extLst>
      <p:ext uri="{BB962C8B-B14F-4D97-AF65-F5344CB8AC3E}">
        <p14:creationId xmlns:p14="http://schemas.microsoft.com/office/powerpoint/2010/main" val="1927512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Livres électroniques vs papier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Comparaison faite à l’</a:t>
            </a:r>
            <a:r>
              <a:rPr lang="fr-CA" dirty="0" err="1" smtClean="0"/>
              <a:t>University</a:t>
            </a:r>
            <a:r>
              <a:rPr lang="fr-CA" dirty="0" smtClean="0"/>
              <a:t> of Denver pour la </a:t>
            </a:r>
            <a:r>
              <a:rPr lang="fr-CA" dirty="0"/>
              <a:t>période décembre </a:t>
            </a:r>
            <a:r>
              <a:rPr lang="fr-CA" dirty="0" smtClean="0"/>
              <a:t>2008 - </a:t>
            </a:r>
            <a:r>
              <a:rPr lang="fr-CA" dirty="0"/>
              <a:t>décembre </a:t>
            </a:r>
            <a:r>
              <a:rPr lang="fr-CA" dirty="0" smtClean="0"/>
              <a:t>2011:</a:t>
            </a:r>
          </a:p>
          <a:p>
            <a:pPr lvl="1"/>
            <a:r>
              <a:rPr lang="fr-CA" dirty="0" smtClean="0"/>
              <a:t>Les livres en papier sont plus utilisés en général:</a:t>
            </a:r>
          </a:p>
          <a:p>
            <a:pPr lvl="2"/>
            <a:r>
              <a:rPr lang="fr-CA" dirty="0"/>
              <a:t>36,7 % des livres électroniques  consultés au moins 1 fois</a:t>
            </a:r>
          </a:p>
          <a:p>
            <a:pPr lvl="2"/>
            <a:r>
              <a:rPr lang="fr-CA" dirty="0"/>
              <a:t>66% des livres papier empruntés au moins 1 </a:t>
            </a:r>
            <a:r>
              <a:rPr lang="fr-CA" dirty="0" smtClean="0"/>
              <a:t>fois</a:t>
            </a:r>
          </a:p>
          <a:p>
            <a:pPr lvl="1"/>
            <a:r>
              <a:rPr lang="fr-CA" dirty="0" smtClean="0"/>
              <a:t>Le papier est plus utilisé en général quand les 2 formats sont disponibles:</a:t>
            </a:r>
            <a:endParaRPr lang="fr-CA" dirty="0"/>
          </a:p>
          <a:p>
            <a:pPr lvl="2"/>
            <a:r>
              <a:rPr lang="fr-CA" dirty="0" smtClean="0"/>
              <a:t>40% utilisés juste en papier</a:t>
            </a:r>
          </a:p>
          <a:p>
            <a:pPr lvl="2"/>
            <a:r>
              <a:rPr lang="fr-CA" dirty="0" smtClean="0"/>
              <a:t>20% utilisés juste en électronique</a:t>
            </a:r>
          </a:p>
          <a:p>
            <a:pPr lvl="2"/>
            <a:r>
              <a:rPr lang="fr-CA" dirty="0" smtClean="0"/>
              <a:t>38% utilisés dans les 2 formats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100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Google </a:t>
            </a:r>
            <a:r>
              <a:rPr lang="fr-CA" dirty="0" err="1" smtClean="0"/>
              <a:t>Scholar</a:t>
            </a:r>
            <a:endParaRPr lang="fr-CA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Présentation intéressante sur l’histoire et les développement de Google </a:t>
            </a:r>
            <a:r>
              <a:rPr lang="fr-CA" dirty="0" err="1" smtClean="0"/>
              <a:t>Scholar</a:t>
            </a:r>
            <a:endParaRPr lang="fr-CA" dirty="0" smtClean="0"/>
          </a:p>
          <a:p>
            <a:r>
              <a:rPr lang="fr-CA" dirty="0" smtClean="0"/>
              <a:t>Par le fondateur et l’ingénieur en chef de Google </a:t>
            </a:r>
            <a:r>
              <a:rPr lang="fr-CA" dirty="0" err="1" smtClean="0"/>
              <a:t>Scholar</a:t>
            </a:r>
            <a:r>
              <a:rPr lang="fr-CA" dirty="0" smtClean="0"/>
              <a:t>: </a:t>
            </a:r>
            <a:r>
              <a:rPr lang="fr-CA" dirty="0" err="1"/>
              <a:t>Anurag</a:t>
            </a:r>
            <a:r>
              <a:rPr lang="fr-CA" dirty="0"/>
              <a:t> </a:t>
            </a:r>
            <a:r>
              <a:rPr lang="fr-CA" dirty="0" err="1"/>
              <a:t>Acharya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9061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Conférence très intéressante et très diversifiée</a:t>
            </a:r>
          </a:p>
          <a:p>
            <a:r>
              <a:rPr lang="fr-CA" dirty="0" smtClean="0"/>
              <a:t>Pratiquement tous les dossiers importants actuels de la BUL y ont été abordés</a:t>
            </a:r>
          </a:p>
          <a:p>
            <a:r>
              <a:rPr lang="fr-CA" dirty="0" smtClean="0"/>
              <a:t>Les orientations et développements récents de la BUL sont bien alignés sur les tendances aux États-Unis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463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Charleston, Caroline du Sud: en bref</a:t>
            </a:r>
          </a:p>
        </p:txBody>
      </p:sp>
    </p:spTree>
    <p:extLst>
      <p:ext uri="{BB962C8B-B14F-4D97-AF65-F5344CB8AC3E}">
        <p14:creationId xmlns:p14="http://schemas.microsoft.com/office/powerpoint/2010/main" val="33634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Charleston: Histoire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fr-CA" sz="2600" dirty="0" smtClean="0"/>
              <a:t>Fondée en 1670</a:t>
            </a:r>
          </a:p>
          <a:p>
            <a:r>
              <a:rPr lang="fr-CA" sz="2600" dirty="0" smtClean="0"/>
              <a:t>4</a:t>
            </a:r>
            <a:r>
              <a:rPr lang="fr-CA" sz="2600" baseline="30000" dirty="0" smtClean="0"/>
              <a:t>e</a:t>
            </a:r>
            <a:r>
              <a:rPr lang="fr-CA" sz="2600" dirty="0" smtClean="0"/>
              <a:t> plus grande ville américaine à la fin du 18</a:t>
            </a:r>
            <a:r>
              <a:rPr lang="fr-CA" sz="2600" baseline="30000" dirty="0" smtClean="0"/>
              <a:t>e</a:t>
            </a:r>
            <a:r>
              <a:rPr lang="fr-CA" sz="2600" dirty="0" smtClean="0"/>
              <a:t> siècle: après New York, Philadelphie et Boston</a:t>
            </a:r>
            <a:r>
              <a:rPr lang="fr-CA" sz="2600" dirty="0"/>
              <a:t>.</a:t>
            </a:r>
            <a:endParaRPr lang="fr-CA" sz="2600" dirty="0" smtClean="0"/>
          </a:p>
          <a:p>
            <a:r>
              <a:rPr lang="fr-CA" sz="2600" dirty="0" smtClean="0"/>
              <a:t>A été le principal port d’entrée en Amérique du Nord des esclaves venant d’Afrique</a:t>
            </a:r>
          </a:p>
          <a:p>
            <a:r>
              <a:rPr lang="fr-CA" sz="2600" dirty="0" smtClean="0"/>
              <a:t>Importantes batailles durant la guerre d’Indépendance</a:t>
            </a:r>
          </a:p>
          <a:p>
            <a:r>
              <a:rPr lang="fr-CA" sz="2600" dirty="0" smtClean="0"/>
              <a:t>Lieu où commença la guerre de Sécession</a:t>
            </a:r>
          </a:p>
          <a:p>
            <a:r>
              <a:rPr lang="fr-CA" sz="2600" dirty="0" smtClean="0"/>
              <a:t>Déclin commencé avec l’entrée dans les États-Unis de la Louisiane, puis accentué après la guerre de Sécession</a:t>
            </a:r>
          </a:p>
          <a:p>
            <a:r>
              <a:rPr lang="fr-CA" sz="2600" dirty="0" smtClean="0"/>
              <a:t>Revitalisation récente basée sur le tourisme</a:t>
            </a:r>
          </a:p>
        </p:txBody>
      </p:sp>
    </p:spTree>
    <p:extLst>
      <p:ext uri="{BB962C8B-B14F-4D97-AF65-F5344CB8AC3E}">
        <p14:creationId xmlns:p14="http://schemas.microsoft.com/office/powerpoint/2010/main" val="1729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Charleston: aujourd’hui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Pop. de la ville: 125 000 hab.</a:t>
            </a:r>
          </a:p>
          <a:p>
            <a:r>
              <a:rPr lang="fr-CA" dirty="0" smtClean="0"/>
              <a:t>Pop. de l’agglomération: 690 000 hab.</a:t>
            </a:r>
          </a:p>
          <a:p>
            <a:r>
              <a:rPr lang="fr-CA" dirty="0" smtClean="0"/>
              <a:t>Chaud: environ 20 °C durant le jour en novembre</a:t>
            </a:r>
          </a:p>
          <a:p>
            <a:r>
              <a:rPr lang="fr-CA" dirty="0" smtClean="0"/>
              <a:t>Ville touristique</a:t>
            </a:r>
          </a:p>
          <a:p>
            <a:pPr lvl="1"/>
            <a:r>
              <a:rPr lang="fr-CA" dirty="0" smtClean="0"/>
              <a:t>Bâtiments historiques bien préservés</a:t>
            </a:r>
          </a:p>
          <a:p>
            <a:r>
              <a:rPr lang="fr-CA" dirty="0" smtClean="0"/>
              <a:t>Port commercial encore important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69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Photos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C:\Users\phboi23\Downloads\Charleston novembre 2012 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 descr="C:\Users\phboi23\Downloads\IMG_20121112_115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0" name="Picture 2" descr="C:\Users\phboi23\Downloads\Charleston novembre 2012 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1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 descr="C:\Users\phboi23\Downloads\IMG_20121112_093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1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1173</Words>
  <Application>Microsoft Office PowerPoint</Application>
  <PresentationFormat>Affichage à l'écran (4:3)</PresentationFormat>
  <Paragraphs>141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2012 Charleston Conference: Issues in Book and Serial Acquisition, 8-10 novembre 2012  Résumé du congrès  par Philippe Boisvert Idées fructueuses de la BUL 21 mai 2013</vt:lpstr>
      <vt:lpstr>Plan de la présentation</vt:lpstr>
      <vt:lpstr>Charleston, Caroline du Sud: en bref</vt:lpstr>
      <vt:lpstr>Charleston: Histoire</vt:lpstr>
      <vt:lpstr>Charleston: aujourd’hui</vt:lpstr>
      <vt:lpstr>Photos</vt:lpstr>
      <vt:lpstr>Présentation PowerPoint</vt:lpstr>
      <vt:lpstr>Présentation PowerPoint</vt:lpstr>
      <vt:lpstr>Présentation PowerPoint</vt:lpstr>
      <vt:lpstr>Présentation PowerPoint</vt:lpstr>
      <vt:lpstr>Description générale de ce congrès annuel</vt:lpstr>
      <vt:lpstr>Charleston Conference en bref</vt:lpstr>
      <vt:lpstr>Présentations sur le PDA</vt:lpstr>
      <vt:lpstr>Rappel sur le PDA</vt:lpstr>
      <vt:lpstr>Séances sur le PDA</vt:lpstr>
      <vt:lpstr>Conclusion 1 sur le PDA</vt:lpstr>
      <vt:lpstr>Conclusion 2 sur le PDA</vt:lpstr>
      <vt:lpstr>Conclusion 3 sur le PDA</vt:lpstr>
      <vt:lpstr>Conclusion 4 sur le PDA</vt:lpstr>
      <vt:lpstr>EBL: notre plateforme pour le PDA</vt:lpstr>
      <vt:lpstr>Sujets intéressants discutés dans d’autres présentations</vt:lpstr>
      <vt:lpstr>Collections: politiques de développement et évaluation</vt:lpstr>
      <vt:lpstr>Mise en valeur des bibliothèques académiques 1/3: appréciation</vt:lpstr>
      <vt:lpstr>Mise en valeur des bibliothèques académiques 2/3: recommandations</vt:lpstr>
      <vt:lpstr>Mise en valeur des bibliothèques académiques 3/3: recommandations</vt:lpstr>
      <vt:lpstr>SCOAP3: projet majeur de libre-accès</vt:lpstr>
      <vt:lpstr>Livres électroniques vs papier</vt:lpstr>
      <vt:lpstr>Google Scholar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Boisvert</dc:creator>
  <cp:lastModifiedBy>Philippe Boisvert</cp:lastModifiedBy>
  <cp:revision>53</cp:revision>
  <dcterms:created xsi:type="dcterms:W3CDTF">2013-05-17T14:41:45Z</dcterms:created>
  <dcterms:modified xsi:type="dcterms:W3CDTF">2013-05-21T14:14:19Z</dcterms:modified>
</cp:coreProperties>
</file>