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0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2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6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7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8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29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30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3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3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3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3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35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36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3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38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39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40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41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42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sldIdLst>
    <p:sldId id="258" r:id="rId5"/>
    <p:sldId id="294" r:id="rId6"/>
    <p:sldId id="350" r:id="rId7"/>
    <p:sldId id="349" r:id="rId8"/>
    <p:sldId id="340" r:id="rId9"/>
    <p:sldId id="295" r:id="rId10"/>
    <p:sldId id="296" r:id="rId11"/>
    <p:sldId id="297" r:id="rId12"/>
    <p:sldId id="321" r:id="rId13"/>
    <p:sldId id="299" r:id="rId14"/>
    <p:sldId id="300" r:id="rId15"/>
    <p:sldId id="301" r:id="rId16"/>
    <p:sldId id="339" r:id="rId17"/>
    <p:sldId id="303" r:id="rId18"/>
    <p:sldId id="330" r:id="rId19"/>
    <p:sldId id="304" r:id="rId20"/>
    <p:sldId id="357" r:id="rId21"/>
    <p:sldId id="351" r:id="rId22"/>
    <p:sldId id="353" r:id="rId23"/>
    <p:sldId id="352" r:id="rId24"/>
    <p:sldId id="326" r:id="rId25"/>
    <p:sldId id="358" r:id="rId26"/>
    <p:sldId id="305" r:id="rId27"/>
    <p:sldId id="307" r:id="rId28"/>
    <p:sldId id="312" r:id="rId29"/>
    <p:sldId id="313" r:id="rId30"/>
    <p:sldId id="359" r:id="rId31"/>
    <p:sldId id="354" r:id="rId32"/>
    <p:sldId id="314" r:id="rId33"/>
    <p:sldId id="355" r:id="rId34"/>
    <p:sldId id="315" r:id="rId35"/>
    <p:sldId id="356" r:id="rId36"/>
    <p:sldId id="316" r:id="rId37"/>
    <p:sldId id="361" r:id="rId38"/>
    <p:sldId id="343" r:id="rId39"/>
    <p:sldId id="344" r:id="rId40"/>
    <p:sldId id="345" r:id="rId41"/>
    <p:sldId id="348" r:id="rId42"/>
    <p:sldId id="347" r:id="rId43"/>
    <p:sldId id="360" r:id="rId44"/>
    <p:sldId id="310" r:id="rId45"/>
    <p:sldId id="262" r:id="rId46"/>
    <p:sldId id="341" r:id="rId47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0DEAECB-42A3-46ED-8698-27BFE8A0C4E5}">
          <p14:sldIdLst>
            <p14:sldId id="258"/>
            <p14:sldId id="294"/>
            <p14:sldId id="350"/>
            <p14:sldId id="349"/>
            <p14:sldId id="340"/>
            <p14:sldId id="295"/>
            <p14:sldId id="296"/>
            <p14:sldId id="297"/>
            <p14:sldId id="321"/>
            <p14:sldId id="299"/>
            <p14:sldId id="300"/>
            <p14:sldId id="301"/>
            <p14:sldId id="339"/>
            <p14:sldId id="303"/>
            <p14:sldId id="330"/>
            <p14:sldId id="304"/>
            <p14:sldId id="357"/>
            <p14:sldId id="351"/>
            <p14:sldId id="353"/>
            <p14:sldId id="352"/>
            <p14:sldId id="326"/>
            <p14:sldId id="358"/>
            <p14:sldId id="305"/>
            <p14:sldId id="307"/>
            <p14:sldId id="312"/>
            <p14:sldId id="313"/>
            <p14:sldId id="359"/>
            <p14:sldId id="354"/>
            <p14:sldId id="314"/>
            <p14:sldId id="355"/>
            <p14:sldId id="315"/>
            <p14:sldId id="356"/>
            <p14:sldId id="316"/>
            <p14:sldId id="361"/>
            <p14:sldId id="343"/>
            <p14:sldId id="344"/>
            <p14:sldId id="345"/>
            <p14:sldId id="348"/>
            <p14:sldId id="347"/>
            <p14:sldId id="360"/>
            <p14:sldId id="310"/>
            <p14:sldId id="262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s Boutouria" initials="A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21A"/>
    <a:srgbClr val="CD09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56" autoAdjust="0"/>
    <p:restoredTop sz="96530" autoAdjust="0"/>
  </p:normalViewPr>
  <p:slideViewPr>
    <p:cSldViewPr snapToGrid="0" snapToObjects="1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84DB0-0E68-4AFF-9CD6-344FE0568B7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4CA9FA52-A6D0-4182-B825-E5814010E09A}">
      <dgm:prSet phldrT="[Texte]" custT="1"/>
      <dgm:spPr/>
      <dgm:t>
        <a:bodyPr/>
        <a:lstStyle/>
        <a:p>
          <a:pPr algn="l"/>
          <a:r>
            <a:rPr lang="fr-CA" sz="2000" dirty="0" smtClean="0"/>
            <a:t>Satisfaire le client en priorité</a:t>
          </a:r>
          <a:endParaRPr lang="fr-CA" sz="2000" dirty="0"/>
        </a:p>
      </dgm:t>
    </dgm:pt>
    <dgm:pt modelId="{1EEB06AF-776E-4A65-BC16-FE901C69870A}" type="parTrans" cxnId="{20198B2E-E763-4FCF-B613-FA41095A12F3}">
      <dgm:prSet/>
      <dgm:spPr/>
      <dgm:t>
        <a:bodyPr/>
        <a:lstStyle/>
        <a:p>
          <a:endParaRPr lang="fr-CA"/>
        </a:p>
      </dgm:t>
    </dgm:pt>
    <dgm:pt modelId="{532C94B9-9085-499F-B262-2E1AACCF74A6}" type="sibTrans" cxnId="{20198B2E-E763-4FCF-B613-FA41095A12F3}">
      <dgm:prSet/>
      <dgm:spPr/>
      <dgm:t>
        <a:bodyPr/>
        <a:lstStyle/>
        <a:p>
          <a:endParaRPr lang="fr-CA"/>
        </a:p>
      </dgm:t>
    </dgm:pt>
    <dgm:pt modelId="{F48C7ED6-E8F4-4FE1-9C21-537E019E69C4}">
      <dgm:prSet phldrT="[Texte]" custT="1"/>
      <dgm:spPr/>
      <dgm:t>
        <a:bodyPr/>
        <a:lstStyle/>
        <a:p>
          <a:pPr algn="l"/>
          <a:r>
            <a:rPr lang="fr-CA" sz="2000" dirty="0" smtClean="0"/>
            <a:t>Accueillir les DDC « à bras ouverts »</a:t>
          </a:r>
          <a:endParaRPr lang="fr-CA" sz="2000" dirty="0"/>
        </a:p>
      </dgm:t>
    </dgm:pt>
    <dgm:pt modelId="{BE4969E7-B3A2-463D-B33B-15FD68E39132}" type="parTrans" cxnId="{A05EF653-4236-4EA3-85E8-CE334F20E094}">
      <dgm:prSet/>
      <dgm:spPr/>
      <dgm:t>
        <a:bodyPr/>
        <a:lstStyle/>
        <a:p>
          <a:endParaRPr lang="fr-CA"/>
        </a:p>
      </dgm:t>
    </dgm:pt>
    <dgm:pt modelId="{C665BE59-0381-4048-A8C6-CCF9B2BA5E39}" type="sibTrans" cxnId="{A05EF653-4236-4EA3-85E8-CE334F20E094}">
      <dgm:prSet/>
      <dgm:spPr/>
      <dgm:t>
        <a:bodyPr/>
        <a:lstStyle/>
        <a:p>
          <a:endParaRPr lang="fr-CA"/>
        </a:p>
      </dgm:t>
    </dgm:pt>
    <dgm:pt modelId="{FFA34D54-0837-47F3-856A-884C82BB473D}">
      <dgm:prSet phldrT="[Texte]" custT="1"/>
      <dgm:spPr/>
      <dgm:t>
        <a:bodyPr/>
        <a:lstStyle/>
        <a:p>
          <a:pPr algn="l"/>
          <a:r>
            <a:rPr lang="fr-CA" sz="2000" dirty="0" smtClean="0"/>
            <a:t>Livrer des versions fonctionnelles de l’application</a:t>
          </a:r>
          <a:endParaRPr lang="fr-CA" sz="2000" dirty="0"/>
        </a:p>
      </dgm:t>
    </dgm:pt>
    <dgm:pt modelId="{61F1782C-E551-414A-AF17-BD6568F04B6A}" type="parTrans" cxnId="{47A5E303-A085-4034-9371-D2DB3EA5601B}">
      <dgm:prSet/>
      <dgm:spPr/>
      <dgm:t>
        <a:bodyPr/>
        <a:lstStyle/>
        <a:p>
          <a:endParaRPr lang="fr-CA"/>
        </a:p>
      </dgm:t>
    </dgm:pt>
    <dgm:pt modelId="{7A96107D-DFDB-4794-B65B-7E9C7C339373}" type="sibTrans" cxnId="{47A5E303-A085-4034-9371-D2DB3EA5601B}">
      <dgm:prSet/>
      <dgm:spPr/>
      <dgm:t>
        <a:bodyPr/>
        <a:lstStyle/>
        <a:p>
          <a:endParaRPr lang="fr-CA"/>
        </a:p>
      </dgm:t>
    </dgm:pt>
    <dgm:pt modelId="{AA42A8C4-F2B0-4581-8286-4C4FDD22A553}">
      <dgm:prSet custT="1"/>
      <dgm:spPr/>
      <dgm:t>
        <a:bodyPr/>
        <a:lstStyle/>
        <a:p>
          <a:pPr algn="l"/>
          <a:r>
            <a:rPr lang="fr-CA" sz="2000" dirty="0" smtClean="0"/>
            <a:t>Construire des projets autour d’individus motivés</a:t>
          </a:r>
          <a:endParaRPr lang="fr-CA" sz="2000" dirty="0"/>
        </a:p>
      </dgm:t>
    </dgm:pt>
    <dgm:pt modelId="{EF91D799-2FF4-41F6-94B5-96BA4DAF6B38}" type="parTrans" cxnId="{25952E0B-800A-4D63-8ECC-C62C313B8C18}">
      <dgm:prSet/>
      <dgm:spPr/>
      <dgm:t>
        <a:bodyPr/>
        <a:lstStyle/>
        <a:p>
          <a:endParaRPr lang="fr-CA"/>
        </a:p>
      </dgm:t>
    </dgm:pt>
    <dgm:pt modelId="{BDE02592-E67D-43C7-AE13-CC12A8ADB6C1}" type="sibTrans" cxnId="{25952E0B-800A-4D63-8ECC-C62C313B8C18}">
      <dgm:prSet/>
      <dgm:spPr/>
      <dgm:t>
        <a:bodyPr/>
        <a:lstStyle/>
        <a:p>
          <a:endParaRPr lang="fr-CA"/>
        </a:p>
      </dgm:t>
    </dgm:pt>
    <dgm:pt modelId="{C5956154-D068-438D-B09B-0D94EC358E66}">
      <dgm:prSet custT="1"/>
      <dgm:spPr/>
      <dgm:t>
        <a:bodyPr/>
        <a:lstStyle/>
        <a:p>
          <a:pPr algn="l"/>
          <a:r>
            <a:rPr lang="fr-CA" sz="2000" dirty="0" smtClean="0"/>
            <a:t>Coopération entre le client et l’équipe projet</a:t>
          </a:r>
          <a:endParaRPr lang="fr-CA" sz="2000" dirty="0"/>
        </a:p>
      </dgm:t>
    </dgm:pt>
    <dgm:pt modelId="{EEF2FBF1-281C-4401-8D63-C891381DAF12}" type="parTrans" cxnId="{42231A77-66F5-46ED-BBB8-944EE475A2F7}">
      <dgm:prSet/>
      <dgm:spPr/>
      <dgm:t>
        <a:bodyPr/>
        <a:lstStyle/>
        <a:p>
          <a:endParaRPr lang="fr-CA"/>
        </a:p>
      </dgm:t>
    </dgm:pt>
    <dgm:pt modelId="{6152D32A-13F5-419D-88D9-2E65E22E8888}" type="sibTrans" cxnId="{42231A77-66F5-46ED-BBB8-944EE475A2F7}">
      <dgm:prSet/>
      <dgm:spPr/>
      <dgm:t>
        <a:bodyPr/>
        <a:lstStyle/>
        <a:p>
          <a:endParaRPr lang="fr-CA"/>
        </a:p>
      </dgm:t>
    </dgm:pt>
    <dgm:pt modelId="{ED8D6497-3A5E-4D9A-B22C-6642F4D4B0F9}">
      <dgm:prSet custT="1"/>
      <dgm:spPr/>
      <dgm:t>
        <a:bodyPr/>
        <a:lstStyle/>
        <a:p>
          <a:pPr algn="l"/>
          <a:r>
            <a:rPr lang="fr-CA" sz="2000" dirty="0" smtClean="0"/>
            <a:t>Privilégier la conversation en face-à-face</a:t>
          </a:r>
          <a:endParaRPr lang="fr-CA" sz="2000" dirty="0"/>
        </a:p>
      </dgm:t>
    </dgm:pt>
    <dgm:pt modelId="{CE290FD3-E24E-4D40-8BB2-06A9E5AC3586}" type="parTrans" cxnId="{FD33A79A-2E4E-4E5B-867E-B303A694A772}">
      <dgm:prSet/>
      <dgm:spPr/>
      <dgm:t>
        <a:bodyPr/>
        <a:lstStyle/>
        <a:p>
          <a:endParaRPr lang="fr-CA"/>
        </a:p>
      </dgm:t>
    </dgm:pt>
    <dgm:pt modelId="{8871EE40-D01A-4FDF-A6F5-917E7713378C}" type="sibTrans" cxnId="{FD33A79A-2E4E-4E5B-867E-B303A694A772}">
      <dgm:prSet/>
      <dgm:spPr/>
      <dgm:t>
        <a:bodyPr/>
        <a:lstStyle/>
        <a:p>
          <a:endParaRPr lang="fr-CA"/>
        </a:p>
      </dgm:t>
    </dgm:pt>
    <dgm:pt modelId="{E9BFAE50-DA95-47FE-B3D7-8E72B71FA6C7}" type="pres">
      <dgm:prSet presAssocID="{BBA84DB0-0E68-4AFF-9CD6-344FE0568B7A}" presName="Name0" presStyleCnt="0">
        <dgm:presLayoutVars>
          <dgm:chMax val="7"/>
          <dgm:chPref val="7"/>
          <dgm:dir/>
        </dgm:presLayoutVars>
      </dgm:prSet>
      <dgm:spPr/>
    </dgm:pt>
    <dgm:pt modelId="{1E8420BB-2BFB-4334-901B-04F2DCA7D661}" type="pres">
      <dgm:prSet presAssocID="{BBA84DB0-0E68-4AFF-9CD6-344FE0568B7A}" presName="Name1" presStyleCnt="0"/>
      <dgm:spPr/>
    </dgm:pt>
    <dgm:pt modelId="{E37B10CA-CDB0-4C7B-8843-682E7A17B285}" type="pres">
      <dgm:prSet presAssocID="{BBA84DB0-0E68-4AFF-9CD6-344FE0568B7A}" presName="cycle" presStyleCnt="0"/>
      <dgm:spPr/>
    </dgm:pt>
    <dgm:pt modelId="{979BA8DF-0C14-40FE-B654-855F72B83E0C}" type="pres">
      <dgm:prSet presAssocID="{BBA84DB0-0E68-4AFF-9CD6-344FE0568B7A}" presName="srcNode" presStyleLbl="node1" presStyleIdx="0" presStyleCnt="6"/>
      <dgm:spPr/>
    </dgm:pt>
    <dgm:pt modelId="{260A934B-EEC4-437C-BA76-1134DCBCFAAC}" type="pres">
      <dgm:prSet presAssocID="{BBA84DB0-0E68-4AFF-9CD6-344FE0568B7A}" presName="conn" presStyleLbl="parChTrans1D2" presStyleIdx="0" presStyleCnt="1"/>
      <dgm:spPr/>
      <dgm:t>
        <a:bodyPr/>
        <a:lstStyle/>
        <a:p>
          <a:endParaRPr lang="fr-CA"/>
        </a:p>
      </dgm:t>
    </dgm:pt>
    <dgm:pt modelId="{68469F48-7447-4C1C-8E8B-DD8AD17F7D1D}" type="pres">
      <dgm:prSet presAssocID="{BBA84DB0-0E68-4AFF-9CD6-344FE0568B7A}" presName="extraNode" presStyleLbl="node1" presStyleIdx="0" presStyleCnt="6"/>
      <dgm:spPr/>
    </dgm:pt>
    <dgm:pt modelId="{92308235-56DF-4AF2-9B39-1D8D64E67783}" type="pres">
      <dgm:prSet presAssocID="{BBA84DB0-0E68-4AFF-9CD6-344FE0568B7A}" presName="dstNode" presStyleLbl="node1" presStyleIdx="0" presStyleCnt="6"/>
      <dgm:spPr/>
    </dgm:pt>
    <dgm:pt modelId="{37608217-D942-45F2-BCFD-4AA404ADEEE7}" type="pres">
      <dgm:prSet presAssocID="{4CA9FA52-A6D0-4182-B825-E5814010E09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969FBF4-F6D1-47F5-B537-3DFCEA2F4EC5}" type="pres">
      <dgm:prSet presAssocID="{4CA9FA52-A6D0-4182-B825-E5814010E09A}" presName="accent_1" presStyleCnt="0"/>
      <dgm:spPr/>
    </dgm:pt>
    <dgm:pt modelId="{1EDE6DBB-56F5-4D62-ABCF-DD3EA850B703}" type="pres">
      <dgm:prSet presAssocID="{4CA9FA52-A6D0-4182-B825-E5814010E09A}" presName="accentRepeatNode" presStyleLbl="solidFgAcc1" presStyleIdx="0" presStyleCnt="6"/>
      <dgm:spPr/>
    </dgm:pt>
    <dgm:pt modelId="{0BF314B4-1F76-47CA-BF88-CC2269827090}" type="pres">
      <dgm:prSet presAssocID="{F48C7ED6-E8F4-4FE1-9C21-537E019E69C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C6CB24D-1FC5-4637-B259-475944D1E5FA}" type="pres">
      <dgm:prSet presAssocID="{F48C7ED6-E8F4-4FE1-9C21-537E019E69C4}" presName="accent_2" presStyleCnt="0"/>
      <dgm:spPr/>
    </dgm:pt>
    <dgm:pt modelId="{CF126F93-FAF1-45FC-853B-769DE43748A4}" type="pres">
      <dgm:prSet presAssocID="{F48C7ED6-E8F4-4FE1-9C21-537E019E69C4}" presName="accentRepeatNode" presStyleLbl="solidFgAcc1" presStyleIdx="1" presStyleCnt="6"/>
      <dgm:spPr/>
    </dgm:pt>
    <dgm:pt modelId="{961AD2D4-C24B-4390-BAFF-E09A794DB0CD}" type="pres">
      <dgm:prSet presAssocID="{FFA34D54-0837-47F3-856A-884C82BB473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2FA8258-A8CD-4863-B9E8-3521CB887E84}" type="pres">
      <dgm:prSet presAssocID="{FFA34D54-0837-47F3-856A-884C82BB473D}" presName="accent_3" presStyleCnt="0"/>
      <dgm:spPr/>
    </dgm:pt>
    <dgm:pt modelId="{33EA8B8B-C5A3-4E29-ADFA-169E8E62B2F1}" type="pres">
      <dgm:prSet presAssocID="{FFA34D54-0837-47F3-856A-884C82BB473D}" presName="accentRepeatNode" presStyleLbl="solidFgAcc1" presStyleIdx="2" presStyleCnt="6"/>
      <dgm:spPr/>
    </dgm:pt>
    <dgm:pt modelId="{2A3B9B16-F39C-4B08-AFDF-379B098AB584}" type="pres">
      <dgm:prSet presAssocID="{C5956154-D068-438D-B09B-0D94EC358E6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6022494-4B6D-4090-9CEA-09F71558F3B9}" type="pres">
      <dgm:prSet presAssocID="{C5956154-D068-438D-B09B-0D94EC358E66}" presName="accent_4" presStyleCnt="0"/>
      <dgm:spPr/>
    </dgm:pt>
    <dgm:pt modelId="{A9ED9513-D04C-49EC-8912-7BE8DA1FC498}" type="pres">
      <dgm:prSet presAssocID="{C5956154-D068-438D-B09B-0D94EC358E66}" presName="accentRepeatNode" presStyleLbl="solidFgAcc1" presStyleIdx="3" presStyleCnt="6"/>
      <dgm:spPr/>
    </dgm:pt>
    <dgm:pt modelId="{68517BAB-FA1E-4600-82F2-D909DF1EAEB0}" type="pres">
      <dgm:prSet presAssocID="{AA42A8C4-F2B0-4581-8286-4C4FDD22A55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ED10280-C274-4650-B9B8-4D93336B46C8}" type="pres">
      <dgm:prSet presAssocID="{AA42A8C4-F2B0-4581-8286-4C4FDD22A553}" presName="accent_5" presStyleCnt="0"/>
      <dgm:spPr/>
    </dgm:pt>
    <dgm:pt modelId="{4A49E9DB-FB5D-49EA-85ED-27C4EB61257E}" type="pres">
      <dgm:prSet presAssocID="{AA42A8C4-F2B0-4581-8286-4C4FDD22A553}" presName="accentRepeatNode" presStyleLbl="solidFgAcc1" presStyleIdx="4" presStyleCnt="6"/>
      <dgm:spPr/>
    </dgm:pt>
    <dgm:pt modelId="{589AD377-EA2D-416E-97D7-2C1B006ED5BC}" type="pres">
      <dgm:prSet presAssocID="{ED8D6497-3A5E-4D9A-B22C-6642F4D4B0F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476A643-66C6-4864-9B91-BD303FD3B80D}" type="pres">
      <dgm:prSet presAssocID="{ED8D6497-3A5E-4D9A-B22C-6642F4D4B0F9}" presName="accent_6" presStyleCnt="0"/>
      <dgm:spPr/>
    </dgm:pt>
    <dgm:pt modelId="{02335A5D-5E5F-497D-A08C-D3555AB63E79}" type="pres">
      <dgm:prSet presAssocID="{ED8D6497-3A5E-4D9A-B22C-6642F4D4B0F9}" presName="accentRepeatNode" presStyleLbl="solidFgAcc1" presStyleIdx="5" presStyleCnt="6"/>
      <dgm:spPr/>
    </dgm:pt>
  </dgm:ptLst>
  <dgm:cxnLst>
    <dgm:cxn modelId="{2B74F880-2776-405E-AF40-F6611B5C3648}" type="presOf" srcId="{AA42A8C4-F2B0-4581-8286-4C4FDD22A553}" destId="{68517BAB-FA1E-4600-82F2-D909DF1EAEB0}" srcOrd="0" destOrd="0" presId="urn:microsoft.com/office/officeart/2008/layout/VerticalCurvedList"/>
    <dgm:cxn modelId="{20198B2E-E763-4FCF-B613-FA41095A12F3}" srcId="{BBA84DB0-0E68-4AFF-9CD6-344FE0568B7A}" destId="{4CA9FA52-A6D0-4182-B825-E5814010E09A}" srcOrd="0" destOrd="0" parTransId="{1EEB06AF-776E-4A65-BC16-FE901C69870A}" sibTransId="{532C94B9-9085-499F-B262-2E1AACCF74A6}"/>
    <dgm:cxn modelId="{FD33A79A-2E4E-4E5B-867E-B303A694A772}" srcId="{BBA84DB0-0E68-4AFF-9CD6-344FE0568B7A}" destId="{ED8D6497-3A5E-4D9A-B22C-6642F4D4B0F9}" srcOrd="5" destOrd="0" parTransId="{CE290FD3-E24E-4D40-8BB2-06A9E5AC3586}" sibTransId="{8871EE40-D01A-4FDF-A6F5-917E7713378C}"/>
    <dgm:cxn modelId="{B74618F3-2006-46A6-B08D-C546F4B1D554}" type="presOf" srcId="{4CA9FA52-A6D0-4182-B825-E5814010E09A}" destId="{37608217-D942-45F2-BCFD-4AA404ADEEE7}" srcOrd="0" destOrd="0" presId="urn:microsoft.com/office/officeart/2008/layout/VerticalCurvedList"/>
    <dgm:cxn modelId="{26910481-9A2C-4D85-9791-E31BF4AB535F}" type="presOf" srcId="{F48C7ED6-E8F4-4FE1-9C21-537E019E69C4}" destId="{0BF314B4-1F76-47CA-BF88-CC2269827090}" srcOrd="0" destOrd="0" presId="urn:microsoft.com/office/officeart/2008/layout/VerticalCurvedList"/>
    <dgm:cxn modelId="{8833FDD6-AAAA-4968-A474-24F0855061DA}" type="presOf" srcId="{ED8D6497-3A5E-4D9A-B22C-6642F4D4B0F9}" destId="{589AD377-EA2D-416E-97D7-2C1B006ED5BC}" srcOrd="0" destOrd="0" presId="urn:microsoft.com/office/officeart/2008/layout/VerticalCurvedList"/>
    <dgm:cxn modelId="{47A5E303-A085-4034-9371-D2DB3EA5601B}" srcId="{BBA84DB0-0E68-4AFF-9CD6-344FE0568B7A}" destId="{FFA34D54-0837-47F3-856A-884C82BB473D}" srcOrd="2" destOrd="0" parTransId="{61F1782C-E551-414A-AF17-BD6568F04B6A}" sibTransId="{7A96107D-DFDB-4794-B65B-7E9C7C339373}"/>
    <dgm:cxn modelId="{25952E0B-800A-4D63-8ECC-C62C313B8C18}" srcId="{BBA84DB0-0E68-4AFF-9CD6-344FE0568B7A}" destId="{AA42A8C4-F2B0-4581-8286-4C4FDD22A553}" srcOrd="4" destOrd="0" parTransId="{EF91D799-2FF4-41F6-94B5-96BA4DAF6B38}" sibTransId="{BDE02592-E67D-43C7-AE13-CC12A8ADB6C1}"/>
    <dgm:cxn modelId="{804A74C2-1C0A-4C32-91B2-5D1E009D847C}" type="presOf" srcId="{BBA84DB0-0E68-4AFF-9CD6-344FE0568B7A}" destId="{E9BFAE50-DA95-47FE-B3D7-8E72B71FA6C7}" srcOrd="0" destOrd="0" presId="urn:microsoft.com/office/officeart/2008/layout/VerticalCurvedList"/>
    <dgm:cxn modelId="{42231A77-66F5-46ED-BBB8-944EE475A2F7}" srcId="{BBA84DB0-0E68-4AFF-9CD6-344FE0568B7A}" destId="{C5956154-D068-438D-B09B-0D94EC358E66}" srcOrd="3" destOrd="0" parTransId="{EEF2FBF1-281C-4401-8D63-C891381DAF12}" sibTransId="{6152D32A-13F5-419D-88D9-2E65E22E8888}"/>
    <dgm:cxn modelId="{A05EF653-4236-4EA3-85E8-CE334F20E094}" srcId="{BBA84DB0-0E68-4AFF-9CD6-344FE0568B7A}" destId="{F48C7ED6-E8F4-4FE1-9C21-537E019E69C4}" srcOrd="1" destOrd="0" parTransId="{BE4969E7-B3A2-463D-B33B-15FD68E39132}" sibTransId="{C665BE59-0381-4048-A8C6-CCF9B2BA5E39}"/>
    <dgm:cxn modelId="{612ACF67-D92D-4A8E-A403-D4CF1F004A37}" type="presOf" srcId="{532C94B9-9085-499F-B262-2E1AACCF74A6}" destId="{260A934B-EEC4-437C-BA76-1134DCBCFAAC}" srcOrd="0" destOrd="0" presId="urn:microsoft.com/office/officeart/2008/layout/VerticalCurvedList"/>
    <dgm:cxn modelId="{C986E3B6-FB61-44A8-B537-319E558E567C}" type="presOf" srcId="{FFA34D54-0837-47F3-856A-884C82BB473D}" destId="{961AD2D4-C24B-4390-BAFF-E09A794DB0CD}" srcOrd="0" destOrd="0" presId="urn:microsoft.com/office/officeart/2008/layout/VerticalCurvedList"/>
    <dgm:cxn modelId="{DCE56826-00E1-4F1B-A820-C3050F586CB4}" type="presOf" srcId="{C5956154-D068-438D-B09B-0D94EC358E66}" destId="{2A3B9B16-F39C-4B08-AFDF-379B098AB584}" srcOrd="0" destOrd="0" presId="urn:microsoft.com/office/officeart/2008/layout/VerticalCurvedList"/>
    <dgm:cxn modelId="{DE339BD5-2879-44D6-AA20-F45D547614A1}" type="presParOf" srcId="{E9BFAE50-DA95-47FE-B3D7-8E72B71FA6C7}" destId="{1E8420BB-2BFB-4334-901B-04F2DCA7D661}" srcOrd="0" destOrd="0" presId="urn:microsoft.com/office/officeart/2008/layout/VerticalCurvedList"/>
    <dgm:cxn modelId="{87F8F743-D53F-40CD-847F-3678208CF4C8}" type="presParOf" srcId="{1E8420BB-2BFB-4334-901B-04F2DCA7D661}" destId="{E37B10CA-CDB0-4C7B-8843-682E7A17B285}" srcOrd="0" destOrd="0" presId="urn:microsoft.com/office/officeart/2008/layout/VerticalCurvedList"/>
    <dgm:cxn modelId="{8425FEAA-1AF4-438A-B967-D7BDBF4A0DD8}" type="presParOf" srcId="{E37B10CA-CDB0-4C7B-8843-682E7A17B285}" destId="{979BA8DF-0C14-40FE-B654-855F72B83E0C}" srcOrd="0" destOrd="0" presId="urn:microsoft.com/office/officeart/2008/layout/VerticalCurvedList"/>
    <dgm:cxn modelId="{10864804-852E-493B-A53B-1D7C09B002E8}" type="presParOf" srcId="{E37B10CA-CDB0-4C7B-8843-682E7A17B285}" destId="{260A934B-EEC4-437C-BA76-1134DCBCFAAC}" srcOrd="1" destOrd="0" presId="urn:microsoft.com/office/officeart/2008/layout/VerticalCurvedList"/>
    <dgm:cxn modelId="{E8B4E5D5-1961-4CE4-8053-B68AEFD8AA7C}" type="presParOf" srcId="{E37B10CA-CDB0-4C7B-8843-682E7A17B285}" destId="{68469F48-7447-4C1C-8E8B-DD8AD17F7D1D}" srcOrd="2" destOrd="0" presId="urn:microsoft.com/office/officeart/2008/layout/VerticalCurvedList"/>
    <dgm:cxn modelId="{166FE3D0-B6B6-4ABE-B9E2-9620B75F2FC9}" type="presParOf" srcId="{E37B10CA-CDB0-4C7B-8843-682E7A17B285}" destId="{92308235-56DF-4AF2-9B39-1D8D64E67783}" srcOrd="3" destOrd="0" presId="urn:microsoft.com/office/officeart/2008/layout/VerticalCurvedList"/>
    <dgm:cxn modelId="{BDFAD3C9-84CF-424D-AFBD-E29D3A642B08}" type="presParOf" srcId="{1E8420BB-2BFB-4334-901B-04F2DCA7D661}" destId="{37608217-D942-45F2-BCFD-4AA404ADEEE7}" srcOrd="1" destOrd="0" presId="urn:microsoft.com/office/officeart/2008/layout/VerticalCurvedList"/>
    <dgm:cxn modelId="{9B47DE95-FED2-4072-AE42-AFB417C001E1}" type="presParOf" srcId="{1E8420BB-2BFB-4334-901B-04F2DCA7D661}" destId="{6969FBF4-F6D1-47F5-B537-3DFCEA2F4EC5}" srcOrd="2" destOrd="0" presId="urn:microsoft.com/office/officeart/2008/layout/VerticalCurvedList"/>
    <dgm:cxn modelId="{BA731C3D-CCA5-475B-BF4A-5F5E9F410994}" type="presParOf" srcId="{6969FBF4-F6D1-47F5-B537-3DFCEA2F4EC5}" destId="{1EDE6DBB-56F5-4D62-ABCF-DD3EA850B703}" srcOrd="0" destOrd="0" presId="urn:microsoft.com/office/officeart/2008/layout/VerticalCurvedList"/>
    <dgm:cxn modelId="{C1E2A330-B465-4D71-A70E-CF3FD8A70C2B}" type="presParOf" srcId="{1E8420BB-2BFB-4334-901B-04F2DCA7D661}" destId="{0BF314B4-1F76-47CA-BF88-CC2269827090}" srcOrd="3" destOrd="0" presId="urn:microsoft.com/office/officeart/2008/layout/VerticalCurvedList"/>
    <dgm:cxn modelId="{FF997EDE-B75F-42A8-9FE2-F4D2460C551F}" type="presParOf" srcId="{1E8420BB-2BFB-4334-901B-04F2DCA7D661}" destId="{FC6CB24D-1FC5-4637-B259-475944D1E5FA}" srcOrd="4" destOrd="0" presId="urn:microsoft.com/office/officeart/2008/layout/VerticalCurvedList"/>
    <dgm:cxn modelId="{ACA3D6E5-0B38-4D5B-B6DA-914643FFE8ED}" type="presParOf" srcId="{FC6CB24D-1FC5-4637-B259-475944D1E5FA}" destId="{CF126F93-FAF1-45FC-853B-769DE43748A4}" srcOrd="0" destOrd="0" presId="urn:microsoft.com/office/officeart/2008/layout/VerticalCurvedList"/>
    <dgm:cxn modelId="{87F962C1-A7C5-41E1-90E2-C6D576753D55}" type="presParOf" srcId="{1E8420BB-2BFB-4334-901B-04F2DCA7D661}" destId="{961AD2D4-C24B-4390-BAFF-E09A794DB0CD}" srcOrd="5" destOrd="0" presId="urn:microsoft.com/office/officeart/2008/layout/VerticalCurvedList"/>
    <dgm:cxn modelId="{40F6D154-186C-4A17-9111-F6C63B0255AF}" type="presParOf" srcId="{1E8420BB-2BFB-4334-901B-04F2DCA7D661}" destId="{F2FA8258-A8CD-4863-B9E8-3521CB887E84}" srcOrd="6" destOrd="0" presId="urn:microsoft.com/office/officeart/2008/layout/VerticalCurvedList"/>
    <dgm:cxn modelId="{AC0580F0-88E9-4D0F-BFE6-B43B9D2F8811}" type="presParOf" srcId="{F2FA8258-A8CD-4863-B9E8-3521CB887E84}" destId="{33EA8B8B-C5A3-4E29-ADFA-169E8E62B2F1}" srcOrd="0" destOrd="0" presId="urn:microsoft.com/office/officeart/2008/layout/VerticalCurvedList"/>
    <dgm:cxn modelId="{5F9C7F9C-9D70-4292-950D-E5FCD2277712}" type="presParOf" srcId="{1E8420BB-2BFB-4334-901B-04F2DCA7D661}" destId="{2A3B9B16-F39C-4B08-AFDF-379B098AB584}" srcOrd="7" destOrd="0" presId="urn:microsoft.com/office/officeart/2008/layout/VerticalCurvedList"/>
    <dgm:cxn modelId="{60E259E1-4975-4EE1-BC7A-FC6C75C8A40B}" type="presParOf" srcId="{1E8420BB-2BFB-4334-901B-04F2DCA7D661}" destId="{26022494-4B6D-4090-9CEA-09F71558F3B9}" srcOrd="8" destOrd="0" presId="urn:microsoft.com/office/officeart/2008/layout/VerticalCurvedList"/>
    <dgm:cxn modelId="{F24B229D-F477-4D1B-B427-76B12A20D8A4}" type="presParOf" srcId="{26022494-4B6D-4090-9CEA-09F71558F3B9}" destId="{A9ED9513-D04C-49EC-8912-7BE8DA1FC498}" srcOrd="0" destOrd="0" presId="urn:microsoft.com/office/officeart/2008/layout/VerticalCurvedList"/>
    <dgm:cxn modelId="{E5D377E0-7BCF-4688-926B-BACFF34FE273}" type="presParOf" srcId="{1E8420BB-2BFB-4334-901B-04F2DCA7D661}" destId="{68517BAB-FA1E-4600-82F2-D909DF1EAEB0}" srcOrd="9" destOrd="0" presId="urn:microsoft.com/office/officeart/2008/layout/VerticalCurvedList"/>
    <dgm:cxn modelId="{E385A2EC-3F9A-4558-81AB-856599D4B71B}" type="presParOf" srcId="{1E8420BB-2BFB-4334-901B-04F2DCA7D661}" destId="{2ED10280-C274-4650-B9B8-4D93336B46C8}" srcOrd="10" destOrd="0" presId="urn:microsoft.com/office/officeart/2008/layout/VerticalCurvedList"/>
    <dgm:cxn modelId="{06433380-BCA1-4BFD-AE65-0B42DC7E1DE7}" type="presParOf" srcId="{2ED10280-C274-4650-B9B8-4D93336B46C8}" destId="{4A49E9DB-FB5D-49EA-85ED-27C4EB61257E}" srcOrd="0" destOrd="0" presId="urn:microsoft.com/office/officeart/2008/layout/VerticalCurvedList"/>
    <dgm:cxn modelId="{60D640C0-BF9B-4B08-849D-ABEEA9418604}" type="presParOf" srcId="{1E8420BB-2BFB-4334-901B-04F2DCA7D661}" destId="{589AD377-EA2D-416E-97D7-2C1B006ED5BC}" srcOrd="11" destOrd="0" presId="urn:microsoft.com/office/officeart/2008/layout/VerticalCurvedList"/>
    <dgm:cxn modelId="{27F6BA97-7BFE-4B1C-A143-3D4D35507762}" type="presParOf" srcId="{1E8420BB-2BFB-4334-901B-04F2DCA7D661}" destId="{4476A643-66C6-4864-9B91-BD303FD3B80D}" srcOrd="12" destOrd="0" presId="urn:microsoft.com/office/officeart/2008/layout/VerticalCurvedList"/>
    <dgm:cxn modelId="{B22E4549-60EC-4334-A517-E023700A3AB6}" type="presParOf" srcId="{4476A643-66C6-4864-9B91-BD303FD3B80D}" destId="{02335A5D-5E5F-497D-A08C-D3555AB63E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84DB0-0E68-4AFF-9CD6-344FE0568B7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4CA9FA52-A6D0-4182-B825-E5814010E09A}">
      <dgm:prSet phldrT="[Texte]" custT="1"/>
      <dgm:spPr/>
      <dgm:t>
        <a:bodyPr/>
        <a:lstStyle/>
        <a:p>
          <a:pPr algn="l"/>
          <a:r>
            <a:rPr lang="fr-CA" sz="2000" dirty="0" smtClean="0"/>
            <a:t>Mesurer l’avancement du projet par les fonctionnalités livrées</a:t>
          </a:r>
          <a:endParaRPr lang="fr-CA" sz="2000" dirty="0"/>
        </a:p>
      </dgm:t>
    </dgm:pt>
    <dgm:pt modelId="{1EEB06AF-776E-4A65-BC16-FE901C69870A}" type="parTrans" cxnId="{20198B2E-E763-4FCF-B613-FA41095A12F3}">
      <dgm:prSet/>
      <dgm:spPr/>
      <dgm:t>
        <a:bodyPr/>
        <a:lstStyle/>
        <a:p>
          <a:endParaRPr lang="fr-CA" sz="2000"/>
        </a:p>
      </dgm:t>
    </dgm:pt>
    <dgm:pt modelId="{532C94B9-9085-499F-B262-2E1AACCF74A6}" type="sibTrans" cxnId="{20198B2E-E763-4FCF-B613-FA41095A12F3}">
      <dgm:prSet/>
      <dgm:spPr/>
      <dgm:t>
        <a:bodyPr/>
        <a:lstStyle/>
        <a:p>
          <a:endParaRPr lang="fr-CA" sz="2000"/>
        </a:p>
      </dgm:t>
    </dgm:pt>
    <dgm:pt modelId="{F48C7ED6-E8F4-4FE1-9C21-537E019E69C4}">
      <dgm:prSet phldrT="[Texte]" custT="1"/>
      <dgm:spPr/>
      <dgm:t>
        <a:bodyPr/>
        <a:lstStyle/>
        <a:p>
          <a:pPr algn="l"/>
          <a:r>
            <a:rPr lang="fr-CA" sz="2000" dirty="0" smtClean="0"/>
            <a:t>Faire avancer le projet à un rythme soutenu et constant</a:t>
          </a:r>
          <a:endParaRPr lang="fr-CA" sz="2000" dirty="0"/>
        </a:p>
      </dgm:t>
    </dgm:pt>
    <dgm:pt modelId="{BE4969E7-B3A2-463D-B33B-15FD68E39132}" type="parTrans" cxnId="{A05EF653-4236-4EA3-85E8-CE334F20E094}">
      <dgm:prSet/>
      <dgm:spPr/>
      <dgm:t>
        <a:bodyPr/>
        <a:lstStyle/>
        <a:p>
          <a:endParaRPr lang="fr-CA" sz="2000"/>
        </a:p>
      </dgm:t>
    </dgm:pt>
    <dgm:pt modelId="{C665BE59-0381-4048-A8C6-CCF9B2BA5E39}" type="sibTrans" cxnId="{A05EF653-4236-4EA3-85E8-CE334F20E094}">
      <dgm:prSet/>
      <dgm:spPr/>
      <dgm:t>
        <a:bodyPr/>
        <a:lstStyle/>
        <a:p>
          <a:endParaRPr lang="fr-CA" sz="2000"/>
        </a:p>
      </dgm:t>
    </dgm:pt>
    <dgm:pt modelId="{FFA34D54-0837-47F3-856A-884C82BB473D}">
      <dgm:prSet phldrT="[Texte]" custT="1"/>
      <dgm:spPr/>
      <dgm:t>
        <a:bodyPr/>
        <a:lstStyle/>
        <a:p>
          <a:pPr algn="l"/>
          <a:r>
            <a:rPr lang="fr-CA" sz="2000" dirty="0" smtClean="0"/>
            <a:t>Favoriser l’excellence à la technique et à la conception</a:t>
          </a:r>
          <a:endParaRPr lang="fr-CA" sz="2000" dirty="0"/>
        </a:p>
      </dgm:t>
    </dgm:pt>
    <dgm:pt modelId="{61F1782C-E551-414A-AF17-BD6568F04B6A}" type="parTrans" cxnId="{47A5E303-A085-4034-9371-D2DB3EA5601B}">
      <dgm:prSet/>
      <dgm:spPr/>
      <dgm:t>
        <a:bodyPr/>
        <a:lstStyle/>
        <a:p>
          <a:endParaRPr lang="fr-CA" sz="2000"/>
        </a:p>
      </dgm:t>
    </dgm:pt>
    <dgm:pt modelId="{7A96107D-DFDB-4794-B65B-7E9C7C339373}" type="sibTrans" cxnId="{47A5E303-A085-4034-9371-D2DB3EA5601B}">
      <dgm:prSet/>
      <dgm:spPr/>
      <dgm:t>
        <a:bodyPr/>
        <a:lstStyle/>
        <a:p>
          <a:endParaRPr lang="fr-CA" sz="2000"/>
        </a:p>
      </dgm:t>
    </dgm:pt>
    <dgm:pt modelId="{AA42A8C4-F2B0-4581-8286-4C4FDD22A553}">
      <dgm:prSet custT="1"/>
      <dgm:spPr/>
      <dgm:t>
        <a:bodyPr/>
        <a:lstStyle/>
        <a:p>
          <a:pPr algn="l"/>
          <a:r>
            <a:rPr lang="fr-CA" sz="2000" dirty="0" smtClean="0"/>
            <a:t>Responsabiliser les équipes</a:t>
          </a:r>
          <a:endParaRPr lang="fr-CA" sz="2000" dirty="0"/>
        </a:p>
      </dgm:t>
    </dgm:pt>
    <dgm:pt modelId="{EF91D799-2FF4-41F6-94B5-96BA4DAF6B38}" type="parTrans" cxnId="{25952E0B-800A-4D63-8ECC-C62C313B8C18}">
      <dgm:prSet/>
      <dgm:spPr/>
      <dgm:t>
        <a:bodyPr/>
        <a:lstStyle/>
        <a:p>
          <a:endParaRPr lang="fr-CA" sz="2000"/>
        </a:p>
      </dgm:t>
    </dgm:pt>
    <dgm:pt modelId="{BDE02592-E67D-43C7-AE13-CC12A8ADB6C1}" type="sibTrans" cxnId="{25952E0B-800A-4D63-8ECC-C62C313B8C18}">
      <dgm:prSet/>
      <dgm:spPr/>
      <dgm:t>
        <a:bodyPr/>
        <a:lstStyle/>
        <a:p>
          <a:endParaRPr lang="fr-CA" sz="2000"/>
        </a:p>
      </dgm:t>
    </dgm:pt>
    <dgm:pt modelId="{C5956154-D068-438D-B09B-0D94EC358E66}">
      <dgm:prSet custT="1"/>
      <dgm:spPr/>
      <dgm:t>
        <a:bodyPr/>
        <a:lstStyle/>
        <a:p>
          <a:pPr algn="l"/>
          <a:r>
            <a:rPr lang="fr-CA" sz="2000" dirty="0" smtClean="0"/>
            <a:t>Faire simple</a:t>
          </a:r>
          <a:endParaRPr lang="fr-CA" sz="2000" dirty="0"/>
        </a:p>
      </dgm:t>
    </dgm:pt>
    <dgm:pt modelId="{EEF2FBF1-281C-4401-8D63-C891381DAF12}" type="parTrans" cxnId="{42231A77-66F5-46ED-BBB8-944EE475A2F7}">
      <dgm:prSet/>
      <dgm:spPr/>
      <dgm:t>
        <a:bodyPr/>
        <a:lstStyle/>
        <a:p>
          <a:endParaRPr lang="fr-CA" sz="2000"/>
        </a:p>
      </dgm:t>
    </dgm:pt>
    <dgm:pt modelId="{6152D32A-13F5-419D-88D9-2E65E22E8888}" type="sibTrans" cxnId="{42231A77-66F5-46ED-BBB8-944EE475A2F7}">
      <dgm:prSet/>
      <dgm:spPr/>
      <dgm:t>
        <a:bodyPr/>
        <a:lstStyle/>
        <a:p>
          <a:endParaRPr lang="fr-CA" sz="2000"/>
        </a:p>
      </dgm:t>
    </dgm:pt>
    <dgm:pt modelId="{ED8D6497-3A5E-4D9A-B22C-6642F4D4B0F9}">
      <dgm:prSet custT="1"/>
      <dgm:spPr/>
      <dgm:t>
        <a:bodyPr/>
        <a:lstStyle/>
        <a:p>
          <a:pPr algn="l"/>
          <a:r>
            <a:rPr lang="fr-CA" sz="2000" dirty="0" smtClean="0"/>
            <a:t>Ajuster ses processus et son comportement pour être plus efficace</a:t>
          </a:r>
          <a:endParaRPr lang="fr-CA" sz="2000" dirty="0"/>
        </a:p>
      </dgm:t>
    </dgm:pt>
    <dgm:pt modelId="{CE290FD3-E24E-4D40-8BB2-06A9E5AC3586}" type="parTrans" cxnId="{FD33A79A-2E4E-4E5B-867E-B303A694A772}">
      <dgm:prSet/>
      <dgm:spPr/>
      <dgm:t>
        <a:bodyPr/>
        <a:lstStyle/>
        <a:p>
          <a:endParaRPr lang="fr-CA" sz="2000"/>
        </a:p>
      </dgm:t>
    </dgm:pt>
    <dgm:pt modelId="{8871EE40-D01A-4FDF-A6F5-917E7713378C}" type="sibTrans" cxnId="{FD33A79A-2E4E-4E5B-867E-B303A694A772}">
      <dgm:prSet/>
      <dgm:spPr/>
      <dgm:t>
        <a:bodyPr/>
        <a:lstStyle/>
        <a:p>
          <a:endParaRPr lang="fr-CA" sz="2000"/>
        </a:p>
      </dgm:t>
    </dgm:pt>
    <dgm:pt modelId="{E8F92198-8965-4729-BDCF-5E59EDAF2B2E}" type="pres">
      <dgm:prSet presAssocID="{BBA84DB0-0E68-4AFF-9CD6-344FE0568B7A}" presName="Name0" presStyleCnt="0">
        <dgm:presLayoutVars>
          <dgm:chMax val="7"/>
          <dgm:chPref val="7"/>
          <dgm:dir/>
        </dgm:presLayoutVars>
      </dgm:prSet>
      <dgm:spPr/>
    </dgm:pt>
    <dgm:pt modelId="{DE80B8C4-4247-4389-B872-A79CEC32546A}" type="pres">
      <dgm:prSet presAssocID="{BBA84DB0-0E68-4AFF-9CD6-344FE0568B7A}" presName="Name1" presStyleCnt="0"/>
      <dgm:spPr/>
    </dgm:pt>
    <dgm:pt modelId="{2E578AF9-EF39-4A0C-9702-497B5E8A80F0}" type="pres">
      <dgm:prSet presAssocID="{BBA84DB0-0E68-4AFF-9CD6-344FE0568B7A}" presName="cycle" presStyleCnt="0"/>
      <dgm:spPr/>
    </dgm:pt>
    <dgm:pt modelId="{36749FC3-981A-48BA-B6AC-BF67C91ADDB3}" type="pres">
      <dgm:prSet presAssocID="{BBA84DB0-0E68-4AFF-9CD6-344FE0568B7A}" presName="srcNode" presStyleLbl="node1" presStyleIdx="0" presStyleCnt="6"/>
      <dgm:spPr/>
    </dgm:pt>
    <dgm:pt modelId="{8F477191-971C-45B4-97AB-ED7FA1BE7168}" type="pres">
      <dgm:prSet presAssocID="{BBA84DB0-0E68-4AFF-9CD6-344FE0568B7A}" presName="conn" presStyleLbl="parChTrans1D2" presStyleIdx="0" presStyleCnt="1"/>
      <dgm:spPr/>
      <dgm:t>
        <a:bodyPr/>
        <a:lstStyle/>
        <a:p>
          <a:endParaRPr lang="fr-CA"/>
        </a:p>
      </dgm:t>
    </dgm:pt>
    <dgm:pt modelId="{351F6ACF-B87E-4F87-8708-E914EDF5A37F}" type="pres">
      <dgm:prSet presAssocID="{BBA84DB0-0E68-4AFF-9CD6-344FE0568B7A}" presName="extraNode" presStyleLbl="node1" presStyleIdx="0" presStyleCnt="6"/>
      <dgm:spPr/>
    </dgm:pt>
    <dgm:pt modelId="{00422A7B-3491-4344-98A0-C30E1427AF6C}" type="pres">
      <dgm:prSet presAssocID="{BBA84DB0-0E68-4AFF-9CD6-344FE0568B7A}" presName="dstNode" presStyleLbl="node1" presStyleIdx="0" presStyleCnt="6"/>
      <dgm:spPr/>
    </dgm:pt>
    <dgm:pt modelId="{49E4903C-8D52-4AAF-8DA9-E215FF3FE8BA}" type="pres">
      <dgm:prSet presAssocID="{4CA9FA52-A6D0-4182-B825-E5814010E09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9C6BDF1-BC49-4A01-A1EF-70D745995A4D}" type="pres">
      <dgm:prSet presAssocID="{4CA9FA52-A6D0-4182-B825-E5814010E09A}" presName="accent_1" presStyleCnt="0"/>
      <dgm:spPr/>
    </dgm:pt>
    <dgm:pt modelId="{3EF95A17-FB98-43AC-9B30-3BED68BF4CD4}" type="pres">
      <dgm:prSet presAssocID="{4CA9FA52-A6D0-4182-B825-E5814010E09A}" presName="accentRepeatNode" presStyleLbl="solidFgAcc1" presStyleIdx="0" presStyleCnt="6"/>
      <dgm:spPr/>
    </dgm:pt>
    <dgm:pt modelId="{F9A19ABE-F073-4A1D-9738-BAE0DF8190DA}" type="pres">
      <dgm:prSet presAssocID="{F48C7ED6-E8F4-4FE1-9C21-537E019E69C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FBE8DB6-B918-49B0-80EC-9A5AD8814A0E}" type="pres">
      <dgm:prSet presAssocID="{F48C7ED6-E8F4-4FE1-9C21-537E019E69C4}" presName="accent_2" presStyleCnt="0"/>
      <dgm:spPr/>
    </dgm:pt>
    <dgm:pt modelId="{EA144242-1259-4047-AD4B-6DCD3FE31FFF}" type="pres">
      <dgm:prSet presAssocID="{F48C7ED6-E8F4-4FE1-9C21-537E019E69C4}" presName="accentRepeatNode" presStyleLbl="solidFgAcc1" presStyleIdx="1" presStyleCnt="6"/>
      <dgm:spPr/>
    </dgm:pt>
    <dgm:pt modelId="{B5A949AA-310D-4A28-90FA-3C114A928410}" type="pres">
      <dgm:prSet presAssocID="{FFA34D54-0837-47F3-856A-884C82BB473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697F837-A084-4284-835A-542311848744}" type="pres">
      <dgm:prSet presAssocID="{FFA34D54-0837-47F3-856A-884C82BB473D}" presName="accent_3" presStyleCnt="0"/>
      <dgm:spPr/>
    </dgm:pt>
    <dgm:pt modelId="{D87BA82D-2AD6-4F39-8F24-041C1DB65F42}" type="pres">
      <dgm:prSet presAssocID="{FFA34D54-0837-47F3-856A-884C82BB473D}" presName="accentRepeatNode" presStyleLbl="solidFgAcc1" presStyleIdx="2" presStyleCnt="6"/>
      <dgm:spPr/>
    </dgm:pt>
    <dgm:pt modelId="{54150DED-F555-4B06-9213-CB1CFBCCAE3F}" type="pres">
      <dgm:prSet presAssocID="{C5956154-D068-438D-B09B-0D94EC358E6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517E043-FA88-43D2-A2AA-FAE946D8324A}" type="pres">
      <dgm:prSet presAssocID="{C5956154-D068-438D-B09B-0D94EC358E66}" presName="accent_4" presStyleCnt="0"/>
      <dgm:spPr/>
    </dgm:pt>
    <dgm:pt modelId="{85E09FEA-EF68-4A74-8C9C-69BBA1E12F91}" type="pres">
      <dgm:prSet presAssocID="{C5956154-D068-438D-B09B-0D94EC358E66}" presName="accentRepeatNode" presStyleLbl="solidFgAcc1" presStyleIdx="3" presStyleCnt="6"/>
      <dgm:spPr/>
    </dgm:pt>
    <dgm:pt modelId="{1DBEF1D5-2ACE-41E9-8ED2-F1A9A6D9743A}" type="pres">
      <dgm:prSet presAssocID="{AA42A8C4-F2B0-4581-8286-4C4FDD22A55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E992A79-FCAA-4F83-8101-1001D5CB6E8D}" type="pres">
      <dgm:prSet presAssocID="{AA42A8C4-F2B0-4581-8286-4C4FDD22A553}" presName="accent_5" presStyleCnt="0"/>
      <dgm:spPr/>
    </dgm:pt>
    <dgm:pt modelId="{11C9A7DD-7068-4C00-BC6B-2C7AF2A2BEAE}" type="pres">
      <dgm:prSet presAssocID="{AA42A8C4-F2B0-4581-8286-4C4FDD22A553}" presName="accentRepeatNode" presStyleLbl="solidFgAcc1" presStyleIdx="4" presStyleCnt="6"/>
      <dgm:spPr/>
    </dgm:pt>
    <dgm:pt modelId="{7F83F480-98F2-4726-B244-715D99EC12BD}" type="pres">
      <dgm:prSet presAssocID="{ED8D6497-3A5E-4D9A-B22C-6642F4D4B0F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4B567CEB-1B7A-44DB-BC26-4753B1803E93}" type="pres">
      <dgm:prSet presAssocID="{ED8D6497-3A5E-4D9A-B22C-6642F4D4B0F9}" presName="accent_6" presStyleCnt="0"/>
      <dgm:spPr/>
    </dgm:pt>
    <dgm:pt modelId="{432BBED3-B0E8-44A5-A4EE-94DDBB7D116E}" type="pres">
      <dgm:prSet presAssocID="{ED8D6497-3A5E-4D9A-B22C-6642F4D4B0F9}" presName="accentRepeatNode" presStyleLbl="solidFgAcc1" presStyleIdx="5" presStyleCnt="6"/>
      <dgm:spPr/>
    </dgm:pt>
  </dgm:ptLst>
  <dgm:cxnLst>
    <dgm:cxn modelId="{25952E0B-800A-4D63-8ECC-C62C313B8C18}" srcId="{BBA84DB0-0E68-4AFF-9CD6-344FE0568B7A}" destId="{AA42A8C4-F2B0-4581-8286-4C4FDD22A553}" srcOrd="4" destOrd="0" parTransId="{EF91D799-2FF4-41F6-94B5-96BA4DAF6B38}" sibTransId="{BDE02592-E67D-43C7-AE13-CC12A8ADB6C1}"/>
    <dgm:cxn modelId="{FC33FD08-88E2-49E6-B038-01E0474CDA56}" type="presOf" srcId="{F48C7ED6-E8F4-4FE1-9C21-537E019E69C4}" destId="{F9A19ABE-F073-4A1D-9738-BAE0DF8190DA}" srcOrd="0" destOrd="0" presId="urn:microsoft.com/office/officeart/2008/layout/VerticalCurvedList"/>
    <dgm:cxn modelId="{A05EF653-4236-4EA3-85E8-CE334F20E094}" srcId="{BBA84DB0-0E68-4AFF-9CD6-344FE0568B7A}" destId="{F48C7ED6-E8F4-4FE1-9C21-537E019E69C4}" srcOrd="1" destOrd="0" parTransId="{BE4969E7-B3A2-463D-B33B-15FD68E39132}" sibTransId="{C665BE59-0381-4048-A8C6-CCF9B2BA5E39}"/>
    <dgm:cxn modelId="{FD33A79A-2E4E-4E5B-867E-B303A694A772}" srcId="{BBA84DB0-0E68-4AFF-9CD6-344FE0568B7A}" destId="{ED8D6497-3A5E-4D9A-B22C-6642F4D4B0F9}" srcOrd="5" destOrd="0" parTransId="{CE290FD3-E24E-4D40-8BB2-06A9E5AC3586}" sibTransId="{8871EE40-D01A-4FDF-A6F5-917E7713378C}"/>
    <dgm:cxn modelId="{42231A77-66F5-46ED-BBB8-944EE475A2F7}" srcId="{BBA84DB0-0E68-4AFF-9CD6-344FE0568B7A}" destId="{C5956154-D068-438D-B09B-0D94EC358E66}" srcOrd="3" destOrd="0" parTransId="{EEF2FBF1-281C-4401-8D63-C891381DAF12}" sibTransId="{6152D32A-13F5-419D-88D9-2E65E22E8888}"/>
    <dgm:cxn modelId="{63A7C00F-BB96-472B-A29E-4690B197A35E}" type="presOf" srcId="{ED8D6497-3A5E-4D9A-B22C-6642F4D4B0F9}" destId="{7F83F480-98F2-4726-B244-715D99EC12BD}" srcOrd="0" destOrd="0" presId="urn:microsoft.com/office/officeart/2008/layout/VerticalCurvedList"/>
    <dgm:cxn modelId="{E92E7C66-5C81-44A1-9E90-020CDD0B569A}" type="presOf" srcId="{FFA34D54-0837-47F3-856A-884C82BB473D}" destId="{B5A949AA-310D-4A28-90FA-3C114A928410}" srcOrd="0" destOrd="0" presId="urn:microsoft.com/office/officeart/2008/layout/VerticalCurvedList"/>
    <dgm:cxn modelId="{285AA63A-4A3D-4BB3-9E6B-72DA0D380356}" type="presOf" srcId="{C5956154-D068-438D-B09B-0D94EC358E66}" destId="{54150DED-F555-4B06-9213-CB1CFBCCAE3F}" srcOrd="0" destOrd="0" presId="urn:microsoft.com/office/officeart/2008/layout/VerticalCurvedList"/>
    <dgm:cxn modelId="{47A5E303-A085-4034-9371-D2DB3EA5601B}" srcId="{BBA84DB0-0E68-4AFF-9CD6-344FE0568B7A}" destId="{FFA34D54-0837-47F3-856A-884C82BB473D}" srcOrd="2" destOrd="0" parTransId="{61F1782C-E551-414A-AF17-BD6568F04B6A}" sibTransId="{7A96107D-DFDB-4794-B65B-7E9C7C339373}"/>
    <dgm:cxn modelId="{79E713F0-EC82-40AA-8950-29E890DEEC6F}" type="presOf" srcId="{532C94B9-9085-499F-B262-2E1AACCF74A6}" destId="{8F477191-971C-45B4-97AB-ED7FA1BE7168}" srcOrd="0" destOrd="0" presId="urn:microsoft.com/office/officeart/2008/layout/VerticalCurvedList"/>
    <dgm:cxn modelId="{7F71A8CA-3DBB-453F-85E2-CFC6BE0A81F0}" type="presOf" srcId="{AA42A8C4-F2B0-4581-8286-4C4FDD22A553}" destId="{1DBEF1D5-2ACE-41E9-8ED2-F1A9A6D9743A}" srcOrd="0" destOrd="0" presId="urn:microsoft.com/office/officeart/2008/layout/VerticalCurvedList"/>
    <dgm:cxn modelId="{11F2232E-6E9C-4D1D-AB4F-701A634514FC}" type="presOf" srcId="{4CA9FA52-A6D0-4182-B825-E5814010E09A}" destId="{49E4903C-8D52-4AAF-8DA9-E215FF3FE8BA}" srcOrd="0" destOrd="0" presId="urn:microsoft.com/office/officeart/2008/layout/VerticalCurvedList"/>
    <dgm:cxn modelId="{7F115B08-E8BE-46CB-BB45-DBD5A3E6DE5D}" type="presOf" srcId="{BBA84DB0-0E68-4AFF-9CD6-344FE0568B7A}" destId="{E8F92198-8965-4729-BDCF-5E59EDAF2B2E}" srcOrd="0" destOrd="0" presId="urn:microsoft.com/office/officeart/2008/layout/VerticalCurvedList"/>
    <dgm:cxn modelId="{20198B2E-E763-4FCF-B613-FA41095A12F3}" srcId="{BBA84DB0-0E68-4AFF-9CD6-344FE0568B7A}" destId="{4CA9FA52-A6D0-4182-B825-E5814010E09A}" srcOrd="0" destOrd="0" parTransId="{1EEB06AF-776E-4A65-BC16-FE901C69870A}" sibTransId="{532C94B9-9085-499F-B262-2E1AACCF74A6}"/>
    <dgm:cxn modelId="{368D9E0F-6718-4A91-9CA3-7FFCC26DE2C0}" type="presParOf" srcId="{E8F92198-8965-4729-BDCF-5E59EDAF2B2E}" destId="{DE80B8C4-4247-4389-B872-A79CEC32546A}" srcOrd="0" destOrd="0" presId="urn:microsoft.com/office/officeart/2008/layout/VerticalCurvedList"/>
    <dgm:cxn modelId="{A46EA949-0EFE-4572-BF1D-9A79AFB1D848}" type="presParOf" srcId="{DE80B8C4-4247-4389-B872-A79CEC32546A}" destId="{2E578AF9-EF39-4A0C-9702-497B5E8A80F0}" srcOrd="0" destOrd="0" presId="urn:microsoft.com/office/officeart/2008/layout/VerticalCurvedList"/>
    <dgm:cxn modelId="{3FA18D41-EEEF-4220-9760-486FB045F28E}" type="presParOf" srcId="{2E578AF9-EF39-4A0C-9702-497B5E8A80F0}" destId="{36749FC3-981A-48BA-B6AC-BF67C91ADDB3}" srcOrd="0" destOrd="0" presId="urn:microsoft.com/office/officeart/2008/layout/VerticalCurvedList"/>
    <dgm:cxn modelId="{6085EE77-577F-4F86-AA06-4A20F012286B}" type="presParOf" srcId="{2E578AF9-EF39-4A0C-9702-497B5E8A80F0}" destId="{8F477191-971C-45B4-97AB-ED7FA1BE7168}" srcOrd="1" destOrd="0" presId="urn:microsoft.com/office/officeart/2008/layout/VerticalCurvedList"/>
    <dgm:cxn modelId="{E7562090-0119-4B29-9D55-E9CF1FC20D30}" type="presParOf" srcId="{2E578AF9-EF39-4A0C-9702-497B5E8A80F0}" destId="{351F6ACF-B87E-4F87-8708-E914EDF5A37F}" srcOrd="2" destOrd="0" presId="urn:microsoft.com/office/officeart/2008/layout/VerticalCurvedList"/>
    <dgm:cxn modelId="{53A024F5-0B4D-403A-9AA4-4C4F1B18372C}" type="presParOf" srcId="{2E578AF9-EF39-4A0C-9702-497B5E8A80F0}" destId="{00422A7B-3491-4344-98A0-C30E1427AF6C}" srcOrd="3" destOrd="0" presId="urn:microsoft.com/office/officeart/2008/layout/VerticalCurvedList"/>
    <dgm:cxn modelId="{D39E93EC-96E6-47A6-91E9-BFD313FC3949}" type="presParOf" srcId="{DE80B8C4-4247-4389-B872-A79CEC32546A}" destId="{49E4903C-8D52-4AAF-8DA9-E215FF3FE8BA}" srcOrd="1" destOrd="0" presId="urn:microsoft.com/office/officeart/2008/layout/VerticalCurvedList"/>
    <dgm:cxn modelId="{52BB2370-BB06-4367-B1BC-A03F872F8200}" type="presParOf" srcId="{DE80B8C4-4247-4389-B872-A79CEC32546A}" destId="{F9C6BDF1-BC49-4A01-A1EF-70D745995A4D}" srcOrd="2" destOrd="0" presId="urn:microsoft.com/office/officeart/2008/layout/VerticalCurvedList"/>
    <dgm:cxn modelId="{66E873DE-B172-4F9D-9098-68980531700C}" type="presParOf" srcId="{F9C6BDF1-BC49-4A01-A1EF-70D745995A4D}" destId="{3EF95A17-FB98-43AC-9B30-3BED68BF4CD4}" srcOrd="0" destOrd="0" presId="urn:microsoft.com/office/officeart/2008/layout/VerticalCurvedList"/>
    <dgm:cxn modelId="{2DE23C8B-7F9F-41F7-B624-27971571248A}" type="presParOf" srcId="{DE80B8C4-4247-4389-B872-A79CEC32546A}" destId="{F9A19ABE-F073-4A1D-9738-BAE0DF8190DA}" srcOrd="3" destOrd="0" presId="urn:microsoft.com/office/officeart/2008/layout/VerticalCurvedList"/>
    <dgm:cxn modelId="{841DFA38-5287-46F4-BA36-D9FD556965F1}" type="presParOf" srcId="{DE80B8C4-4247-4389-B872-A79CEC32546A}" destId="{6FBE8DB6-B918-49B0-80EC-9A5AD8814A0E}" srcOrd="4" destOrd="0" presId="urn:microsoft.com/office/officeart/2008/layout/VerticalCurvedList"/>
    <dgm:cxn modelId="{28B06D1D-4AB2-41AE-BCFB-FE365006A283}" type="presParOf" srcId="{6FBE8DB6-B918-49B0-80EC-9A5AD8814A0E}" destId="{EA144242-1259-4047-AD4B-6DCD3FE31FFF}" srcOrd="0" destOrd="0" presId="urn:microsoft.com/office/officeart/2008/layout/VerticalCurvedList"/>
    <dgm:cxn modelId="{8A9F4801-D2D6-4642-92CE-89C4994E315D}" type="presParOf" srcId="{DE80B8C4-4247-4389-B872-A79CEC32546A}" destId="{B5A949AA-310D-4A28-90FA-3C114A928410}" srcOrd="5" destOrd="0" presId="urn:microsoft.com/office/officeart/2008/layout/VerticalCurvedList"/>
    <dgm:cxn modelId="{50DD18E5-B37E-4D9D-B08D-9C179600CFC8}" type="presParOf" srcId="{DE80B8C4-4247-4389-B872-A79CEC32546A}" destId="{A697F837-A084-4284-835A-542311848744}" srcOrd="6" destOrd="0" presId="urn:microsoft.com/office/officeart/2008/layout/VerticalCurvedList"/>
    <dgm:cxn modelId="{B83DCD4F-A8B4-4ECF-B078-DB3BC7DDE092}" type="presParOf" srcId="{A697F837-A084-4284-835A-542311848744}" destId="{D87BA82D-2AD6-4F39-8F24-041C1DB65F42}" srcOrd="0" destOrd="0" presId="urn:microsoft.com/office/officeart/2008/layout/VerticalCurvedList"/>
    <dgm:cxn modelId="{31A6828C-6846-4168-8F40-E17B0604ADC8}" type="presParOf" srcId="{DE80B8C4-4247-4389-B872-A79CEC32546A}" destId="{54150DED-F555-4B06-9213-CB1CFBCCAE3F}" srcOrd="7" destOrd="0" presId="urn:microsoft.com/office/officeart/2008/layout/VerticalCurvedList"/>
    <dgm:cxn modelId="{407367D3-925E-4E82-B5CF-B69D9E7D934D}" type="presParOf" srcId="{DE80B8C4-4247-4389-B872-A79CEC32546A}" destId="{E517E043-FA88-43D2-A2AA-FAE946D8324A}" srcOrd="8" destOrd="0" presId="urn:microsoft.com/office/officeart/2008/layout/VerticalCurvedList"/>
    <dgm:cxn modelId="{90A12C2B-62AB-4FAC-92BE-872128E7316C}" type="presParOf" srcId="{E517E043-FA88-43D2-A2AA-FAE946D8324A}" destId="{85E09FEA-EF68-4A74-8C9C-69BBA1E12F91}" srcOrd="0" destOrd="0" presId="urn:microsoft.com/office/officeart/2008/layout/VerticalCurvedList"/>
    <dgm:cxn modelId="{0EEE8AA2-67E1-4C59-94A7-AF5DF3D4234F}" type="presParOf" srcId="{DE80B8C4-4247-4389-B872-A79CEC32546A}" destId="{1DBEF1D5-2ACE-41E9-8ED2-F1A9A6D9743A}" srcOrd="9" destOrd="0" presId="urn:microsoft.com/office/officeart/2008/layout/VerticalCurvedList"/>
    <dgm:cxn modelId="{9A4CB80E-69A4-48CB-8497-852A0228540B}" type="presParOf" srcId="{DE80B8C4-4247-4389-B872-A79CEC32546A}" destId="{AE992A79-FCAA-4F83-8101-1001D5CB6E8D}" srcOrd="10" destOrd="0" presId="urn:microsoft.com/office/officeart/2008/layout/VerticalCurvedList"/>
    <dgm:cxn modelId="{F8494C05-2859-4FDB-ACE6-5C863AD4DC3B}" type="presParOf" srcId="{AE992A79-FCAA-4F83-8101-1001D5CB6E8D}" destId="{11C9A7DD-7068-4C00-BC6B-2C7AF2A2BEAE}" srcOrd="0" destOrd="0" presId="urn:microsoft.com/office/officeart/2008/layout/VerticalCurvedList"/>
    <dgm:cxn modelId="{813D76D8-F27D-442C-9B91-B225C36C475B}" type="presParOf" srcId="{DE80B8C4-4247-4389-B872-A79CEC32546A}" destId="{7F83F480-98F2-4726-B244-715D99EC12BD}" srcOrd="11" destOrd="0" presId="urn:microsoft.com/office/officeart/2008/layout/VerticalCurvedList"/>
    <dgm:cxn modelId="{9334F989-88CF-4B5D-A744-D9387B6799DE}" type="presParOf" srcId="{DE80B8C4-4247-4389-B872-A79CEC32546A}" destId="{4B567CEB-1B7A-44DB-BC26-4753B1803E93}" srcOrd="12" destOrd="0" presId="urn:microsoft.com/office/officeart/2008/layout/VerticalCurvedList"/>
    <dgm:cxn modelId="{C9446A64-574B-45FF-8E35-900F16DF2C6A}" type="presParOf" srcId="{4B567CEB-1B7A-44DB-BC26-4753B1803E93}" destId="{432BBED3-B0E8-44A5-A4EE-94DDBB7D11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AB564-D800-4D1C-9CC7-53F0451B43BE}" type="doc">
      <dgm:prSet loTypeId="urn:microsoft.com/office/officeart/2005/8/layout/cycle2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CA"/>
        </a:p>
      </dgm:t>
    </dgm:pt>
    <dgm:pt modelId="{1CE08E36-381D-4A16-9567-E9975BDF5158}">
      <dgm:prSet phldrT="[Texte]"/>
      <dgm:spPr/>
      <dgm:t>
        <a:bodyPr/>
        <a:lstStyle/>
        <a:p>
          <a:r>
            <a:rPr lang="fr-CA" dirty="0" smtClean="0"/>
            <a:t>Transparence</a:t>
          </a:r>
          <a:endParaRPr lang="fr-CA" dirty="0"/>
        </a:p>
      </dgm:t>
    </dgm:pt>
    <dgm:pt modelId="{AED618FA-7E47-446E-BC06-4824903E906A}" type="parTrans" cxnId="{9EF6368C-EDAD-4A03-8527-4EC0F338EC0D}">
      <dgm:prSet/>
      <dgm:spPr/>
      <dgm:t>
        <a:bodyPr/>
        <a:lstStyle/>
        <a:p>
          <a:endParaRPr lang="fr-CA"/>
        </a:p>
      </dgm:t>
    </dgm:pt>
    <dgm:pt modelId="{211536C5-AD67-4632-84ED-44614C146CFF}" type="sibTrans" cxnId="{9EF6368C-EDAD-4A03-8527-4EC0F338EC0D}">
      <dgm:prSet/>
      <dgm:spPr/>
      <dgm:t>
        <a:bodyPr/>
        <a:lstStyle/>
        <a:p>
          <a:endParaRPr lang="fr-CA"/>
        </a:p>
      </dgm:t>
    </dgm:pt>
    <dgm:pt modelId="{FC50320D-9F19-4C87-BE2F-E70990126027}">
      <dgm:prSet phldrT="[Texte]"/>
      <dgm:spPr/>
      <dgm:t>
        <a:bodyPr/>
        <a:lstStyle/>
        <a:p>
          <a:r>
            <a:rPr lang="fr-CA" dirty="0" smtClean="0"/>
            <a:t>Inspection</a:t>
          </a:r>
          <a:endParaRPr lang="fr-CA" dirty="0"/>
        </a:p>
      </dgm:t>
    </dgm:pt>
    <dgm:pt modelId="{CAD33AD1-1452-425A-BFF2-FE93E872B72D}" type="parTrans" cxnId="{BCA8C1FD-60EB-47CD-A139-FD4A9AD55C8A}">
      <dgm:prSet/>
      <dgm:spPr/>
      <dgm:t>
        <a:bodyPr/>
        <a:lstStyle/>
        <a:p>
          <a:endParaRPr lang="fr-CA"/>
        </a:p>
      </dgm:t>
    </dgm:pt>
    <dgm:pt modelId="{F0AF8438-331D-4881-B051-BB6AE0FD68F4}" type="sibTrans" cxnId="{BCA8C1FD-60EB-47CD-A139-FD4A9AD55C8A}">
      <dgm:prSet/>
      <dgm:spPr/>
      <dgm:t>
        <a:bodyPr/>
        <a:lstStyle/>
        <a:p>
          <a:endParaRPr lang="fr-CA"/>
        </a:p>
      </dgm:t>
    </dgm:pt>
    <dgm:pt modelId="{4553B145-0B14-4DF9-B58B-4D241F1DCAE6}">
      <dgm:prSet phldrT="[Texte]"/>
      <dgm:spPr/>
      <dgm:t>
        <a:bodyPr/>
        <a:lstStyle/>
        <a:p>
          <a:r>
            <a:rPr lang="fr-CA" dirty="0" smtClean="0"/>
            <a:t>Adaptation</a:t>
          </a:r>
          <a:endParaRPr lang="fr-CA" dirty="0"/>
        </a:p>
      </dgm:t>
    </dgm:pt>
    <dgm:pt modelId="{9AABA2E4-BBB8-44AA-849D-8FEF15A88EA5}" type="parTrans" cxnId="{D0EDF2E3-52AC-4A51-8851-952ED64FFE13}">
      <dgm:prSet/>
      <dgm:spPr/>
      <dgm:t>
        <a:bodyPr/>
        <a:lstStyle/>
        <a:p>
          <a:endParaRPr lang="fr-CA"/>
        </a:p>
      </dgm:t>
    </dgm:pt>
    <dgm:pt modelId="{24CED577-878C-40BF-9450-D17EF97A1BE8}" type="sibTrans" cxnId="{D0EDF2E3-52AC-4A51-8851-952ED64FFE13}">
      <dgm:prSet/>
      <dgm:spPr/>
      <dgm:t>
        <a:bodyPr/>
        <a:lstStyle/>
        <a:p>
          <a:endParaRPr lang="fr-CA"/>
        </a:p>
      </dgm:t>
    </dgm:pt>
    <dgm:pt modelId="{BCD91350-425B-458A-907F-DA20E8F9C29D}" type="pres">
      <dgm:prSet presAssocID="{EE3AB564-D800-4D1C-9CC7-53F0451B43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0969529-BD0B-4F8E-B255-78564F71C212}" type="pres">
      <dgm:prSet presAssocID="{1CE08E36-381D-4A16-9567-E9975BDF51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D20A69A-B2B9-4AA1-A234-E2156D56E63B}" type="pres">
      <dgm:prSet presAssocID="{211536C5-AD67-4632-84ED-44614C146CFF}" presName="sibTrans" presStyleLbl="sibTrans2D1" presStyleIdx="0" presStyleCnt="3"/>
      <dgm:spPr/>
      <dgm:t>
        <a:bodyPr/>
        <a:lstStyle/>
        <a:p>
          <a:endParaRPr lang="fr-CA"/>
        </a:p>
      </dgm:t>
    </dgm:pt>
    <dgm:pt modelId="{522341D1-8C1B-4165-8A02-4836C3335C84}" type="pres">
      <dgm:prSet presAssocID="{211536C5-AD67-4632-84ED-44614C146CFF}" presName="connectorText" presStyleLbl="sibTrans2D1" presStyleIdx="0" presStyleCnt="3"/>
      <dgm:spPr/>
      <dgm:t>
        <a:bodyPr/>
        <a:lstStyle/>
        <a:p>
          <a:endParaRPr lang="fr-CA"/>
        </a:p>
      </dgm:t>
    </dgm:pt>
    <dgm:pt modelId="{1C1759F5-D45C-4F74-9E53-5B4C330CE624}" type="pres">
      <dgm:prSet presAssocID="{FC50320D-9F19-4C87-BE2F-E709901260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F7E9C43-028A-407B-98BB-69D9BA861445}" type="pres">
      <dgm:prSet presAssocID="{F0AF8438-331D-4881-B051-BB6AE0FD68F4}" presName="sibTrans" presStyleLbl="sibTrans2D1" presStyleIdx="1" presStyleCnt="3"/>
      <dgm:spPr/>
      <dgm:t>
        <a:bodyPr/>
        <a:lstStyle/>
        <a:p>
          <a:endParaRPr lang="fr-CA"/>
        </a:p>
      </dgm:t>
    </dgm:pt>
    <dgm:pt modelId="{1FC80791-3A72-402E-95B8-1A82270E1DD9}" type="pres">
      <dgm:prSet presAssocID="{F0AF8438-331D-4881-B051-BB6AE0FD68F4}" presName="connectorText" presStyleLbl="sibTrans2D1" presStyleIdx="1" presStyleCnt="3"/>
      <dgm:spPr/>
      <dgm:t>
        <a:bodyPr/>
        <a:lstStyle/>
        <a:p>
          <a:endParaRPr lang="fr-CA"/>
        </a:p>
      </dgm:t>
    </dgm:pt>
    <dgm:pt modelId="{7D61D4FA-7A8F-4C22-9AE2-94F862E7A3ED}" type="pres">
      <dgm:prSet presAssocID="{4553B145-0B14-4DF9-B58B-4D241F1DCAE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512BF4F-C92C-4808-8570-232C3F6D7D09}" type="pres">
      <dgm:prSet presAssocID="{24CED577-878C-40BF-9450-D17EF97A1BE8}" presName="sibTrans" presStyleLbl="sibTrans2D1" presStyleIdx="2" presStyleCnt="3"/>
      <dgm:spPr/>
      <dgm:t>
        <a:bodyPr/>
        <a:lstStyle/>
        <a:p>
          <a:endParaRPr lang="fr-CA"/>
        </a:p>
      </dgm:t>
    </dgm:pt>
    <dgm:pt modelId="{1E7E5A61-139E-4B51-ABFB-44446C274A39}" type="pres">
      <dgm:prSet presAssocID="{24CED577-878C-40BF-9450-D17EF97A1BE8}" presName="connectorText" presStyleLbl="sibTrans2D1" presStyleIdx="2" presStyleCnt="3"/>
      <dgm:spPr/>
      <dgm:t>
        <a:bodyPr/>
        <a:lstStyle/>
        <a:p>
          <a:endParaRPr lang="fr-CA"/>
        </a:p>
      </dgm:t>
    </dgm:pt>
  </dgm:ptLst>
  <dgm:cxnLst>
    <dgm:cxn modelId="{9EF6368C-EDAD-4A03-8527-4EC0F338EC0D}" srcId="{EE3AB564-D800-4D1C-9CC7-53F0451B43BE}" destId="{1CE08E36-381D-4A16-9567-E9975BDF5158}" srcOrd="0" destOrd="0" parTransId="{AED618FA-7E47-446E-BC06-4824903E906A}" sibTransId="{211536C5-AD67-4632-84ED-44614C146CFF}"/>
    <dgm:cxn modelId="{50197FA0-9678-437D-B437-5A52990990D4}" type="presOf" srcId="{211536C5-AD67-4632-84ED-44614C146CFF}" destId="{3D20A69A-B2B9-4AA1-A234-E2156D56E63B}" srcOrd="0" destOrd="0" presId="urn:microsoft.com/office/officeart/2005/8/layout/cycle2"/>
    <dgm:cxn modelId="{D0EDF2E3-52AC-4A51-8851-952ED64FFE13}" srcId="{EE3AB564-D800-4D1C-9CC7-53F0451B43BE}" destId="{4553B145-0B14-4DF9-B58B-4D241F1DCAE6}" srcOrd="2" destOrd="0" parTransId="{9AABA2E4-BBB8-44AA-849D-8FEF15A88EA5}" sibTransId="{24CED577-878C-40BF-9450-D17EF97A1BE8}"/>
    <dgm:cxn modelId="{71917DD2-648B-4E59-B47E-A253D24518CA}" type="presOf" srcId="{F0AF8438-331D-4881-B051-BB6AE0FD68F4}" destId="{1FC80791-3A72-402E-95B8-1A82270E1DD9}" srcOrd="1" destOrd="0" presId="urn:microsoft.com/office/officeart/2005/8/layout/cycle2"/>
    <dgm:cxn modelId="{E2EC615D-EAFC-45E8-AF93-985E0DBDDDCC}" type="presOf" srcId="{24CED577-878C-40BF-9450-D17EF97A1BE8}" destId="{1E7E5A61-139E-4B51-ABFB-44446C274A39}" srcOrd="1" destOrd="0" presId="urn:microsoft.com/office/officeart/2005/8/layout/cycle2"/>
    <dgm:cxn modelId="{BCA8C1FD-60EB-47CD-A139-FD4A9AD55C8A}" srcId="{EE3AB564-D800-4D1C-9CC7-53F0451B43BE}" destId="{FC50320D-9F19-4C87-BE2F-E70990126027}" srcOrd="1" destOrd="0" parTransId="{CAD33AD1-1452-425A-BFF2-FE93E872B72D}" sibTransId="{F0AF8438-331D-4881-B051-BB6AE0FD68F4}"/>
    <dgm:cxn modelId="{10269580-95F6-4E4A-B14D-67776074FE24}" type="presOf" srcId="{FC50320D-9F19-4C87-BE2F-E70990126027}" destId="{1C1759F5-D45C-4F74-9E53-5B4C330CE624}" srcOrd="0" destOrd="0" presId="urn:microsoft.com/office/officeart/2005/8/layout/cycle2"/>
    <dgm:cxn modelId="{0C88C870-C8DA-44D9-B28D-AF887A3AF73B}" type="presOf" srcId="{4553B145-0B14-4DF9-B58B-4D241F1DCAE6}" destId="{7D61D4FA-7A8F-4C22-9AE2-94F862E7A3ED}" srcOrd="0" destOrd="0" presId="urn:microsoft.com/office/officeart/2005/8/layout/cycle2"/>
    <dgm:cxn modelId="{CE748844-1E4F-48C5-BAE8-079FF9EF272B}" type="presOf" srcId="{F0AF8438-331D-4881-B051-BB6AE0FD68F4}" destId="{EF7E9C43-028A-407B-98BB-69D9BA861445}" srcOrd="0" destOrd="0" presId="urn:microsoft.com/office/officeart/2005/8/layout/cycle2"/>
    <dgm:cxn modelId="{863D03E1-3D84-4544-BFD4-40332F8A3E04}" type="presOf" srcId="{1CE08E36-381D-4A16-9567-E9975BDF5158}" destId="{D0969529-BD0B-4F8E-B255-78564F71C212}" srcOrd="0" destOrd="0" presId="urn:microsoft.com/office/officeart/2005/8/layout/cycle2"/>
    <dgm:cxn modelId="{284233C2-268A-4371-A71E-40AC21348E4C}" type="presOf" srcId="{211536C5-AD67-4632-84ED-44614C146CFF}" destId="{522341D1-8C1B-4165-8A02-4836C3335C84}" srcOrd="1" destOrd="0" presId="urn:microsoft.com/office/officeart/2005/8/layout/cycle2"/>
    <dgm:cxn modelId="{E8AB3A7A-0200-4FF7-8770-EB538A32B7AE}" type="presOf" srcId="{EE3AB564-D800-4D1C-9CC7-53F0451B43BE}" destId="{BCD91350-425B-458A-907F-DA20E8F9C29D}" srcOrd="0" destOrd="0" presId="urn:microsoft.com/office/officeart/2005/8/layout/cycle2"/>
    <dgm:cxn modelId="{52090240-D978-42F5-80A8-BC21CA295731}" type="presOf" srcId="{24CED577-878C-40BF-9450-D17EF97A1BE8}" destId="{6512BF4F-C92C-4808-8570-232C3F6D7D09}" srcOrd="0" destOrd="0" presId="urn:microsoft.com/office/officeart/2005/8/layout/cycle2"/>
    <dgm:cxn modelId="{5F212097-6F50-4A06-AE9B-60D0054D89C0}" type="presParOf" srcId="{BCD91350-425B-458A-907F-DA20E8F9C29D}" destId="{D0969529-BD0B-4F8E-B255-78564F71C212}" srcOrd="0" destOrd="0" presId="urn:microsoft.com/office/officeart/2005/8/layout/cycle2"/>
    <dgm:cxn modelId="{931063FD-77B6-4928-B5FD-15814044A4A4}" type="presParOf" srcId="{BCD91350-425B-458A-907F-DA20E8F9C29D}" destId="{3D20A69A-B2B9-4AA1-A234-E2156D56E63B}" srcOrd="1" destOrd="0" presId="urn:microsoft.com/office/officeart/2005/8/layout/cycle2"/>
    <dgm:cxn modelId="{51BB5F62-6195-4C65-9D52-1DD6C7BFDA19}" type="presParOf" srcId="{3D20A69A-B2B9-4AA1-A234-E2156D56E63B}" destId="{522341D1-8C1B-4165-8A02-4836C3335C84}" srcOrd="0" destOrd="0" presId="urn:microsoft.com/office/officeart/2005/8/layout/cycle2"/>
    <dgm:cxn modelId="{1A8CC065-C4E2-4B56-AA22-538CF2F8163A}" type="presParOf" srcId="{BCD91350-425B-458A-907F-DA20E8F9C29D}" destId="{1C1759F5-D45C-4F74-9E53-5B4C330CE624}" srcOrd="2" destOrd="0" presId="urn:microsoft.com/office/officeart/2005/8/layout/cycle2"/>
    <dgm:cxn modelId="{E1BC62AF-E897-49E6-BC96-6CC910EC89CF}" type="presParOf" srcId="{BCD91350-425B-458A-907F-DA20E8F9C29D}" destId="{EF7E9C43-028A-407B-98BB-69D9BA861445}" srcOrd="3" destOrd="0" presId="urn:microsoft.com/office/officeart/2005/8/layout/cycle2"/>
    <dgm:cxn modelId="{2B94392D-6238-4B73-966F-00C67548AF86}" type="presParOf" srcId="{EF7E9C43-028A-407B-98BB-69D9BA861445}" destId="{1FC80791-3A72-402E-95B8-1A82270E1DD9}" srcOrd="0" destOrd="0" presId="urn:microsoft.com/office/officeart/2005/8/layout/cycle2"/>
    <dgm:cxn modelId="{D84B015E-D0C3-4D7C-ABC4-E2F4902717B0}" type="presParOf" srcId="{BCD91350-425B-458A-907F-DA20E8F9C29D}" destId="{7D61D4FA-7A8F-4C22-9AE2-94F862E7A3ED}" srcOrd="4" destOrd="0" presId="urn:microsoft.com/office/officeart/2005/8/layout/cycle2"/>
    <dgm:cxn modelId="{2A88916C-6978-4182-AD95-4465791A2AE9}" type="presParOf" srcId="{BCD91350-425B-458A-907F-DA20E8F9C29D}" destId="{6512BF4F-C92C-4808-8570-232C3F6D7D09}" srcOrd="5" destOrd="0" presId="urn:microsoft.com/office/officeart/2005/8/layout/cycle2"/>
    <dgm:cxn modelId="{6A84B350-6531-4BC0-869B-83CEF92C4C32}" type="presParOf" srcId="{6512BF4F-C92C-4808-8570-232C3F6D7D09}" destId="{1E7E5A61-139E-4B51-ABFB-44446C274A3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A934B-EEC4-437C-BA76-1134DCBCFAAC}">
      <dsp:nvSpPr>
        <dsp:cNvPr id="0" name=""/>
        <dsp:cNvSpPr/>
      </dsp:nvSpPr>
      <dsp:spPr>
        <a:xfrm>
          <a:off x="-5293006" y="-810624"/>
          <a:ext cx="6302787" cy="6302787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608217-D942-45F2-BCFD-4AA404ADEEE7}">
      <dsp:nvSpPr>
        <dsp:cNvPr id="0" name=""/>
        <dsp:cNvSpPr/>
      </dsp:nvSpPr>
      <dsp:spPr>
        <a:xfrm>
          <a:off x="376529" y="246529"/>
          <a:ext cx="7788130" cy="4928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Satisfaire le client en priorité</a:t>
          </a:r>
          <a:endParaRPr lang="fr-CA" sz="2000" kern="1200" dirty="0"/>
        </a:p>
      </dsp:txBody>
      <dsp:txXfrm>
        <a:off x="376529" y="246529"/>
        <a:ext cx="7788130" cy="492872"/>
      </dsp:txXfrm>
    </dsp:sp>
    <dsp:sp modelId="{1EDE6DBB-56F5-4D62-ABCF-DD3EA850B703}">
      <dsp:nvSpPr>
        <dsp:cNvPr id="0" name=""/>
        <dsp:cNvSpPr/>
      </dsp:nvSpPr>
      <dsp:spPr>
        <a:xfrm>
          <a:off x="68483" y="184920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314B4-1F76-47CA-BF88-CC2269827090}">
      <dsp:nvSpPr>
        <dsp:cNvPr id="0" name=""/>
        <dsp:cNvSpPr/>
      </dsp:nvSpPr>
      <dsp:spPr>
        <a:xfrm>
          <a:off x="781950" y="985744"/>
          <a:ext cx="7382709" cy="492872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Accueillir les DDC « à bras ouverts »</a:t>
          </a:r>
          <a:endParaRPr lang="fr-CA" sz="2000" kern="1200" dirty="0"/>
        </a:p>
      </dsp:txBody>
      <dsp:txXfrm>
        <a:off x="781950" y="985744"/>
        <a:ext cx="7382709" cy="492872"/>
      </dsp:txXfrm>
    </dsp:sp>
    <dsp:sp modelId="{CF126F93-FAF1-45FC-853B-769DE43748A4}">
      <dsp:nvSpPr>
        <dsp:cNvPr id="0" name=""/>
        <dsp:cNvSpPr/>
      </dsp:nvSpPr>
      <dsp:spPr>
        <a:xfrm>
          <a:off x="473905" y="924135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AD2D4-C24B-4390-BAFF-E09A794DB0CD}">
      <dsp:nvSpPr>
        <dsp:cNvPr id="0" name=""/>
        <dsp:cNvSpPr/>
      </dsp:nvSpPr>
      <dsp:spPr>
        <a:xfrm>
          <a:off x="967339" y="1724959"/>
          <a:ext cx="7197320" cy="492872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Livrer des versions fonctionnelles de l’application</a:t>
          </a:r>
          <a:endParaRPr lang="fr-CA" sz="2000" kern="1200" dirty="0"/>
        </a:p>
      </dsp:txBody>
      <dsp:txXfrm>
        <a:off x="967339" y="1724959"/>
        <a:ext cx="7197320" cy="492872"/>
      </dsp:txXfrm>
    </dsp:sp>
    <dsp:sp modelId="{33EA8B8B-C5A3-4E29-ADFA-169E8E62B2F1}">
      <dsp:nvSpPr>
        <dsp:cNvPr id="0" name=""/>
        <dsp:cNvSpPr/>
      </dsp:nvSpPr>
      <dsp:spPr>
        <a:xfrm>
          <a:off x="659294" y="1663350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B9B16-F39C-4B08-AFDF-379B098AB584}">
      <dsp:nvSpPr>
        <dsp:cNvPr id="0" name=""/>
        <dsp:cNvSpPr/>
      </dsp:nvSpPr>
      <dsp:spPr>
        <a:xfrm>
          <a:off x="967339" y="2463706"/>
          <a:ext cx="7197320" cy="492872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Coopération entre le client et l’équipe projet</a:t>
          </a:r>
          <a:endParaRPr lang="fr-CA" sz="2000" kern="1200" dirty="0"/>
        </a:p>
      </dsp:txBody>
      <dsp:txXfrm>
        <a:off x="967339" y="2463706"/>
        <a:ext cx="7197320" cy="492872"/>
      </dsp:txXfrm>
    </dsp:sp>
    <dsp:sp modelId="{A9ED9513-D04C-49EC-8912-7BE8DA1FC498}">
      <dsp:nvSpPr>
        <dsp:cNvPr id="0" name=""/>
        <dsp:cNvSpPr/>
      </dsp:nvSpPr>
      <dsp:spPr>
        <a:xfrm>
          <a:off x="659294" y="2402097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17BAB-FA1E-4600-82F2-D909DF1EAEB0}">
      <dsp:nvSpPr>
        <dsp:cNvPr id="0" name=""/>
        <dsp:cNvSpPr/>
      </dsp:nvSpPr>
      <dsp:spPr>
        <a:xfrm>
          <a:off x="781950" y="3202921"/>
          <a:ext cx="7382709" cy="492872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Construire des projets autour d’individus motivés</a:t>
          </a:r>
          <a:endParaRPr lang="fr-CA" sz="2000" kern="1200" dirty="0"/>
        </a:p>
      </dsp:txBody>
      <dsp:txXfrm>
        <a:off x="781950" y="3202921"/>
        <a:ext cx="7382709" cy="492872"/>
      </dsp:txXfrm>
    </dsp:sp>
    <dsp:sp modelId="{4A49E9DB-FB5D-49EA-85ED-27C4EB61257E}">
      <dsp:nvSpPr>
        <dsp:cNvPr id="0" name=""/>
        <dsp:cNvSpPr/>
      </dsp:nvSpPr>
      <dsp:spPr>
        <a:xfrm>
          <a:off x="473905" y="3141311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AD377-EA2D-416E-97D7-2C1B006ED5BC}">
      <dsp:nvSpPr>
        <dsp:cNvPr id="0" name=""/>
        <dsp:cNvSpPr/>
      </dsp:nvSpPr>
      <dsp:spPr>
        <a:xfrm>
          <a:off x="376529" y="3942135"/>
          <a:ext cx="7788130" cy="49287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Privilégier la conversation en face-à-face</a:t>
          </a:r>
          <a:endParaRPr lang="fr-CA" sz="2000" kern="1200" dirty="0"/>
        </a:p>
      </dsp:txBody>
      <dsp:txXfrm>
        <a:off x="376529" y="3942135"/>
        <a:ext cx="7788130" cy="492872"/>
      </dsp:txXfrm>
    </dsp:sp>
    <dsp:sp modelId="{02335A5D-5E5F-497D-A08C-D3555AB63E79}">
      <dsp:nvSpPr>
        <dsp:cNvPr id="0" name=""/>
        <dsp:cNvSpPr/>
      </dsp:nvSpPr>
      <dsp:spPr>
        <a:xfrm>
          <a:off x="68483" y="3880526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77191-971C-45B4-97AB-ED7FA1BE7168}">
      <dsp:nvSpPr>
        <dsp:cNvPr id="0" name=""/>
        <dsp:cNvSpPr/>
      </dsp:nvSpPr>
      <dsp:spPr>
        <a:xfrm>
          <a:off x="-5293006" y="-810624"/>
          <a:ext cx="6302787" cy="6302787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4903C-8D52-4AAF-8DA9-E215FF3FE8BA}">
      <dsp:nvSpPr>
        <dsp:cNvPr id="0" name=""/>
        <dsp:cNvSpPr/>
      </dsp:nvSpPr>
      <dsp:spPr>
        <a:xfrm>
          <a:off x="376529" y="246529"/>
          <a:ext cx="7788130" cy="4928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Mesurer l’avancement du projet par les fonctionnalités livrées</a:t>
          </a:r>
          <a:endParaRPr lang="fr-CA" sz="2000" kern="1200" dirty="0"/>
        </a:p>
      </dsp:txBody>
      <dsp:txXfrm>
        <a:off x="376529" y="246529"/>
        <a:ext cx="7788130" cy="492872"/>
      </dsp:txXfrm>
    </dsp:sp>
    <dsp:sp modelId="{3EF95A17-FB98-43AC-9B30-3BED68BF4CD4}">
      <dsp:nvSpPr>
        <dsp:cNvPr id="0" name=""/>
        <dsp:cNvSpPr/>
      </dsp:nvSpPr>
      <dsp:spPr>
        <a:xfrm>
          <a:off x="68483" y="184920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19ABE-F073-4A1D-9738-BAE0DF8190DA}">
      <dsp:nvSpPr>
        <dsp:cNvPr id="0" name=""/>
        <dsp:cNvSpPr/>
      </dsp:nvSpPr>
      <dsp:spPr>
        <a:xfrm>
          <a:off x="781950" y="985744"/>
          <a:ext cx="7382709" cy="492872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Faire avancer le projet à un rythme soutenu et constant</a:t>
          </a:r>
          <a:endParaRPr lang="fr-CA" sz="2000" kern="1200" dirty="0"/>
        </a:p>
      </dsp:txBody>
      <dsp:txXfrm>
        <a:off x="781950" y="985744"/>
        <a:ext cx="7382709" cy="492872"/>
      </dsp:txXfrm>
    </dsp:sp>
    <dsp:sp modelId="{EA144242-1259-4047-AD4B-6DCD3FE31FFF}">
      <dsp:nvSpPr>
        <dsp:cNvPr id="0" name=""/>
        <dsp:cNvSpPr/>
      </dsp:nvSpPr>
      <dsp:spPr>
        <a:xfrm>
          <a:off x="473905" y="924135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949AA-310D-4A28-90FA-3C114A928410}">
      <dsp:nvSpPr>
        <dsp:cNvPr id="0" name=""/>
        <dsp:cNvSpPr/>
      </dsp:nvSpPr>
      <dsp:spPr>
        <a:xfrm>
          <a:off x="967339" y="1724959"/>
          <a:ext cx="7197320" cy="492872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Favoriser l’excellence à la technique et à la conception</a:t>
          </a:r>
          <a:endParaRPr lang="fr-CA" sz="2000" kern="1200" dirty="0"/>
        </a:p>
      </dsp:txBody>
      <dsp:txXfrm>
        <a:off x="967339" y="1724959"/>
        <a:ext cx="7197320" cy="492872"/>
      </dsp:txXfrm>
    </dsp:sp>
    <dsp:sp modelId="{D87BA82D-2AD6-4F39-8F24-041C1DB65F42}">
      <dsp:nvSpPr>
        <dsp:cNvPr id="0" name=""/>
        <dsp:cNvSpPr/>
      </dsp:nvSpPr>
      <dsp:spPr>
        <a:xfrm>
          <a:off x="659294" y="1663350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50DED-F555-4B06-9213-CB1CFBCCAE3F}">
      <dsp:nvSpPr>
        <dsp:cNvPr id="0" name=""/>
        <dsp:cNvSpPr/>
      </dsp:nvSpPr>
      <dsp:spPr>
        <a:xfrm>
          <a:off x="967339" y="2463706"/>
          <a:ext cx="7197320" cy="492872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Faire simple</a:t>
          </a:r>
          <a:endParaRPr lang="fr-CA" sz="2000" kern="1200" dirty="0"/>
        </a:p>
      </dsp:txBody>
      <dsp:txXfrm>
        <a:off x="967339" y="2463706"/>
        <a:ext cx="7197320" cy="492872"/>
      </dsp:txXfrm>
    </dsp:sp>
    <dsp:sp modelId="{85E09FEA-EF68-4A74-8C9C-69BBA1E12F91}">
      <dsp:nvSpPr>
        <dsp:cNvPr id="0" name=""/>
        <dsp:cNvSpPr/>
      </dsp:nvSpPr>
      <dsp:spPr>
        <a:xfrm>
          <a:off x="659294" y="2402097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EF1D5-2ACE-41E9-8ED2-F1A9A6D9743A}">
      <dsp:nvSpPr>
        <dsp:cNvPr id="0" name=""/>
        <dsp:cNvSpPr/>
      </dsp:nvSpPr>
      <dsp:spPr>
        <a:xfrm>
          <a:off x="781950" y="3202921"/>
          <a:ext cx="7382709" cy="492872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Responsabiliser les équipes</a:t>
          </a:r>
          <a:endParaRPr lang="fr-CA" sz="2000" kern="1200" dirty="0"/>
        </a:p>
      </dsp:txBody>
      <dsp:txXfrm>
        <a:off x="781950" y="3202921"/>
        <a:ext cx="7382709" cy="492872"/>
      </dsp:txXfrm>
    </dsp:sp>
    <dsp:sp modelId="{11C9A7DD-7068-4C00-BC6B-2C7AF2A2BEAE}">
      <dsp:nvSpPr>
        <dsp:cNvPr id="0" name=""/>
        <dsp:cNvSpPr/>
      </dsp:nvSpPr>
      <dsp:spPr>
        <a:xfrm>
          <a:off x="473905" y="3141311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3F480-98F2-4726-B244-715D99EC12BD}">
      <dsp:nvSpPr>
        <dsp:cNvPr id="0" name=""/>
        <dsp:cNvSpPr/>
      </dsp:nvSpPr>
      <dsp:spPr>
        <a:xfrm>
          <a:off x="376529" y="3942135"/>
          <a:ext cx="7788130" cy="49287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2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dirty="0" smtClean="0"/>
            <a:t>Ajuster ses processus et son comportement pour être plus efficace</a:t>
          </a:r>
          <a:endParaRPr lang="fr-CA" sz="2000" kern="1200" dirty="0"/>
        </a:p>
      </dsp:txBody>
      <dsp:txXfrm>
        <a:off x="376529" y="3942135"/>
        <a:ext cx="7788130" cy="492872"/>
      </dsp:txXfrm>
    </dsp:sp>
    <dsp:sp modelId="{432BBED3-B0E8-44A5-A4EE-94DDBB7D116E}">
      <dsp:nvSpPr>
        <dsp:cNvPr id="0" name=""/>
        <dsp:cNvSpPr/>
      </dsp:nvSpPr>
      <dsp:spPr>
        <a:xfrm>
          <a:off x="68483" y="3880526"/>
          <a:ext cx="616090" cy="616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9529-BD0B-4F8E-B255-78564F71C212}">
      <dsp:nvSpPr>
        <dsp:cNvPr id="0" name=""/>
        <dsp:cNvSpPr/>
      </dsp:nvSpPr>
      <dsp:spPr>
        <a:xfrm>
          <a:off x="3354257" y="8"/>
          <a:ext cx="1643484" cy="16434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Transparence</a:t>
          </a:r>
          <a:endParaRPr lang="fr-CA" sz="1600" kern="1200" dirty="0"/>
        </a:p>
      </dsp:txBody>
      <dsp:txXfrm>
        <a:off x="3594940" y="240691"/>
        <a:ext cx="1162118" cy="1162118"/>
      </dsp:txXfrm>
    </dsp:sp>
    <dsp:sp modelId="{3D20A69A-B2B9-4AA1-A234-E2156D56E63B}">
      <dsp:nvSpPr>
        <dsp:cNvPr id="0" name=""/>
        <dsp:cNvSpPr/>
      </dsp:nvSpPr>
      <dsp:spPr>
        <a:xfrm rot="3600000">
          <a:off x="4568341" y="1601964"/>
          <a:ext cx="436472" cy="55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300" kern="1200"/>
        </a:p>
      </dsp:txBody>
      <dsp:txXfrm>
        <a:off x="4601077" y="1656199"/>
        <a:ext cx="305530" cy="332805"/>
      </dsp:txXfrm>
    </dsp:sp>
    <dsp:sp modelId="{1C1759F5-D45C-4F74-9E53-5B4C330CE624}">
      <dsp:nvSpPr>
        <dsp:cNvPr id="0" name=""/>
        <dsp:cNvSpPr/>
      </dsp:nvSpPr>
      <dsp:spPr>
        <a:xfrm>
          <a:off x="4587766" y="2136507"/>
          <a:ext cx="1643484" cy="164348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Inspection</a:t>
          </a:r>
          <a:endParaRPr lang="fr-CA" sz="1600" kern="1200" dirty="0"/>
        </a:p>
      </dsp:txBody>
      <dsp:txXfrm>
        <a:off x="4828449" y="2377190"/>
        <a:ext cx="1162118" cy="1162118"/>
      </dsp:txXfrm>
    </dsp:sp>
    <dsp:sp modelId="{EF7E9C43-028A-407B-98BB-69D9BA861445}">
      <dsp:nvSpPr>
        <dsp:cNvPr id="0" name=""/>
        <dsp:cNvSpPr/>
      </dsp:nvSpPr>
      <dsp:spPr>
        <a:xfrm rot="10800000">
          <a:off x="3970116" y="2680911"/>
          <a:ext cx="436472" cy="55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300" kern="1200"/>
        </a:p>
      </dsp:txBody>
      <dsp:txXfrm rot="10800000">
        <a:off x="4101058" y="2791846"/>
        <a:ext cx="305530" cy="332805"/>
      </dsp:txXfrm>
    </dsp:sp>
    <dsp:sp modelId="{7D61D4FA-7A8F-4C22-9AE2-94F862E7A3ED}">
      <dsp:nvSpPr>
        <dsp:cNvPr id="0" name=""/>
        <dsp:cNvSpPr/>
      </dsp:nvSpPr>
      <dsp:spPr>
        <a:xfrm>
          <a:off x="2120749" y="2136507"/>
          <a:ext cx="1643484" cy="1643484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kern="1200" dirty="0" smtClean="0"/>
            <a:t>Adaptation</a:t>
          </a:r>
          <a:endParaRPr lang="fr-CA" sz="1600" kern="1200" dirty="0"/>
        </a:p>
      </dsp:txBody>
      <dsp:txXfrm>
        <a:off x="2361432" y="2377190"/>
        <a:ext cx="1162118" cy="1162118"/>
      </dsp:txXfrm>
    </dsp:sp>
    <dsp:sp modelId="{6512BF4F-C92C-4808-8570-232C3F6D7D09}">
      <dsp:nvSpPr>
        <dsp:cNvPr id="0" name=""/>
        <dsp:cNvSpPr/>
      </dsp:nvSpPr>
      <dsp:spPr>
        <a:xfrm rot="18000000">
          <a:off x="3334833" y="1623360"/>
          <a:ext cx="436472" cy="55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300" kern="1200"/>
        </a:p>
      </dsp:txBody>
      <dsp:txXfrm>
        <a:off x="3367569" y="1790995"/>
        <a:ext cx="305530" cy="332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5BD0B8-B8CB-41BD-A109-97A831B9A525}" type="datetimeFigureOut">
              <a:rPr lang="fr-CA" smtClean="0"/>
              <a:t>2016-12-16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0A2344-2108-4FA1-A6A4-625A390E337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117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649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44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833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6779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5312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>
                <a:latin typeface="+mn-lt"/>
              </a:rPr>
              <a:t>Transparence</a:t>
            </a:r>
            <a:r>
              <a:rPr lang="fr-FR" sz="1200" dirty="0" smtClean="0">
                <a:latin typeface="+mn-lt"/>
              </a:rPr>
              <a:t> sur le produit, plus de visibilité vis-à-vis des parties prenantes du projet;</a:t>
            </a:r>
          </a:p>
          <a:p>
            <a:r>
              <a:rPr lang="fr-FR" sz="1200" b="1" dirty="0" smtClean="0">
                <a:latin typeface="+mn-lt"/>
              </a:rPr>
              <a:t>Inspection</a:t>
            </a:r>
            <a:r>
              <a:rPr lang="fr-FR" sz="1200" dirty="0" smtClean="0">
                <a:latin typeface="+mn-lt"/>
              </a:rPr>
              <a:t> pour détecter les écarts indésirables par rapport aux objectifs;</a:t>
            </a:r>
          </a:p>
          <a:p>
            <a:r>
              <a:rPr lang="fr-FR" sz="1200" b="1" dirty="0" smtClean="0">
                <a:latin typeface="+mn-lt"/>
              </a:rPr>
              <a:t>Adaptation</a:t>
            </a:r>
            <a:r>
              <a:rPr lang="fr-FR" sz="1200" dirty="0" smtClean="0">
                <a:latin typeface="+mn-lt"/>
              </a:rPr>
              <a:t> pour rectifier les écarts.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144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err="1" smtClean="0">
                <a:latin typeface="+mn-lt"/>
                <a:cs typeface="Arial" charset="0"/>
              </a:rPr>
              <a:t>Équipe</a:t>
            </a:r>
            <a:r>
              <a:rPr lang="en-CA" sz="1200" dirty="0" smtClean="0">
                <a:latin typeface="+mn-lt"/>
                <a:cs typeface="Arial" charset="0"/>
              </a:rPr>
              <a:t> auto </a:t>
            </a:r>
            <a:r>
              <a:rPr lang="en-CA" sz="1200" dirty="0" err="1" smtClean="0">
                <a:latin typeface="+mn-lt"/>
                <a:cs typeface="Arial" charset="0"/>
              </a:rPr>
              <a:t>gérée</a:t>
            </a:r>
            <a:r>
              <a:rPr lang="en-CA" sz="1200" dirty="0" smtClean="0">
                <a:latin typeface="+mn-lt"/>
                <a:cs typeface="Arial" charset="0"/>
              </a:rPr>
              <a:t> et auto </a:t>
            </a:r>
            <a:r>
              <a:rPr lang="en-CA" sz="1200" dirty="0" err="1" smtClean="0">
                <a:latin typeface="+mn-lt"/>
                <a:cs typeface="Arial" charset="0"/>
              </a:rPr>
              <a:t>organisée</a:t>
            </a:r>
            <a:endParaRPr lang="en-CA" sz="1200" dirty="0" smtClean="0">
              <a:latin typeface="+mn-lt"/>
              <a:cs typeface="Arial" charset="0"/>
            </a:endParaRPr>
          </a:p>
          <a:p>
            <a:r>
              <a:rPr lang="en-CA" sz="1200" dirty="0" smtClean="0">
                <a:latin typeface="+mn-lt"/>
                <a:cs typeface="Arial" charset="0"/>
              </a:rPr>
              <a:t>Interaction et implication du client</a:t>
            </a:r>
          </a:p>
          <a:p>
            <a:r>
              <a:rPr lang="en-CA" sz="1200" dirty="0" err="1" smtClean="0">
                <a:latin typeface="+mn-lt"/>
                <a:cs typeface="Arial" charset="0"/>
              </a:rPr>
              <a:t>Maximiser</a:t>
            </a:r>
            <a:r>
              <a:rPr lang="en-CA" sz="1200" dirty="0" smtClean="0">
                <a:latin typeface="+mn-lt"/>
                <a:cs typeface="Arial" charset="0"/>
              </a:rPr>
              <a:t> la satisfaction des </a:t>
            </a:r>
            <a:r>
              <a:rPr lang="en-CA" sz="1200" dirty="0" err="1" smtClean="0">
                <a:latin typeface="+mn-lt"/>
                <a:cs typeface="Arial" charset="0"/>
              </a:rPr>
              <a:t>utilisateurs</a:t>
            </a:r>
            <a:endParaRPr lang="en-CA" sz="1200" dirty="0" smtClean="0">
              <a:latin typeface="+mn-lt"/>
              <a:cs typeface="Arial" charset="0"/>
            </a:endParaRPr>
          </a:p>
          <a:p>
            <a:r>
              <a:rPr lang="en-CA" sz="1200" dirty="0" err="1" smtClean="0">
                <a:latin typeface="+mn-lt"/>
                <a:cs typeface="Arial" charset="0"/>
              </a:rPr>
              <a:t>Produit</a:t>
            </a:r>
            <a:r>
              <a:rPr lang="en-CA" sz="1200" dirty="0" smtClean="0">
                <a:latin typeface="+mn-lt"/>
                <a:cs typeface="Arial" charset="0"/>
              </a:rPr>
              <a:t> </a:t>
            </a:r>
            <a:r>
              <a:rPr lang="en-CA" sz="1200" dirty="0" err="1" smtClean="0">
                <a:latin typeface="+mn-lt"/>
                <a:cs typeface="Arial" charset="0"/>
              </a:rPr>
              <a:t>partiel</a:t>
            </a:r>
            <a:r>
              <a:rPr lang="en-CA" sz="1200" dirty="0" smtClean="0">
                <a:latin typeface="+mn-lt"/>
                <a:cs typeface="Arial" charset="0"/>
              </a:rPr>
              <a:t> “</a:t>
            </a:r>
            <a:r>
              <a:rPr lang="en-CA" sz="1200" dirty="0" err="1" smtClean="0">
                <a:latin typeface="+mn-lt"/>
                <a:cs typeface="Arial" charset="0"/>
              </a:rPr>
              <a:t>fonctionnel</a:t>
            </a:r>
            <a:r>
              <a:rPr lang="en-CA" sz="1200" dirty="0" smtClean="0">
                <a:latin typeface="+mn-lt"/>
                <a:cs typeface="Arial" charset="0"/>
              </a:rPr>
              <a:t>”</a:t>
            </a:r>
          </a:p>
          <a:p>
            <a:r>
              <a:rPr lang="en-CA" sz="1200" dirty="0" smtClean="0">
                <a:latin typeface="+mn-lt"/>
                <a:cs typeface="Arial" charset="0"/>
              </a:rPr>
              <a:t>Livraisons </a:t>
            </a:r>
            <a:r>
              <a:rPr lang="en-CA" sz="1200" dirty="0" err="1" smtClean="0">
                <a:latin typeface="+mn-lt"/>
                <a:cs typeface="Arial" charset="0"/>
              </a:rPr>
              <a:t>fréquentes</a:t>
            </a:r>
            <a:endParaRPr lang="en-CA" sz="1200" dirty="0" smtClean="0">
              <a:latin typeface="+mn-lt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92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781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808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172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882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0893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1170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0680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4647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780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6560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337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972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4180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5502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719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altLang="fr-FR" dirty="0" err="1" smtClean="0"/>
              <a:t>Échec</a:t>
            </a:r>
            <a:r>
              <a:rPr lang="en-CA" altLang="fr-FR" dirty="0" smtClean="0"/>
              <a:t> : les </a:t>
            </a:r>
            <a:r>
              <a:rPr lang="en-CA" altLang="fr-FR" dirty="0" err="1" smtClean="0"/>
              <a:t>projets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ont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été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annulés</a:t>
            </a:r>
            <a:r>
              <a:rPr lang="en-CA" altLang="fr-FR" dirty="0" smtClean="0"/>
              <a:t>.</a:t>
            </a:r>
            <a:br>
              <a:rPr lang="en-CA" altLang="fr-FR" dirty="0" smtClean="0"/>
            </a:br>
            <a:r>
              <a:rPr lang="en-CA" altLang="fr-FR" dirty="0" err="1" smtClean="0"/>
              <a:t>Mitigés</a:t>
            </a:r>
            <a:r>
              <a:rPr lang="en-CA" altLang="fr-FR" dirty="0" smtClean="0"/>
              <a:t> : </a:t>
            </a:r>
          </a:p>
          <a:p>
            <a:pPr eaLnBrk="1" hangingPunct="1">
              <a:spcBef>
                <a:spcPct val="0"/>
              </a:spcBef>
            </a:pPr>
            <a:r>
              <a:rPr lang="en-CA" altLang="fr-FR" dirty="0" smtClean="0"/>
              <a:t>Les </a:t>
            </a:r>
            <a:r>
              <a:rPr lang="en-CA" altLang="fr-FR" dirty="0" err="1" smtClean="0"/>
              <a:t>projets</a:t>
            </a:r>
            <a:r>
              <a:rPr lang="en-CA" altLang="fr-FR" dirty="0" smtClean="0"/>
              <a:t> ne </a:t>
            </a:r>
            <a:r>
              <a:rPr lang="en-CA" altLang="fr-FR" dirty="0" err="1" smtClean="0"/>
              <a:t>répondent</a:t>
            </a:r>
            <a:r>
              <a:rPr lang="en-CA" altLang="fr-FR" dirty="0" smtClean="0"/>
              <a:t> pas à la </a:t>
            </a:r>
            <a:r>
              <a:rPr lang="en-CA" altLang="fr-FR" dirty="0" err="1" smtClean="0"/>
              <a:t>totalité</a:t>
            </a:r>
            <a:r>
              <a:rPr lang="en-CA" altLang="fr-FR" dirty="0" smtClean="0"/>
              <a:t> des </a:t>
            </a:r>
            <a:r>
              <a:rPr lang="en-CA" altLang="fr-FR" dirty="0" err="1" smtClean="0"/>
              <a:t>besoins</a:t>
            </a:r>
            <a:r>
              <a:rPr lang="en-CA" altLang="fr-FR" dirty="0" smtClean="0"/>
              <a:t> des </a:t>
            </a:r>
            <a:r>
              <a:rPr lang="en-CA" altLang="fr-FR" dirty="0" err="1" smtClean="0"/>
              <a:t>utilisateurs</a:t>
            </a:r>
            <a:r>
              <a:rPr lang="en-CA" altLang="fr-FR" dirty="0" smtClean="0"/>
              <a:t> </a:t>
            </a:r>
            <a:endParaRPr lang="fr-CA" altLang="fr-FR" dirty="0" smtClean="0"/>
          </a:p>
          <a:p>
            <a:pPr eaLnBrk="1" hangingPunct="1">
              <a:spcBef>
                <a:spcPct val="0"/>
              </a:spcBef>
            </a:pPr>
            <a:r>
              <a:rPr lang="en-CA" altLang="fr-FR" dirty="0" smtClean="0"/>
              <a:t>Des </a:t>
            </a:r>
            <a:r>
              <a:rPr lang="en-CA" altLang="fr-FR" dirty="0" err="1" smtClean="0"/>
              <a:t>fonctionnalités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produites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mais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jamais</a:t>
            </a:r>
            <a:r>
              <a:rPr lang="en-CA" altLang="fr-FR" dirty="0" smtClean="0"/>
              <a:t> </a:t>
            </a:r>
            <a:r>
              <a:rPr lang="en-CA" altLang="fr-FR" dirty="0" err="1" smtClean="0"/>
              <a:t>utilisées</a:t>
            </a:r>
            <a:endParaRPr lang="en-CA" alt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9717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001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5719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174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7650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latin typeface="+mn-lt"/>
              </a:rPr>
              <a:t>La rigidité de l’approche;</a:t>
            </a:r>
          </a:p>
          <a:p>
            <a:r>
              <a:rPr lang="fr-FR" sz="1200" dirty="0" smtClean="0">
                <a:latin typeface="+mn-lt"/>
              </a:rPr>
              <a:t>L’effet tunnel;</a:t>
            </a:r>
          </a:p>
          <a:p>
            <a:r>
              <a:rPr lang="fr-FR" sz="1200" dirty="0" smtClean="0">
                <a:latin typeface="+mn-lt"/>
              </a:rPr>
              <a:t>Une mauvaise communication;</a:t>
            </a:r>
          </a:p>
          <a:p>
            <a:r>
              <a:rPr lang="fr-FR" sz="1200" dirty="0" smtClean="0">
                <a:latin typeface="+mn-lt"/>
              </a:rPr>
              <a:t>La levée tardive des facteurs de risque;</a:t>
            </a:r>
          </a:p>
          <a:p>
            <a:r>
              <a:rPr lang="fr-FR" sz="1200" dirty="0" smtClean="0">
                <a:latin typeface="+mn-lt"/>
              </a:rPr>
              <a:t>Une documentation pléthorique.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6800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0543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0387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2336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CA" sz="1200" dirty="0" smtClean="0">
                <a:latin typeface="+mn-lt"/>
              </a:rPr>
              <a:t>Est </a:t>
            </a:r>
            <a:r>
              <a:rPr lang="en-CA" sz="1200" dirty="0" err="1" smtClean="0">
                <a:latin typeface="+mn-lt"/>
              </a:rPr>
              <a:t>basé</a:t>
            </a:r>
            <a:r>
              <a:rPr lang="en-CA" sz="1200" dirty="0" smtClean="0">
                <a:latin typeface="+mn-lt"/>
              </a:rPr>
              <a:t> sur les </a:t>
            </a:r>
            <a:r>
              <a:rPr lang="en-CA" sz="1200" dirty="0" err="1" smtClean="0">
                <a:latin typeface="+mn-lt"/>
              </a:rPr>
              <a:t>histoires</a:t>
            </a:r>
            <a:r>
              <a:rPr lang="en-CA" sz="1200" dirty="0" smtClean="0">
                <a:latin typeface="+mn-lt"/>
              </a:rPr>
              <a:t> du carnet du </a:t>
            </a:r>
            <a:r>
              <a:rPr lang="en-CA" sz="1200" dirty="0" err="1" smtClean="0">
                <a:latin typeface="+mn-lt"/>
              </a:rPr>
              <a:t>produit</a:t>
            </a:r>
            <a:r>
              <a:rPr lang="en-CA" sz="1200" dirty="0" smtClean="0">
                <a:latin typeface="+mn-lt"/>
              </a:rPr>
              <a:t> (pour un </a:t>
            </a:r>
            <a:r>
              <a:rPr lang="en-CA" sz="1200" dirty="0" err="1" smtClean="0">
                <a:latin typeface="+mn-lt"/>
              </a:rPr>
              <a:t>projet</a:t>
            </a:r>
            <a:r>
              <a:rPr lang="en-CA" sz="1200" dirty="0" smtClean="0">
                <a:latin typeface="+mn-lt"/>
              </a:rPr>
              <a:t>);</a:t>
            </a:r>
          </a:p>
          <a:p>
            <a:pPr>
              <a:buFont typeface="Arial" charset="0"/>
              <a:buChar char="•"/>
            </a:pPr>
            <a:r>
              <a:rPr lang="en-CA" sz="1200" dirty="0" err="1" smtClean="0">
                <a:latin typeface="+mn-lt"/>
              </a:rPr>
              <a:t>Détermine</a:t>
            </a:r>
            <a:r>
              <a:rPr lang="en-CA" sz="1200" dirty="0" smtClean="0">
                <a:latin typeface="+mn-lt"/>
              </a:rPr>
              <a:t> le </a:t>
            </a:r>
            <a:r>
              <a:rPr lang="en-CA" sz="1200" dirty="0" err="1" smtClean="0">
                <a:latin typeface="+mn-lt"/>
              </a:rPr>
              <a:t>nombre</a:t>
            </a:r>
            <a:r>
              <a:rPr lang="en-CA" sz="1200" dirty="0" smtClean="0">
                <a:latin typeface="+mn-lt"/>
              </a:rPr>
              <a:t> de livraisons d’un </a:t>
            </a:r>
            <a:r>
              <a:rPr lang="en-CA" sz="1200" dirty="0" err="1" smtClean="0">
                <a:latin typeface="+mn-lt"/>
              </a:rPr>
              <a:t>projet</a:t>
            </a:r>
            <a:r>
              <a:rPr lang="en-CA" sz="1200" dirty="0" smtClean="0">
                <a:latin typeface="+mn-lt"/>
              </a:rPr>
              <a:t>;</a:t>
            </a:r>
          </a:p>
          <a:p>
            <a:pPr>
              <a:buFont typeface="Arial" charset="0"/>
              <a:buChar char="•"/>
            </a:pPr>
            <a:r>
              <a:rPr lang="en-CA" sz="1200" dirty="0" err="1" smtClean="0">
                <a:latin typeface="+mn-lt"/>
              </a:rPr>
              <a:t>Présente</a:t>
            </a:r>
            <a:r>
              <a:rPr lang="en-CA" sz="1200" dirty="0" smtClean="0">
                <a:latin typeface="+mn-lt"/>
              </a:rPr>
              <a:t> les </a:t>
            </a:r>
            <a:r>
              <a:rPr lang="en-CA" sz="1200" dirty="0" err="1" smtClean="0">
                <a:latin typeface="+mn-lt"/>
              </a:rPr>
              <a:t>histoires</a:t>
            </a:r>
            <a:r>
              <a:rPr lang="en-CA" sz="1200" dirty="0" smtClean="0">
                <a:latin typeface="+mn-lt"/>
              </a:rPr>
              <a:t> </a:t>
            </a:r>
            <a:r>
              <a:rPr lang="en-CA" sz="1200" dirty="0" err="1" smtClean="0">
                <a:latin typeface="+mn-lt"/>
              </a:rPr>
              <a:t>incluses</a:t>
            </a:r>
            <a:r>
              <a:rPr lang="en-CA" sz="1200" dirty="0" smtClean="0">
                <a:latin typeface="+mn-lt"/>
              </a:rPr>
              <a:t> </a:t>
            </a:r>
            <a:r>
              <a:rPr lang="en-CA" sz="1200" dirty="0" err="1" smtClean="0">
                <a:latin typeface="+mn-lt"/>
              </a:rPr>
              <a:t>dans</a:t>
            </a:r>
            <a:r>
              <a:rPr lang="en-CA" sz="1200" dirty="0" smtClean="0">
                <a:latin typeface="+mn-lt"/>
              </a:rPr>
              <a:t> </a:t>
            </a:r>
            <a:r>
              <a:rPr lang="en-CA" sz="1200" dirty="0" err="1" smtClean="0">
                <a:latin typeface="+mn-lt"/>
              </a:rPr>
              <a:t>chaque</a:t>
            </a:r>
            <a:r>
              <a:rPr lang="en-CA" sz="1200" dirty="0" smtClean="0">
                <a:latin typeface="+mn-lt"/>
              </a:rPr>
              <a:t> livraison;</a:t>
            </a:r>
          </a:p>
          <a:p>
            <a:pPr>
              <a:buFont typeface="Arial" charset="0"/>
              <a:buChar char="•"/>
            </a:pPr>
            <a:r>
              <a:rPr lang="en-CA" sz="1200" dirty="0" err="1" smtClean="0">
                <a:latin typeface="+mn-lt"/>
              </a:rPr>
              <a:t>Offre</a:t>
            </a:r>
            <a:r>
              <a:rPr lang="en-CA" sz="1200" dirty="0" smtClean="0">
                <a:latin typeface="+mn-lt"/>
              </a:rPr>
              <a:t> </a:t>
            </a:r>
            <a:r>
              <a:rPr lang="en-CA" sz="1200" dirty="0" err="1" smtClean="0">
                <a:latin typeface="+mn-lt"/>
              </a:rPr>
              <a:t>une</a:t>
            </a:r>
            <a:r>
              <a:rPr lang="en-CA" sz="1200" dirty="0" smtClean="0">
                <a:latin typeface="+mn-lt"/>
              </a:rPr>
              <a:t> </a:t>
            </a:r>
            <a:r>
              <a:rPr lang="en-CA" sz="1200" dirty="0" err="1" smtClean="0">
                <a:latin typeface="+mn-lt"/>
              </a:rPr>
              <a:t>représentation</a:t>
            </a:r>
            <a:r>
              <a:rPr lang="en-CA" sz="1200" dirty="0" smtClean="0">
                <a:latin typeface="+mn-lt"/>
              </a:rPr>
              <a:t> de la </a:t>
            </a:r>
            <a:r>
              <a:rPr lang="en-CA" sz="1200" dirty="0" err="1" smtClean="0">
                <a:latin typeface="+mn-lt"/>
              </a:rPr>
              <a:t>réalisation</a:t>
            </a:r>
            <a:r>
              <a:rPr lang="en-CA" sz="1200" dirty="0" smtClean="0">
                <a:latin typeface="+mn-lt"/>
              </a:rPr>
              <a:t> des </a:t>
            </a:r>
            <a:r>
              <a:rPr lang="en-CA" sz="1200" dirty="0" err="1" smtClean="0">
                <a:latin typeface="+mn-lt"/>
              </a:rPr>
              <a:t>histoires</a:t>
            </a:r>
            <a:r>
              <a:rPr lang="en-CA" sz="1200" dirty="0" smtClean="0">
                <a:latin typeface="+mn-lt"/>
              </a:rPr>
              <a:t> </a:t>
            </a:r>
            <a:r>
              <a:rPr lang="en-CA" sz="1200" dirty="0" err="1" smtClean="0">
                <a:latin typeface="+mn-lt"/>
              </a:rPr>
              <a:t>en</a:t>
            </a:r>
            <a:r>
              <a:rPr lang="en-CA" sz="1200" dirty="0" smtClean="0">
                <a:latin typeface="+mn-lt"/>
              </a:rPr>
              <a:t> </a:t>
            </a:r>
            <a:r>
              <a:rPr lang="en-CA" sz="1200" dirty="0" err="1" smtClean="0">
                <a:latin typeface="+mn-lt"/>
              </a:rPr>
              <a:t>fonction</a:t>
            </a:r>
            <a:r>
              <a:rPr lang="en-CA" sz="1200" dirty="0" smtClean="0">
                <a:latin typeface="+mn-lt"/>
              </a:rPr>
              <a:t> des sprints.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4243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900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dirty="0" smtClean="0">
                <a:latin typeface="+mn-lt"/>
              </a:rPr>
              <a:t>La rigidité de l’approche :</a:t>
            </a:r>
          </a:p>
          <a:p>
            <a:pPr lvl="1"/>
            <a:r>
              <a:rPr lang="fr-FR" sz="1200" dirty="0" smtClean="0">
                <a:latin typeface="+mn-lt"/>
              </a:rPr>
              <a:t>Aucune marge de manœuvre n’est laissée au client pour faire évoluer ses attentes;</a:t>
            </a:r>
          </a:p>
          <a:p>
            <a:pPr lvl="1"/>
            <a:r>
              <a:rPr lang="fr-FR" sz="1200" dirty="0" smtClean="0">
                <a:latin typeface="+mn-lt"/>
              </a:rPr>
              <a:t>Une fois le plan de projet est validé, il constitue la référence de base. Chaque écart est perçu comme un Échec.</a:t>
            </a:r>
          </a:p>
          <a:p>
            <a:r>
              <a:rPr lang="fr-FR" sz="1200" b="1" dirty="0" smtClean="0">
                <a:latin typeface="+mn-lt"/>
              </a:rPr>
              <a:t>L’effet tunnel : </a:t>
            </a:r>
          </a:p>
          <a:p>
            <a:pPr lvl="1"/>
            <a:r>
              <a:rPr lang="fr-FR" sz="1200" dirty="0" smtClean="0">
                <a:latin typeface="+mn-lt"/>
              </a:rPr>
              <a:t>La durée entre la phase de collecte des exigences vs quand le client va voir le résultat final.</a:t>
            </a:r>
          </a:p>
          <a:p>
            <a:r>
              <a:rPr lang="fr-FR" sz="1200" b="1" dirty="0" smtClean="0">
                <a:latin typeface="+mn-lt"/>
              </a:rPr>
              <a:t>Une mauvaise communication : </a:t>
            </a:r>
          </a:p>
          <a:p>
            <a:pPr lvl="1"/>
            <a:r>
              <a:rPr lang="fr-FR" sz="1200" dirty="0" smtClean="0">
                <a:latin typeface="+mn-lt"/>
              </a:rPr>
              <a:t>Le client n’est impliqué qu’à un stade avancé du projet;</a:t>
            </a:r>
          </a:p>
          <a:p>
            <a:pPr lvl="1"/>
            <a:r>
              <a:rPr lang="fr-FR" sz="1200" dirty="0" smtClean="0">
                <a:latin typeface="+mn-lt"/>
              </a:rPr>
              <a:t>La succession d’intervenants, au travers les différents corps métier, nuit à la fluidité de l’information;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en-US" altLang="fr-FR" sz="1200" b="1" dirty="0" smtClean="0">
                <a:latin typeface="+mn-lt"/>
              </a:rPr>
              <a:t>La </a:t>
            </a:r>
            <a:r>
              <a:rPr lang="en-US" altLang="fr-FR" sz="1200" b="1" dirty="0" err="1" smtClean="0">
                <a:latin typeface="+mn-lt"/>
              </a:rPr>
              <a:t>levée</a:t>
            </a:r>
            <a:r>
              <a:rPr lang="en-US" altLang="fr-FR" sz="1200" b="1" dirty="0" smtClean="0">
                <a:latin typeface="+mn-lt"/>
              </a:rPr>
              <a:t> tardive des </a:t>
            </a:r>
            <a:r>
              <a:rPr lang="en-US" altLang="fr-FR" sz="1200" b="1" dirty="0" err="1" smtClean="0">
                <a:latin typeface="+mn-lt"/>
              </a:rPr>
              <a:t>facteurs</a:t>
            </a:r>
            <a:r>
              <a:rPr lang="en-US" altLang="fr-FR" sz="1200" b="1" dirty="0" smtClean="0">
                <a:latin typeface="+mn-lt"/>
              </a:rPr>
              <a:t> à </a:t>
            </a:r>
            <a:r>
              <a:rPr lang="en-US" altLang="fr-FR" sz="1200" b="1" dirty="0" err="1" smtClean="0">
                <a:latin typeface="+mn-lt"/>
              </a:rPr>
              <a:t>risques</a:t>
            </a:r>
            <a:r>
              <a:rPr lang="en-US" altLang="fr-FR" sz="1200" b="1" dirty="0" smtClean="0">
                <a:latin typeface="+mn-lt"/>
              </a:rPr>
              <a:t> 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fr-FR" sz="1200" dirty="0" err="1" smtClean="0">
                <a:latin typeface="+mn-lt"/>
              </a:rPr>
              <a:t>L’interminable</a:t>
            </a:r>
            <a:r>
              <a:rPr lang="en-US" altLang="fr-FR" sz="1200" dirty="0" smtClean="0">
                <a:latin typeface="+mn-lt"/>
              </a:rPr>
              <a:t> </a:t>
            </a:r>
            <a:r>
              <a:rPr lang="en-US" altLang="fr-FR" sz="1200" dirty="0" err="1" smtClean="0">
                <a:latin typeface="+mn-lt"/>
              </a:rPr>
              <a:t>débats</a:t>
            </a:r>
            <a:r>
              <a:rPr lang="en-US" altLang="fr-FR" sz="1200" dirty="0" smtClean="0">
                <a:latin typeface="+mn-lt"/>
              </a:rPr>
              <a:t> de </a:t>
            </a:r>
            <a:r>
              <a:rPr lang="en-US" altLang="fr-FR" sz="1200" dirty="0" err="1" smtClean="0">
                <a:latin typeface="+mn-lt"/>
              </a:rPr>
              <a:t>conformité</a:t>
            </a:r>
            <a:r>
              <a:rPr lang="en-US" altLang="fr-FR" sz="1200" dirty="0" smtClean="0">
                <a:latin typeface="+mn-lt"/>
              </a:rPr>
              <a:t> des interfaces;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fr-FR" sz="1200" dirty="0" smtClean="0">
                <a:latin typeface="+mn-lt"/>
              </a:rPr>
              <a:t>La detection tardive </a:t>
            </a:r>
            <a:r>
              <a:rPr lang="en-US" altLang="fr-FR" sz="1200" dirty="0" err="1" smtClean="0">
                <a:latin typeface="+mn-lt"/>
              </a:rPr>
              <a:t>d’anaomalie</a:t>
            </a:r>
            <a:r>
              <a:rPr lang="en-US" altLang="fr-FR" sz="1200" dirty="0" smtClean="0">
                <a:latin typeface="+mn-lt"/>
              </a:rPr>
              <a:t> </a:t>
            </a:r>
            <a:r>
              <a:rPr lang="en-US" altLang="fr-FR" sz="1200" dirty="0" err="1" smtClean="0">
                <a:latin typeface="+mn-lt"/>
              </a:rPr>
              <a:t>coûte</a:t>
            </a:r>
            <a:r>
              <a:rPr lang="en-US" altLang="fr-FR" sz="1200" dirty="0" smtClean="0">
                <a:latin typeface="+mn-lt"/>
              </a:rPr>
              <a:t> trop </a:t>
            </a:r>
            <a:r>
              <a:rPr lang="en-US" altLang="fr-FR" sz="1200" dirty="0" err="1" smtClean="0">
                <a:latin typeface="+mn-lt"/>
              </a:rPr>
              <a:t>cher</a:t>
            </a:r>
            <a:r>
              <a:rPr lang="en-US" altLang="fr-FR" sz="1200" dirty="0" smtClean="0">
                <a:latin typeface="+mn-lt"/>
              </a:rPr>
              <a:t>.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lang="en-US" altLang="fr-FR" sz="1200" b="1" dirty="0" err="1" smtClean="0">
                <a:latin typeface="+mn-lt"/>
              </a:rPr>
              <a:t>Une</a:t>
            </a:r>
            <a:r>
              <a:rPr lang="en-US" altLang="fr-FR" sz="1200" b="1" dirty="0" smtClean="0">
                <a:latin typeface="+mn-lt"/>
              </a:rPr>
              <a:t> documentation </a:t>
            </a:r>
            <a:r>
              <a:rPr lang="en-US" altLang="fr-FR" sz="1200" b="1" dirty="0" err="1" smtClean="0">
                <a:latin typeface="+mn-lt"/>
              </a:rPr>
              <a:t>pléthorique</a:t>
            </a:r>
            <a:r>
              <a:rPr lang="en-US" altLang="fr-FR" sz="1200" b="1" dirty="0" smtClean="0">
                <a:latin typeface="+mn-lt"/>
              </a:rPr>
              <a:t> 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fr-FR" sz="1200" dirty="0" smtClean="0">
                <a:latin typeface="+mn-lt"/>
              </a:rPr>
              <a:t>Ne </a:t>
            </a:r>
            <a:r>
              <a:rPr lang="en-US" altLang="fr-FR" sz="1200" dirty="0" err="1" smtClean="0">
                <a:latin typeface="+mn-lt"/>
              </a:rPr>
              <a:t>reflète</a:t>
            </a:r>
            <a:r>
              <a:rPr lang="en-US" altLang="fr-FR" sz="1200" dirty="0" smtClean="0">
                <a:latin typeface="+mn-lt"/>
              </a:rPr>
              <a:t> pas la </a:t>
            </a:r>
            <a:r>
              <a:rPr lang="en-US" altLang="fr-FR" sz="1200" dirty="0" err="1" smtClean="0">
                <a:latin typeface="+mn-lt"/>
              </a:rPr>
              <a:t>réalité</a:t>
            </a:r>
            <a:r>
              <a:rPr lang="en-US" altLang="fr-FR" sz="1200" dirty="0" smtClean="0">
                <a:latin typeface="+mn-lt"/>
              </a:rPr>
              <a:t> des </a:t>
            </a:r>
            <a:r>
              <a:rPr lang="en-US" altLang="fr-FR" sz="1200" dirty="0" err="1" smtClean="0">
                <a:latin typeface="+mn-lt"/>
              </a:rPr>
              <a:t>développements</a:t>
            </a:r>
            <a:r>
              <a:rPr lang="en-US" altLang="fr-FR" sz="1200" dirty="0" smtClean="0">
                <a:latin typeface="+mn-lt"/>
              </a:rPr>
              <a:t>;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fr-FR" sz="1200" dirty="0" err="1" smtClean="0">
                <a:latin typeface="+mn-lt"/>
              </a:rPr>
              <a:t>Inexploitable</a:t>
            </a:r>
            <a:r>
              <a:rPr lang="en-US" altLang="fr-FR" sz="1200" dirty="0" smtClean="0">
                <a:latin typeface="+mn-lt"/>
              </a:rPr>
              <a:t>;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090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8366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4260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44373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837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8663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33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136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964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2344-2108-4FA1-A6A4-625A390E337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443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LBIBLIO-Gabarit-Bibl-VF-3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8946" y="897404"/>
            <a:ext cx="8229600" cy="749829"/>
          </a:xfrm>
        </p:spPr>
        <p:txBody>
          <a:bodyPr>
            <a:noAutofit/>
          </a:bodyPr>
          <a:lstStyle>
            <a:lvl1pPr algn="l">
              <a:defRPr sz="4000" b="0" i="0">
                <a:solidFill>
                  <a:srgbClr val="E7021A"/>
                </a:solidFill>
                <a:latin typeface="Arial Narrow"/>
                <a:cs typeface="Arial Narrow"/>
              </a:defRPr>
            </a:lvl1pPr>
          </a:lstStyle>
          <a:p>
            <a:r>
              <a:rPr lang="fr-CA" dirty="0"/>
              <a:t>Cliquez et modifiez le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48733" y="2489201"/>
            <a:ext cx="8229600" cy="2870200"/>
          </a:xfrm>
        </p:spPr>
        <p:txBody>
          <a:bodyPr>
            <a:normAutofit/>
          </a:bodyPr>
          <a:lstStyle>
            <a:lvl1pPr>
              <a:buClr>
                <a:srgbClr val="E7021A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788986" y="1848862"/>
            <a:ext cx="4546587" cy="564138"/>
          </a:xfrm>
        </p:spPr>
        <p:txBody>
          <a:bodyPr>
            <a:noAutofit/>
          </a:bodyPr>
          <a:lstStyle>
            <a:lvl1pPr marL="0" indent="0">
              <a:buNone/>
              <a:defRPr sz="2300">
                <a:latin typeface="Arial Narrow"/>
                <a:cs typeface="Arial Narrow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/>
              <a:t>Cliquez pour modifier le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66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7E84-55D5-9548-9767-AF7332CBBE76}" type="datetimeFigureOut">
              <a:rPr lang="fr-FR" smtClean="0"/>
              <a:pPr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9A27-F40F-A342-9C4E-1277721D98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tags" Target="../tags/tag72.xml"/><Relationship Id="rId7" Type="http://schemas.openxmlformats.org/officeDocument/2006/relationships/image" Target="../media/image4.png"/><Relationship Id="rId12" Type="http://schemas.microsoft.com/office/2007/relationships/diagramDrawing" Target="../diagrams/drawing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14.xml"/><Relationship Id="rId11" Type="http://schemas.openxmlformats.org/officeDocument/2006/relationships/diagramColors" Target="../diagrams/colors3.xml"/><Relationship Id="rId5" Type="http://schemas.openxmlformats.org/officeDocument/2006/relationships/slideLayout" Target="../slideLayouts/slideLayout1.xml"/><Relationship Id="rId10" Type="http://schemas.openxmlformats.org/officeDocument/2006/relationships/diagramQuickStyle" Target="../diagrams/quickStyle3.xml"/><Relationship Id="rId4" Type="http://schemas.openxmlformats.org/officeDocument/2006/relationships/tags" Target="../tags/tag73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76.xml"/><Relationship Id="rId7" Type="http://schemas.openxmlformats.org/officeDocument/2006/relationships/image" Target="../media/image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4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79.xml"/><Relationship Id="rId16" Type="http://schemas.openxmlformats.org/officeDocument/2006/relationships/image" Target="../media/image20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2.xml"/><Relationship Id="rId15" Type="http://schemas.openxmlformats.org/officeDocument/2006/relationships/image" Target="../media/image19.png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4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89.xml"/><Relationship Id="rId16" Type="http://schemas.openxmlformats.org/officeDocument/2006/relationships/image" Target="../media/image20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92.xml"/><Relationship Id="rId15" Type="http://schemas.openxmlformats.org/officeDocument/2006/relationships/image" Target="../media/image19.png"/><Relationship Id="rId10" Type="http://schemas.openxmlformats.org/officeDocument/2006/relationships/tags" Target="../tags/tag9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00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2.xml"/><Relationship Id="rId10" Type="http://schemas.openxmlformats.org/officeDocument/2006/relationships/image" Target="../media/image17.png"/><Relationship Id="rId4" Type="http://schemas.openxmlformats.org/officeDocument/2006/relationships/tags" Target="../tags/tag101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05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7.xml"/><Relationship Id="rId10" Type="http://schemas.openxmlformats.org/officeDocument/2006/relationships/image" Target="../media/image17.png"/><Relationship Id="rId4" Type="http://schemas.openxmlformats.org/officeDocument/2006/relationships/tags" Target="../tags/tag106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2.xml"/><Relationship Id="rId10" Type="http://schemas.openxmlformats.org/officeDocument/2006/relationships/image" Target="../media/image17.png"/><Relationship Id="rId4" Type="http://schemas.openxmlformats.org/officeDocument/2006/relationships/tags" Target="../tags/tag111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24.jpeg"/><Relationship Id="rId5" Type="http://schemas.openxmlformats.org/officeDocument/2006/relationships/tags" Target="../tags/tag117.xml"/><Relationship Id="rId10" Type="http://schemas.openxmlformats.org/officeDocument/2006/relationships/image" Target="../media/image4.png"/><Relationship Id="rId4" Type="http://schemas.openxmlformats.org/officeDocument/2006/relationships/tags" Target="../tags/tag116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4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notesSlide" Target="../notesSlides/notesSlide22.xml"/><Relationship Id="rId2" Type="http://schemas.openxmlformats.org/officeDocument/2006/relationships/tags" Target="../tags/tag121.xml"/><Relationship Id="rId16" Type="http://schemas.openxmlformats.org/officeDocument/2006/relationships/image" Target="../media/image20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4.xml"/><Relationship Id="rId15" Type="http://schemas.openxmlformats.org/officeDocument/2006/relationships/image" Target="../media/image19.png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2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7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2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7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4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notesSlide" Target="../notesSlides/notesSlide27.xml"/><Relationship Id="rId2" Type="http://schemas.openxmlformats.org/officeDocument/2006/relationships/tags" Target="../tags/tag151.xml"/><Relationship Id="rId16" Type="http://schemas.openxmlformats.org/officeDocument/2006/relationships/image" Target="../media/image20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54.xml"/><Relationship Id="rId15" Type="http://schemas.openxmlformats.org/officeDocument/2006/relationships/image" Target="../media/image19.png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2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67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openxmlformats.org/officeDocument/2006/relationships/tags" Target="../tags/tag14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2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7.xml"/><Relationship Id="rId7" Type="http://schemas.openxmlformats.org/officeDocument/2006/relationships/notesSlide" Target="../notesSlides/notesSlide3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82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3" Type="http://schemas.openxmlformats.org/officeDocument/2006/relationships/tags" Target="../tags/tag18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10" Type="http://schemas.openxmlformats.org/officeDocument/2006/relationships/image" Target="../media/image27.png"/><Relationship Id="rId4" Type="http://schemas.openxmlformats.org/officeDocument/2006/relationships/tags" Target="../tags/tag188.xml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image" Target="../media/image4.png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28.png"/><Relationship Id="rId4" Type="http://schemas.openxmlformats.org/officeDocument/2006/relationships/tags" Target="../tags/tag198.xml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20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10" Type="http://schemas.openxmlformats.org/officeDocument/2006/relationships/image" Target="../media/image29.jpeg"/><Relationship Id="rId4" Type="http://schemas.openxmlformats.org/officeDocument/2006/relationships/tags" Target="../tags/tag204.xml"/><Relationship Id="rId9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10" Type="http://schemas.openxmlformats.org/officeDocument/2006/relationships/image" Target="../media/image4.png"/><Relationship Id="rId4" Type="http://schemas.openxmlformats.org/officeDocument/2006/relationships/tags" Target="../tags/tag210.xml"/><Relationship Id="rId9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../media/image30.jpeg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image" Target="../media/image4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notesSlide" Target="../notesSlides/notesSlide38.xml"/><Relationship Id="rId5" Type="http://schemas.openxmlformats.org/officeDocument/2006/relationships/tags" Target="../tags/tag21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5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7.xml"/><Relationship Id="rId4" Type="http://schemas.openxmlformats.org/officeDocument/2006/relationships/tags" Target="../tags/tag2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30.xml"/><Relationship Id="rId7" Type="http://schemas.openxmlformats.org/officeDocument/2006/relationships/image" Target="../media/image4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3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34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9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239.xml"/><Relationship Id="rId7" Type="http://schemas.openxmlformats.org/officeDocument/2006/relationships/image" Target="../media/image1.jpe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33.jp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geekandmore.fr/tag/timeline/" TargetMode="External"/><Relationship Id="rId3" Type="http://schemas.openxmlformats.org/officeDocument/2006/relationships/tags" Target="../tags/tag242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4.png"/><Relationship Id="rId18" Type="http://schemas.openxmlformats.org/officeDocument/2006/relationships/image" Target="../media/image13.png"/><Relationship Id="rId3" Type="http://schemas.openxmlformats.org/officeDocument/2006/relationships/tags" Target="../tags/tag32.xml"/><Relationship Id="rId21" Type="http://schemas.openxmlformats.org/officeDocument/2006/relationships/image" Target="../media/image16.png"/><Relationship Id="rId7" Type="http://schemas.openxmlformats.org/officeDocument/2006/relationships/tags" Target="../tags/tag36.xml"/><Relationship Id="rId12" Type="http://schemas.openxmlformats.org/officeDocument/2006/relationships/notesSlide" Target="../notesSlides/notesSlide7.xml"/><Relationship Id="rId17" Type="http://schemas.openxmlformats.org/officeDocument/2006/relationships/image" Target="../media/image12.png"/><Relationship Id="rId2" Type="http://schemas.openxmlformats.org/officeDocument/2006/relationships/tags" Target="../tags/tag3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4.xml"/><Relationship Id="rId15" Type="http://schemas.openxmlformats.org/officeDocument/2006/relationships/image" Target="../media/image10.png"/><Relationship Id="rId10" Type="http://schemas.openxmlformats.org/officeDocument/2006/relationships/tags" Target="../tags/tag39.xml"/><Relationship Id="rId19" Type="http://schemas.openxmlformats.org/officeDocument/2006/relationships/image" Target="../media/image14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4.png"/><Relationship Id="rId3" Type="http://schemas.openxmlformats.org/officeDocument/2006/relationships/tags" Target="../tags/tag42.xml"/><Relationship Id="rId7" Type="http://schemas.openxmlformats.org/officeDocument/2006/relationships/notesSlide" Target="../notesSlides/notesSlide8.xml"/><Relationship Id="rId12" Type="http://schemas.microsoft.com/office/2007/relationships/diagramDrawing" Target="../diagrams/drawing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1.xml"/><Relationship Id="rId11" Type="http://schemas.openxmlformats.org/officeDocument/2006/relationships/diagramColors" Target="../diagrams/colors1.xml"/><Relationship Id="rId5" Type="http://schemas.openxmlformats.org/officeDocument/2006/relationships/tags" Target="../tags/tag44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43.xml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tags" Target="../tags/tag47.xml"/><Relationship Id="rId7" Type="http://schemas.openxmlformats.org/officeDocument/2006/relationships/notesSlide" Target="../notesSlides/notesSlide9.xml"/><Relationship Id="rId12" Type="http://schemas.microsoft.com/office/2007/relationships/diagramDrawing" Target="../diagrams/drawing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1.xml"/><Relationship Id="rId11" Type="http://schemas.openxmlformats.org/officeDocument/2006/relationships/diagramColors" Target="../diagrams/colors2.xml"/><Relationship Id="rId5" Type="http://schemas.openxmlformats.org/officeDocument/2006/relationships/tags" Target="../tags/tag49.xml"/><Relationship Id="rId10" Type="http://schemas.openxmlformats.org/officeDocument/2006/relationships/diagramQuickStyle" Target="../diagrams/quickStyle2.xml"/><Relationship Id="rId4" Type="http://schemas.openxmlformats.org/officeDocument/2006/relationships/tags" Target="../tags/tag48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44088" y="4357237"/>
            <a:ext cx="37136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noAutofit/>
          </a:bodyPr>
          <a:lstStyle/>
          <a:p>
            <a:pPr eaLnBrk="0" hangingPunct="0">
              <a:defRPr/>
            </a:pPr>
            <a:endParaRPr lang="fr-FR" sz="1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ヒラギノ角ゴ Pro W3" pitchFamily="1" charset="-128"/>
              <a:cs typeface="ヒラギノ角ゴ Pro W3" pitchFamily="1" charset="-128"/>
            </a:endParaRPr>
          </a:p>
          <a:p>
            <a:pPr eaLnBrk="0" hangingPunct="0">
              <a:defRPr/>
            </a:pPr>
            <a:r>
              <a:rPr lang="fr-F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ヒラギノ角ゴ Pro W3" pitchFamily="1" charset="-128"/>
                <a:cs typeface="ヒラギノ角ゴ Pro W3" pitchFamily="1" charset="-128"/>
              </a:rPr>
              <a:t>15 </a:t>
            </a:r>
            <a:r>
              <a:rPr lang="fr-F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ヒラギノ角ゴ Pro W3" pitchFamily="1" charset="-128"/>
                <a:cs typeface="ヒラギノ角ゴ Pro W3" pitchFamily="1" charset="-128"/>
              </a:rPr>
              <a:t>décembre 2016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939803" y="194733"/>
            <a:ext cx="7789332" cy="1168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021A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L’</a:t>
            </a:r>
            <a:r>
              <a:rPr lang="fr-FR" sz="4000" dirty="0" smtClean="0">
                <a:solidFill>
                  <a:srgbClr val="E7021A"/>
                </a:solidFill>
                <a:latin typeface="+mj-lt"/>
                <a:ea typeface="+mj-ea"/>
                <a:cs typeface="Arial Narrow"/>
              </a:rPr>
              <a:t>agilité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021A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à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E7021A"/>
                </a:solidFill>
                <a:effectLst/>
                <a:uLnTx/>
                <a:uFillTx/>
                <a:latin typeface="+mj-lt"/>
                <a:ea typeface="+mj-ea"/>
                <a:cs typeface="Arial Narrow"/>
              </a:rPr>
              <a:t>la BUL</a:t>
            </a:r>
          </a:p>
        </p:txBody>
      </p:sp>
      <p:sp>
        <p:nvSpPr>
          <p:cNvPr id="7" name="ZoneText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9262" y="3834586"/>
            <a:ext cx="3725333" cy="5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anchor="t" anchorCtr="0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ヒラギノ角ゴ Pro W3" pitchFamily="1" charset="-128"/>
                <a:cs typeface="Arial Narrow"/>
              </a:rPr>
              <a:t>Direction</a:t>
            </a:r>
          </a:p>
          <a:p>
            <a:pPr eaLnBrk="0" hangingPunct="0"/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ヒラギノ角ゴ Pro W3" pitchFamily="1" charset="-128"/>
                <a:cs typeface="Arial Narrow"/>
              </a:rPr>
              <a:t>Technologies et systèmes d’information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Faire des choses </a:t>
            </a:r>
            <a:r>
              <a:rPr lang="fr-CA" sz="3600" cap="small" dirty="0" smtClean="0">
                <a:latin typeface="+mj-lt"/>
              </a:rPr>
              <a:t>différemment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fr-CA" sz="2600" dirty="0">
                <a:latin typeface="+mn-lt"/>
              </a:rPr>
              <a:t>L’Agilité, ça ne veut pas dire :</a:t>
            </a:r>
          </a:p>
          <a:p>
            <a:pPr lvl="1">
              <a:lnSpc>
                <a:spcPct val="80000"/>
              </a:lnSpc>
            </a:pPr>
            <a:r>
              <a:rPr lang="fr-FR" sz="2600" dirty="0">
                <a:latin typeface="+mn-lt"/>
              </a:rPr>
              <a:t>Ne plus faire de gestion de projet</a:t>
            </a:r>
          </a:p>
          <a:p>
            <a:pPr lvl="1">
              <a:lnSpc>
                <a:spcPct val="80000"/>
              </a:lnSpc>
            </a:pPr>
            <a:r>
              <a:rPr lang="fr-FR" sz="2600" dirty="0">
                <a:latin typeface="+mn-lt"/>
              </a:rPr>
              <a:t>Ne pas avoir de cadre de gouvernance</a:t>
            </a:r>
          </a:p>
          <a:p>
            <a:pPr lvl="1">
              <a:lnSpc>
                <a:spcPct val="80000"/>
              </a:lnSpc>
            </a:pPr>
            <a:r>
              <a:rPr lang="fr-FR" sz="2600" dirty="0">
                <a:latin typeface="+mn-lt"/>
              </a:rPr>
              <a:t>Ne plus faire de documentation</a:t>
            </a:r>
          </a:p>
          <a:p>
            <a:pPr lvl="1">
              <a:lnSpc>
                <a:spcPct val="80000"/>
              </a:lnSpc>
            </a:pPr>
            <a:r>
              <a:rPr lang="fr-FR" sz="2600" dirty="0">
                <a:latin typeface="+mn-lt"/>
              </a:rPr>
              <a:t>Abandonner l’équipe à elle-même</a:t>
            </a:r>
          </a:p>
          <a:p>
            <a:pPr lvl="1">
              <a:lnSpc>
                <a:spcPct val="80000"/>
              </a:lnSpc>
            </a:pPr>
            <a:r>
              <a:rPr lang="fr-FR" sz="2600" dirty="0" smtClean="0">
                <a:latin typeface="+mn-lt"/>
              </a:rPr>
              <a:t>Faire </a:t>
            </a:r>
            <a:r>
              <a:rPr lang="fr-FR" sz="2600" dirty="0">
                <a:latin typeface="+mn-lt"/>
              </a:rPr>
              <a:t>les choses partiellement</a:t>
            </a:r>
          </a:p>
          <a:p>
            <a:pPr lvl="1">
              <a:lnSpc>
                <a:spcPct val="80000"/>
              </a:lnSpc>
            </a:pPr>
            <a:r>
              <a:rPr lang="fr-FR" sz="2600" dirty="0" smtClean="0">
                <a:latin typeface="+mn-lt"/>
              </a:rPr>
              <a:t>Tout </a:t>
            </a:r>
            <a:r>
              <a:rPr lang="fr-FR" sz="2600" dirty="0">
                <a:latin typeface="+mn-lt"/>
              </a:rPr>
              <a:t>changer du jour au lendemain</a:t>
            </a:r>
          </a:p>
          <a:p>
            <a:pPr lvl="1">
              <a:lnSpc>
                <a:spcPct val="80000"/>
              </a:lnSpc>
            </a:pPr>
            <a:r>
              <a:rPr lang="fr-FR" sz="2600" dirty="0">
                <a:latin typeface="+mn-lt"/>
              </a:rPr>
              <a:t>Qu’il n’y aura plus de problèmes</a:t>
            </a:r>
            <a:r>
              <a:rPr lang="fr-FR" sz="2600" dirty="0" smtClean="0">
                <a:latin typeface="+mn-lt"/>
              </a:rPr>
              <a:t>…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FR" sz="26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sz="2600" dirty="0" smtClean="0">
                <a:latin typeface="+mn-lt"/>
              </a:rPr>
              <a:t>… </a:t>
            </a:r>
            <a:r>
              <a:rPr lang="fr-FR" sz="2600" dirty="0">
                <a:latin typeface="+mn-lt"/>
              </a:rPr>
              <a:t>ça signifie plutôt de faire les choses </a:t>
            </a:r>
            <a:r>
              <a:rPr lang="fr-FR" sz="2600" b="1" dirty="0">
                <a:solidFill>
                  <a:srgbClr val="CD202C"/>
                </a:solidFill>
                <a:latin typeface="+mn-lt"/>
              </a:rPr>
              <a:t>différemment</a:t>
            </a:r>
            <a:r>
              <a:rPr lang="fr-FR" sz="2600" dirty="0" smtClean="0">
                <a:latin typeface="+mn-lt"/>
              </a:rPr>
              <a:t>!</a:t>
            </a:r>
            <a:endParaRPr lang="fr-CA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10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84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235" y="4558748"/>
            <a:ext cx="7920365" cy="1741252"/>
          </a:xfrm>
          <a:prstGeom prst="rect">
            <a:avLst/>
          </a:prstGeom>
          <a:solidFill>
            <a:schemeClr val="bg1">
              <a:alpha val="13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Méthodes et approches de l’agilité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 fontScale="85000" lnSpcReduction="20000"/>
          </a:bodyPr>
          <a:lstStyle/>
          <a:p>
            <a:r>
              <a:rPr lang="fr-FR" sz="2600" b="1" dirty="0" smtClean="0">
                <a:latin typeface="+mn-lt"/>
              </a:rPr>
              <a:t>Lean / Kanban : </a:t>
            </a:r>
          </a:p>
          <a:p>
            <a:pPr lvl="1"/>
            <a:r>
              <a:rPr lang="fr-FR" sz="2600" dirty="0" smtClean="0">
                <a:latin typeface="+mn-lt"/>
              </a:rPr>
              <a:t>Une méthode directement inspirée des méthodes manufacturières ayant fait le succès de la compagnie Toyota. Elle applique </a:t>
            </a:r>
            <a:r>
              <a:rPr lang="fr-FR" sz="2600" b="1" dirty="0" smtClean="0">
                <a:latin typeface="+mn-lt"/>
              </a:rPr>
              <a:t>l’amélioration continue de l’efficacité des processus de développement </a:t>
            </a:r>
            <a:r>
              <a:rPr lang="fr-FR" sz="2600" dirty="0" smtClean="0">
                <a:latin typeface="+mn-lt"/>
              </a:rPr>
              <a:t>et vise </a:t>
            </a:r>
            <a:r>
              <a:rPr lang="fr-FR" sz="2600" b="1" dirty="0" smtClean="0">
                <a:latin typeface="+mn-lt"/>
              </a:rPr>
              <a:t>l’élimination du gaspillage</a:t>
            </a:r>
            <a:r>
              <a:rPr lang="fr-FR" sz="2600" dirty="0" smtClean="0">
                <a:latin typeface="+mn-lt"/>
              </a:rPr>
              <a:t>.</a:t>
            </a:r>
          </a:p>
          <a:p>
            <a:r>
              <a:rPr lang="fr-FR" sz="2600" b="1" dirty="0" smtClean="0">
                <a:latin typeface="+mn-lt"/>
              </a:rPr>
              <a:t>XP (</a:t>
            </a:r>
            <a:r>
              <a:rPr lang="fr-FR" sz="2600" b="1" dirty="0" err="1" smtClean="0">
                <a:latin typeface="+mn-lt"/>
              </a:rPr>
              <a:t>eXtreme</a:t>
            </a:r>
            <a:r>
              <a:rPr lang="fr-FR" sz="2600" b="1" dirty="0" smtClean="0">
                <a:latin typeface="+mn-lt"/>
              </a:rPr>
              <a:t> </a:t>
            </a:r>
            <a:r>
              <a:rPr lang="fr-FR" sz="2600" b="1" dirty="0" err="1" smtClean="0">
                <a:latin typeface="+mn-lt"/>
              </a:rPr>
              <a:t>Programming</a:t>
            </a:r>
            <a:r>
              <a:rPr lang="fr-FR" sz="2600" b="1" dirty="0" smtClean="0">
                <a:latin typeface="+mn-lt"/>
              </a:rPr>
              <a:t>) :</a:t>
            </a:r>
          </a:p>
          <a:p>
            <a:pPr lvl="1"/>
            <a:r>
              <a:rPr lang="fr-FR" sz="2600" dirty="0" smtClean="0">
                <a:latin typeface="+mn-lt"/>
              </a:rPr>
              <a:t>La méthode agile la plus technique. Elle encourage de rigoureuses </a:t>
            </a:r>
            <a:r>
              <a:rPr lang="fr-FR" sz="2600" b="1" dirty="0" smtClean="0">
                <a:latin typeface="+mn-lt"/>
              </a:rPr>
              <a:t>pratiques d’ingénierie logicielle qui augmentent la qualité et la souplesse du code développé</a:t>
            </a:r>
            <a:r>
              <a:rPr lang="fr-FR" sz="2600" dirty="0" smtClean="0">
                <a:latin typeface="+mn-lt"/>
              </a:rPr>
              <a:t>.</a:t>
            </a:r>
          </a:p>
          <a:p>
            <a:r>
              <a:rPr lang="fr-FR" sz="2600" b="1" dirty="0" err="1" smtClean="0">
                <a:latin typeface="+mn-lt"/>
              </a:rPr>
              <a:t>Scrum</a:t>
            </a:r>
            <a:r>
              <a:rPr lang="fr-FR" sz="2600" b="1" dirty="0" smtClean="0">
                <a:latin typeface="+mn-lt"/>
              </a:rPr>
              <a:t> : </a:t>
            </a:r>
          </a:p>
          <a:p>
            <a:pPr lvl="1"/>
            <a:r>
              <a:rPr lang="fr-FR" sz="2600" dirty="0" smtClean="0">
                <a:latin typeface="+mn-lt"/>
              </a:rPr>
              <a:t>La méthode la plus adoptée aujourd’hui en gestion de projet et en gestion d’exigences. Son premier objectif est </a:t>
            </a:r>
            <a:r>
              <a:rPr lang="fr-FR" sz="2600" b="1" dirty="0" smtClean="0">
                <a:latin typeface="+mn-lt"/>
              </a:rPr>
              <a:t>d’augmenter la qualité de la communication</a:t>
            </a:r>
            <a:r>
              <a:rPr lang="fr-FR" sz="2600" dirty="0" smtClean="0">
                <a:latin typeface="+mn-lt"/>
              </a:rPr>
              <a:t> et de </a:t>
            </a:r>
            <a:r>
              <a:rPr lang="fr-FR" sz="2600" b="1" dirty="0" smtClean="0">
                <a:latin typeface="+mn-lt"/>
              </a:rPr>
              <a:t>développer des solutions utiles</a:t>
            </a:r>
            <a:r>
              <a:rPr lang="fr-FR" sz="2600" dirty="0" smtClean="0">
                <a:latin typeface="+mn-lt"/>
              </a:rPr>
              <a:t>.</a:t>
            </a:r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11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0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Pourquoi </a:t>
            </a:r>
            <a:r>
              <a:rPr lang="fr-CA" sz="3600" cap="small" dirty="0" smtClean="0">
                <a:latin typeface="+mj-lt"/>
              </a:rPr>
              <a:t>le choix de </a:t>
            </a:r>
            <a:r>
              <a:rPr lang="fr-CA" sz="3600" cap="small" dirty="0" err="1" smtClean="0">
                <a:latin typeface="+mj-lt"/>
              </a:rPr>
              <a:t>Scrum</a:t>
            </a:r>
            <a:r>
              <a:rPr lang="fr-CA" sz="3600" cap="small" dirty="0" smtClean="0">
                <a:latin typeface="+mj-lt"/>
              </a:rPr>
              <a:t> à la BUL ? 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r>
              <a:rPr lang="fr-FR" sz="2600" dirty="0" smtClean="0">
                <a:latin typeface="+mn-lt"/>
              </a:rPr>
              <a:t>La plus utilisée, et de fait la plus éprouvée :</a:t>
            </a:r>
          </a:p>
          <a:p>
            <a:pPr lvl="1"/>
            <a:r>
              <a:rPr lang="fr-CA" sz="2600" dirty="0">
                <a:latin typeface="+mn-lt"/>
              </a:rPr>
              <a:t>En 2009, </a:t>
            </a:r>
            <a:r>
              <a:rPr lang="fr-CA" sz="2600" dirty="0" smtClean="0">
                <a:latin typeface="+mn-lt"/>
              </a:rPr>
              <a:t>71% </a:t>
            </a:r>
            <a:r>
              <a:rPr lang="fr-CA" sz="2600" dirty="0">
                <a:latin typeface="+mn-lt"/>
              </a:rPr>
              <a:t>des entreprises utilisant des approches </a:t>
            </a:r>
            <a:r>
              <a:rPr lang="fr-CA" sz="2600" dirty="0" smtClean="0">
                <a:latin typeface="+mn-lt"/>
              </a:rPr>
              <a:t>agiles adoptent </a:t>
            </a:r>
            <a:r>
              <a:rPr lang="fr-CA" sz="2600" dirty="0" err="1" smtClean="0">
                <a:latin typeface="+mn-lt"/>
              </a:rPr>
              <a:t>Scrum</a:t>
            </a:r>
            <a:r>
              <a:rPr lang="fr-CA" sz="2600" dirty="0" smtClean="0">
                <a:latin typeface="+mn-lt"/>
              </a:rPr>
              <a:t>;</a:t>
            </a:r>
            <a:endParaRPr lang="fr-FR" sz="2600" dirty="0" smtClean="0">
              <a:latin typeface="+mn-lt"/>
            </a:endParaRPr>
          </a:p>
          <a:p>
            <a:r>
              <a:rPr lang="fr-FR" sz="2600" dirty="0" smtClean="0">
                <a:latin typeface="+mn-lt"/>
              </a:rPr>
              <a:t>Simple et structuré;</a:t>
            </a:r>
          </a:p>
          <a:p>
            <a:r>
              <a:rPr lang="fr-CA" sz="2600" dirty="0">
                <a:latin typeface="+mn-lt"/>
              </a:rPr>
              <a:t>Répond parfaitement aux besoins de l’ère </a:t>
            </a:r>
            <a:r>
              <a:rPr lang="fr-CA" sz="2600" dirty="0" smtClean="0">
                <a:latin typeface="+mn-lt"/>
              </a:rPr>
              <a:t>numérique</a:t>
            </a:r>
            <a:br>
              <a:rPr lang="fr-CA" sz="2600" dirty="0" smtClean="0">
                <a:latin typeface="+mn-lt"/>
              </a:rPr>
            </a:br>
            <a:r>
              <a:rPr lang="fr-CA" sz="2600" dirty="0" smtClean="0">
                <a:latin typeface="+mn-lt"/>
              </a:rPr>
              <a:t>(la réactivité face à la complexité croissante);</a:t>
            </a:r>
          </a:p>
          <a:p>
            <a:r>
              <a:rPr lang="fr-CA" sz="2600" dirty="0" smtClean="0">
                <a:latin typeface="+mn-lt"/>
              </a:rPr>
              <a:t>Documentation abondante;</a:t>
            </a:r>
          </a:p>
          <a:p>
            <a:r>
              <a:rPr lang="fr-CA" sz="2600" dirty="0" smtClean="0">
                <a:latin typeface="+mn-lt"/>
              </a:rPr>
              <a:t>Des formations et des certifications d’organismes internationaux (PMI, Scrum.org, etc.).</a:t>
            </a:r>
            <a:endParaRPr lang="fr-CA" sz="2600" dirty="0">
              <a:latin typeface="+mn-lt"/>
            </a:endParaRPr>
          </a:p>
          <a:p>
            <a:endParaRPr lang="fr-FR" sz="2600" dirty="0" smtClean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12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0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Les objectifs de </a:t>
            </a:r>
            <a:r>
              <a:rPr lang="fr-CA" sz="3600" cap="small" dirty="0" err="1" smtClean="0">
                <a:latin typeface="+mj-lt"/>
              </a:rPr>
              <a:t>Scrum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r>
              <a:rPr lang="fr-FR" sz="2600" dirty="0">
                <a:latin typeface="+mn-lt"/>
              </a:rPr>
              <a:t>Elle rapproche le client de l’équipe de développement;</a:t>
            </a:r>
          </a:p>
          <a:p>
            <a:r>
              <a:rPr lang="fr-FR" sz="2600" dirty="0">
                <a:latin typeface="+mn-lt"/>
              </a:rPr>
              <a:t>La réalisation des exigences </a:t>
            </a:r>
            <a:r>
              <a:rPr lang="fr-FR" sz="2600" dirty="0" smtClean="0">
                <a:latin typeface="+mn-lt"/>
              </a:rPr>
              <a:t>est planifiée </a:t>
            </a:r>
            <a:r>
              <a:rPr lang="fr-FR" sz="2600" dirty="0">
                <a:latin typeface="+mn-lt"/>
              </a:rPr>
              <a:t>par ordre de valeur d’affaires;</a:t>
            </a:r>
          </a:p>
          <a:p>
            <a:r>
              <a:rPr lang="fr-FR" sz="2600" dirty="0">
                <a:latin typeface="+mn-lt"/>
              </a:rPr>
              <a:t>Elle augmente l’engagement des équipes de </a:t>
            </a:r>
            <a:r>
              <a:rPr lang="fr-FR" sz="2600" dirty="0" smtClean="0">
                <a:latin typeface="+mn-lt"/>
              </a:rPr>
              <a:t>développement, en </a:t>
            </a:r>
            <a:r>
              <a:rPr lang="fr-FR" sz="2600" dirty="0">
                <a:latin typeface="+mn-lt"/>
              </a:rPr>
              <a:t>les encourageant </a:t>
            </a:r>
            <a:r>
              <a:rPr lang="fr-FR" sz="2600" dirty="0" smtClean="0">
                <a:latin typeface="+mn-lt"/>
              </a:rPr>
              <a:t>a s’autogérer </a:t>
            </a:r>
            <a:r>
              <a:rPr lang="fr-FR" sz="2600" dirty="0">
                <a:latin typeface="+mn-lt"/>
              </a:rPr>
              <a:t>et </a:t>
            </a:r>
            <a:r>
              <a:rPr lang="fr-FR" sz="2600" dirty="0" smtClean="0">
                <a:latin typeface="+mn-lt"/>
              </a:rPr>
              <a:t>s’auto-organiser.</a:t>
            </a:r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13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2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Les 3 piliers </a:t>
            </a:r>
            <a:r>
              <a:rPr lang="fr-CA" sz="3600" cap="small" dirty="0" smtClean="0">
                <a:latin typeface="+mj-lt"/>
              </a:rPr>
              <a:t>de </a:t>
            </a:r>
            <a:r>
              <a:rPr lang="fr-CA" sz="3600" cap="small" dirty="0" err="1" smtClean="0">
                <a:latin typeface="+mj-lt"/>
              </a:rPr>
              <a:t>Scrum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14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830836"/>
              </p:ext>
            </p:extLst>
          </p:nvPr>
        </p:nvGraphicFramePr>
        <p:xfrm>
          <a:off x="449263" y="1620000"/>
          <a:ext cx="8352000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785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cadre méthodologique </a:t>
            </a:r>
            <a:r>
              <a:rPr lang="fr-CA" sz="3600" cap="small" dirty="0" err="1" smtClean="0">
                <a:latin typeface="+mj-lt"/>
              </a:rPr>
              <a:t>Scrum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15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758" y="1620000"/>
            <a:ext cx="811416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cadre méthodologique </a:t>
            </a:r>
            <a:r>
              <a:rPr lang="fr-CA" sz="3600" cap="small" dirty="0" err="1" smtClean="0">
                <a:latin typeface="+mj-lt"/>
              </a:rPr>
              <a:t>Scrum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16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972000" y="1710676"/>
            <a:ext cx="324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Rôles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Product </a:t>
            </a:r>
            <a:r>
              <a:rPr lang="fr-CA" b="1" cap="small" dirty="0" err="1" smtClean="0">
                <a:solidFill>
                  <a:schemeClr val="bg1"/>
                </a:solidFill>
              </a:rPr>
              <a:t>Owner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Équipe de développement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err="1" smtClean="0">
                <a:solidFill>
                  <a:schemeClr val="bg1"/>
                </a:solidFill>
              </a:rPr>
              <a:t>Scrum</a:t>
            </a:r>
            <a:r>
              <a:rPr lang="fr-CA" b="1" cap="small" dirty="0" smtClean="0">
                <a:solidFill>
                  <a:schemeClr val="bg1"/>
                </a:solidFill>
              </a:rPr>
              <a:t> Master</a:t>
            </a:r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3420000" y="3189655"/>
            <a:ext cx="3240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Réunions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>
                <a:solidFill>
                  <a:schemeClr val="bg1"/>
                </a:solidFill>
              </a:rPr>
              <a:t>Planification de la livraison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>
                <a:solidFill>
                  <a:schemeClr val="bg1"/>
                </a:solidFill>
              </a:rPr>
              <a:t>Planification du sprint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Rencontre quotidienne</a:t>
            </a:r>
            <a:endParaRPr lang="fr-CA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Démo et rétro </a:t>
            </a:r>
            <a:r>
              <a:rPr lang="fr-CA" b="1" cap="small" dirty="0">
                <a:solidFill>
                  <a:schemeClr val="bg1"/>
                </a:solidFill>
              </a:rPr>
              <a:t>du </a:t>
            </a:r>
            <a:r>
              <a:rPr lang="fr-CA" b="1" cap="small" dirty="0" smtClean="0">
                <a:solidFill>
                  <a:schemeClr val="bg1"/>
                </a:solidFill>
              </a:rPr>
              <a:t>sprint</a:t>
            </a:r>
            <a:endParaRPr lang="fr-CA" b="1" cap="small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5760000" y="4945632"/>
            <a:ext cx="324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Artefacts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Product </a:t>
            </a:r>
            <a:r>
              <a:rPr lang="fr-CA" b="1" cap="small" dirty="0" err="1" smtClean="0">
                <a:solidFill>
                  <a:schemeClr val="bg1"/>
                </a:solidFill>
              </a:rPr>
              <a:t>backlog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Sprint </a:t>
            </a:r>
            <a:r>
              <a:rPr lang="fr-CA" b="1" cap="small" dirty="0" err="1" smtClean="0">
                <a:solidFill>
                  <a:schemeClr val="bg1"/>
                </a:solidFill>
              </a:rPr>
              <a:t>backlog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err="1" smtClean="0">
                <a:solidFill>
                  <a:schemeClr val="bg1"/>
                </a:solidFill>
              </a:rPr>
              <a:t>Burndown</a:t>
            </a:r>
            <a:r>
              <a:rPr lang="fr-CA" b="1" cap="small" dirty="0" smtClean="0">
                <a:solidFill>
                  <a:schemeClr val="bg1"/>
                </a:solidFill>
              </a:rPr>
              <a:t>/up chart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10677"/>
            <a:ext cx="720000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204000"/>
            <a:ext cx="72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494563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cadre méthodologique </a:t>
            </a:r>
            <a:r>
              <a:rPr lang="fr-CA" sz="3600" cap="small" dirty="0" err="1" smtClean="0">
                <a:latin typeface="+mj-lt"/>
              </a:rPr>
              <a:t>Scrum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17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972000" y="1710676"/>
            <a:ext cx="324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Rôles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Product </a:t>
            </a:r>
            <a:r>
              <a:rPr lang="fr-CA" b="1" cap="small" dirty="0" err="1" smtClean="0">
                <a:solidFill>
                  <a:schemeClr val="bg1"/>
                </a:solidFill>
              </a:rPr>
              <a:t>Owner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L’Équipe de développement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err="1" smtClean="0">
                <a:solidFill>
                  <a:schemeClr val="bg1"/>
                </a:solidFill>
              </a:rPr>
              <a:t>Scrum</a:t>
            </a:r>
            <a:r>
              <a:rPr lang="fr-CA" b="1" cap="small" dirty="0" smtClean="0">
                <a:solidFill>
                  <a:schemeClr val="bg1"/>
                </a:solidFill>
              </a:rPr>
              <a:t> Master</a:t>
            </a:r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3420000" y="3189655"/>
            <a:ext cx="3240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Réunions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>
                <a:solidFill>
                  <a:schemeClr val="bg1"/>
                </a:solidFill>
              </a:rPr>
              <a:t>Planification de la livraison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>
                <a:solidFill>
                  <a:schemeClr val="bg1"/>
                </a:solidFill>
              </a:rPr>
              <a:t>Planification du sprint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Rencontre quotidienne</a:t>
            </a:r>
            <a:endParaRPr lang="fr-CA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Démo et rétro </a:t>
            </a:r>
            <a:r>
              <a:rPr lang="fr-CA" b="1" cap="small" dirty="0">
                <a:solidFill>
                  <a:schemeClr val="bg1"/>
                </a:solidFill>
              </a:rPr>
              <a:t>du </a:t>
            </a:r>
            <a:r>
              <a:rPr lang="fr-CA" b="1" cap="small" dirty="0" smtClean="0">
                <a:solidFill>
                  <a:schemeClr val="bg1"/>
                </a:solidFill>
              </a:rPr>
              <a:t>sprint</a:t>
            </a:r>
            <a:endParaRPr lang="fr-CA" b="1" cap="small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5760000" y="4945632"/>
            <a:ext cx="324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Artéfacts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Product </a:t>
            </a:r>
            <a:r>
              <a:rPr lang="fr-CA" b="1" cap="small" dirty="0" err="1" smtClean="0">
                <a:solidFill>
                  <a:schemeClr val="bg1"/>
                </a:solidFill>
              </a:rPr>
              <a:t>backlog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Sprint </a:t>
            </a:r>
            <a:r>
              <a:rPr lang="fr-CA" b="1" cap="small" dirty="0" err="1" smtClean="0">
                <a:solidFill>
                  <a:schemeClr val="bg1"/>
                </a:solidFill>
              </a:rPr>
              <a:t>backlog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err="1" smtClean="0">
                <a:solidFill>
                  <a:schemeClr val="bg1"/>
                </a:solidFill>
              </a:rPr>
              <a:t>Burndown</a:t>
            </a:r>
            <a:r>
              <a:rPr lang="fr-CA" b="1" cap="small" dirty="0" smtClean="0">
                <a:solidFill>
                  <a:schemeClr val="bg1"/>
                </a:solidFill>
              </a:rPr>
              <a:t>/up chart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10677"/>
            <a:ext cx="720000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204000"/>
            <a:ext cx="72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494563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702" y="1776728"/>
            <a:ext cx="1224000" cy="813683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Product </a:t>
            </a:r>
            <a:r>
              <a:rPr lang="fr-CA" sz="3600" cap="small" dirty="0" err="1" smtClean="0">
                <a:latin typeface="+mj-lt"/>
              </a:rPr>
              <a:t>Owner</a:t>
            </a:r>
            <a:r>
              <a:rPr lang="fr-CA" sz="3600" cap="small" dirty="0" smtClean="0">
                <a:latin typeface="+mj-lt"/>
              </a:rPr>
              <a:t> / PO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18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595026" y="4218093"/>
            <a:ext cx="938462" cy="626623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" name="Groupe 7"/>
          <p:cNvGrpSpPr/>
          <p:nvPr>
            <p:custDataLst>
              <p:tags r:id="rId5"/>
            </p:custDataLst>
          </p:nvPr>
        </p:nvGrpSpPr>
        <p:grpSpPr>
          <a:xfrm>
            <a:off x="380701" y="1440000"/>
            <a:ext cx="8632077" cy="1582142"/>
            <a:chOff x="255961" y="1386009"/>
            <a:chExt cx="8632077" cy="1582142"/>
          </a:xfrm>
        </p:grpSpPr>
        <p:sp>
          <p:nvSpPr>
            <p:cNvPr id="9" name="ZoneTexte 8"/>
            <p:cNvSpPr txBox="1"/>
            <p:nvPr/>
          </p:nvSpPr>
          <p:spPr>
            <a:xfrm>
              <a:off x="255961" y="1386009"/>
              <a:ext cx="8632077" cy="1582142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CA" dirty="0"/>
            </a:p>
          </p:txBody>
        </p:sp>
        <p:sp>
          <p:nvSpPr>
            <p:cNvPr id="10" name="Espace réservé du contenu 1"/>
            <p:cNvSpPr txBox="1">
              <a:spLocks/>
            </p:cNvSpPr>
            <p:nvPr/>
          </p:nvSpPr>
          <p:spPr>
            <a:xfrm>
              <a:off x="1620000" y="1423346"/>
              <a:ext cx="7200000" cy="144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021A"/>
                </a:buClr>
                <a:buFont typeface="Arial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1700" dirty="0">
                  <a:latin typeface="+mn-lt"/>
                  <a:cs typeface="Arial" charset="0"/>
                </a:rPr>
                <a:t>Définit les fonctionnalités du produit et le contenu des </a:t>
              </a:r>
              <a:r>
                <a:rPr lang="fr-CA" sz="1700" dirty="0" smtClean="0">
                  <a:latin typeface="+mn-lt"/>
                  <a:cs typeface="Arial" charset="0"/>
                </a:rPr>
                <a:t>livraisons;</a:t>
              </a:r>
              <a:endParaRPr lang="fr-CA" sz="1700" dirty="0">
                <a:latin typeface="+mn-lt"/>
                <a:cs typeface="Arial" charset="0"/>
              </a:endParaRPr>
            </a:p>
            <a:p>
              <a:r>
                <a:rPr lang="fr-CA" sz="1700" dirty="0">
                  <a:latin typeface="+mn-lt"/>
                  <a:cs typeface="Arial" charset="0"/>
                </a:rPr>
                <a:t>Est responsable de la profitabilité du produit (ROI</a:t>
              </a:r>
              <a:r>
                <a:rPr lang="fr-CA" sz="1700" dirty="0" smtClean="0">
                  <a:latin typeface="+mn-lt"/>
                  <a:cs typeface="Arial" charset="0"/>
                </a:rPr>
                <a:t>);</a:t>
              </a:r>
              <a:endParaRPr lang="fr-CA" sz="1700" dirty="0">
                <a:latin typeface="+mn-lt"/>
                <a:cs typeface="Arial" charset="0"/>
              </a:endParaRPr>
            </a:p>
            <a:p>
              <a:r>
                <a:rPr lang="fr-CA" sz="1700" dirty="0">
                  <a:latin typeface="+mn-lt"/>
                  <a:cs typeface="Arial" charset="0"/>
                </a:rPr>
                <a:t>Priorise les fonctionnalités en fonction de la valeur </a:t>
              </a:r>
              <a:r>
                <a:rPr lang="fr-CA" sz="1700" dirty="0" smtClean="0">
                  <a:latin typeface="+mn-lt"/>
                  <a:cs typeface="Arial" charset="0"/>
                </a:rPr>
                <a:t>d'affaires;</a:t>
              </a:r>
              <a:endParaRPr lang="fr-CA" sz="1700" dirty="0">
                <a:latin typeface="+mn-lt"/>
                <a:cs typeface="Arial" charset="0"/>
              </a:endParaRPr>
            </a:p>
            <a:p>
              <a:r>
                <a:rPr lang="fr-CA" sz="1700" dirty="0">
                  <a:latin typeface="+mn-lt"/>
                  <a:cs typeface="Arial" charset="0"/>
                </a:rPr>
                <a:t>Peut modifier les fonctionnalités et la priorité à chaque </a:t>
              </a:r>
              <a:r>
                <a:rPr lang="fr-CA" sz="1700" dirty="0" smtClean="0">
                  <a:latin typeface="+mn-lt"/>
                  <a:cs typeface="Arial" charset="0"/>
                </a:rPr>
                <a:t>sprint;</a:t>
              </a:r>
              <a:endParaRPr lang="fr-CA" sz="1700" dirty="0">
                <a:latin typeface="+mn-lt"/>
                <a:cs typeface="Arial" charset="0"/>
              </a:endParaRPr>
            </a:p>
            <a:p>
              <a:r>
                <a:rPr lang="fr-CA" sz="1700" dirty="0">
                  <a:latin typeface="+mn-lt"/>
                  <a:cs typeface="Arial" charset="0"/>
                </a:rPr>
                <a:t>Accepte ou refuse le travail réalisé par </a:t>
              </a:r>
              <a:r>
                <a:rPr lang="fr-CA" sz="1700" dirty="0" smtClean="0">
                  <a:latin typeface="+mn-lt"/>
                  <a:cs typeface="Arial" charset="0"/>
                </a:rPr>
                <a:t>l'équipe.</a:t>
              </a:r>
              <a:endParaRPr lang="fr-CA" sz="1700" dirty="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9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549" y="1754135"/>
            <a:ext cx="1080000" cy="841558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Équipe de développement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19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022773" y="4193316"/>
            <a:ext cx="938462" cy="626623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3" name="Groupe 12"/>
          <p:cNvGrpSpPr/>
          <p:nvPr>
            <p:custDataLst>
              <p:tags r:id="rId5"/>
            </p:custDataLst>
          </p:nvPr>
        </p:nvGrpSpPr>
        <p:grpSpPr>
          <a:xfrm>
            <a:off x="380701" y="1440000"/>
            <a:ext cx="8632077" cy="1591485"/>
            <a:chOff x="255961" y="4680000"/>
            <a:chExt cx="8632077" cy="1591485"/>
          </a:xfrm>
        </p:grpSpPr>
        <p:sp>
          <p:nvSpPr>
            <p:cNvPr id="14" name="ZoneTexte 13"/>
            <p:cNvSpPr txBox="1"/>
            <p:nvPr/>
          </p:nvSpPr>
          <p:spPr>
            <a:xfrm>
              <a:off x="255961" y="4689343"/>
              <a:ext cx="8632077" cy="1582142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CA" dirty="0"/>
            </a:p>
          </p:txBody>
        </p:sp>
        <p:sp>
          <p:nvSpPr>
            <p:cNvPr id="15" name="Espace réservé du contenu 1"/>
            <p:cNvSpPr txBox="1">
              <a:spLocks/>
            </p:cNvSpPr>
            <p:nvPr/>
          </p:nvSpPr>
          <p:spPr>
            <a:xfrm>
              <a:off x="1620000" y="4680000"/>
              <a:ext cx="7200000" cy="1440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021A"/>
                </a:buClr>
                <a:buFont typeface="Arial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1800" dirty="0">
                  <a:latin typeface="+mn-lt"/>
                  <a:cs typeface="Arial" charset="0"/>
                </a:rPr>
                <a:t>Multidisciplinaire et composée d'environ </a:t>
              </a:r>
              <a:r>
                <a:rPr lang="fr-CA" sz="1800" dirty="0" smtClean="0">
                  <a:latin typeface="+mn-lt"/>
                  <a:cs typeface="Arial" charset="0"/>
                </a:rPr>
                <a:t>5 à 10 membres;</a:t>
              </a:r>
              <a:endParaRPr lang="fr-CA" sz="1800" dirty="0">
                <a:latin typeface="+mn-lt"/>
                <a:cs typeface="Arial" charset="0"/>
              </a:endParaRPr>
            </a:p>
            <a:p>
              <a:r>
                <a:rPr lang="fr-CA" sz="1800" dirty="0">
                  <a:latin typeface="+mn-lt"/>
                  <a:cs typeface="Arial" charset="0"/>
                </a:rPr>
                <a:t>S'organise, planifie son travail et produit </a:t>
              </a:r>
              <a:r>
                <a:rPr lang="fr-CA" sz="1800" dirty="0" smtClean="0">
                  <a:latin typeface="+mn-lt"/>
                  <a:cs typeface="Arial" charset="0"/>
                </a:rPr>
                <a:t>le </a:t>
              </a:r>
              <a:r>
                <a:rPr lang="fr-CA" sz="1800" dirty="0" err="1" smtClean="0">
                  <a:latin typeface="+mn-lt"/>
                  <a:cs typeface="Arial" charset="0"/>
                </a:rPr>
                <a:t>backlog</a:t>
              </a:r>
              <a:r>
                <a:rPr lang="fr-CA" sz="1800" dirty="0" smtClean="0">
                  <a:latin typeface="+mn-lt"/>
                  <a:cs typeface="Arial" charset="0"/>
                </a:rPr>
                <a:t> du sprint;</a:t>
              </a:r>
            </a:p>
            <a:p>
              <a:r>
                <a:rPr lang="fr-CA" sz="1800" dirty="0" smtClean="0">
                  <a:latin typeface="+mn-lt"/>
                  <a:cs typeface="Arial" charset="0"/>
                </a:rPr>
                <a:t>Autorisée </a:t>
              </a:r>
              <a:r>
                <a:rPr lang="fr-CA" sz="1800" dirty="0">
                  <a:latin typeface="+mn-lt"/>
                  <a:cs typeface="Arial" charset="0"/>
                </a:rPr>
                <a:t>à faire le nécessaire (dans les limites du projet) pour </a:t>
              </a:r>
              <a:br>
                <a:rPr lang="fr-CA" sz="1800" dirty="0">
                  <a:latin typeface="+mn-lt"/>
                  <a:cs typeface="Arial" charset="0"/>
                </a:rPr>
              </a:br>
              <a:r>
                <a:rPr lang="fr-CA" sz="1800" dirty="0">
                  <a:latin typeface="+mn-lt"/>
                  <a:cs typeface="Arial" charset="0"/>
                </a:rPr>
                <a:t>atteindre les objectifs de </a:t>
              </a:r>
              <a:r>
                <a:rPr lang="fr-CA" sz="1800" dirty="0" smtClean="0">
                  <a:latin typeface="+mn-lt"/>
                  <a:cs typeface="Arial" charset="0"/>
                </a:rPr>
                <a:t>l'itération;</a:t>
              </a:r>
              <a:endParaRPr lang="fr-CA" sz="1800" dirty="0">
                <a:latin typeface="+mn-lt"/>
                <a:cs typeface="Arial" charset="0"/>
              </a:endParaRPr>
            </a:p>
            <a:p>
              <a:r>
                <a:rPr lang="fr-CA" sz="1800" dirty="0">
                  <a:latin typeface="+mn-lt"/>
                  <a:cs typeface="Arial" charset="0"/>
                </a:rPr>
                <a:t>Effectue une démo du travail </a:t>
              </a:r>
              <a:r>
                <a:rPr lang="fr-CA" sz="1800" dirty="0" smtClean="0">
                  <a:latin typeface="+mn-lt"/>
                  <a:cs typeface="Arial" charset="0"/>
                </a:rPr>
                <a:t>accompli.</a:t>
              </a:r>
              <a:endParaRPr lang="en-CA" sz="1800" dirty="0">
                <a:latin typeface="+mn-lt"/>
                <a:cs typeface="Arial" charset="0"/>
              </a:endParaRPr>
            </a:p>
            <a:p>
              <a:pPr marL="0" indent="0">
                <a:buNone/>
              </a:pP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5442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368000"/>
            <a:ext cx="8229600" cy="5109002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fr-CA" sz="1800" b="1" cap="small" dirty="0" smtClean="0">
                <a:latin typeface="+mn-lt"/>
              </a:rPr>
              <a:t>Limites </a:t>
            </a:r>
            <a:r>
              <a:rPr lang="fr-CA" sz="1800" b="1" cap="small" dirty="0">
                <a:latin typeface="+mn-lt"/>
              </a:rPr>
              <a:t>des méthodes traditionnelles</a:t>
            </a:r>
            <a:endParaRPr lang="fr-CA" sz="1800" b="1" cap="small" dirty="0" smtClean="0">
              <a:latin typeface="+mn-lt"/>
            </a:endParaRPr>
          </a:p>
          <a:p>
            <a:pPr marL="400050" lvl="1" indent="0">
              <a:buNone/>
            </a:pPr>
            <a:r>
              <a:rPr lang="fr-CA" sz="1800" b="1" cap="small" dirty="0" smtClean="0">
                <a:latin typeface="+mn-lt"/>
              </a:rPr>
              <a:t>Pourquoi l’agilité </a:t>
            </a:r>
            <a:r>
              <a:rPr lang="fr-CA" sz="1800" b="1" cap="small" dirty="0">
                <a:latin typeface="+mn-lt"/>
              </a:rPr>
              <a:t>? </a:t>
            </a:r>
            <a:endParaRPr lang="fr-CA" sz="1800" b="1" cap="small" dirty="0" smtClean="0">
              <a:latin typeface="+mn-lt"/>
            </a:endParaRPr>
          </a:p>
          <a:p>
            <a:pPr marL="400050" lvl="1" indent="0">
              <a:buNone/>
            </a:pPr>
            <a:r>
              <a:rPr lang="fr-CA" sz="1800" b="1" cap="small" dirty="0" smtClean="0">
                <a:latin typeface="+mn-lt"/>
              </a:rPr>
              <a:t>Définition</a:t>
            </a:r>
          </a:p>
          <a:p>
            <a:pPr marL="400050" lvl="1" indent="0">
              <a:buNone/>
            </a:pPr>
            <a:r>
              <a:rPr lang="fr-CA" sz="1800" b="1" cap="small" dirty="0">
                <a:latin typeface="+mn-lt"/>
              </a:rPr>
              <a:t>Les 4 valeurs </a:t>
            </a:r>
            <a:endParaRPr lang="fr-CA" sz="1800" b="1" cap="small" dirty="0" smtClean="0">
              <a:latin typeface="+mn-lt"/>
            </a:endParaRPr>
          </a:p>
          <a:p>
            <a:pPr marL="400050" lvl="1" indent="0">
              <a:buNone/>
            </a:pPr>
            <a:r>
              <a:rPr lang="fr-CA" sz="1800" b="1" cap="small" dirty="0" smtClean="0">
                <a:latin typeface="+mn-lt"/>
              </a:rPr>
              <a:t>Les </a:t>
            </a:r>
            <a:r>
              <a:rPr lang="fr-CA" sz="1800" b="1" cap="small" dirty="0">
                <a:latin typeface="+mn-lt"/>
              </a:rPr>
              <a:t>12 principes </a:t>
            </a:r>
            <a:endParaRPr lang="fr-CA" sz="1800" b="1" cap="small" dirty="0" smtClean="0">
              <a:latin typeface="+mn-lt"/>
            </a:endParaRPr>
          </a:p>
          <a:p>
            <a:pPr marL="400050" lvl="1" indent="0">
              <a:buNone/>
            </a:pPr>
            <a:r>
              <a:rPr lang="fr-CA" sz="1800" b="1" cap="small" dirty="0" smtClean="0">
                <a:latin typeface="+mn-lt"/>
              </a:rPr>
              <a:t>Pourquoi </a:t>
            </a:r>
            <a:r>
              <a:rPr lang="fr-CA" sz="1800" b="1" cap="small" dirty="0">
                <a:latin typeface="+mn-lt"/>
              </a:rPr>
              <a:t>le choix de </a:t>
            </a:r>
            <a:r>
              <a:rPr lang="fr-CA" sz="1800" b="1" cap="small" dirty="0" err="1">
                <a:latin typeface="+mn-lt"/>
              </a:rPr>
              <a:t>Scrum</a:t>
            </a:r>
            <a:r>
              <a:rPr lang="fr-CA" sz="1800" b="1" cap="small" dirty="0">
                <a:latin typeface="+mn-lt"/>
              </a:rPr>
              <a:t> à la BUL ? </a:t>
            </a:r>
            <a:endParaRPr lang="fr-CA" sz="1800" b="1" cap="small" dirty="0" smtClean="0">
              <a:latin typeface="+mn-lt"/>
            </a:endParaRPr>
          </a:p>
          <a:p>
            <a:pPr marL="400050" lvl="1" indent="0">
              <a:buNone/>
            </a:pPr>
            <a:r>
              <a:rPr lang="fr-CA" sz="1800" b="1" cap="small" dirty="0" smtClean="0">
                <a:latin typeface="+mn-lt"/>
              </a:rPr>
              <a:t>Les objectifs </a:t>
            </a:r>
            <a:r>
              <a:rPr lang="fr-CA" sz="1800" b="1" cap="small" dirty="0">
                <a:latin typeface="+mn-lt"/>
              </a:rPr>
              <a:t>de </a:t>
            </a:r>
            <a:r>
              <a:rPr lang="fr-CA" sz="1800" b="1" cap="small" dirty="0" err="1" smtClean="0">
                <a:latin typeface="+mn-lt"/>
              </a:rPr>
              <a:t>Scrum</a:t>
            </a:r>
            <a:endParaRPr lang="fr-CA" sz="1800" b="1" cap="small" dirty="0" smtClean="0">
              <a:latin typeface="+mn-lt"/>
            </a:endParaRPr>
          </a:p>
          <a:p>
            <a:pPr marL="400050" lvl="1" indent="0">
              <a:buNone/>
            </a:pPr>
            <a:r>
              <a:rPr lang="fr-CA" sz="1800" b="1" cap="small" dirty="0">
                <a:latin typeface="+mn-lt"/>
              </a:rPr>
              <a:t>Les 3 piliers </a:t>
            </a:r>
            <a:r>
              <a:rPr lang="fr-CA" sz="1800" b="1" cap="small" dirty="0" smtClean="0">
                <a:latin typeface="+mn-lt"/>
              </a:rPr>
              <a:t>de </a:t>
            </a:r>
            <a:r>
              <a:rPr lang="fr-CA" sz="1800" b="1" cap="small" dirty="0" err="1" smtClean="0">
                <a:latin typeface="+mn-lt"/>
              </a:rPr>
              <a:t>Scrum</a:t>
            </a:r>
            <a:endParaRPr lang="fr-CA" sz="1800" b="1" cap="small" dirty="0" smtClean="0">
              <a:latin typeface="+mn-lt"/>
            </a:endParaRPr>
          </a:p>
          <a:p>
            <a:pPr marL="400050" lvl="1" indent="0">
              <a:buNone/>
            </a:pPr>
            <a:r>
              <a:rPr lang="fr-CA" sz="1800" b="1" cap="small" dirty="0">
                <a:latin typeface="+mn-lt"/>
              </a:rPr>
              <a:t>Le cadre méthodologique </a:t>
            </a:r>
            <a:r>
              <a:rPr lang="fr-CA" sz="1800" b="1" cap="small" dirty="0" err="1" smtClean="0">
                <a:latin typeface="+mn-lt"/>
              </a:rPr>
              <a:t>Scrum</a:t>
            </a:r>
            <a:endParaRPr lang="fr-CA" sz="1800" b="1" cap="small" dirty="0" smtClean="0">
              <a:latin typeface="+mn-lt"/>
            </a:endParaRPr>
          </a:p>
          <a:p>
            <a:pPr lvl="1" indent="-342900"/>
            <a:r>
              <a:rPr lang="fr-CA" sz="1800" cap="small" dirty="0" smtClean="0">
                <a:latin typeface="+mn-lt"/>
              </a:rPr>
              <a:t>Les </a:t>
            </a:r>
            <a:r>
              <a:rPr lang="fr-CA" sz="1800" b="1" cap="small" dirty="0" smtClean="0">
                <a:latin typeface="+mn-lt"/>
              </a:rPr>
              <a:t>3</a:t>
            </a:r>
            <a:r>
              <a:rPr lang="fr-CA" sz="1800" cap="small" dirty="0" smtClean="0">
                <a:latin typeface="+mn-lt"/>
              </a:rPr>
              <a:t> rôles</a:t>
            </a:r>
          </a:p>
          <a:p>
            <a:pPr lvl="1" indent="-342900"/>
            <a:r>
              <a:rPr lang="fr-CA" sz="1800" cap="small" dirty="0" smtClean="0">
                <a:latin typeface="+mn-lt"/>
              </a:rPr>
              <a:t>Les </a:t>
            </a:r>
            <a:r>
              <a:rPr lang="fr-CA" sz="1800" b="1" cap="small" dirty="0" smtClean="0">
                <a:latin typeface="+mn-lt"/>
              </a:rPr>
              <a:t>4</a:t>
            </a:r>
            <a:r>
              <a:rPr lang="fr-CA" sz="1800" cap="small" dirty="0" smtClean="0">
                <a:latin typeface="+mn-lt"/>
              </a:rPr>
              <a:t> réunions</a:t>
            </a:r>
          </a:p>
          <a:p>
            <a:pPr lvl="1" indent="-342900"/>
            <a:r>
              <a:rPr lang="fr-CA" sz="1800" cap="small" dirty="0">
                <a:latin typeface="+mn-lt"/>
              </a:rPr>
              <a:t>Les </a:t>
            </a:r>
            <a:r>
              <a:rPr lang="fr-CA" sz="1800" b="1" cap="small" dirty="0" smtClean="0">
                <a:latin typeface="+mn-lt"/>
              </a:rPr>
              <a:t>3</a:t>
            </a:r>
            <a:r>
              <a:rPr lang="fr-CA" sz="1800" cap="small" dirty="0" smtClean="0">
                <a:latin typeface="+mn-lt"/>
              </a:rPr>
              <a:t> Artéfacts</a:t>
            </a:r>
          </a:p>
          <a:p>
            <a:pPr marL="400050" lvl="1" indent="0">
              <a:buNone/>
            </a:pPr>
            <a:r>
              <a:rPr lang="fr-CA" sz="1800" b="1" cap="small" dirty="0" err="1"/>
              <a:t>Scrum</a:t>
            </a:r>
            <a:r>
              <a:rPr lang="fr-CA" sz="1800" b="1" cap="small" dirty="0"/>
              <a:t> vs </a:t>
            </a:r>
            <a:r>
              <a:rPr lang="fr-CA" sz="1800" b="1" cap="small" dirty="0" err="1"/>
              <a:t>Waterfall</a:t>
            </a:r>
            <a:endParaRPr lang="fr-CA" sz="1800" b="1" cap="small" dirty="0"/>
          </a:p>
          <a:p>
            <a:pPr marL="400050" lvl="1" indent="0">
              <a:buNone/>
            </a:pPr>
            <a:r>
              <a:rPr lang="fr-CA" sz="1800" b="1" cap="small" dirty="0" smtClean="0">
                <a:latin typeface="+mn-lt"/>
              </a:rPr>
              <a:t>Agilité et gestion de projet</a:t>
            </a: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9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33" y="1617016"/>
            <a:ext cx="790575" cy="1228725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</a:t>
            </a:r>
            <a:r>
              <a:rPr lang="fr-CA" sz="3600" cap="small" dirty="0" err="1" smtClean="0">
                <a:latin typeface="+mj-lt"/>
              </a:rPr>
              <a:t>Scrum</a:t>
            </a:r>
            <a:r>
              <a:rPr lang="fr-CA" sz="3600" cap="small" dirty="0" smtClean="0">
                <a:latin typeface="+mj-lt"/>
              </a:rPr>
              <a:t> master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20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4660232" y="3295672"/>
            <a:ext cx="505326" cy="77100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3" name="Groupe 12"/>
          <p:cNvGrpSpPr/>
          <p:nvPr>
            <p:custDataLst>
              <p:tags r:id="rId5"/>
            </p:custDataLst>
          </p:nvPr>
        </p:nvGrpSpPr>
        <p:grpSpPr>
          <a:xfrm>
            <a:off x="380701" y="1440521"/>
            <a:ext cx="8632077" cy="1582142"/>
            <a:chOff x="255961" y="3022663"/>
            <a:chExt cx="8632077" cy="1582142"/>
          </a:xfrm>
        </p:grpSpPr>
        <p:sp>
          <p:nvSpPr>
            <p:cNvPr id="14" name="ZoneTexte 13"/>
            <p:cNvSpPr txBox="1"/>
            <p:nvPr/>
          </p:nvSpPr>
          <p:spPr>
            <a:xfrm>
              <a:off x="255961" y="3022663"/>
              <a:ext cx="8632077" cy="1582142"/>
            </a:xfrm>
            <a:prstGeom prst="rect">
              <a:avLst/>
            </a:prstGeom>
            <a:solidFill>
              <a:schemeClr val="bg1">
                <a:lumMod val="95000"/>
                <a:alpha val="32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CA" dirty="0"/>
            </a:p>
          </p:txBody>
        </p:sp>
        <p:sp>
          <p:nvSpPr>
            <p:cNvPr id="15" name="Espace réservé du contenu 1"/>
            <p:cNvSpPr txBox="1">
              <a:spLocks/>
            </p:cNvSpPr>
            <p:nvPr/>
          </p:nvSpPr>
          <p:spPr>
            <a:xfrm>
              <a:off x="1620000" y="3060000"/>
              <a:ext cx="7200000" cy="144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E7021A"/>
                </a:buClr>
                <a:buFont typeface="Arial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ea typeface="+mn-ea"/>
                  <a:cs typeface="Arial Narrow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fr-CA" sz="1700" dirty="0">
                  <a:latin typeface="+mn-lt"/>
                  <a:cs typeface="Arial" charset="0"/>
                </a:rPr>
                <a:t>S'assure que l'équipe est fonctionnelle et </a:t>
              </a:r>
              <a:r>
                <a:rPr lang="fr-CA" sz="1700" dirty="0" smtClean="0">
                  <a:latin typeface="+mn-lt"/>
                  <a:cs typeface="Arial" charset="0"/>
                </a:rPr>
                <a:t>productive;</a:t>
              </a:r>
              <a:endParaRPr lang="fr-CA" sz="1700" dirty="0">
                <a:latin typeface="+mn-lt"/>
                <a:cs typeface="Arial" charset="0"/>
              </a:endParaRPr>
            </a:p>
            <a:p>
              <a:pPr>
                <a:lnSpc>
                  <a:spcPct val="90000"/>
                </a:lnSpc>
              </a:pPr>
              <a:r>
                <a:rPr lang="fr-CA" sz="1700" dirty="0">
                  <a:latin typeface="+mn-lt"/>
                  <a:cs typeface="Arial" charset="0"/>
                </a:rPr>
                <a:t>Facilite la coopération entre les parties et élimine les </a:t>
              </a:r>
              <a:r>
                <a:rPr lang="fr-CA" sz="1700" dirty="0" smtClean="0">
                  <a:latin typeface="+mn-lt"/>
                  <a:cs typeface="Arial" charset="0"/>
                </a:rPr>
                <a:t>obstacles;</a:t>
              </a:r>
              <a:endParaRPr lang="fr-CA" sz="1700" dirty="0">
                <a:latin typeface="+mn-lt"/>
                <a:cs typeface="Arial" charset="0"/>
              </a:endParaRPr>
            </a:p>
            <a:p>
              <a:pPr>
                <a:lnSpc>
                  <a:spcPct val="90000"/>
                </a:lnSpc>
              </a:pPr>
              <a:r>
                <a:rPr lang="fr-CA" sz="1700" dirty="0">
                  <a:latin typeface="+mn-lt"/>
                  <a:cs typeface="Arial" charset="0"/>
                </a:rPr>
                <a:t>Protège l'équipe des interférences </a:t>
              </a:r>
              <a:r>
                <a:rPr lang="fr-CA" sz="1700" dirty="0" smtClean="0">
                  <a:latin typeface="+mn-lt"/>
                  <a:cs typeface="Arial" charset="0"/>
                </a:rPr>
                <a:t>externes;</a:t>
              </a:r>
              <a:endParaRPr lang="fr-CA" sz="1700" dirty="0">
                <a:latin typeface="+mn-lt"/>
                <a:cs typeface="Arial" charset="0"/>
              </a:endParaRPr>
            </a:p>
            <a:p>
              <a:pPr>
                <a:lnSpc>
                  <a:spcPct val="90000"/>
                </a:lnSpc>
              </a:pPr>
              <a:r>
                <a:rPr lang="fr-CA" sz="1700" dirty="0">
                  <a:latin typeface="+mn-lt"/>
                  <a:cs typeface="Arial" charset="0"/>
                </a:rPr>
                <a:t>S'assure que le processus est </a:t>
              </a:r>
              <a:r>
                <a:rPr lang="fr-CA" sz="1700" dirty="0" smtClean="0">
                  <a:latin typeface="+mn-lt"/>
                  <a:cs typeface="Arial" charset="0"/>
                </a:rPr>
                <a:t>respecté;</a:t>
              </a:r>
              <a:endParaRPr lang="fr-CA" sz="1700" dirty="0">
                <a:latin typeface="+mn-lt"/>
                <a:cs typeface="Arial" charset="0"/>
              </a:endParaRPr>
            </a:p>
            <a:p>
              <a:pPr>
                <a:lnSpc>
                  <a:spcPct val="90000"/>
                </a:lnSpc>
              </a:pPr>
              <a:r>
                <a:rPr lang="fr-CA" sz="1700" dirty="0">
                  <a:latin typeface="+mn-lt"/>
                  <a:cs typeface="Arial" charset="0"/>
                </a:rPr>
                <a:t>Participe </a:t>
              </a:r>
              <a:r>
                <a:rPr lang="fr-CA" sz="1700" dirty="0" smtClean="0">
                  <a:latin typeface="+mn-lt"/>
                  <a:cs typeface="Arial" charset="0"/>
                </a:rPr>
                <a:t>à la planification, aux rencontres quotidiennes, </a:t>
              </a:r>
              <a:r>
                <a:rPr lang="fr-CA" sz="1700" dirty="0">
                  <a:latin typeface="+mn-lt"/>
                  <a:cs typeface="Arial" charset="0"/>
                </a:rPr>
                <a:t>à la démo </a:t>
              </a:r>
              <a:r>
                <a:rPr lang="fr-CA" sz="1700" dirty="0" smtClean="0">
                  <a:latin typeface="+mn-lt"/>
                  <a:cs typeface="Arial" charset="0"/>
                </a:rPr>
                <a:t>et rétro.</a:t>
              </a:r>
              <a:endParaRPr lang="fr-CA" sz="1700" dirty="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5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Cochons et poulets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21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5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3606" y="5398765"/>
            <a:ext cx="45339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449263">
              <a:buClr>
                <a:srgbClr val="000000"/>
              </a:buClr>
              <a:buSzPct val="100000"/>
              <a:buFont typeface="Gill Sans" pitchFamily="80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latin typeface="Gill Sans" pitchFamily="80" charset="0"/>
                <a:cs typeface="Lucida Sans Unicode" pitchFamily="34" charset="0"/>
              </a:rPr>
              <a:t>Source :</a:t>
            </a:r>
            <a:r>
              <a:rPr lang="en-GB" sz="1900" dirty="0">
                <a:latin typeface="Gill Sans" pitchFamily="80" charset="0"/>
                <a:cs typeface="Lucida Sans Unicode" pitchFamily="34" charset="0"/>
              </a:rPr>
              <a:t> </a:t>
            </a:r>
            <a:r>
              <a:rPr lang="en-GB" sz="1500" dirty="0">
                <a:latin typeface="Gill Sans" pitchFamily="80" charset="0"/>
                <a:cs typeface="Lucida Sans Unicode" pitchFamily="34" charset="0"/>
              </a:rPr>
              <a:t>www.testertroubles.com</a:t>
            </a:r>
          </a:p>
        </p:txBody>
      </p:sp>
      <p:sp>
        <p:nvSpPr>
          <p:cNvPr id="9" name="Espace réservé du contenu 1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fr-CA" sz="1800" dirty="0">
                <a:latin typeface="+mn-lt"/>
              </a:rPr>
              <a:t>Selon Scrum, </a:t>
            </a:r>
            <a:r>
              <a:rPr lang="fr-CA" sz="1800" dirty="0" smtClean="0">
                <a:latin typeface="+mn-lt"/>
              </a:rPr>
              <a:t>les « cochons » s’engagent </a:t>
            </a:r>
            <a:r>
              <a:rPr lang="fr-CA" sz="1800" dirty="0">
                <a:latin typeface="+mn-lt"/>
              </a:rPr>
              <a:t>à </a:t>
            </a:r>
            <a:r>
              <a:rPr lang="fr-CA" sz="1800" dirty="0" smtClean="0">
                <a:latin typeface="+mn-lt"/>
              </a:rPr>
              <a:t>concevoir du logiciel sur de façon constante et à livrer fréquemment un produit partiel.</a:t>
            </a:r>
          </a:p>
          <a:p>
            <a:r>
              <a:rPr lang="fr-CA" sz="1800" dirty="0" smtClean="0">
                <a:latin typeface="+mn-lt"/>
              </a:rPr>
              <a:t>Les « poulets » sont </a:t>
            </a:r>
            <a:r>
              <a:rPr lang="fr-CA" sz="1800" dirty="0">
                <a:latin typeface="+mn-lt"/>
              </a:rPr>
              <a:t>intéressés </a:t>
            </a:r>
            <a:r>
              <a:rPr lang="fr-CA" sz="1800" dirty="0" smtClean="0">
                <a:latin typeface="+mn-lt"/>
              </a:rPr>
              <a:t>et indifférents par le projet, </a:t>
            </a:r>
            <a:r>
              <a:rPr lang="fr-CA" sz="1800" dirty="0">
                <a:latin typeface="+mn-lt"/>
              </a:rPr>
              <a:t>car en cas </a:t>
            </a:r>
            <a:r>
              <a:rPr lang="fr-CA" sz="1800" dirty="0" smtClean="0">
                <a:latin typeface="+mn-lt"/>
              </a:rPr>
              <a:t>d'échec, ils ne se sont pas tenus de </a:t>
            </a:r>
            <a:r>
              <a:rPr lang="fr-CA" sz="1800" dirty="0">
                <a:latin typeface="+mn-lt"/>
              </a:rPr>
              <a:t>le réaliser. Les besoins, souhaits et idées des </a:t>
            </a:r>
            <a:r>
              <a:rPr lang="fr-CA" sz="1800" dirty="0" smtClean="0">
                <a:latin typeface="+mn-lt"/>
              </a:rPr>
              <a:t>« poulets » </a:t>
            </a:r>
            <a:r>
              <a:rPr lang="fr-CA" sz="1800" dirty="0">
                <a:latin typeface="+mn-lt"/>
              </a:rPr>
              <a:t>sont pris en </a:t>
            </a:r>
            <a:r>
              <a:rPr lang="fr-CA" sz="1800" dirty="0" smtClean="0">
                <a:latin typeface="+mn-lt"/>
              </a:rPr>
              <a:t>considération </a:t>
            </a:r>
            <a:r>
              <a:rPr lang="fr-CA" sz="1800" dirty="0">
                <a:latin typeface="+mn-lt"/>
              </a:rPr>
              <a:t>mais ne peuvent mettre à risque un </a:t>
            </a:r>
            <a:r>
              <a:rPr lang="fr-CA" sz="1800" dirty="0" smtClean="0">
                <a:latin typeface="+mn-lt"/>
              </a:rPr>
              <a:t>projet </a:t>
            </a:r>
            <a:r>
              <a:rPr lang="fr-CA" sz="1800" dirty="0">
                <a:latin typeface="+mn-lt"/>
              </a:rPr>
              <a:t>Scrum</a:t>
            </a:r>
            <a:r>
              <a:rPr lang="fr-CA" sz="1800" dirty="0" smtClean="0">
                <a:latin typeface="+mn-lt"/>
              </a:rPr>
              <a:t>.</a:t>
            </a:r>
          </a:p>
          <a:p>
            <a:r>
              <a:rPr lang="fr-CA" sz="1800" b="1" i="1" dirty="0" smtClean="0">
                <a:latin typeface="+mn-lt"/>
              </a:rPr>
              <a:t>«</a:t>
            </a:r>
            <a:r>
              <a:rPr lang="fr-CA" sz="1800" b="1" i="1" dirty="0">
                <a:latin typeface="+mn-lt"/>
              </a:rPr>
              <a:t> </a:t>
            </a:r>
            <a:r>
              <a:rPr lang="fr-CA" sz="1800" b="1" i="1" dirty="0" smtClean="0">
                <a:latin typeface="+mn-lt"/>
              </a:rPr>
              <a:t>Cochons</a:t>
            </a:r>
            <a:r>
              <a:rPr lang="fr-CA" sz="1800" b="1" i="1" dirty="0">
                <a:latin typeface="+mn-lt"/>
              </a:rPr>
              <a:t> » </a:t>
            </a:r>
            <a:r>
              <a:rPr lang="en-CA" sz="1800" dirty="0" smtClean="0">
                <a:latin typeface="+mn-lt"/>
              </a:rPr>
              <a:t>: Product Owner, Scrum Master et </a:t>
            </a:r>
            <a:r>
              <a:rPr lang="en-CA" sz="1800" dirty="0" err="1" smtClean="0">
                <a:latin typeface="+mn-lt"/>
              </a:rPr>
              <a:t>équipe</a:t>
            </a:r>
            <a:r>
              <a:rPr lang="en-CA" sz="1800" dirty="0" smtClean="0">
                <a:latin typeface="+mn-lt"/>
              </a:rPr>
              <a:t> de </a:t>
            </a:r>
            <a:r>
              <a:rPr lang="en-CA" sz="1800" dirty="0" err="1" smtClean="0">
                <a:latin typeface="+mn-lt"/>
              </a:rPr>
              <a:t>développement</a:t>
            </a:r>
            <a:r>
              <a:rPr lang="en-CA" sz="1800" dirty="0" smtClean="0">
                <a:latin typeface="+mn-lt"/>
              </a:rPr>
              <a:t>.</a:t>
            </a:r>
          </a:p>
          <a:p>
            <a:r>
              <a:rPr lang="fr-CA" sz="1800" b="1" i="1" dirty="0" smtClean="0">
                <a:latin typeface="+mn-lt"/>
              </a:rPr>
              <a:t>« Poulets » </a:t>
            </a:r>
            <a:r>
              <a:rPr lang="en-CA" sz="1800" dirty="0" smtClean="0">
                <a:latin typeface="+mn-lt"/>
              </a:rPr>
              <a:t>: </a:t>
            </a:r>
            <a:r>
              <a:rPr lang="en-CA" sz="1800" dirty="0" err="1" smtClean="0">
                <a:latin typeface="+mn-lt"/>
              </a:rPr>
              <a:t>utilisateurs</a:t>
            </a:r>
            <a:r>
              <a:rPr lang="en-CA" sz="1800" dirty="0" smtClean="0">
                <a:latin typeface="+mn-lt"/>
              </a:rPr>
              <a:t>, chargé de </a:t>
            </a:r>
            <a:r>
              <a:rPr lang="en-CA" sz="1800" dirty="0" err="1" smtClean="0">
                <a:latin typeface="+mn-lt"/>
              </a:rPr>
              <a:t>projet</a:t>
            </a:r>
            <a:r>
              <a:rPr lang="en-CA" sz="1800" dirty="0" smtClean="0">
                <a:latin typeface="+mn-lt"/>
              </a:rPr>
              <a:t> et </a:t>
            </a:r>
            <a:r>
              <a:rPr lang="en-CA" sz="1800" dirty="0" err="1" smtClean="0">
                <a:latin typeface="+mn-lt"/>
              </a:rPr>
              <a:t>partenaires</a:t>
            </a:r>
            <a:r>
              <a:rPr lang="en-CA" sz="1800" dirty="0" smtClean="0">
                <a:latin typeface="+mn-lt"/>
              </a:rPr>
              <a:t>.</a:t>
            </a:r>
            <a:endParaRPr lang="fr-CA" sz="1800" dirty="0" smtClean="0">
              <a:latin typeface="+mn-lt"/>
            </a:endParaRPr>
          </a:p>
          <a:p>
            <a:endParaRPr lang="en-US" sz="2000" b="1" dirty="0"/>
          </a:p>
          <a:p>
            <a:endParaRPr lang="fr-CA" sz="2000" dirty="0">
              <a:latin typeface="Verdana" pitchFamily="34" charset="0"/>
            </a:endParaRPr>
          </a:p>
        </p:txBody>
      </p:sp>
      <p:pic>
        <p:nvPicPr>
          <p:cNvPr id="10" name="Picture 2" descr="C:\Documents and Settings\sar09143\Bureau\poulets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682966" cy="36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cadre méthodologique </a:t>
            </a:r>
            <a:r>
              <a:rPr lang="fr-CA" sz="3600" cap="small" dirty="0" err="1" smtClean="0">
                <a:latin typeface="+mj-lt"/>
              </a:rPr>
              <a:t>Scrum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22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972000" y="1710676"/>
            <a:ext cx="324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Rôles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Product </a:t>
            </a:r>
            <a:r>
              <a:rPr lang="fr-CA" b="1" cap="small" dirty="0" err="1" smtClean="0">
                <a:solidFill>
                  <a:schemeClr val="bg1"/>
                </a:solidFill>
              </a:rPr>
              <a:t>Owner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L’Équipe de développement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err="1" smtClean="0">
                <a:solidFill>
                  <a:schemeClr val="bg1"/>
                </a:solidFill>
              </a:rPr>
              <a:t>Scrum</a:t>
            </a:r>
            <a:r>
              <a:rPr lang="fr-CA" b="1" cap="small" dirty="0" smtClean="0">
                <a:solidFill>
                  <a:schemeClr val="bg1"/>
                </a:solidFill>
              </a:rPr>
              <a:t> Master</a:t>
            </a:r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3420000" y="3189655"/>
            <a:ext cx="3240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Réunions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>
                <a:solidFill>
                  <a:schemeClr val="bg1"/>
                </a:solidFill>
              </a:rPr>
              <a:t>Planification de la livraison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>
                <a:solidFill>
                  <a:schemeClr val="bg1"/>
                </a:solidFill>
              </a:rPr>
              <a:t>Planification du sprint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Rencontre quotidienne</a:t>
            </a:r>
            <a:endParaRPr lang="fr-CA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Démo et rétro </a:t>
            </a:r>
            <a:r>
              <a:rPr lang="fr-CA" b="1" cap="small" dirty="0">
                <a:solidFill>
                  <a:schemeClr val="bg1"/>
                </a:solidFill>
              </a:rPr>
              <a:t>du </a:t>
            </a:r>
            <a:r>
              <a:rPr lang="fr-CA" b="1" cap="small" dirty="0" smtClean="0">
                <a:solidFill>
                  <a:schemeClr val="bg1"/>
                </a:solidFill>
              </a:rPr>
              <a:t>sprint</a:t>
            </a:r>
            <a:endParaRPr lang="fr-CA" b="1" cap="small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5760000" y="4945632"/>
            <a:ext cx="324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>
                <a:solidFill>
                  <a:schemeClr val="bg1"/>
                </a:solidFill>
              </a:rPr>
              <a:t>Artéfacts</a:t>
            </a:r>
            <a:endParaRPr lang="fr-CA" b="1" cap="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Product </a:t>
            </a:r>
            <a:r>
              <a:rPr lang="fr-CA" b="1" cap="small" dirty="0" err="1" smtClean="0">
                <a:solidFill>
                  <a:schemeClr val="bg1"/>
                </a:solidFill>
              </a:rPr>
              <a:t>backlog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Sprint </a:t>
            </a:r>
            <a:r>
              <a:rPr lang="fr-CA" b="1" cap="small" dirty="0" err="1" smtClean="0">
                <a:solidFill>
                  <a:schemeClr val="bg1"/>
                </a:solidFill>
              </a:rPr>
              <a:t>backlog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err="1" smtClean="0">
                <a:solidFill>
                  <a:schemeClr val="bg1"/>
                </a:solidFill>
              </a:rPr>
              <a:t>Burndown</a:t>
            </a:r>
            <a:r>
              <a:rPr lang="fr-CA" b="1" cap="small" dirty="0" smtClean="0">
                <a:solidFill>
                  <a:schemeClr val="bg1"/>
                </a:solidFill>
              </a:rPr>
              <a:t>/up chart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10677"/>
            <a:ext cx="720000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204000"/>
            <a:ext cx="72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494563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Planification de la livraison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>
                <a:latin typeface="+mn-lt"/>
                <a:cs typeface="Arial" charset="0"/>
              </a:rPr>
              <a:t>Sont présents : L’équipe, </a:t>
            </a:r>
            <a:r>
              <a:rPr lang="fr-CA" sz="1400" dirty="0" smtClean="0">
                <a:latin typeface="+mn-lt"/>
                <a:cs typeface="Arial" charset="0"/>
              </a:rPr>
              <a:t>le PO, </a:t>
            </a:r>
            <a:r>
              <a:rPr lang="fr-CA" sz="1400" dirty="0">
                <a:latin typeface="+mn-lt"/>
                <a:cs typeface="Arial" charset="0"/>
              </a:rPr>
              <a:t>le SM et des poulets </a:t>
            </a:r>
            <a:r>
              <a:rPr lang="fr-CA" sz="1400" dirty="0" smtClean="0">
                <a:latin typeface="+mn-lt"/>
                <a:cs typeface="Arial" charset="0"/>
              </a:rPr>
              <a:t>(chargé de projet, </a:t>
            </a:r>
            <a:r>
              <a:rPr lang="fr-CA" sz="1400" dirty="0">
                <a:latin typeface="+mn-lt"/>
                <a:cs typeface="Arial" charset="0"/>
              </a:rPr>
              <a:t>directeur</a:t>
            </a:r>
            <a:r>
              <a:rPr lang="fr-CA" sz="1400" dirty="0" smtClean="0">
                <a:latin typeface="+mn-lt"/>
                <a:cs typeface="Arial" charset="0"/>
              </a:rPr>
              <a:t>)</a:t>
            </a:r>
            <a:endParaRPr lang="fr-CA" sz="1400" dirty="0">
              <a:latin typeface="+mn-lt"/>
              <a:cs typeface="Arial" charset="0"/>
            </a:endParaRPr>
          </a:p>
          <a:p>
            <a:pPr marL="0" indent="0">
              <a:buNone/>
            </a:pPr>
            <a:r>
              <a:rPr lang="fr-CA" sz="1400" dirty="0" smtClean="0">
                <a:latin typeface="+mn-lt"/>
                <a:cs typeface="Arial" charset="0"/>
              </a:rPr>
              <a:t>La planification de la livraison est </a:t>
            </a:r>
            <a:r>
              <a:rPr lang="fr-CA" sz="1400" dirty="0">
                <a:latin typeface="+mn-lt"/>
                <a:cs typeface="Arial" charset="0"/>
              </a:rPr>
              <a:t>une rencontre </a:t>
            </a:r>
            <a:r>
              <a:rPr lang="fr-CA" sz="1400" b="1" u="sng" dirty="0">
                <a:latin typeface="+mn-lt"/>
                <a:cs typeface="Arial" charset="0"/>
              </a:rPr>
              <a:t>avant</a:t>
            </a:r>
            <a:r>
              <a:rPr lang="fr-CA" sz="1400" dirty="0">
                <a:latin typeface="+mn-lt"/>
                <a:cs typeface="Arial" charset="0"/>
              </a:rPr>
              <a:t> le premier sprint d’un projet.</a:t>
            </a:r>
          </a:p>
          <a:p>
            <a:r>
              <a:rPr lang="fr-CA" sz="1400" dirty="0">
                <a:latin typeface="+mn-lt"/>
                <a:cs typeface="Arial" charset="0"/>
              </a:rPr>
              <a:t>Définir la portée du projet (inclusions et exclusions</a:t>
            </a:r>
            <a:r>
              <a:rPr lang="fr-CA" sz="1400" dirty="0" smtClean="0">
                <a:latin typeface="+mn-lt"/>
                <a:cs typeface="Arial" charset="0"/>
              </a:rPr>
              <a:t>);</a:t>
            </a:r>
            <a:endParaRPr lang="fr-CA" sz="1400" dirty="0">
              <a:latin typeface="+mn-lt"/>
              <a:cs typeface="Arial" charset="0"/>
            </a:endParaRPr>
          </a:p>
          <a:p>
            <a:r>
              <a:rPr lang="fr-CA" sz="1400" dirty="0">
                <a:latin typeface="+mn-lt"/>
                <a:cs typeface="Arial" charset="0"/>
              </a:rPr>
              <a:t>Définir le nombre et le contenu des livraisons du </a:t>
            </a:r>
            <a:r>
              <a:rPr lang="fr-CA" sz="1400" dirty="0" smtClean="0">
                <a:latin typeface="+mn-lt"/>
                <a:cs typeface="Arial" charset="0"/>
              </a:rPr>
              <a:t>projet;</a:t>
            </a:r>
            <a:endParaRPr lang="fr-CA" sz="1400" dirty="0">
              <a:latin typeface="+mn-lt"/>
              <a:cs typeface="Arial" charset="0"/>
            </a:endParaRPr>
          </a:p>
          <a:p>
            <a:r>
              <a:rPr lang="fr-CA" sz="1400" dirty="0">
                <a:latin typeface="+mn-lt"/>
                <a:cs typeface="Arial" charset="0"/>
              </a:rPr>
              <a:t>Définir les éléments du </a:t>
            </a:r>
            <a:r>
              <a:rPr lang="fr-CA" sz="1400" dirty="0" err="1" smtClean="0">
                <a:latin typeface="+mn-lt"/>
                <a:cs typeface="Arial" charset="0"/>
              </a:rPr>
              <a:t>product</a:t>
            </a:r>
            <a:r>
              <a:rPr lang="fr-CA" sz="1400" dirty="0" smtClean="0">
                <a:latin typeface="+mn-lt"/>
                <a:cs typeface="Arial" charset="0"/>
              </a:rPr>
              <a:t> </a:t>
            </a:r>
            <a:r>
              <a:rPr lang="fr-CA" sz="1400" dirty="0" err="1" smtClean="0">
                <a:latin typeface="+mn-lt"/>
                <a:cs typeface="Arial" charset="0"/>
              </a:rPr>
              <a:t>backlog</a:t>
            </a:r>
            <a:r>
              <a:rPr lang="fr-CA" sz="1400" dirty="0" smtClean="0">
                <a:latin typeface="+mn-lt"/>
                <a:cs typeface="Arial" charset="0"/>
              </a:rPr>
              <a:t> et </a:t>
            </a:r>
            <a:r>
              <a:rPr lang="fr-CA" sz="1400" dirty="0">
                <a:latin typeface="+mn-lt"/>
                <a:cs typeface="Arial" charset="0"/>
              </a:rPr>
              <a:t>les </a:t>
            </a:r>
            <a:r>
              <a:rPr lang="fr-CA" sz="1400" dirty="0" smtClean="0">
                <a:latin typeface="+mn-lt"/>
                <a:cs typeface="Arial" charset="0"/>
              </a:rPr>
              <a:t>estimer.</a:t>
            </a:r>
            <a:endParaRPr lang="fr-CA" sz="1400" dirty="0">
              <a:latin typeface="+mn-lt"/>
              <a:cs typeface="Arial" charset="0"/>
            </a:endParaRPr>
          </a:p>
          <a:p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23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1379087" y="4860758"/>
            <a:ext cx="1195672" cy="1298428"/>
          </a:xfrm>
          <a:prstGeom prst="roundRect">
            <a:avLst/>
          </a:prstGeom>
          <a:solidFill>
            <a:schemeClr val="accent2">
              <a:alpha val="3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66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Planification du sprint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>
                <a:latin typeface="+mn-lt"/>
                <a:cs typeface="Arial" charset="0"/>
              </a:rPr>
              <a:t>Sont présents : L’équipe, le </a:t>
            </a:r>
            <a:r>
              <a:rPr lang="fr-CA" sz="1400" dirty="0" smtClean="0">
                <a:latin typeface="+mn-lt"/>
                <a:cs typeface="Arial" charset="0"/>
              </a:rPr>
              <a:t>PO, le SM et des poulets (chargé de projet, directeur)</a:t>
            </a:r>
          </a:p>
          <a:p>
            <a:pPr marL="0" indent="0">
              <a:buNone/>
            </a:pPr>
            <a:r>
              <a:rPr lang="fr-CA" sz="1400" dirty="0" smtClean="0">
                <a:latin typeface="+mn-lt"/>
                <a:cs typeface="Arial" charset="0"/>
              </a:rPr>
              <a:t>Le planification du sprint est une rencontre le premier jour du sprint d’une équipe.</a:t>
            </a:r>
          </a:p>
          <a:p>
            <a:r>
              <a:rPr lang="fr-CA" sz="1400" dirty="0" smtClean="0">
                <a:latin typeface="+mn-lt"/>
                <a:cs typeface="Arial" charset="0"/>
              </a:rPr>
              <a:t>Choisir </a:t>
            </a:r>
            <a:r>
              <a:rPr lang="fr-CA" sz="1400" dirty="0">
                <a:latin typeface="+mn-lt"/>
                <a:cs typeface="Arial" charset="0"/>
              </a:rPr>
              <a:t>les éléments du </a:t>
            </a:r>
            <a:r>
              <a:rPr lang="fr-CA" sz="1400" dirty="0" err="1" smtClean="0">
                <a:latin typeface="+mn-lt"/>
                <a:cs typeface="Arial" charset="0"/>
              </a:rPr>
              <a:t>product</a:t>
            </a:r>
            <a:r>
              <a:rPr lang="fr-CA" sz="1400" dirty="0" smtClean="0">
                <a:latin typeface="+mn-lt"/>
                <a:cs typeface="Arial" charset="0"/>
              </a:rPr>
              <a:t> </a:t>
            </a:r>
            <a:r>
              <a:rPr lang="fr-CA" sz="1400" dirty="0" err="1" smtClean="0">
                <a:latin typeface="+mn-lt"/>
                <a:cs typeface="Arial" charset="0"/>
              </a:rPr>
              <a:t>backlog</a:t>
            </a:r>
            <a:r>
              <a:rPr lang="fr-CA" sz="1400" dirty="0" smtClean="0">
                <a:latin typeface="+mn-lt"/>
                <a:cs typeface="Arial" charset="0"/>
              </a:rPr>
              <a:t> qui </a:t>
            </a:r>
            <a:r>
              <a:rPr lang="fr-CA" sz="1400" dirty="0">
                <a:latin typeface="+mn-lt"/>
                <a:cs typeface="Arial" charset="0"/>
              </a:rPr>
              <a:t>seront réalisés au cours du </a:t>
            </a:r>
            <a:r>
              <a:rPr lang="fr-CA" sz="1400" dirty="0" smtClean="0">
                <a:latin typeface="+mn-lt"/>
                <a:cs typeface="Arial" charset="0"/>
              </a:rPr>
              <a:t>sprint;</a:t>
            </a:r>
            <a:endParaRPr lang="fr-CA" sz="1400" dirty="0">
              <a:latin typeface="+mn-lt"/>
              <a:cs typeface="Arial" charset="0"/>
            </a:endParaRPr>
          </a:p>
          <a:p>
            <a:r>
              <a:rPr lang="fr-CA" sz="1400" dirty="0">
                <a:latin typeface="+mn-lt"/>
                <a:cs typeface="Arial" charset="0"/>
              </a:rPr>
              <a:t>Obtenir les éclaircissements nécessaire du </a:t>
            </a:r>
            <a:r>
              <a:rPr lang="fr-CA" sz="1400" dirty="0" smtClean="0">
                <a:latin typeface="+mn-lt"/>
                <a:cs typeface="Arial" charset="0"/>
              </a:rPr>
              <a:t>PO </a:t>
            </a:r>
            <a:r>
              <a:rPr lang="fr-CA" sz="1400" dirty="0">
                <a:latin typeface="+mn-lt"/>
                <a:cs typeface="Arial" charset="0"/>
              </a:rPr>
              <a:t>sur les éléments </a:t>
            </a:r>
            <a:r>
              <a:rPr lang="fr-CA" sz="1400" dirty="0" smtClean="0">
                <a:latin typeface="+mn-lt"/>
                <a:cs typeface="Arial" charset="0"/>
              </a:rPr>
              <a:t>choisis;</a:t>
            </a:r>
            <a:endParaRPr lang="fr-CA" sz="1400" dirty="0">
              <a:latin typeface="+mn-lt"/>
              <a:cs typeface="Arial" charset="0"/>
            </a:endParaRPr>
          </a:p>
          <a:p>
            <a:r>
              <a:rPr lang="fr-CA" sz="1400" dirty="0">
                <a:latin typeface="+mn-lt"/>
                <a:cs typeface="Arial" charset="0"/>
              </a:rPr>
              <a:t>Découper chaque </a:t>
            </a:r>
            <a:r>
              <a:rPr lang="fr-CA" sz="1400" dirty="0" smtClean="0">
                <a:latin typeface="+mn-lt"/>
                <a:cs typeface="Arial" charset="0"/>
              </a:rPr>
              <a:t>histoire en tâches et estimer </a:t>
            </a:r>
            <a:r>
              <a:rPr lang="fr-CA" sz="1400" dirty="0">
                <a:latin typeface="+mn-lt"/>
                <a:cs typeface="Arial" charset="0"/>
              </a:rPr>
              <a:t>chaque </a:t>
            </a:r>
            <a:r>
              <a:rPr lang="fr-CA" sz="1400" dirty="0" smtClean="0">
                <a:latin typeface="+mn-lt"/>
                <a:cs typeface="Arial" charset="0"/>
              </a:rPr>
              <a:t>tâche.</a:t>
            </a:r>
            <a:endParaRPr lang="fr-CA" sz="1400" dirty="0">
              <a:latin typeface="+mn-lt"/>
              <a:cs typeface="Arial" charset="0"/>
            </a:endParaRPr>
          </a:p>
          <a:p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24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574759" y="4860758"/>
            <a:ext cx="1080257" cy="129842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96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Rencontre quotidienne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>
                <a:latin typeface="+mn-lt"/>
                <a:cs typeface="Arial" charset="0"/>
              </a:rPr>
              <a:t>Sont présents : L’équipe, le </a:t>
            </a:r>
            <a:r>
              <a:rPr lang="fr-CA" sz="1400" dirty="0" smtClean="0">
                <a:latin typeface="+mn-lt"/>
                <a:cs typeface="Arial" charset="0"/>
              </a:rPr>
              <a:t>PO, </a:t>
            </a:r>
            <a:r>
              <a:rPr lang="fr-CA" sz="1400" dirty="0">
                <a:latin typeface="+mn-lt"/>
                <a:cs typeface="Arial" charset="0"/>
              </a:rPr>
              <a:t>le SM et des poulets </a:t>
            </a:r>
            <a:r>
              <a:rPr lang="fr-CA" sz="1400" dirty="0" smtClean="0">
                <a:latin typeface="+mn-lt"/>
                <a:cs typeface="Arial" charset="0"/>
              </a:rPr>
              <a:t>(chargé de </a:t>
            </a:r>
            <a:r>
              <a:rPr lang="fr-CA" sz="1400" dirty="0">
                <a:latin typeface="+mn-lt"/>
                <a:cs typeface="Arial" charset="0"/>
              </a:rPr>
              <a:t>projet, directeur)</a:t>
            </a:r>
          </a:p>
          <a:p>
            <a:pPr marL="0" indent="0">
              <a:buNone/>
            </a:pPr>
            <a:r>
              <a:rPr lang="fr-CA" sz="1400" dirty="0" smtClean="0">
                <a:latin typeface="+mn-lt"/>
                <a:cs typeface="Arial" charset="0"/>
              </a:rPr>
              <a:t>C’est </a:t>
            </a:r>
            <a:r>
              <a:rPr lang="fr-CA" sz="1400" dirty="0">
                <a:latin typeface="+mn-lt"/>
                <a:cs typeface="Arial" charset="0"/>
              </a:rPr>
              <a:t>une rencontre </a:t>
            </a:r>
            <a:r>
              <a:rPr lang="fr-CA" sz="1400" dirty="0" smtClean="0">
                <a:latin typeface="+mn-lt"/>
                <a:cs typeface="Arial" charset="0"/>
              </a:rPr>
              <a:t>quotidienne de </a:t>
            </a:r>
            <a:r>
              <a:rPr lang="fr-CA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15 minutes</a:t>
            </a:r>
            <a:r>
              <a:rPr lang="fr-CA" sz="1400" dirty="0" smtClean="0">
                <a:latin typeface="+mn-lt"/>
                <a:cs typeface="Arial" charset="0"/>
              </a:rPr>
              <a:t>. </a:t>
            </a:r>
            <a:r>
              <a:rPr lang="fr-CA" sz="1400" dirty="0">
                <a:latin typeface="+mn-lt"/>
                <a:cs typeface="Arial" charset="0"/>
              </a:rPr>
              <a:t>Chaque membre de l’équipe </a:t>
            </a:r>
            <a:r>
              <a:rPr lang="fr-CA" sz="1400" b="1" dirty="0">
                <a:latin typeface="+mn-lt"/>
                <a:cs typeface="Arial" charset="0"/>
              </a:rPr>
              <a:t>parle </a:t>
            </a:r>
            <a:r>
              <a:rPr lang="fr-CA" sz="1400" b="1" dirty="0" smtClean="0">
                <a:latin typeface="+mn-lt"/>
                <a:cs typeface="Arial" charset="0"/>
              </a:rPr>
              <a:t>(1) de </a:t>
            </a:r>
            <a:r>
              <a:rPr lang="fr-CA" sz="1400" b="1" dirty="0">
                <a:latin typeface="+mn-lt"/>
                <a:cs typeface="Arial" charset="0"/>
              </a:rPr>
              <a:t>ce qu’il a fait la veille, </a:t>
            </a:r>
            <a:r>
              <a:rPr lang="fr-CA" sz="1400" b="1" dirty="0" smtClean="0">
                <a:latin typeface="+mn-lt"/>
                <a:cs typeface="Arial" charset="0"/>
              </a:rPr>
              <a:t>(2) de ce </a:t>
            </a:r>
            <a:r>
              <a:rPr lang="fr-CA" sz="1400" b="1" dirty="0">
                <a:latin typeface="+mn-lt"/>
                <a:cs typeface="Arial" charset="0"/>
              </a:rPr>
              <a:t>qu’il fera au cours de la journée et </a:t>
            </a:r>
            <a:r>
              <a:rPr lang="fr-CA" sz="1400" b="1" dirty="0" smtClean="0">
                <a:latin typeface="+mn-lt"/>
                <a:cs typeface="Arial" charset="0"/>
              </a:rPr>
              <a:t>(3) des </a:t>
            </a:r>
            <a:r>
              <a:rPr lang="fr-CA" sz="1400" b="1" dirty="0">
                <a:latin typeface="+mn-lt"/>
                <a:cs typeface="Arial" charset="0"/>
              </a:rPr>
              <a:t>éléments bloquants rencontrés</a:t>
            </a:r>
            <a:r>
              <a:rPr lang="fr-CA" sz="1400" dirty="0" smtClean="0">
                <a:latin typeface="+mn-lt"/>
                <a:cs typeface="Arial" charset="0"/>
              </a:rPr>
              <a:t>.</a:t>
            </a:r>
            <a:endParaRPr lang="fr-CA" sz="1400" dirty="0">
              <a:latin typeface="+mn-lt"/>
              <a:cs typeface="Arial" charset="0"/>
            </a:endParaRPr>
          </a:p>
          <a:p>
            <a:r>
              <a:rPr lang="fr-CA" sz="1400" dirty="0" smtClean="0">
                <a:latin typeface="+mn-lt"/>
                <a:cs typeface="Arial" charset="0"/>
              </a:rPr>
              <a:t>Partage </a:t>
            </a:r>
            <a:r>
              <a:rPr lang="fr-CA" sz="1400" dirty="0">
                <a:latin typeface="+mn-lt"/>
                <a:cs typeface="Arial" charset="0"/>
              </a:rPr>
              <a:t>le statut d’avancement de </a:t>
            </a:r>
            <a:r>
              <a:rPr lang="fr-CA" sz="1400" dirty="0" smtClean="0">
                <a:latin typeface="+mn-lt"/>
                <a:cs typeface="Arial" charset="0"/>
              </a:rPr>
              <a:t>chacun;</a:t>
            </a:r>
            <a:endParaRPr lang="fr-CA" sz="1400" dirty="0">
              <a:latin typeface="+mn-lt"/>
              <a:cs typeface="Arial" charset="0"/>
            </a:endParaRPr>
          </a:p>
          <a:p>
            <a:r>
              <a:rPr lang="fr-CA" sz="1400" dirty="0">
                <a:latin typeface="+mn-lt"/>
                <a:cs typeface="Arial" charset="0"/>
              </a:rPr>
              <a:t>Permet d’échanger sur les problématiques </a:t>
            </a:r>
            <a:r>
              <a:rPr lang="fr-CA" sz="1400" dirty="0" smtClean="0">
                <a:latin typeface="+mn-lt"/>
                <a:cs typeface="Arial" charset="0"/>
              </a:rPr>
              <a:t>rencontrées.</a:t>
            </a:r>
            <a:endParaRPr lang="fr-CA" sz="1400" dirty="0">
              <a:latin typeface="+mn-lt"/>
              <a:cs typeface="Arial" charset="0"/>
            </a:endParaRPr>
          </a:p>
          <a:p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25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2" name="Organigramme : Connecteur 1"/>
          <p:cNvSpPr/>
          <p:nvPr/>
        </p:nvSpPr>
        <p:spPr>
          <a:xfrm>
            <a:off x="6055895" y="3120189"/>
            <a:ext cx="890337" cy="930442"/>
          </a:xfrm>
          <a:prstGeom prst="flowChartConnector">
            <a:avLst/>
          </a:prstGeom>
          <a:solidFill>
            <a:schemeClr val="accent2">
              <a:alpha val="3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4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Démo et rétrospective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400" dirty="0">
                <a:latin typeface="+mn-lt"/>
                <a:cs typeface="Arial" charset="0"/>
              </a:rPr>
              <a:t>Sont présents à la démo : </a:t>
            </a:r>
            <a:r>
              <a:rPr lang="fr-CA" sz="1400" b="1" dirty="0">
                <a:latin typeface="+mn-lt"/>
                <a:cs typeface="Arial" charset="0"/>
              </a:rPr>
              <a:t>Tous</a:t>
            </a:r>
            <a:r>
              <a:rPr lang="fr-CA" sz="1400" dirty="0">
                <a:latin typeface="+mn-lt"/>
                <a:cs typeface="Arial" charset="0"/>
              </a:rPr>
              <a:t>. Sont présents à la rétro : </a:t>
            </a:r>
            <a:r>
              <a:rPr lang="fr-CA" sz="1400" b="1" dirty="0">
                <a:latin typeface="+mn-lt"/>
                <a:cs typeface="Arial" charset="0"/>
              </a:rPr>
              <a:t>L’équipe </a:t>
            </a:r>
            <a:r>
              <a:rPr lang="fr-CA" sz="1400" dirty="0">
                <a:latin typeface="+mn-lt"/>
                <a:cs typeface="Arial" charset="0"/>
              </a:rPr>
              <a:t>et le </a:t>
            </a:r>
            <a:r>
              <a:rPr lang="fr-CA" sz="1400" b="1" dirty="0" smtClean="0">
                <a:latin typeface="+mn-lt"/>
                <a:cs typeface="Arial" charset="0"/>
              </a:rPr>
              <a:t>SM</a:t>
            </a:r>
            <a:r>
              <a:rPr lang="fr-CA" sz="1400" dirty="0" smtClean="0">
                <a:latin typeface="+mn-lt"/>
                <a:cs typeface="Arial" charset="0"/>
              </a:rPr>
              <a:t>.</a:t>
            </a:r>
            <a:endParaRPr lang="fr-CA" sz="1400" dirty="0">
              <a:latin typeface="+mn-lt"/>
              <a:cs typeface="Arial" charset="0"/>
            </a:endParaRPr>
          </a:p>
          <a:p>
            <a:pPr marL="0" indent="0">
              <a:buNone/>
            </a:pPr>
            <a:r>
              <a:rPr lang="fr-CA" sz="1400" dirty="0">
                <a:latin typeface="+mn-lt"/>
                <a:cs typeface="Arial" charset="0"/>
              </a:rPr>
              <a:t>La démo et la rétrospective se déroulent le dernier jour du sprint d’une équipe.</a:t>
            </a:r>
          </a:p>
          <a:p>
            <a:r>
              <a:rPr lang="fr-CA" sz="1400" dirty="0" smtClean="0">
                <a:latin typeface="+mn-lt"/>
                <a:cs typeface="Arial" charset="0"/>
              </a:rPr>
              <a:t>Démonstration du </a:t>
            </a:r>
            <a:r>
              <a:rPr lang="fr-CA" sz="1400" dirty="0">
                <a:latin typeface="+mn-lt"/>
                <a:cs typeface="Arial" charset="0"/>
              </a:rPr>
              <a:t>travail réalisé au cours du </a:t>
            </a:r>
            <a:r>
              <a:rPr lang="fr-CA" sz="1400" dirty="0" smtClean="0">
                <a:latin typeface="+mn-lt"/>
                <a:cs typeface="Arial" charset="0"/>
              </a:rPr>
              <a:t>sprint;</a:t>
            </a:r>
            <a:endParaRPr lang="fr-CA" sz="1400" dirty="0">
              <a:latin typeface="+mn-lt"/>
              <a:cs typeface="Arial" charset="0"/>
            </a:endParaRPr>
          </a:p>
          <a:p>
            <a:r>
              <a:rPr lang="fr-CA" sz="1400" dirty="0">
                <a:latin typeface="+mn-lt"/>
                <a:cs typeface="Arial" charset="0"/>
              </a:rPr>
              <a:t>Auto-évaluation de </a:t>
            </a:r>
            <a:r>
              <a:rPr lang="fr-CA" sz="1400" dirty="0" smtClean="0">
                <a:latin typeface="+mn-lt"/>
                <a:cs typeface="Arial" charset="0"/>
              </a:rPr>
              <a:t>l’équipe;</a:t>
            </a:r>
            <a:endParaRPr lang="fr-CA" sz="1400" dirty="0">
              <a:latin typeface="+mn-lt"/>
              <a:cs typeface="Arial" charset="0"/>
            </a:endParaRPr>
          </a:p>
          <a:p>
            <a:r>
              <a:rPr lang="fr-CA" sz="1400" dirty="0">
                <a:latin typeface="+mn-lt"/>
                <a:cs typeface="Arial" charset="0"/>
              </a:rPr>
              <a:t>Identification d’améliorations pour les prochains </a:t>
            </a:r>
            <a:r>
              <a:rPr lang="fr-CA" sz="1400" dirty="0" smtClean="0">
                <a:latin typeface="+mn-lt"/>
                <a:cs typeface="Arial" charset="0"/>
              </a:rPr>
              <a:t>sprints.</a:t>
            </a:r>
            <a:endParaRPr lang="fr-CA" sz="1400" dirty="0">
              <a:latin typeface="+mn-lt"/>
              <a:cs typeface="Arial" charset="0"/>
            </a:endParaRPr>
          </a:p>
          <a:p>
            <a:endParaRPr lang="fr-FR" sz="14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26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6289444" y="4146884"/>
            <a:ext cx="1080257" cy="721895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à coins arrondis 11"/>
          <p:cNvSpPr/>
          <p:nvPr/>
        </p:nvSpPr>
        <p:spPr>
          <a:xfrm>
            <a:off x="6289444" y="5538269"/>
            <a:ext cx="1080257" cy="850899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8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cadre méthodologique </a:t>
            </a:r>
            <a:r>
              <a:rPr lang="fr-CA" sz="3600" cap="small" dirty="0" err="1" smtClean="0">
                <a:latin typeface="+mj-lt"/>
              </a:rPr>
              <a:t>Scrum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27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972000" y="1710676"/>
            <a:ext cx="324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Rôles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Product </a:t>
            </a:r>
            <a:r>
              <a:rPr lang="fr-CA" b="1" cap="small" dirty="0" err="1" smtClean="0">
                <a:solidFill>
                  <a:schemeClr val="bg1"/>
                </a:solidFill>
              </a:rPr>
              <a:t>Owner</a:t>
            </a:r>
            <a:endParaRPr lang="fr-CA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L’Équipe de développement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err="1" smtClean="0">
                <a:solidFill>
                  <a:schemeClr val="bg1"/>
                </a:solidFill>
              </a:rPr>
              <a:t>Scrum</a:t>
            </a:r>
            <a:r>
              <a:rPr lang="fr-CA" b="1" cap="small" dirty="0" smtClean="0">
                <a:solidFill>
                  <a:schemeClr val="bg1"/>
                </a:solidFill>
              </a:rPr>
              <a:t> Master</a:t>
            </a:r>
          </a:p>
        </p:txBody>
      </p:sp>
      <p:sp>
        <p:nvSpPr>
          <p:cNvPr id="8" name="ZoneTexte 7"/>
          <p:cNvSpPr txBox="1"/>
          <p:nvPr>
            <p:custDataLst>
              <p:tags r:id="rId6"/>
            </p:custDataLst>
          </p:nvPr>
        </p:nvSpPr>
        <p:spPr>
          <a:xfrm>
            <a:off x="3420000" y="3189655"/>
            <a:ext cx="3240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 smtClean="0">
                <a:solidFill>
                  <a:schemeClr val="bg1"/>
                </a:solidFill>
              </a:rPr>
              <a:t>Réunions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>
                <a:solidFill>
                  <a:schemeClr val="bg1"/>
                </a:solidFill>
              </a:rPr>
              <a:t>Planification de la livraison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>
                <a:solidFill>
                  <a:schemeClr val="bg1"/>
                </a:solidFill>
              </a:rPr>
              <a:t>Planification du sprint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Rencontre quotidienne</a:t>
            </a:r>
            <a:endParaRPr lang="fr-CA" b="1" cap="smal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Démo et rétro </a:t>
            </a:r>
            <a:r>
              <a:rPr lang="fr-CA" b="1" cap="small" dirty="0">
                <a:solidFill>
                  <a:schemeClr val="bg1"/>
                </a:solidFill>
              </a:rPr>
              <a:t>du </a:t>
            </a:r>
            <a:r>
              <a:rPr lang="fr-CA" b="1" cap="small" dirty="0" smtClean="0">
                <a:solidFill>
                  <a:schemeClr val="bg1"/>
                </a:solidFill>
              </a:rPr>
              <a:t>sprint</a:t>
            </a:r>
            <a:endParaRPr lang="fr-CA" b="1" cap="small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5760000" y="4945632"/>
            <a:ext cx="324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b="1" cap="all" dirty="0">
                <a:solidFill>
                  <a:schemeClr val="bg1"/>
                </a:solidFill>
              </a:rPr>
              <a:t>Artéfacts</a:t>
            </a:r>
            <a:endParaRPr lang="fr-CA" b="1" cap="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Product </a:t>
            </a:r>
            <a:r>
              <a:rPr lang="fr-CA" b="1" cap="small" dirty="0" err="1" smtClean="0">
                <a:solidFill>
                  <a:schemeClr val="bg1"/>
                </a:solidFill>
              </a:rPr>
              <a:t>backlog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smtClean="0">
                <a:solidFill>
                  <a:schemeClr val="bg1"/>
                </a:solidFill>
              </a:rPr>
              <a:t>Sprint </a:t>
            </a:r>
            <a:r>
              <a:rPr lang="fr-CA" b="1" cap="small" dirty="0" err="1" smtClean="0">
                <a:solidFill>
                  <a:schemeClr val="bg1"/>
                </a:solidFill>
              </a:rPr>
              <a:t>backlog</a:t>
            </a:r>
            <a:endParaRPr lang="fr-CA" b="1" cap="smal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b="1" cap="small" dirty="0" err="1" smtClean="0">
                <a:solidFill>
                  <a:schemeClr val="bg1"/>
                </a:solidFill>
              </a:rPr>
              <a:t>Burndown</a:t>
            </a:r>
            <a:r>
              <a:rPr lang="fr-CA" b="1" cap="small" dirty="0" smtClean="0">
                <a:solidFill>
                  <a:schemeClr val="bg1"/>
                </a:solidFill>
              </a:rPr>
              <a:t>/up chart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10677"/>
            <a:ext cx="720000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204000"/>
            <a:ext cx="72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494563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Product </a:t>
            </a:r>
            <a:r>
              <a:rPr lang="fr-CA" sz="3600" cap="small" dirty="0" err="1" smtClean="0">
                <a:latin typeface="+mj-lt"/>
              </a:rPr>
              <a:t>backlog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28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0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r>
              <a:rPr lang="en-CA" altLang="fr-FR" sz="1800" dirty="0">
                <a:latin typeface="+mn-lt"/>
              </a:rPr>
              <a:t>Il </a:t>
            </a:r>
            <a:r>
              <a:rPr lang="en-CA" altLang="fr-FR" sz="1800" dirty="0" err="1">
                <a:latin typeface="+mn-lt"/>
              </a:rPr>
              <a:t>est</a:t>
            </a:r>
            <a:r>
              <a:rPr lang="en-CA" altLang="fr-FR" sz="1800" dirty="0">
                <a:latin typeface="+mn-lt"/>
              </a:rPr>
              <a:t> </a:t>
            </a:r>
            <a:r>
              <a:rPr lang="en-CA" altLang="fr-FR" sz="1800" dirty="0" err="1">
                <a:latin typeface="+mn-lt"/>
              </a:rPr>
              <a:t>géré</a:t>
            </a:r>
            <a:r>
              <a:rPr lang="en-CA" altLang="fr-FR" sz="1800" dirty="0">
                <a:latin typeface="+mn-lt"/>
              </a:rPr>
              <a:t> et </a:t>
            </a:r>
            <a:r>
              <a:rPr lang="en-CA" altLang="fr-FR" sz="1800" dirty="0" err="1" smtClean="0">
                <a:latin typeface="+mn-lt"/>
              </a:rPr>
              <a:t>mis</a:t>
            </a:r>
            <a:r>
              <a:rPr lang="en-CA" altLang="fr-FR" sz="1800" dirty="0" smtClean="0">
                <a:latin typeface="+mn-lt"/>
              </a:rPr>
              <a:t> à jour </a:t>
            </a:r>
            <a:r>
              <a:rPr lang="en-CA" altLang="fr-FR" sz="1800" dirty="0">
                <a:latin typeface="+mn-lt"/>
              </a:rPr>
              <a:t>par le </a:t>
            </a:r>
            <a:r>
              <a:rPr lang="fr-CA" altLang="fr-FR" sz="1800" dirty="0">
                <a:latin typeface="+mn-lt"/>
              </a:rPr>
              <a:t>«le chef du produit </a:t>
            </a:r>
            <a:r>
              <a:rPr lang="fr-CA" altLang="fr-FR" sz="1800" dirty="0" smtClean="0">
                <a:latin typeface="+mn-lt"/>
              </a:rPr>
              <a:t>»;</a:t>
            </a:r>
            <a:r>
              <a:rPr lang="fr-CA" altLang="fr-FR" sz="1800" dirty="0">
                <a:latin typeface="+mn-lt"/>
              </a:rPr>
              <a:t> </a:t>
            </a:r>
            <a:endParaRPr lang="en-CA" altLang="fr-FR" sz="1800" dirty="0">
              <a:latin typeface="+mn-lt"/>
            </a:endParaRPr>
          </a:p>
          <a:p>
            <a:r>
              <a:rPr lang="en-CA" altLang="fr-FR" sz="1800" dirty="0" err="1" smtClean="0">
                <a:latin typeface="+mn-lt"/>
              </a:rPr>
              <a:t>Exigences</a:t>
            </a:r>
            <a:r>
              <a:rPr lang="en-CA" altLang="fr-FR" sz="1800" dirty="0" smtClean="0">
                <a:latin typeface="+mn-lt"/>
              </a:rPr>
              <a:t> </a:t>
            </a:r>
            <a:r>
              <a:rPr lang="en-CA" altLang="fr-FR" sz="1800" dirty="0" err="1">
                <a:latin typeface="+mn-lt"/>
              </a:rPr>
              <a:t>fonctionnelles</a:t>
            </a:r>
            <a:r>
              <a:rPr lang="en-CA" altLang="fr-FR" sz="1800" dirty="0">
                <a:latin typeface="+mn-lt"/>
              </a:rPr>
              <a:t> </a:t>
            </a:r>
            <a:r>
              <a:rPr lang="en-CA" altLang="fr-FR" sz="1800" dirty="0" smtClean="0">
                <a:latin typeface="+mn-lt"/>
              </a:rPr>
              <a:t>et non </a:t>
            </a:r>
            <a:r>
              <a:rPr lang="en-CA" altLang="fr-FR" sz="1800" dirty="0" err="1" smtClean="0">
                <a:latin typeface="+mn-lt"/>
              </a:rPr>
              <a:t>fonctionnelles</a:t>
            </a:r>
            <a:r>
              <a:rPr lang="en-CA" altLang="fr-FR" sz="1800" dirty="0" smtClean="0">
                <a:latin typeface="+mn-lt"/>
              </a:rPr>
              <a:t> du </a:t>
            </a:r>
            <a:r>
              <a:rPr lang="en-CA" altLang="fr-FR" sz="1800" dirty="0" err="1">
                <a:latin typeface="+mn-lt"/>
              </a:rPr>
              <a:t>système</a:t>
            </a:r>
            <a:r>
              <a:rPr lang="en-CA" altLang="fr-FR" sz="1800" dirty="0">
                <a:latin typeface="+mn-lt"/>
              </a:rPr>
              <a:t> à </a:t>
            </a:r>
            <a:r>
              <a:rPr lang="en-CA" altLang="fr-FR" sz="1800" dirty="0" err="1">
                <a:latin typeface="+mn-lt"/>
              </a:rPr>
              <a:t>developper</a:t>
            </a:r>
            <a:r>
              <a:rPr lang="en-CA" altLang="fr-FR" sz="1800" dirty="0">
                <a:latin typeface="+mn-lt"/>
              </a:rPr>
              <a:t>;</a:t>
            </a:r>
          </a:p>
          <a:p>
            <a:r>
              <a:rPr lang="en-CA" altLang="fr-FR" sz="1800" dirty="0" err="1">
                <a:latin typeface="+mn-lt"/>
              </a:rPr>
              <a:t>L’ordre</a:t>
            </a:r>
            <a:r>
              <a:rPr lang="en-CA" altLang="fr-FR" sz="1800" dirty="0">
                <a:latin typeface="+mn-lt"/>
              </a:rPr>
              <a:t> de la </a:t>
            </a:r>
            <a:r>
              <a:rPr lang="en-CA" altLang="fr-FR" sz="1800" dirty="0" err="1">
                <a:latin typeface="+mn-lt"/>
              </a:rPr>
              <a:t>liste</a:t>
            </a:r>
            <a:r>
              <a:rPr lang="en-CA" altLang="fr-FR" sz="1800" dirty="0">
                <a:latin typeface="+mn-lt"/>
              </a:rPr>
              <a:t> </a:t>
            </a:r>
            <a:r>
              <a:rPr lang="en-CA" altLang="fr-FR" sz="1800" dirty="0" err="1">
                <a:latin typeface="+mn-lt"/>
              </a:rPr>
              <a:t>est</a:t>
            </a:r>
            <a:r>
              <a:rPr lang="en-CA" altLang="fr-FR" sz="1800" dirty="0">
                <a:latin typeface="+mn-lt"/>
              </a:rPr>
              <a:t> important, </a:t>
            </a:r>
            <a:r>
              <a:rPr lang="en-CA" altLang="fr-FR" sz="1800" dirty="0" err="1">
                <a:latin typeface="+mn-lt"/>
              </a:rPr>
              <a:t>celles</a:t>
            </a:r>
            <a:r>
              <a:rPr lang="en-CA" altLang="fr-FR" sz="1800" dirty="0">
                <a:latin typeface="+mn-lt"/>
              </a:rPr>
              <a:t> qui </a:t>
            </a:r>
            <a:r>
              <a:rPr lang="en-CA" altLang="fr-FR" sz="1800" dirty="0" err="1">
                <a:latin typeface="+mn-lt"/>
              </a:rPr>
              <a:t>sont</a:t>
            </a:r>
            <a:r>
              <a:rPr lang="en-CA" altLang="fr-FR" sz="1800" dirty="0">
                <a:latin typeface="+mn-lt"/>
              </a:rPr>
              <a:t> </a:t>
            </a:r>
            <a:r>
              <a:rPr lang="en-CA" altLang="fr-FR" sz="1800" dirty="0" err="1">
                <a:latin typeface="+mn-lt"/>
              </a:rPr>
              <a:t>en</a:t>
            </a:r>
            <a:r>
              <a:rPr lang="en-CA" altLang="fr-FR" sz="1800" dirty="0">
                <a:latin typeface="+mn-lt"/>
              </a:rPr>
              <a:t> haut </a:t>
            </a:r>
            <a:r>
              <a:rPr lang="en-CA" altLang="fr-FR" sz="1800" dirty="0" err="1">
                <a:latin typeface="+mn-lt"/>
              </a:rPr>
              <a:t>sont</a:t>
            </a:r>
            <a:r>
              <a:rPr lang="en-CA" altLang="fr-FR" sz="1800" dirty="0">
                <a:latin typeface="+mn-lt"/>
              </a:rPr>
              <a:t> les plus </a:t>
            </a:r>
            <a:r>
              <a:rPr lang="en-CA" altLang="fr-FR" sz="1800" dirty="0" err="1" smtClean="0">
                <a:latin typeface="+mn-lt"/>
              </a:rPr>
              <a:t>prioritaires</a:t>
            </a:r>
            <a:r>
              <a:rPr lang="en-CA" altLang="fr-FR" sz="1800" dirty="0" smtClean="0">
                <a:latin typeface="+mn-lt"/>
              </a:rPr>
              <a:t>.</a:t>
            </a:r>
            <a:endParaRPr lang="en-CA" altLang="fr-FR" sz="1800" dirty="0">
              <a:latin typeface="+mn-lt"/>
            </a:endParaRPr>
          </a:p>
          <a:p>
            <a:endParaRPr lang="fr-FR" sz="1400" dirty="0"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460770" y="4940969"/>
            <a:ext cx="1080257" cy="898358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37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Product </a:t>
            </a:r>
            <a:r>
              <a:rPr lang="fr-CA" sz="3600" cap="small" dirty="0" err="1" smtClean="0">
                <a:latin typeface="+mj-lt"/>
              </a:rPr>
              <a:t>backlog</a:t>
            </a:r>
            <a:endParaRPr lang="fr-FR" sz="3600" cap="small" dirty="0">
              <a:latin typeface="+mj-lt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620000"/>
            <a:ext cx="8640000" cy="4324500"/>
          </a:xfrm>
        </p:spPr>
      </p:pic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29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42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Limites des méthodes </a:t>
            </a:r>
            <a:r>
              <a:rPr lang="fr-CA" sz="3600" cap="small" dirty="0" smtClean="0">
                <a:latin typeface="+mj-lt"/>
              </a:rPr>
              <a:t>traditionnelles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2" y="1620000"/>
            <a:ext cx="3550345" cy="198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82" y="1620000"/>
            <a:ext cx="3541805" cy="1980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0" y="3729306"/>
            <a:ext cx="4176000" cy="236470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87" y="6167247"/>
            <a:ext cx="2628000" cy="2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6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Sprint </a:t>
            </a:r>
            <a:r>
              <a:rPr lang="fr-CA" sz="3600" cap="small" dirty="0" err="1" smtClean="0">
                <a:latin typeface="+mj-lt"/>
              </a:rPr>
              <a:t>backlog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30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0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r>
              <a:rPr lang="en-CA" altLang="fr-FR" sz="1800" dirty="0">
                <a:latin typeface="+mn-lt"/>
              </a:rPr>
              <a:t>Il </a:t>
            </a:r>
            <a:r>
              <a:rPr lang="en-CA" altLang="fr-FR" sz="1800" dirty="0" err="1">
                <a:latin typeface="+mn-lt"/>
              </a:rPr>
              <a:t>est</a:t>
            </a:r>
            <a:r>
              <a:rPr lang="en-CA" altLang="fr-FR" sz="1800" dirty="0">
                <a:latin typeface="+mn-lt"/>
              </a:rPr>
              <a:t> </a:t>
            </a:r>
            <a:r>
              <a:rPr lang="en-CA" altLang="fr-FR" sz="1800" dirty="0" err="1" smtClean="0">
                <a:latin typeface="+mn-lt"/>
              </a:rPr>
              <a:t>mis</a:t>
            </a:r>
            <a:r>
              <a:rPr lang="en-CA" altLang="fr-FR" sz="1800" dirty="0" smtClean="0">
                <a:latin typeface="+mn-lt"/>
              </a:rPr>
              <a:t> à jour </a:t>
            </a:r>
            <a:r>
              <a:rPr lang="en-CA" altLang="fr-FR" sz="1800" dirty="0">
                <a:latin typeface="+mn-lt"/>
              </a:rPr>
              <a:t>par </a:t>
            </a:r>
            <a:r>
              <a:rPr lang="en-CA" altLang="fr-FR" sz="1800" dirty="0" err="1" smtClean="0">
                <a:latin typeface="+mn-lt"/>
              </a:rPr>
              <a:t>l’équipe</a:t>
            </a:r>
            <a:r>
              <a:rPr lang="fr-CA" altLang="fr-FR" sz="1800" dirty="0">
                <a:latin typeface="+mn-lt"/>
              </a:rPr>
              <a:t> </a:t>
            </a:r>
            <a:r>
              <a:rPr lang="fr-CA" altLang="fr-FR" sz="1800" dirty="0" smtClean="0">
                <a:latin typeface="+mn-lt"/>
              </a:rPr>
              <a:t>de développement</a:t>
            </a:r>
            <a:r>
              <a:rPr lang="en-CA" altLang="fr-FR" sz="1800" dirty="0" smtClean="0">
                <a:latin typeface="+mn-lt"/>
              </a:rPr>
              <a:t>;</a:t>
            </a:r>
            <a:endParaRPr lang="en-CA" altLang="fr-FR" sz="1800" dirty="0">
              <a:latin typeface="+mn-lt"/>
            </a:endParaRPr>
          </a:p>
          <a:p>
            <a:r>
              <a:rPr lang="en-CA" altLang="fr-FR" sz="1800" dirty="0">
                <a:latin typeface="+mn-lt"/>
              </a:rPr>
              <a:t>La </a:t>
            </a:r>
            <a:r>
              <a:rPr lang="en-CA" altLang="fr-FR" sz="1800" dirty="0" err="1">
                <a:latin typeface="+mn-lt"/>
              </a:rPr>
              <a:t>liste</a:t>
            </a:r>
            <a:r>
              <a:rPr lang="en-CA" altLang="fr-FR" sz="1800" dirty="0">
                <a:latin typeface="+mn-lt"/>
              </a:rPr>
              <a:t> des </a:t>
            </a:r>
            <a:r>
              <a:rPr lang="en-CA" altLang="fr-FR" sz="1800" dirty="0" err="1" smtClean="0">
                <a:latin typeface="+mn-lt"/>
              </a:rPr>
              <a:t>éléments</a:t>
            </a:r>
            <a:r>
              <a:rPr lang="en-CA" altLang="fr-FR" sz="1800" dirty="0" smtClean="0">
                <a:latin typeface="+mn-lt"/>
              </a:rPr>
              <a:t> </a:t>
            </a:r>
            <a:r>
              <a:rPr lang="en-CA" altLang="fr-FR" sz="1800" dirty="0">
                <a:latin typeface="+mn-lt"/>
              </a:rPr>
              <a:t>à </a:t>
            </a:r>
            <a:r>
              <a:rPr lang="en-CA" altLang="fr-FR" sz="1800" dirty="0" err="1">
                <a:latin typeface="+mn-lt"/>
              </a:rPr>
              <a:t>développer</a:t>
            </a:r>
            <a:r>
              <a:rPr lang="en-CA" altLang="fr-FR" sz="1800" dirty="0">
                <a:latin typeface="+mn-lt"/>
              </a:rPr>
              <a:t> </a:t>
            </a:r>
            <a:r>
              <a:rPr lang="en-CA" altLang="fr-FR" sz="1800" dirty="0" err="1" smtClean="0">
                <a:latin typeface="+mn-lt"/>
              </a:rPr>
              <a:t>durant</a:t>
            </a:r>
            <a:r>
              <a:rPr lang="en-CA" altLang="fr-FR" sz="1800" dirty="0" smtClean="0">
                <a:latin typeface="+mn-lt"/>
              </a:rPr>
              <a:t> </a:t>
            </a:r>
            <a:r>
              <a:rPr lang="en-CA" altLang="fr-FR" sz="1800" dirty="0">
                <a:latin typeface="+mn-lt"/>
              </a:rPr>
              <a:t>le sprint;</a:t>
            </a:r>
          </a:p>
          <a:p>
            <a:r>
              <a:rPr lang="en-CA" altLang="fr-FR" sz="1800" dirty="0">
                <a:latin typeface="+mn-lt"/>
              </a:rPr>
              <a:t>Il </a:t>
            </a:r>
            <a:r>
              <a:rPr lang="en-CA" altLang="fr-FR" sz="1800" dirty="0" err="1">
                <a:latin typeface="+mn-lt"/>
              </a:rPr>
              <a:t>donne</a:t>
            </a:r>
            <a:r>
              <a:rPr lang="en-CA" altLang="fr-FR" sz="1800" dirty="0">
                <a:latin typeface="+mn-lt"/>
              </a:rPr>
              <a:t> </a:t>
            </a:r>
            <a:r>
              <a:rPr lang="en-CA" altLang="fr-FR" sz="1800" dirty="0" err="1">
                <a:latin typeface="+mn-lt"/>
              </a:rPr>
              <a:t>une</a:t>
            </a:r>
            <a:r>
              <a:rPr lang="en-CA" altLang="fr-FR" sz="1800" dirty="0">
                <a:latin typeface="+mn-lt"/>
              </a:rPr>
              <a:t> bonne </a:t>
            </a:r>
            <a:r>
              <a:rPr lang="en-CA" altLang="fr-FR" sz="1800" dirty="0" err="1">
                <a:latin typeface="+mn-lt"/>
              </a:rPr>
              <a:t>visibilité</a:t>
            </a:r>
            <a:r>
              <a:rPr lang="en-CA" altLang="fr-FR" sz="1800" dirty="0">
                <a:latin typeface="+mn-lt"/>
              </a:rPr>
              <a:t> sur </a:t>
            </a:r>
            <a:r>
              <a:rPr lang="en-CA" altLang="fr-FR" sz="1800" dirty="0" err="1">
                <a:latin typeface="+mn-lt"/>
              </a:rPr>
              <a:t>l’avancement</a:t>
            </a:r>
            <a:r>
              <a:rPr lang="en-CA" altLang="fr-FR" sz="1800" dirty="0">
                <a:latin typeface="+mn-lt"/>
              </a:rPr>
              <a:t> des </a:t>
            </a:r>
            <a:r>
              <a:rPr lang="en-CA" altLang="fr-FR" sz="1800" dirty="0" err="1">
                <a:latin typeface="+mn-lt"/>
              </a:rPr>
              <a:t>travaux</a:t>
            </a:r>
            <a:r>
              <a:rPr lang="en-CA" altLang="fr-FR" sz="1800" dirty="0">
                <a:latin typeface="+mn-lt"/>
              </a:rPr>
              <a:t>.</a:t>
            </a:r>
          </a:p>
          <a:p>
            <a:endParaRPr lang="fr-FR" sz="1400" dirty="0"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3694174" y="4965032"/>
            <a:ext cx="756563" cy="40105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63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/>
              <a:t>Sprint </a:t>
            </a:r>
            <a:r>
              <a:rPr lang="fr-CA" sz="3600" cap="small" dirty="0" err="1"/>
              <a:t>backlog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31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20000"/>
            <a:ext cx="8640000" cy="4324500"/>
          </a:xfrm>
        </p:spPr>
      </p:pic>
    </p:spTree>
    <p:extLst>
      <p:ext uri="{BB962C8B-B14F-4D97-AF65-F5344CB8AC3E}">
        <p14:creationId xmlns:p14="http://schemas.microsoft.com/office/powerpoint/2010/main" val="13731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err="1" smtClean="0"/>
              <a:t>Burndown</a:t>
            </a:r>
            <a:r>
              <a:rPr lang="fr-CA" sz="3600" cap="small" dirty="0" smtClean="0"/>
              <a:t> /up charts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32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0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r>
              <a:rPr lang="en-CA" altLang="fr-FR" sz="1800" dirty="0" err="1" smtClean="0"/>
              <a:t>Requiert</a:t>
            </a:r>
            <a:r>
              <a:rPr lang="en-CA" altLang="fr-FR" sz="1800" dirty="0" smtClean="0"/>
              <a:t> </a:t>
            </a:r>
            <a:r>
              <a:rPr lang="en-CA" altLang="fr-FR" sz="1800" dirty="0" err="1" smtClean="0"/>
              <a:t>une</a:t>
            </a:r>
            <a:r>
              <a:rPr lang="en-CA" altLang="fr-FR" sz="1800" dirty="0" smtClean="0"/>
              <a:t> </a:t>
            </a:r>
            <a:r>
              <a:rPr lang="en-CA" altLang="fr-FR" sz="1800" dirty="0" err="1" smtClean="0"/>
              <a:t>mise</a:t>
            </a:r>
            <a:r>
              <a:rPr lang="en-CA" altLang="fr-FR" sz="1800" dirty="0" smtClean="0"/>
              <a:t> à jour </a:t>
            </a:r>
            <a:r>
              <a:rPr lang="en-CA" altLang="fr-FR" sz="1800" dirty="0" err="1" smtClean="0"/>
              <a:t>quotidienne</a:t>
            </a:r>
            <a:r>
              <a:rPr lang="en-CA" altLang="fr-FR" sz="1800" dirty="0" smtClean="0"/>
              <a:t> de la part de </a:t>
            </a:r>
            <a:r>
              <a:rPr lang="en-CA" altLang="fr-FR" sz="1800" dirty="0" err="1" smtClean="0"/>
              <a:t>l’équipe</a:t>
            </a:r>
            <a:r>
              <a:rPr lang="en-CA" altLang="fr-FR" sz="1800" dirty="0"/>
              <a:t> </a:t>
            </a:r>
            <a:r>
              <a:rPr lang="en-CA" altLang="fr-FR" sz="1800" dirty="0" smtClean="0"/>
              <a:t>de </a:t>
            </a:r>
            <a:r>
              <a:rPr lang="en-CA" altLang="fr-FR" sz="1800" dirty="0" err="1" smtClean="0"/>
              <a:t>développement</a:t>
            </a:r>
            <a:r>
              <a:rPr lang="en-CA" altLang="fr-FR" sz="1800" dirty="0" smtClean="0"/>
              <a:t>;</a:t>
            </a:r>
          </a:p>
          <a:p>
            <a:r>
              <a:rPr lang="en-CA" altLang="fr-FR" sz="1800" dirty="0" smtClean="0"/>
              <a:t>Le </a:t>
            </a:r>
            <a:r>
              <a:rPr lang="en-CA" altLang="fr-FR" sz="1800" dirty="0"/>
              <a:t>sprint </a:t>
            </a:r>
            <a:r>
              <a:rPr lang="en-CA" altLang="fr-FR" sz="1800" dirty="0" smtClean="0"/>
              <a:t>Burndown/up charts </a:t>
            </a:r>
            <a:r>
              <a:rPr lang="en-CA" altLang="fr-FR" sz="1800" dirty="0" err="1"/>
              <a:t>montre</a:t>
            </a:r>
            <a:r>
              <a:rPr lang="en-CA" altLang="fr-FR" sz="1800" dirty="0"/>
              <a:t> </a:t>
            </a:r>
            <a:r>
              <a:rPr lang="en-CA" altLang="fr-FR" sz="1800" dirty="0" smtClean="0"/>
              <a:t>le progression de </a:t>
            </a:r>
            <a:r>
              <a:rPr lang="en-CA" altLang="fr-FR" sz="1800" dirty="0" err="1" smtClean="0"/>
              <a:t>l’équipe</a:t>
            </a:r>
            <a:r>
              <a:rPr lang="en-CA" altLang="fr-FR" sz="1800" dirty="0"/>
              <a:t> </a:t>
            </a:r>
            <a:r>
              <a:rPr lang="en-CA" altLang="fr-FR" sz="1800" dirty="0" smtClean="0"/>
              <a:t>par rapport à la </a:t>
            </a:r>
            <a:r>
              <a:rPr lang="en-CA" altLang="fr-FR" sz="1800" dirty="0" err="1" smtClean="0"/>
              <a:t>planification</a:t>
            </a:r>
            <a:r>
              <a:rPr lang="en-CA" altLang="fr-FR" sz="1800" dirty="0" smtClean="0"/>
              <a:t>;</a:t>
            </a:r>
          </a:p>
          <a:p>
            <a:pPr lvl="1"/>
            <a:r>
              <a:rPr lang="en-CA" altLang="fr-FR" sz="1800" dirty="0" err="1" smtClean="0"/>
              <a:t>Une</a:t>
            </a:r>
            <a:r>
              <a:rPr lang="en-CA" altLang="fr-FR" sz="1800" dirty="0" smtClean="0"/>
              <a:t> </a:t>
            </a:r>
            <a:r>
              <a:rPr lang="en-CA" altLang="fr-FR" sz="1800" dirty="0" err="1" smtClean="0"/>
              <a:t>courbe</a:t>
            </a:r>
            <a:r>
              <a:rPr lang="en-CA" altLang="fr-FR" sz="1800" dirty="0" smtClean="0"/>
              <a:t> hors de la </a:t>
            </a:r>
            <a:r>
              <a:rPr lang="en-CA" altLang="fr-FR" sz="1800" dirty="0" err="1" smtClean="0"/>
              <a:t>ligne</a:t>
            </a:r>
            <a:r>
              <a:rPr lang="en-CA" altLang="fr-FR" sz="1800" dirty="0" smtClean="0"/>
              <a:t> de la </a:t>
            </a:r>
            <a:r>
              <a:rPr lang="en-CA" altLang="fr-FR" sz="1800" dirty="0" err="1" smtClean="0"/>
              <a:t>planification</a:t>
            </a:r>
            <a:r>
              <a:rPr lang="en-CA" altLang="fr-FR" sz="1800" dirty="0" smtClean="0"/>
              <a:t> </a:t>
            </a:r>
            <a:r>
              <a:rPr lang="en-CA" altLang="fr-FR" sz="1800" dirty="0" err="1" smtClean="0"/>
              <a:t>révèle</a:t>
            </a:r>
            <a:r>
              <a:rPr lang="en-CA" altLang="fr-FR" sz="1800" dirty="0" smtClean="0"/>
              <a:t> un retard </a:t>
            </a:r>
            <a:r>
              <a:rPr lang="en-CA" altLang="fr-FR" sz="1800" dirty="0" err="1" smtClean="0"/>
              <a:t>dans</a:t>
            </a:r>
            <a:r>
              <a:rPr lang="en-CA" altLang="fr-FR" sz="1800" dirty="0" smtClean="0"/>
              <a:t> le sprint;</a:t>
            </a:r>
          </a:p>
          <a:p>
            <a:endParaRPr lang="en-CA" altLang="fr-FR" dirty="0"/>
          </a:p>
          <a:p>
            <a:endParaRPr lang="fr-FR" sz="1400" dirty="0"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754" y="3041168"/>
            <a:ext cx="6036947" cy="334800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5154006" y="3061221"/>
            <a:ext cx="813657" cy="601579"/>
          </a:xfrm>
          <a:prstGeom prst="roundRect">
            <a:avLst/>
          </a:prstGeom>
          <a:solidFill>
            <a:schemeClr val="accent2">
              <a:alpha val="40000"/>
            </a:schemeClr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69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err="1" smtClean="0">
                <a:latin typeface="+mj-lt"/>
              </a:rPr>
              <a:t>Burndown</a:t>
            </a:r>
            <a:r>
              <a:rPr lang="fr-CA" sz="3600" cap="small" dirty="0" smtClean="0">
                <a:latin typeface="+mj-lt"/>
              </a:rPr>
              <a:t> chart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33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0000" y="1620000"/>
            <a:ext cx="8640000" cy="448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err="1" smtClean="0">
                <a:latin typeface="+mj-lt"/>
              </a:rPr>
              <a:t>Scrum</a:t>
            </a:r>
            <a:r>
              <a:rPr lang="fr-CA" sz="3600" cap="small" dirty="0" smtClean="0">
                <a:latin typeface="+mj-lt"/>
              </a:rPr>
              <a:t> vs </a:t>
            </a:r>
            <a:r>
              <a:rPr lang="fr-CA" sz="3600" cap="small" dirty="0" err="1" smtClean="0">
                <a:latin typeface="+mj-lt"/>
              </a:rPr>
              <a:t>Waterfall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34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976682" y="1980000"/>
            <a:ext cx="7014991" cy="1084709"/>
            <a:chOff x="976682" y="1629173"/>
            <a:chExt cx="7014991" cy="1084709"/>
          </a:xfrm>
        </p:grpSpPr>
        <p:sp>
          <p:nvSpPr>
            <p:cNvPr id="9" name="Rectangle 8"/>
            <p:cNvSpPr/>
            <p:nvPr/>
          </p:nvSpPr>
          <p:spPr>
            <a:xfrm>
              <a:off x="976682" y="1629173"/>
              <a:ext cx="1368000" cy="36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Analyser</a:t>
              </a:r>
              <a:endParaRPr lang="fr-CA" sz="10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88430" y="1819577"/>
              <a:ext cx="1368000" cy="360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Coder</a:t>
              </a:r>
              <a:endParaRPr lang="fr-CA" sz="1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00178" y="2000905"/>
              <a:ext cx="1368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Tester</a:t>
              </a:r>
              <a:endParaRPr lang="fr-CA" sz="10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11926" y="2173882"/>
              <a:ext cx="1368000" cy="3600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Valider</a:t>
              </a:r>
              <a:endParaRPr lang="fr-CA" sz="10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3673" y="2353882"/>
              <a:ext cx="1368000" cy="3600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Déployer</a:t>
              </a:r>
              <a:endParaRPr lang="fr-CA" sz="1000" b="1" dirty="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1045078" y="3496240"/>
            <a:ext cx="7024738" cy="1564004"/>
            <a:chOff x="1045078" y="3496240"/>
            <a:chExt cx="7024738" cy="1564004"/>
          </a:xfrm>
        </p:grpSpPr>
        <p:sp>
          <p:nvSpPr>
            <p:cNvPr id="22" name="Rectangle 21"/>
            <p:cNvSpPr/>
            <p:nvPr/>
          </p:nvSpPr>
          <p:spPr>
            <a:xfrm>
              <a:off x="1045078" y="3775858"/>
              <a:ext cx="648000" cy="28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Analyser</a:t>
              </a:r>
              <a:endParaRPr lang="fr-CA" sz="9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45078" y="4107987"/>
              <a:ext cx="648000" cy="288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Coder</a:t>
              </a:r>
              <a:endParaRPr lang="fr-CA" sz="9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45078" y="4440116"/>
              <a:ext cx="648000" cy="28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Tester</a:t>
              </a:r>
              <a:endParaRPr lang="fr-CA" sz="9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45078" y="4772244"/>
              <a:ext cx="648000" cy="28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Valider</a:t>
              </a:r>
              <a:endParaRPr lang="fr-CA" sz="9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36910" y="3775858"/>
              <a:ext cx="648000" cy="28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/>
                <a:t>Analyser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36910" y="4107987"/>
              <a:ext cx="648000" cy="288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Coder</a:t>
              </a:r>
              <a:endParaRPr lang="fr-CA" sz="900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36910" y="4440116"/>
              <a:ext cx="648000" cy="28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Tester</a:t>
              </a:r>
              <a:endParaRPr lang="fr-CA" sz="9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36910" y="4772244"/>
              <a:ext cx="648000" cy="28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Valider</a:t>
              </a:r>
              <a:endParaRPr lang="fr-CA" sz="9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28458" y="3775828"/>
              <a:ext cx="648000" cy="28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/>
                <a:t>Analyser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28458" y="4107957"/>
              <a:ext cx="648000" cy="288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Coder</a:t>
              </a:r>
              <a:endParaRPr lang="fr-CA" sz="9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28458" y="4440086"/>
              <a:ext cx="648000" cy="28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Tester</a:t>
              </a:r>
              <a:endParaRPr lang="fr-CA" sz="9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28458" y="4772214"/>
              <a:ext cx="648000" cy="28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Valider</a:t>
              </a:r>
              <a:endParaRPr lang="fr-CA" sz="9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120006" y="3775858"/>
              <a:ext cx="648000" cy="1284356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Valider</a:t>
              </a:r>
              <a:endParaRPr lang="fr-CA" sz="9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06968" y="3775858"/>
              <a:ext cx="648000" cy="1284356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Déployer</a:t>
              </a:r>
              <a:endParaRPr lang="fr-CA" sz="9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59926" y="3775858"/>
              <a:ext cx="648000" cy="28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/>
                <a:t>Analyser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59926" y="4107987"/>
              <a:ext cx="648000" cy="288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Coder</a:t>
              </a:r>
              <a:endParaRPr lang="fr-CA" sz="9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9926" y="4440116"/>
              <a:ext cx="648000" cy="28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Tester</a:t>
              </a:r>
              <a:endParaRPr lang="fr-CA" sz="900" b="1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59926" y="4772244"/>
              <a:ext cx="648000" cy="28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Valider</a:t>
              </a:r>
              <a:endParaRPr lang="fr-CA" sz="9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51758" y="3775858"/>
              <a:ext cx="648000" cy="28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/>
                <a:t>Analyser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51758" y="4107987"/>
              <a:ext cx="648000" cy="288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Coder</a:t>
              </a:r>
              <a:endParaRPr lang="fr-CA" sz="900" b="1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51758" y="4440116"/>
              <a:ext cx="648000" cy="28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Tester</a:t>
              </a:r>
              <a:endParaRPr lang="fr-CA" sz="900" b="1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51758" y="4772244"/>
              <a:ext cx="648000" cy="28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Valider</a:t>
              </a:r>
              <a:endParaRPr lang="fr-CA" sz="9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43306" y="3775828"/>
              <a:ext cx="648000" cy="28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/>
                <a:t>Analyser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43306" y="4107957"/>
              <a:ext cx="648000" cy="288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Coder</a:t>
              </a:r>
              <a:endParaRPr lang="fr-CA" sz="900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43306" y="4440086"/>
              <a:ext cx="648000" cy="28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Tester</a:t>
              </a:r>
              <a:endParaRPr lang="fr-CA" sz="900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43306" y="4772214"/>
              <a:ext cx="648000" cy="2880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Valider</a:t>
              </a:r>
              <a:endParaRPr lang="fr-CA" sz="900" b="1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34854" y="3775858"/>
              <a:ext cx="648000" cy="1284356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Valider</a:t>
              </a:r>
              <a:endParaRPr lang="fr-CA" sz="900" b="1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421816" y="3775858"/>
              <a:ext cx="648000" cy="1284356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900" b="1" dirty="0" smtClean="0"/>
                <a:t>Déployer</a:t>
              </a:r>
              <a:endParaRPr lang="fr-CA" sz="900" b="1" dirty="0"/>
            </a:p>
          </p:txBody>
        </p:sp>
        <p:sp>
          <p:nvSpPr>
            <p:cNvPr id="5" name="Rectangle à coins arrondis 4"/>
            <p:cNvSpPr/>
            <p:nvPr/>
          </p:nvSpPr>
          <p:spPr>
            <a:xfrm>
              <a:off x="1045078" y="3496240"/>
              <a:ext cx="3409890" cy="2184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400" b="1" dirty="0" smtClean="0"/>
                <a:t>Livraison 1</a:t>
              </a:r>
              <a:endParaRPr lang="fr-CA" sz="1400" b="1" dirty="0"/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4653783" y="3496240"/>
              <a:ext cx="3409890" cy="2184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400" b="1" dirty="0" smtClean="0"/>
                <a:t>Livraison 2</a:t>
              </a:r>
              <a:endParaRPr lang="fr-CA" sz="1400" b="1" dirty="0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360000" y="3064709"/>
            <a:ext cx="108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Scrum</a:t>
            </a:r>
            <a:endParaRPr lang="fr-CA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60000" y="1620000"/>
            <a:ext cx="108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Waterfall</a:t>
            </a:r>
            <a:endParaRPr lang="fr-CA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À propos de la planification agile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9999" y="1620000"/>
            <a:ext cx="8470235" cy="46800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CA" sz="2600" dirty="0" err="1">
                <a:latin typeface="+mn-lt"/>
              </a:rPr>
              <a:t>Valoriser</a:t>
            </a:r>
            <a:r>
              <a:rPr lang="en-CA" sz="2600" dirty="0">
                <a:latin typeface="+mn-lt"/>
              </a:rPr>
              <a:t> </a:t>
            </a:r>
            <a:r>
              <a:rPr lang="en-CA" sz="2600" dirty="0" err="1">
                <a:latin typeface="+mn-lt"/>
              </a:rPr>
              <a:t>l’adaptation</a:t>
            </a:r>
            <a:r>
              <a:rPr lang="en-CA" sz="2600" dirty="0">
                <a:latin typeface="+mn-lt"/>
              </a:rPr>
              <a:t> au </a:t>
            </a:r>
            <a:r>
              <a:rPr lang="en-CA" sz="2600" dirty="0" err="1">
                <a:latin typeface="+mn-lt"/>
              </a:rPr>
              <a:t>changement</a:t>
            </a:r>
            <a:r>
              <a:rPr lang="en-CA" sz="2600" dirty="0">
                <a:latin typeface="+mn-lt"/>
              </a:rPr>
              <a:t> </a:t>
            </a:r>
            <a:r>
              <a:rPr lang="en-CA" sz="2600" dirty="0" err="1">
                <a:latin typeface="+mn-lt"/>
              </a:rPr>
              <a:t>plutôt</a:t>
            </a:r>
            <a:r>
              <a:rPr lang="en-CA" sz="2600" dirty="0">
                <a:latin typeface="+mn-lt"/>
              </a:rPr>
              <a:t> que le </a:t>
            </a:r>
            <a:r>
              <a:rPr lang="en-CA" sz="2600" dirty="0" err="1">
                <a:latin typeface="+mn-lt"/>
              </a:rPr>
              <a:t>suivi</a:t>
            </a:r>
            <a:r>
              <a:rPr lang="en-CA" sz="2600" dirty="0">
                <a:latin typeface="+mn-lt"/>
              </a:rPr>
              <a:t> d’un plan </a:t>
            </a:r>
            <a:r>
              <a:rPr lang="en-CA" sz="2600" dirty="0" err="1">
                <a:latin typeface="+mn-lt"/>
              </a:rPr>
              <a:t>rigide</a:t>
            </a:r>
            <a:endParaRPr lang="en-CA" sz="26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CA" sz="2600" dirty="0">
                <a:latin typeface="+mn-lt"/>
              </a:rPr>
              <a:t>La </a:t>
            </a:r>
            <a:r>
              <a:rPr lang="en-CA" sz="2600" dirty="0" err="1">
                <a:latin typeface="+mn-lt"/>
              </a:rPr>
              <a:t>complexité</a:t>
            </a:r>
            <a:r>
              <a:rPr lang="en-CA" sz="2600" dirty="0">
                <a:latin typeface="+mn-lt"/>
              </a:rPr>
              <a:t> et le </a:t>
            </a:r>
            <a:r>
              <a:rPr lang="en-CA" sz="2600" dirty="0" err="1">
                <a:latin typeface="+mn-lt"/>
              </a:rPr>
              <a:t>changement</a:t>
            </a:r>
            <a:r>
              <a:rPr lang="en-CA" sz="2600" dirty="0">
                <a:latin typeface="+mn-lt"/>
              </a:rPr>
              <a:t> ne </a:t>
            </a:r>
            <a:r>
              <a:rPr lang="en-CA" sz="2600" dirty="0" err="1">
                <a:latin typeface="+mn-lt"/>
              </a:rPr>
              <a:t>cesseront</a:t>
            </a:r>
            <a:r>
              <a:rPr lang="en-CA" sz="2600" dirty="0">
                <a:latin typeface="+mn-lt"/>
              </a:rPr>
              <a:t> de </a:t>
            </a:r>
            <a:r>
              <a:rPr lang="en-CA" sz="2600" dirty="0" err="1">
                <a:latin typeface="+mn-lt"/>
              </a:rPr>
              <a:t>croître</a:t>
            </a:r>
            <a:endParaRPr lang="en-CA" sz="26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CA" sz="2600" dirty="0">
                <a:latin typeface="+mn-lt"/>
              </a:rPr>
              <a:t>Se </a:t>
            </a:r>
            <a:r>
              <a:rPr lang="en-CA" sz="2600" dirty="0" err="1">
                <a:latin typeface="+mn-lt"/>
              </a:rPr>
              <a:t>concentrer</a:t>
            </a:r>
            <a:r>
              <a:rPr lang="en-CA" sz="2600" dirty="0">
                <a:latin typeface="+mn-lt"/>
              </a:rPr>
              <a:t> sur la </a:t>
            </a:r>
            <a:r>
              <a:rPr lang="en-CA" sz="2600" dirty="0" err="1">
                <a:latin typeface="+mn-lt"/>
              </a:rPr>
              <a:t>planification</a:t>
            </a:r>
            <a:r>
              <a:rPr lang="en-CA" sz="2600" dirty="0">
                <a:latin typeface="+mn-lt"/>
              </a:rPr>
              <a:t> </a:t>
            </a:r>
            <a:r>
              <a:rPr lang="en-CA" sz="2600" dirty="0" err="1">
                <a:latin typeface="+mn-lt"/>
              </a:rPr>
              <a:t>plutôt</a:t>
            </a:r>
            <a:r>
              <a:rPr lang="en-CA" sz="2600" dirty="0">
                <a:latin typeface="+mn-lt"/>
              </a:rPr>
              <a:t> que sur le plan</a:t>
            </a:r>
          </a:p>
          <a:p>
            <a:pPr>
              <a:buFont typeface="Arial" charset="0"/>
              <a:buChar char="•"/>
            </a:pPr>
            <a:r>
              <a:rPr lang="en-CA" sz="2600" dirty="0" err="1">
                <a:latin typeface="+mn-lt"/>
              </a:rPr>
              <a:t>Intégrer</a:t>
            </a:r>
            <a:r>
              <a:rPr lang="en-CA" sz="2600" dirty="0">
                <a:latin typeface="+mn-lt"/>
              </a:rPr>
              <a:t> </a:t>
            </a:r>
            <a:r>
              <a:rPr lang="en-CA" sz="2600" dirty="0" err="1">
                <a:latin typeface="+mn-lt"/>
              </a:rPr>
              <a:t>l’apprentissage</a:t>
            </a:r>
            <a:r>
              <a:rPr lang="en-CA" sz="2600" dirty="0">
                <a:latin typeface="+mn-lt"/>
              </a:rPr>
              <a:t> </a:t>
            </a:r>
            <a:r>
              <a:rPr lang="en-CA" sz="2600" dirty="0" err="1">
                <a:latin typeface="+mn-lt"/>
              </a:rPr>
              <a:t>obtenu</a:t>
            </a:r>
            <a:r>
              <a:rPr lang="en-CA" sz="2600" dirty="0">
                <a:latin typeface="+mn-lt"/>
              </a:rPr>
              <a:t> par les cycles de </a:t>
            </a:r>
            <a:r>
              <a:rPr lang="en-CA" sz="2600" dirty="0" err="1">
                <a:latin typeface="+mn-lt"/>
              </a:rPr>
              <a:t>rétroaction</a:t>
            </a:r>
            <a:r>
              <a:rPr lang="en-CA" sz="2600" dirty="0">
                <a:latin typeface="+mn-lt"/>
              </a:rPr>
              <a:t> (</a:t>
            </a:r>
            <a:r>
              <a:rPr lang="en-CA" sz="2600" dirty="0" err="1">
                <a:latin typeface="+mn-lt"/>
              </a:rPr>
              <a:t>approche</a:t>
            </a:r>
            <a:r>
              <a:rPr lang="en-CA" sz="2600" dirty="0">
                <a:latin typeface="+mn-lt"/>
              </a:rPr>
              <a:t> </a:t>
            </a:r>
            <a:r>
              <a:rPr lang="en-CA" sz="2600" dirty="0" err="1">
                <a:latin typeface="+mn-lt"/>
              </a:rPr>
              <a:t>empirique</a:t>
            </a:r>
            <a:r>
              <a:rPr lang="en-CA" sz="2600" dirty="0">
                <a:latin typeface="+mn-lt"/>
              </a:rPr>
              <a:t>)</a:t>
            </a:r>
          </a:p>
          <a:p>
            <a:endParaRPr lang="fr-FR" sz="2600" dirty="0" smtClean="0">
              <a:latin typeface="+mn-lt"/>
            </a:endParaRPr>
          </a:p>
          <a:p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35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034" y="4102630"/>
            <a:ext cx="24638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en-CA" sz="3600" cap="small" dirty="0" err="1">
                <a:latin typeface="+mj-lt"/>
              </a:rPr>
              <a:t>Gérer</a:t>
            </a:r>
            <a:r>
              <a:rPr lang="en-CA" sz="3600" cap="small" dirty="0">
                <a:latin typeface="+mj-lt"/>
              </a:rPr>
              <a:t> par la </a:t>
            </a:r>
            <a:r>
              <a:rPr lang="en-CA" sz="3600" cap="small" dirty="0" err="1">
                <a:latin typeface="+mj-lt"/>
              </a:rPr>
              <a:t>valeur</a:t>
            </a:r>
            <a:r>
              <a:rPr lang="en-CA" sz="3600" cap="small" dirty="0">
                <a:latin typeface="+mj-lt"/>
              </a:rPr>
              <a:t> </a:t>
            </a:r>
            <a:r>
              <a:rPr lang="en-CA" sz="3600" cap="small" dirty="0" err="1" smtClean="0">
                <a:latin typeface="+mj-lt"/>
              </a:rPr>
              <a:t>d’affaires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9999" y="1620000"/>
            <a:ext cx="5580000" cy="46800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CA" sz="2400" dirty="0" err="1">
                <a:latin typeface="+mn-lt"/>
              </a:rPr>
              <a:t>Valoriser</a:t>
            </a:r>
            <a:r>
              <a:rPr lang="en-CA" sz="2400" dirty="0">
                <a:latin typeface="+mn-lt"/>
              </a:rPr>
              <a:t> la collaboration avec le client </a:t>
            </a:r>
            <a:r>
              <a:rPr lang="en-CA" sz="2400" dirty="0" err="1">
                <a:latin typeface="+mn-lt"/>
              </a:rPr>
              <a:t>en</a:t>
            </a:r>
            <a:r>
              <a:rPr lang="en-CA" sz="2400" dirty="0">
                <a:latin typeface="+mn-lt"/>
              </a:rPr>
              <a:t> le </a:t>
            </a:r>
            <a:r>
              <a:rPr lang="en-CA" sz="2400" dirty="0" err="1">
                <a:latin typeface="+mn-lt"/>
              </a:rPr>
              <a:t>plaçant</a:t>
            </a:r>
            <a:r>
              <a:rPr lang="en-CA" sz="2400" dirty="0">
                <a:latin typeface="+mn-lt"/>
              </a:rPr>
              <a:t> au centre du </a:t>
            </a:r>
            <a:r>
              <a:rPr lang="en-CA" sz="2400" dirty="0" err="1" smtClean="0">
                <a:latin typeface="+mn-lt"/>
              </a:rPr>
              <a:t>projet</a:t>
            </a:r>
            <a:r>
              <a:rPr lang="en-CA" sz="2400" dirty="0" smtClean="0">
                <a:latin typeface="+mn-lt"/>
              </a:rPr>
              <a:t>;</a:t>
            </a:r>
            <a:endParaRPr lang="en-CA" sz="2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CA" sz="2400" dirty="0" err="1">
                <a:latin typeface="+mn-lt"/>
              </a:rPr>
              <a:t>S’assurer</a:t>
            </a:r>
            <a:r>
              <a:rPr lang="en-CA" sz="2400" dirty="0">
                <a:latin typeface="+mn-lt"/>
              </a:rPr>
              <a:t> que la </a:t>
            </a:r>
            <a:r>
              <a:rPr lang="en-CA" sz="2400" dirty="0" err="1">
                <a:latin typeface="+mn-lt"/>
              </a:rPr>
              <a:t>priorité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err="1">
                <a:latin typeface="+mn-lt"/>
              </a:rPr>
              <a:t>est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err="1">
                <a:latin typeface="+mn-lt"/>
              </a:rPr>
              <a:t>donnée</a:t>
            </a:r>
            <a:r>
              <a:rPr lang="en-CA" sz="2400" dirty="0">
                <a:latin typeface="+mn-lt"/>
              </a:rPr>
              <a:t> à la livraison de </a:t>
            </a:r>
            <a:r>
              <a:rPr lang="en-CA" sz="2400" dirty="0" err="1">
                <a:latin typeface="+mn-lt"/>
              </a:rPr>
              <a:t>valeur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err="1" smtClean="0">
                <a:latin typeface="+mn-lt"/>
              </a:rPr>
              <a:t>ajoutée</a:t>
            </a:r>
            <a:r>
              <a:rPr lang="en-CA" sz="2400" dirty="0" smtClean="0">
                <a:latin typeface="+mn-lt"/>
              </a:rPr>
              <a:t>;</a:t>
            </a:r>
            <a:endParaRPr lang="en-CA" sz="2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CA" sz="2400" dirty="0" err="1">
                <a:latin typeface="+mn-lt"/>
              </a:rPr>
              <a:t>Satisfaire</a:t>
            </a:r>
            <a:r>
              <a:rPr lang="en-CA" sz="2400" dirty="0">
                <a:latin typeface="+mn-lt"/>
              </a:rPr>
              <a:t> les clients </a:t>
            </a:r>
            <a:r>
              <a:rPr lang="en-CA" sz="2400" dirty="0" err="1">
                <a:latin typeface="+mn-lt"/>
              </a:rPr>
              <a:t>tôt</a:t>
            </a:r>
            <a:r>
              <a:rPr lang="en-CA" sz="2400" dirty="0">
                <a:latin typeface="+mn-lt"/>
              </a:rPr>
              <a:t> avec un </a:t>
            </a:r>
            <a:r>
              <a:rPr lang="en-CA" sz="2400" dirty="0" err="1">
                <a:latin typeface="+mn-lt"/>
              </a:rPr>
              <a:t>produit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smtClean="0">
                <a:latin typeface="+mn-lt"/>
              </a:rPr>
              <a:t>utile;</a:t>
            </a:r>
            <a:endParaRPr lang="fr-CA" sz="2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CA" sz="2400" dirty="0">
                <a:latin typeface="+mn-lt"/>
              </a:rPr>
              <a:t>Évaluer le progrès en fonction des </a:t>
            </a:r>
            <a:r>
              <a:rPr lang="fr-CA" sz="2400" dirty="0" smtClean="0">
                <a:latin typeface="+mn-lt"/>
              </a:rPr>
              <a:t>résultats</a:t>
            </a:r>
            <a:r>
              <a:rPr lang="fr-CA" sz="2400" dirty="0">
                <a:latin typeface="+mn-lt"/>
              </a:rPr>
              <a:t/>
            </a:r>
            <a:br>
              <a:rPr lang="fr-CA" sz="2400" dirty="0">
                <a:latin typeface="+mn-lt"/>
              </a:rPr>
            </a:br>
            <a:r>
              <a:rPr lang="fr-CA" sz="2400" dirty="0">
                <a:latin typeface="+mn-lt"/>
              </a:rPr>
              <a:t>plutôt que le respect d’un </a:t>
            </a:r>
            <a:r>
              <a:rPr lang="fr-CA" sz="2400" dirty="0" smtClean="0">
                <a:latin typeface="+mn-lt"/>
              </a:rPr>
              <a:t>plan;</a:t>
            </a:r>
            <a:endParaRPr lang="fr-CA" sz="2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CA" sz="2400" dirty="0" err="1">
                <a:latin typeface="+mn-lt"/>
              </a:rPr>
              <a:t>Suivre</a:t>
            </a:r>
            <a:r>
              <a:rPr lang="en-CA" sz="2400" dirty="0">
                <a:latin typeface="+mn-lt"/>
              </a:rPr>
              <a:t> le </a:t>
            </a:r>
            <a:r>
              <a:rPr lang="en-CA" sz="2400" dirty="0" err="1">
                <a:latin typeface="+mn-lt"/>
              </a:rPr>
              <a:t>volet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err="1">
                <a:latin typeface="+mn-lt"/>
              </a:rPr>
              <a:t>qualité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err="1">
                <a:latin typeface="+mn-lt"/>
              </a:rPr>
              <a:t>en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 err="1" smtClean="0">
                <a:latin typeface="+mn-lt"/>
              </a:rPr>
              <a:t>continu</a:t>
            </a:r>
            <a:r>
              <a:rPr lang="en-CA" sz="2400" dirty="0" smtClean="0">
                <a:latin typeface="+mn-lt"/>
              </a:rPr>
              <a:t>;</a:t>
            </a:r>
            <a:endParaRPr lang="en-CA" sz="2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CA" sz="2400" dirty="0" err="1">
                <a:latin typeface="+mn-lt"/>
              </a:rPr>
              <a:t>Raffiner</a:t>
            </a:r>
            <a:r>
              <a:rPr lang="en-CA" sz="2400" dirty="0">
                <a:latin typeface="+mn-lt"/>
              </a:rPr>
              <a:t> la </a:t>
            </a:r>
            <a:r>
              <a:rPr lang="en-CA" sz="2400" dirty="0" err="1">
                <a:latin typeface="+mn-lt"/>
              </a:rPr>
              <a:t>compréhension</a:t>
            </a:r>
            <a:r>
              <a:rPr lang="en-CA" sz="2400" dirty="0">
                <a:latin typeface="+mn-lt"/>
              </a:rPr>
              <a:t> des </a:t>
            </a:r>
            <a:r>
              <a:rPr lang="en-CA" sz="2400" dirty="0" err="1" smtClean="0">
                <a:latin typeface="+mn-lt"/>
              </a:rPr>
              <a:t>besoins</a:t>
            </a:r>
            <a:r>
              <a:rPr lang="en-CA" sz="2400" dirty="0" smtClean="0">
                <a:latin typeface="+mn-lt"/>
              </a:rPr>
              <a:t>;</a:t>
            </a:r>
            <a:endParaRPr lang="en-CA" sz="24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CA" sz="2400" dirty="0" err="1">
                <a:latin typeface="+mn-lt"/>
              </a:rPr>
              <a:t>S’adapter</a:t>
            </a:r>
            <a:r>
              <a:rPr lang="en-CA" sz="2400" dirty="0">
                <a:latin typeface="+mn-lt"/>
              </a:rPr>
              <a:t> aux </a:t>
            </a:r>
            <a:r>
              <a:rPr lang="en-CA" sz="2400" dirty="0" err="1">
                <a:latin typeface="+mn-lt"/>
              </a:rPr>
              <a:t>demandes</a:t>
            </a:r>
            <a:r>
              <a:rPr lang="en-CA" sz="2400" dirty="0">
                <a:latin typeface="+mn-lt"/>
              </a:rPr>
              <a:t> de </a:t>
            </a:r>
            <a:r>
              <a:rPr lang="en-CA" sz="2400" dirty="0" err="1" smtClean="0">
                <a:latin typeface="+mn-lt"/>
              </a:rPr>
              <a:t>changement</a:t>
            </a:r>
            <a:r>
              <a:rPr lang="en-CA" sz="2400" dirty="0">
                <a:latin typeface="+mn-lt"/>
              </a:rPr>
              <a:t>.</a:t>
            </a:r>
          </a:p>
          <a:p>
            <a:endParaRPr lang="fr-FR" sz="2600" dirty="0" smtClean="0">
              <a:latin typeface="+mj-lt"/>
            </a:endParaRPr>
          </a:p>
          <a:p>
            <a:endParaRPr lang="fr-FR" sz="2600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36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projects\clients\Desjardins\DGAG\Seminaire\ROI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1620000"/>
            <a:ext cx="29892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16242" y="1273148"/>
            <a:ext cx="363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ROI = Bénéfice Net / Investissement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7289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en-CA" sz="3600" cap="small" dirty="0" err="1">
                <a:latin typeface="+mj-lt"/>
              </a:rPr>
              <a:t>Planifier</a:t>
            </a:r>
            <a:r>
              <a:rPr lang="en-CA" sz="3600" cap="small" dirty="0">
                <a:latin typeface="+mj-lt"/>
              </a:rPr>
              <a:t> </a:t>
            </a:r>
            <a:r>
              <a:rPr lang="en-CA" sz="3600" cap="small" dirty="0" err="1">
                <a:latin typeface="+mj-lt"/>
              </a:rPr>
              <a:t>selon</a:t>
            </a:r>
            <a:r>
              <a:rPr lang="en-CA" sz="3600" cap="small" dirty="0">
                <a:latin typeface="+mj-lt"/>
              </a:rPr>
              <a:t> la </a:t>
            </a:r>
            <a:r>
              <a:rPr lang="en-CA" sz="3600" cap="small" dirty="0" err="1">
                <a:latin typeface="+mj-lt"/>
              </a:rPr>
              <a:t>valeur</a:t>
            </a:r>
            <a:r>
              <a:rPr lang="en-CA" sz="3600" cap="small" dirty="0">
                <a:latin typeface="+mj-lt"/>
              </a:rPr>
              <a:t> </a:t>
            </a:r>
            <a:r>
              <a:rPr lang="en-CA" sz="3600" cap="small" dirty="0" err="1">
                <a:latin typeface="+mj-lt"/>
              </a:rPr>
              <a:t>d’affaire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9999" y="1620000"/>
            <a:ext cx="5580000" cy="4680000"/>
          </a:xfrm>
        </p:spPr>
        <p:txBody>
          <a:bodyPr>
            <a:normAutofit/>
          </a:bodyPr>
          <a:lstStyle/>
          <a:p>
            <a:endParaRPr lang="fr-FR" sz="2600" dirty="0" smtClean="0">
              <a:latin typeface="+mj-lt"/>
            </a:endParaRPr>
          </a:p>
          <a:p>
            <a:endParaRPr lang="fr-FR" sz="3600" cap="small" dirty="0">
              <a:solidFill>
                <a:srgbClr val="E7021A"/>
              </a:solidFill>
              <a:latin typeface="+mj-lt"/>
              <a:ea typeface="+mj-ea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37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3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490" y="1546225"/>
            <a:ext cx="9144000" cy="4092575"/>
            <a:chOff x="0" y="974"/>
            <a:chExt cx="5760" cy="2578"/>
          </a:xfrm>
        </p:grpSpPr>
        <p:sp>
          <p:nvSpPr>
            <p:cNvPr id="19" name="Rectangle 18"/>
            <p:cNvSpPr/>
            <p:nvPr/>
          </p:nvSpPr>
          <p:spPr>
            <a:xfrm>
              <a:off x="0" y="1253"/>
              <a:ext cx="5760" cy="3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800" b="1" dirty="0">
                  <a:solidFill>
                    <a:srgbClr val="7F7F7F"/>
                  </a:solidFill>
                </a:rPr>
                <a:t>Contraintes</a:t>
              </a:r>
              <a:endParaRPr lang="en-CA" sz="1800" b="1" dirty="0">
                <a:solidFill>
                  <a:srgbClr val="7F7F7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2704"/>
              <a:ext cx="5760" cy="3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800" b="1" dirty="0">
                  <a:solidFill>
                    <a:srgbClr val="7F7F7F"/>
                  </a:solidFill>
                </a:rPr>
                <a:t>Flexibilité</a:t>
              </a:r>
              <a:endParaRPr lang="en-CA" sz="1800" b="1" dirty="0">
                <a:solidFill>
                  <a:srgbClr val="7F7F7F"/>
                </a:solidFill>
              </a:endParaRP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382" y="974"/>
              <a:ext cx="1820" cy="2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800" dirty="0">
                  <a:solidFill>
                    <a:srgbClr val="7F7F7F"/>
                  </a:solidFill>
                  <a:latin typeface="+mn-lt"/>
                  <a:cs typeface="Arial" charset="0"/>
                </a:rPr>
                <a:t>Approche traditionnelle</a:t>
              </a:r>
              <a:endParaRPr lang="en-CA" sz="1800" dirty="0">
                <a:solidFill>
                  <a:srgbClr val="7F7F7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697" y="1286"/>
              <a:ext cx="1190" cy="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400" dirty="0">
                  <a:solidFill>
                    <a:srgbClr val="7F7F7F"/>
                  </a:solidFill>
                  <a:latin typeface="+mn-lt"/>
                  <a:cs typeface="Arial" charset="0"/>
                </a:rPr>
                <a:t>Exigences</a:t>
              </a:r>
            </a:p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400" dirty="0">
                  <a:solidFill>
                    <a:srgbClr val="7F7F7F"/>
                  </a:solidFill>
                  <a:latin typeface="+mn-lt"/>
                  <a:cs typeface="Arial" charset="0"/>
                </a:rPr>
                <a:t>(fonctionnalités)</a:t>
              </a:r>
              <a:endParaRPr lang="en-CA" sz="1400" dirty="0">
                <a:solidFill>
                  <a:srgbClr val="7F7F7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26" y="2745"/>
              <a:ext cx="900" cy="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400" dirty="0">
                  <a:solidFill>
                    <a:srgbClr val="7F7F7F"/>
                  </a:solidFill>
                  <a:latin typeface="+mn-lt"/>
                  <a:cs typeface="Arial" charset="0"/>
                </a:rPr>
                <a:t>Budgets</a:t>
              </a:r>
            </a:p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400" dirty="0">
                  <a:solidFill>
                    <a:srgbClr val="7F7F7F"/>
                  </a:solidFill>
                  <a:latin typeface="+mn-lt"/>
                  <a:cs typeface="Arial" charset="0"/>
                </a:rPr>
                <a:t>(coûts)</a:t>
              </a:r>
              <a:endParaRPr lang="en-CA" sz="1400" dirty="0">
                <a:solidFill>
                  <a:srgbClr val="7F7F7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8" name="TextBox 12"/>
            <p:cNvSpPr txBox="1"/>
            <p:nvPr/>
          </p:nvSpPr>
          <p:spPr>
            <a:xfrm>
              <a:off x="1524" y="2745"/>
              <a:ext cx="1170" cy="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400" dirty="0">
                  <a:solidFill>
                    <a:srgbClr val="7F7F7F"/>
                  </a:solidFill>
                  <a:latin typeface="+mn-lt"/>
                  <a:cs typeface="Arial" charset="0"/>
                </a:rPr>
                <a:t>Échéanciers</a:t>
              </a:r>
            </a:p>
            <a:p>
              <a:pPr algn="ctr" defTabSz="914400">
                <a:buClrTx/>
                <a:buSzTx/>
                <a:buFontTx/>
                <a:buNone/>
                <a:defRPr/>
              </a:pPr>
              <a:r>
                <a:rPr lang="fr-CA" sz="1400" dirty="0">
                  <a:solidFill>
                    <a:srgbClr val="7F7F7F"/>
                  </a:solidFill>
                  <a:latin typeface="+mn-lt"/>
                  <a:cs typeface="Arial" charset="0"/>
                </a:rPr>
                <a:t>(calendrier)</a:t>
              </a:r>
              <a:endParaRPr lang="en-CA" sz="1400" dirty="0">
                <a:solidFill>
                  <a:srgbClr val="7F7F7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9" name="Isosceles Triangle 15"/>
            <p:cNvSpPr/>
            <p:nvPr/>
          </p:nvSpPr>
          <p:spPr>
            <a:xfrm>
              <a:off x="498" y="1575"/>
              <a:ext cx="1588" cy="1134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endParaRPr lang="en-CA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 Box 1035"/>
            <p:cNvSpPr txBox="1">
              <a:spLocks noChangeArrowheads="1"/>
            </p:cNvSpPr>
            <p:nvPr/>
          </p:nvSpPr>
          <p:spPr bwMode="auto">
            <a:xfrm>
              <a:off x="452" y="3060"/>
              <a:ext cx="1680" cy="4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spcBef>
                  <a:spcPts val="875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fr-CA" sz="1600" b="1" dirty="0">
                  <a:solidFill>
                    <a:srgbClr val="7F7F7F"/>
                  </a:solidFill>
                  <a:latin typeface="+mn-lt"/>
                  <a:cs typeface="Arial" charset="0"/>
                </a:rPr>
                <a:t>Du plan découle</a:t>
              </a:r>
              <a:br>
                <a:rPr lang="fr-CA" sz="1600" b="1" dirty="0">
                  <a:solidFill>
                    <a:srgbClr val="7F7F7F"/>
                  </a:solidFill>
                  <a:latin typeface="+mn-lt"/>
                  <a:cs typeface="Arial" charset="0"/>
                </a:rPr>
              </a:br>
              <a:r>
                <a:rPr lang="fr-CA" sz="1600" dirty="0">
                  <a:solidFill>
                    <a:srgbClr val="7F7F7F"/>
                  </a:solidFill>
                  <a:latin typeface="+mn-lt"/>
                  <a:cs typeface="Arial" charset="0"/>
                </a:rPr>
                <a:t>les estimations relatives au coût et au calendrier. </a:t>
              </a:r>
            </a:p>
          </p:txBody>
        </p:sp>
      </p:grpSp>
      <p:grpSp>
        <p:nvGrpSpPr>
          <p:cNvPr id="31" name="Group 3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160515" y="1546225"/>
            <a:ext cx="4164013" cy="4084638"/>
            <a:chOff x="3246" y="974"/>
            <a:chExt cx="2623" cy="2573"/>
          </a:xfrm>
        </p:grpSpPr>
        <p:sp>
          <p:nvSpPr>
            <p:cNvPr id="32" name="Flowchart: Merge 18"/>
            <p:cNvSpPr>
              <a:spLocks noChangeArrowheads="1"/>
            </p:cNvSpPr>
            <p:nvPr/>
          </p:nvSpPr>
          <p:spPr bwMode="auto">
            <a:xfrm>
              <a:off x="3674" y="1620"/>
              <a:ext cx="1588" cy="1134"/>
            </a:xfrm>
            <a:prstGeom prst="flowChartMerge">
              <a:avLst/>
            </a:prstGeom>
            <a:solidFill>
              <a:srgbClr val="008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  <a:defRPr/>
              </a:pPr>
              <a:endParaRPr lang="en-CA" sz="1400" dirty="0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33" name="Group 38"/>
            <p:cNvGrpSpPr>
              <a:grpSpLocks/>
            </p:cNvGrpSpPr>
            <p:nvPr/>
          </p:nvGrpSpPr>
          <p:grpSpPr bwMode="auto">
            <a:xfrm>
              <a:off x="3246" y="974"/>
              <a:ext cx="2623" cy="2573"/>
              <a:chOff x="3246" y="974"/>
              <a:chExt cx="2623" cy="2573"/>
            </a:xfrm>
          </p:grpSpPr>
          <p:sp>
            <p:nvSpPr>
              <p:cNvPr id="34" name="TextBox 19"/>
              <p:cNvSpPr txBox="1"/>
              <p:nvPr/>
            </p:nvSpPr>
            <p:spPr>
              <a:xfrm>
                <a:off x="3330" y="974"/>
                <a:ext cx="1820" cy="23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fr-CA" sz="1800" dirty="0">
                    <a:solidFill>
                      <a:srgbClr val="7F7F7F"/>
                    </a:solidFill>
                    <a:latin typeface="+mn-lt"/>
                    <a:cs typeface="Arial" charset="0"/>
                  </a:rPr>
                  <a:t>Approche Agile</a:t>
                </a:r>
                <a:endParaRPr lang="en-CA" sz="1800" dirty="0">
                  <a:solidFill>
                    <a:srgbClr val="7F7F7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5" name="TextBox 20"/>
              <p:cNvSpPr txBox="1"/>
              <p:nvPr/>
            </p:nvSpPr>
            <p:spPr>
              <a:xfrm>
                <a:off x="3873" y="2745"/>
                <a:ext cx="1190" cy="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fr-CA" sz="1400" dirty="0">
                    <a:solidFill>
                      <a:srgbClr val="7F7F7F"/>
                    </a:solidFill>
                    <a:latin typeface="+mn-lt"/>
                    <a:cs typeface="Arial" charset="0"/>
                  </a:rPr>
                  <a:t>Exigences</a:t>
                </a:r>
              </a:p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fr-CA" sz="1400" dirty="0">
                    <a:solidFill>
                      <a:srgbClr val="7F7F7F"/>
                    </a:solidFill>
                    <a:latin typeface="+mn-lt"/>
                    <a:cs typeface="Arial" charset="0"/>
                  </a:rPr>
                  <a:t>(fonctionnalités)</a:t>
                </a:r>
                <a:endParaRPr lang="en-CA" sz="1400" dirty="0">
                  <a:solidFill>
                    <a:srgbClr val="7F7F7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6" name="TextBox 21"/>
              <p:cNvSpPr txBox="1"/>
              <p:nvPr/>
            </p:nvSpPr>
            <p:spPr>
              <a:xfrm>
                <a:off x="3246" y="1286"/>
                <a:ext cx="900" cy="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fr-CA" sz="1400" dirty="0">
                    <a:solidFill>
                      <a:srgbClr val="7F7F7F"/>
                    </a:solidFill>
                    <a:latin typeface="+mn-lt"/>
                    <a:cs typeface="Arial" charset="0"/>
                  </a:rPr>
                  <a:t>Budgets</a:t>
                </a:r>
              </a:p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fr-CA" sz="1400" dirty="0">
                    <a:solidFill>
                      <a:srgbClr val="7F7F7F"/>
                    </a:solidFill>
                    <a:latin typeface="+mn-lt"/>
                    <a:cs typeface="Arial" charset="0"/>
                  </a:rPr>
                  <a:t>(coûts)</a:t>
                </a:r>
                <a:endParaRPr lang="en-CA" sz="1400" dirty="0">
                  <a:solidFill>
                    <a:srgbClr val="7F7F7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7" name="TextBox 22"/>
              <p:cNvSpPr txBox="1"/>
              <p:nvPr/>
            </p:nvSpPr>
            <p:spPr>
              <a:xfrm>
                <a:off x="4699" y="1286"/>
                <a:ext cx="1170" cy="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fr-CA" sz="1400" dirty="0">
                    <a:solidFill>
                      <a:srgbClr val="7F7F7F"/>
                    </a:solidFill>
                    <a:latin typeface="+mn-lt"/>
                    <a:cs typeface="Arial" charset="0"/>
                  </a:rPr>
                  <a:t>Échéanciers</a:t>
                </a:r>
              </a:p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fr-CA" sz="1400" dirty="0">
                    <a:solidFill>
                      <a:srgbClr val="7F7F7F"/>
                    </a:solidFill>
                    <a:latin typeface="+mn-lt"/>
                    <a:cs typeface="Arial" charset="0"/>
                  </a:rPr>
                  <a:t>(calendrier)</a:t>
                </a:r>
                <a:endParaRPr lang="en-CA" sz="1400" dirty="0">
                  <a:solidFill>
                    <a:srgbClr val="7F7F7F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38" name="Text Box 1043"/>
              <p:cNvSpPr txBox="1">
                <a:spLocks noChangeArrowheads="1"/>
              </p:cNvSpPr>
              <p:nvPr/>
            </p:nvSpPr>
            <p:spPr bwMode="auto">
              <a:xfrm>
                <a:off x="3628" y="3060"/>
                <a:ext cx="1680" cy="4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93000"/>
                  </a:lnSpc>
                  <a:spcBef>
                    <a:spcPts val="875"/>
                  </a:spcBef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fr-CA" sz="1600" b="1" dirty="0">
                    <a:solidFill>
                      <a:srgbClr val="CD202C"/>
                    </a:solidFill>
                    <a:latin typeface="+mn-lt"/>
                    <a:cs typeface="Arial" charset="0"/>
                  </a:rPr>
                  <a:t>De la vision découle</a:t>
                </a:r>
                <a:br>
                  <a:rPr lang="fr-CA" sz="1600" b="1" dirty="0">
                    <a:solidFill>
                      <a:srgbClr val="CD202C"/>
                    </a:solidFill>
                    <a:latin typeface="+mn-lt"/>
                    <a:cs typeface="Arial" charset="0"/>
                  </a:rPr>
                </a:br>
                <a:r>
                  <a:rPr lang="fr-CA" sz="1600" dirty="0">
                    <a:solidFill>
                      <a:srgbClr val="CD202C"/>
                    </a:solidFill>
                    <a:latin typeface="+mn-lt"/>
                    <a:cs typeface="Arial" charset="0"/>
                  </a:rPr>
                  <a:t>les estimations relatives aux fonctionnnalités.</a:t>
                </a:r>
              </a:p>
            </p:txBody>
          </p:sp>
          <p:sp>
            <p:nvSpPr>
              <p:cNvPr id="39" name="TextBox 27"/>
              <p:cNvSpPr txBox="1"/>
              <p:nvPr/>
            </p:nvSpPr>
            <p:spPr>
              <a:xfrm>
                <a:off x="3950" y="1616"/>
                <a:ext cx="1036" cy="7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>
                  <a:buClrTx/>
                  <a:buSzTx/>
                  <a:buFontTx/>
                  <a:buNone/>
                  <a:defRPr/>
                </a:pPr>
                <a:r>
                  <a:rPr lang="fr-CA" sz="1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Une approche </a:t>
                </a:r>
                <a:br>
                  <a:rPr lang="fr-CA" sz="1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</a:br>
                <a:r>
                  <a:rPr lang="fr-CA" sz="1400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Agile</a:t>
                </a:r>
                <a:br>
                  <a:rPr lang="fr-CA" sz="1400" b="1" dirty="0">
                    <a:solidFill>
                      <a:schemeClr val="bg1"/>
                    </a:solidFill>
                    <a:latin typeface="+mn-lt"/>
                    <a:cs typeface="Arial" charset="0"/>
                  </a:rPr>
                </a:br>
                <a:r>
                  <a:rPr lang="fr-CA" sz="1400" dirty="0">
                    <a:solidFill>
                      <a:schemeClr val="bg1"/>
                    </a:solidFill>
                    <a:latin typeface="+mn-lt"/>
                    <a:cs typeface="Arial" charset="0"/>
                  </a:rPr>
                  <a:t>s’appuie sur la VISION</a:t>
                </a:r>
                <a:endParaRPr lang="en-CA" sz="1400" dirty="0">
                  <a:solidFill>
                    <a:schemeClr val="bg1"/>
                  </a:solidFill>
                  <a:latin typeface="+mn-lt"/>
                  <a:cs typeface="Arial" charset="0"/>
                </a:endParaRPr>
              </a:p>
              <a:p>
                <a:pPr algn="ctr" defTabSz="914400">
                  <a:buClrTx/>
                  <a:buSzTx/>
                  <a:buFontTx/>
                  <a:buNone/>
                  <a:defRPr/>
                </a:pPr>
                <a:endParaRPr lang="en-CA" sz="1400" dirty="0">
                  <a:solidFill>
                    <a:schemeClr val="tx1"/>
                  </a:solidFill>
                  <a:latin typeface="+mn-lt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1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plan de livraison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38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09600" y="1979835"/>
            <a:ext cx="1600200" cy="3681413"/>
            <a:chOff x="384" y="1056"/>
            <a:chExt cx="1008" cy="2319"/>
          </a:xfrm>
        </p:grpSpPr>
        <p:pic>
          <p:nvPicPr>
            <p:cNvPr id="9" name="Picture 2" descr="C:\Users\Martin\Documents\Pyxis\iStock_000005157045XSmal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 b="5556"/>
            <a:stretch>
              <a:fillRect/>
            </a:stretch>
          </p:blipFill>
          <p:spPr bwMode="auto">
            <a:xfrm>
              <a:off x="386" y="1056"/>
              <a:ext cx="958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C:\Users\Martin\Documents\Pyxis\iStock_000005157045XSmal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 b="5556"/>
            <a:stretch>
              <a:fillRect/>
            </a:stretch>
          </p:blipFill>
          <p:spPr bwMode="auto">
            <a:xfrm>
              <a:off x="384" y="1872"/>
              <a:ext cx="958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C:\Users\Martin\Documents\Pyxis\iStock_000005157045XSmall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 b="5556"/>
            <a:stretch>
              <a:fillRect/>
            </a:stretch>
          </p:blipFill>
          <p:spPr bwMode="auto">
            <a:xfrm>
              <a:off x="434" y="2736"/>
              <a:ext cx="958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266825" y="1767110"/>
            <a:ext cx="6748463" cy="771525"/>
            <a:chOff x="798" y="730"/>
            <a:chExt cx="4251" cy="486"/>
          </a:xfrm>
        </p:grpSpPr>
        <p:sp>
          <p:nvSpPr>
            <p:cNvPr id="13" name="Pentagone 12"/>
            <p:cNvSpPr/>
            <p:nvPr/>
          </p:nvSpPr>
          <p:spPr>
            <a:xfrm>
              <a:off x="798" y="730"/>
              <a:ext cx="768" cy="486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2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Projet</a:t>
              </a:r>
            </a:p>
          </p:txBody>
        </p:sp>
        <p:sp>
          <p:nvSpPr>
            <p:cNvPr id="14" name="Chevron 13"/>
            <p:cNvSpPr>
              <a:spLocks noChangeArrowheads="1"/>
            </p:cNvSpPr>
            <p:nvPr/>
          </p:nvSpPr>
          <p:spPr bwMode="auto">
            <a:xfrm>
              <a:off x="1683" y="730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00" b="1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Livraison</a:t>
              </a:r>
              <a:endParaRPr lang="fr-CA" sz="1000" b="1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5" name="Chevron 14"/>
            <p:cNvSpPr>
              <a:spLocks noChangeArrowheads="1"/>
            </p:cNvSpPr>
            <p:nvPr/>
          </p:nvSpPr>
          <p:spPr bwMode="auto">
            <a:xfrm>
              <a:off x="2490" y="730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00" b="1" dirty="0">
                  <a:solidFill>
                    <a:schemeClr val="bg1"/>
                  </a:solidFill>
                  <a:cs typeface="Arial" pitchFamily="34" charset="0"/>
                </a:rPr>
                <a:t>Livraison</a:t>
              </a:r>
            </a:p>
          </p:txBody>
        </p:sp>
        <p:sp>
          <p:nvSpPr>
            <p:cNvPr id="16" name="Chevron 15"/>
            <p:cNvSpPr>
              <a:spLocks noChangeArrowheads="1"/>
            </p:cNvSpPr>
            <p:nvPr/>
          </p:nvSpPr>
          <p:spPr bwMode="auto">
            <a:xfrm>
              <a:off x="4110" y="730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800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    </a:t>
              </a:r>
              <a:r>
                <a:rPr lang="fr-CA" sz="1000" b="1" dirty="0">
                  <a:solidFill>
                    <a:schemeClr val="bg1"/>
                  </a:solidFill>
                  <a:cs typeface="Arial" charset="0"/>
                </a:rPr>
                <a:t>Livraison </a:t>
              </a:r>
              <a:endParaRPr lang="fr-CA" sz="1000" b="1" dirty="0" smtClean="0">
                <a:solidFill>
                  <a:schemeClr val="bg1"/>
                </a:solidFill>
                <a:cs typeface="Arial" charset="0"/>
              </a:endParaRPr>
            </a:p>
            <a:p>
              <a:pPr algn="ctr" defTabSz="914400">
                <a:buClrTx/>
                <a:buSzTx/>
                <a:buFontTx/>
                <a:buNone/>
              </a:pPr>
              <a:endParaRPr lang="fr-CA" sz="1800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7" name="Group 4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257300" y="3945160"/>
            <a:ext cx="6972300" cy="1328738"/>
            <a:chOff x="792" y="2294"/>
            <a:chExt cx="4392" cy="837"/>
          </a:xfrm>
        </p:grpSpPr>
        <p:sp>
          <p:nvSpPr>
            <p:cNvPr id="18" name="Pentagone 17"/>
            <p:cNvSpPr/>
            <p:nvPr/>
          </p:nvSpPr>
          <p:spPr>
            <a:xfrm>
              <a:off x="792" y="2600"/>
              <a:ext cx="768" cy="486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200" dirty="0" smtClean="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Sprint</a:t>
              </a:r>
              <a:endParaRPr lang="fr-CA" sz="1200" dirty="0">
                <a:solidFill>
                  <a:schemeClr val="tx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Chevron 18"/>
            <p:cNvSpPr>
              <a:spLocks noChangeArrowheads="1"/>
            </p:cNvSpPr>
            <p:nvPr/>
          </p:nvSpPr>
          <p:spPr bwMode="auto">
            <a:xfrm>
              <a:off x="1680" y="2600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defTabSz="914400">
                <a:buClrTx/>
                <a:buSzTx/>
                <a:buFontTx/>
                <a:buNone/>
              </a:pPr>
              <a:r>
                <a:rPr lang="fr-CA" sz="1050" b="1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</a:t>
              </a:r>
              <a:r>
                <a:rPr lang="fr-CA" sz="105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istoires</a:t>
              </a:r>
              <a:endParaRPr lang="fr-CA" sz="105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2" name="Chevron 21"/>
            <p:cNvSpPr>
              <a:spLocks noChangeArrowheads="1"/>
            </p:cNvSpPr>
            <p:nvPr/>
          </p:nvSpPr>
          <p:spPr bwMode="auto">
            <a:xfrm>
              <a:off x="2490" y="2600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50" b="1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Histoires</a:t>
              </a:r>
            </a:p>
          </p:txBody>
        </p:sp>
        <p:sp>
          <p:nvSpPr>
            <p:cNvPr id="24" name="Chevron 23"/>
            <p:cNvSpPr>
              <a:spLocks noChangeArrowheads="1"/>
            </p:cNvSpPr>
            <p:nvPr/>
          </p:nvSpPr>
          <p:spPr bwMode="auto">
            <a:xfrm>
              <a:off x="3300" y="2600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50" b="1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Histoires</a:t>
              </a:r>
            </a:p>
          </p:txBody>
        </p:sp>
        <p:sp>
          <p:nvSpPr>
            <p:cNvPr id="26" name="Chevron 25"/>
            <p:cNvSpPr/>
            <p:nvPr/>
          </p:nvSpPr>
          <p:spPr>
            <a:xfrm>
              <a:off x="4245" y="2523"/>
              <a:ext cx="939" cy="60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CA" sz="1800" dirty="0">
                <a:solidFill>
                  <a:schemeClr val="tx1"/>
                </a:solidFill>
              </a:endParaRPr>
            </a:p>
          </p:txBody>
        </p:sp>
        <p:sp>
          <p:nvSpPr>
            <p:cNvPr id="27" name="Chevron 26"/>
            <p:cNvSpPr>
              <a:spLocks noChangeArrowheads="1"/>
            </p:cNvSpPr>
            <p:nvPr/>
          </p:nvSpPr>
          <p:spPr bwMode="auto">
            <a:xfrm>
              <a:off x="4110" y="2600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50" b="1" dirty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Histoires</a:t>
              </a:r>
            </a:p>
          </p:txBody>
        </p:sp>
        <p:sp>
          <p:nvSpPr>
            <p:cNvPr id="28" name="Accolade ouvrante 27"/>
            <p:cNvSpPr>
              <a:spLocks/>
            </p:cNvSpPr>
            <p:nvPr/>
          </p:nvSpPr>
          <p:spPr bwMode="auto">
            <a:xfrm rot="5400000">
              <a:off x="3353" y="691"/>
              <a:ext cx="162" cy="3368"/>
            </a:xfrm>
            <a:prstGeom prst="leftBrace">
              <a:avLst>
                <a:gd name="adj1" fmla="val 6834"/>
                <a:gd name="adj2" fmla="val 86824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CA" sz="18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9" name="Group 4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257300" y="2646585"/>
            <a:ext cx="6972300" cy="1270000"/>
            <a:chOff x="792" y="1476"/>
            <a:chExt cx="4392" cy="800"/>
          </a:xfrm>
        </p:grpSpPr>
        <p:sp>
          <p:nvSpPr>
            <p:cNvPr id="30" name="Chevron 29"/>
            <p:cNvSpPr/>
            <p:nvPr/>
          </p:nvSpPr>
          <p:spPr>
            <a:xfrm>
              <a:off x="4245" y="1668"/>
              <a:ext cx="939" cy="60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CA" sz="1800" dirty="0">
                <a:solidFill>
                  <a:schemeClr val="tx1"/>
                </a:solidFill>
              </a:endParaRPr>
            </a:p>
          </p:txBody>
        </p:sp>
        <p:sp>
          <p:nvSpPr>
            <p:cNvPr id="31" name="Pentagone 30"/>
            <p:cNvSpPr/>
            <p:nvPr/>
          </p:nvSpPr>
          <p:spPr>
            <a:xfrm>
              <a:off x="792" y="1745"/>
              <a:ext cx="768" cy="486"/>
            </a:xfrm>
            <a:prstGeom prst="homePlat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200" dirty="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Livraison</a:t>
              </a:r>
            </a:p>
          </p:txBody>
        </p:sp>
        <p:sp>
          <p:nvSpPr>
            <p:cNvPr id="32" name="Chevron 31"/>
            <p:cNvSpPr>
              <a:spLocks noChangeArrowheads="1"/>
            </p:cNvSpPr>
            <p:nvPr/>
          </p:nvSpPr>
          <p:spPr bwMode="auto">
            <a:xfrm>
              <a:off x="1680" y="1745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5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Sprint</a:t>
              </a:r>
              <a:endParaRPr lang="fr-CA" sz="12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3" name="Chevron 32"/>
            <p:cNvSpPr>
              <a:spLocks noChangeArrowheads="1"/>
            </p:cNvSpPr>
            <p:nvPr/>
          </p:nvSpPr>
          <p:spPr bwMode="auto">
            <a:xfrm>
              <a:off x="2490" y="1745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5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Sprint</a:t>
              </a:r>
              <a:endParaRPr lang="fr-CA" sz="12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4" name="Chevron 33"/>
            <p:cNvSpPr>
              <a:spLocks noChangeArrowheads="1"/>
            </p:cNvSpPr>
            <p:nvPr/>
          </p:nvSpPr>
          <p:spPr bwMode="auto">
            <a:xfrm>
              <a:off x="3300" y="1745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5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Sprint</a:t>
              </a:r>
              <a:endParaRPr lang="fr-CA" sz="12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5" name="Chevron 34"/>
            <p:cNvSpPr>
              <a:spLocks noChangeArrowheads="1"/>
            </p:cNvSpPr>
            <p:nvPr/>
          </p:nvSpPr>
          <p:spPr bwMode="auto">
            <a:xfrm>
              <a:off x="4110" y="1745"/>
              <a:ext cx="939" cy="486"/>
            </a:xfrm>
            <a:prstGeom prst="chevron">
              <a:avLst>
                <a:gd name="adj" fmla="val 52694"/>
              </a:avLst>
            </a:prstGeom>
            <a:solidFill>
              <a:srgbClr val="008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>
                <a:buClrTx/>
                <a:buSzTx/>
                <a:buFontTx/>
                <a:buNone/>
              </a:pPr>
              <a:r>
                <a:rPr lang="fr-CA" sz="105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Sprint</a:t>
              </a:r>
              <a:endParaRPr lang="fr-CA" sz="12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6" name="Accolade ouvrante 35"/>
            <p:cNvSpPr>
              <a:spLocks/>
            </p:cNvSpPr>
            <p:nvPr/>
          </p:nvSpPr>
          <p:spPr bwMode="auto">
            <a:xfrm rot="5400000">
              <a:off x="3332" y="-106"/>
              <a:ext cx="204" cy="3368"/>
            </a:xfrm>
            <a:prstGeom prst="leftBrace">
              <a:avLst>
                <a:gd name="adj1" fmla="val 6803"/>
                <a:gd name="adj2" fmla="val 86676"/>
              </a:avLst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CA" sz="180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7" name="Chevron 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41577" y="1772816"/>
            <a:ext cx="1490663" cy="771525"/>
          </a:xfrm>
          <a:prstGeom prst="chevron">
            <a:avLst>
              <a:gd name="adj" fmla="val 52694"/>
            </a:avLst>
          </a:prstGeom>
          <a:solidFill>
            <a:srgbClr val="008000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r>
              <a:rPr lang="fr-CA" sz="1000" b="1" dirty="0">
                <a:solidFill>
                  <a:schemeClr val="bg1"/>
                </a:solidFill>
                <a:cs typeface="Arial" pitchFamily="34" charset="0"/>
              </a:rPr>
              <a:t>Livraison</a:t>
            </a:r>
          </a:p>
        </p:txBody>
      </p:sp>
    </p:spTree>
    <p:extLst>
      <p:ext uri="{BB962C8B-B14F-4D97-AF65-F5344CB8AC3E}">
        <p14:creationId xmlns:p14="http://schemas.microsoft.com/office/powerpoint/2010/main" val="13914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plan de livraison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9999" y="1620000"/>
            <a:ext cx="8470235" cy="4680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sz="3100" dirty="0" smtClean="0">
                <a:latin typeface="+mn-lt"/>
              </a:rPr>
              <a:t>Un plan de livraison n’est pas :</a:t>
            </a:r>
          </a:p>
          <a:p>
            <a:pPr>
              <a:buFont typeface="Arial" charset="0"/>
              <a:buChar char="•"/>
            </a:pPr>
            <a:r>
              <a:rPr lang="fr-CA" sz="3100" dirty="0" smtClean="0">
                <a:latin typeface="+mn-lt"/>
              </a:rPr>
              <a:t>Synonyme de la phase « développement informatique » d’un plan de projet traditionnel</a:t>
            </a:r>
          </a:p>
          <a:p>
            <a:pPr>
              <a:buFont typeface="Arial" charset="0"/>
              <a:buChar char="•"/>
            </a:pPr>
            <a:r>
              <a:rPr lang="fr-CA" sz="3100" dirty="0" smtClean="0">
                <a:latin typeface="+mn-lt"/>
              </a:rPr>
              <a:t>Une représentation de tous les travaux réalisés par une équipe au cours d’un sprint (ou d’une séquence de sprints)</a:t>
            </a:r>
          </a:p>
          <a:p>
            <a:pPr>
              <a:buFont typeface="Arial" charset="0"/>
              <a:buChar char="•"/>
            </a:pPr>
            <a:r>
              <a:rPr lang="fr-CA" sz="3100" dirty="0" smtClean="0">
                <a:latin typeface="+mn-lt"/>
              </a:rPr>
              <a:t>Une liste de </a:t>
            </a:r>
            <a:r>
              <a:rPr lang="fr-CA" sz="3100" dirty="0" err="1" smtClean="0">
                <a:latin typeface="+mn-lt"/>
              </a:rPr>
              <a:t>milestones</a:t>
            </a:r>
            <a:r>
              <a:rPr lang="fr-CA" sz="3100" dirty="0" smtClean="0">
                <a:latin typeface="+mn-lt"/>
              </a:rPr>
              <a:t> à rencontrer</a:t>
            </a:r>
          </a:p>
          <a:p>
            <a:pPr marL="0" indent="0">
              <a:buNone/>
            </a:pPr>
            <a:endParaRPr lang="fr-CA" sz="3100" dirty="0" smtClean="0">
              <a:latin typeface="+mn-lt"/>
            </a:endParaRPr>
          </a:p>
          <a:p>
            <a:pPr marL="0" indent="0">
              <a:buNone/>
            </a:pPr>
            <a:r>
              <a:rPr lang="fr-CA" sz="3100" dirty="0" smtClean="0">
                <a:latin typeface="+mn-lt"/>
              </a:rPr>
              <a:t>Le plan de livraison alimente le plan de projet* :</a:t>
            </a:r>
          </a:p>
          <a:p>
            <a:pPr>
              <a:buFont typeface="Arial" charset="0"/>
              <a:buChar char="•"/>
            </a:pPr>
            <a:r>
              <a:rPr lang="fr-CA" sz="3100" dirty="0" smtClean="0">
                <a:latin typeface="+mn-lt"/>
              </a:rPr>
              <a:t>Date de début du premier sprint d’une livraison</a:t>
            </a:r>
          </a:p>
          <a:p>
            <a:pPr>
              <a:buFont typeface="Arial" charset="0"/>
              <a:buChar char="•"/>
            </a:pPr>
            <a:r>
              <a:rPr lang="fr-CA" sz="3100" dirty="0" smtClean="0">
                <a:latin typeface="+mn-lt"/>
              </a:rPr>
              <a:t>Date de fin du dernier sprint d’une livraison</a:t>
            </a:r>
          </a:p>
          <a:p>
            <a:pPr marL="0" indent="0">
              <a:buNone/>
            </a:pPr>
            <a:endParaRPr lang="fr-CA" sz="3100" dirty="0" smtClean="0">
              <a:latin typeface="+mn-lt"/>
            </a:endParaRPr>
          </a:p>
          <a:p>
            <a:pPr marL="0" indent="0">
              <a:buNone/>
            </a:pPr>
            <a:r>
              <a:rPr lang="fr-CA" sz="3100" i="1" dirty="0" smtClean="0">
                <a:latin typeface="+mn-lt"/>
              </a:rPr>
              <a:t>* En s’adaptant au changement (Agilité), ces dates doivent également s’adapter!</a:t>
            </a:r>
          </a:p>
          <a:p>
            <a:pPr marL="0" indent="0">
              <a:buNone/>
            </a:pPr>
            <a:endParaRPr lang="fr-CA" sz="2600" dirty="0" smtClean="0">
              <a:latin typeface="+mn-lt"/>
            </a:endParaRPr>
          </a:p>
          <a:p>
            <a:endParaRPr lang="fr-CA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39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Limites des méthodes traditionnelles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827008"/>
            <a:ext cx="8229600" cy="4680000"/>
          </a:xfrm>
        </p:spPr>
        <p:txBody>
          <a:bodyPr>
            <a:noAutofit/>
          </a:bodyPr>
          <a:lstStyle/>
          <a:p>
            <a:r>
              <a:rPr lang="fr-FR" sz="2600" dirty="0" smtClean="0">
                <a:latin typeface="+mn-lt"/>
              </a:rPr>
              <a:t>La rigidité de l’approche;</a:t>
            </a:r>
          </a:p>
          <a:p>
            <a:r>
              <a:rPr lang="fr-FR" sz="2600" dirty="0" smtClean="0">
                <a:latin typeface="+mn-lt"/>
              </a:rPr>
              <a:t>L’effet tunnel;</a:t>
            </a:r>
          </a:p>
          <a:p>
            <a:r>
              <a:rPr lang="fr-FR" sz="2600" dirty="0" smtClean="0">
                <a:latin typeface="+mn-lt"/>
              </a:rPr>
              <a:t>Une mauvaise communication;</a:t>
            </a:r>
          </a:p>
          <a:p>
            <a:r>
              <a:rPr lang="fr-FR" sz="2600" dirty="0" smtClean="0">
                <a:latin typeface="+mn-lt"/>
              </a:rPr>
              <a:t>La levée tardive des facteurs de risque;</a:t>
            </a:r>
          </a:p>
          <a:p>
            <a:r>
              <a:rPr lang="fr-FR" sz="2600" dirty="0" smtClean="0">
                <a:latin typeface="+mn-lt"/>
              </a:rPr>
              <a:t>Une documentation pléthorique.</a:t>
            </a: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4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e 17"/>
          <p:cNvGrpSpPr/>
          <p:nvPr/>
        </p:nvGrpSpPr>
        <p:grpSpPr>
          <a:xfrm>
            <a:off x="360000" y="1980000"/>
            <a:ext cx="7014991" cy="1084709"/>
            <a:chOff x="976682" y="1629173"/>
            <a:chExt cx="7014991" cy="1084709"/>
          </a:xfrm>
        </p:grpSpPr>
        <p:sp>
          <p:nvSpPr>
            <p:cNvPr id="19" name="Rectangle 18"/>
            <p:cNvSpPr/>
            <p:nvPr/>
          </p:nvSpPr>
          <p:spPr>
            <a:xfrm>
              <a:off x="976682" y="1629173"/>
              <a:ext cx="1368000" cy="36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/>
                <a:t>Analyser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88430" y="1819577"/>
              <a:ext cx="1368000" cy="3600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Coder</a:t>
              </a:r>
              <a:endParaRPr lang="fr-CA" sz="1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00178" y="2000905"/>
              <a:ext cx="1368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Tester</a:t>
              </a:r>
              <a:endParaRPr lang="fr-CA" sz="10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11926" y="2173882"/>
              <a:ext cx="1368000" cy="3600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Valider</a:t>
              </a:r>
              <a:endParaRPr lang="fr-CA" sz="10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23673" y="2353882"/>
              <a:ext cx="1368000" cy="360000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000" b="1" dirty="0" smtClean="0"/>
                <a:t>Déployer</a:t>
              </a:r>
              <a:endParaRPr lang="fr-CA" sz="1000" b="1" dirty="0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360000" y="1620000"/>
            <a:ext cx="108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Waterfall</a:t>
            </a:r>
            <a:endParaRPr lang="fr-CA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Le plan de livraison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40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967" y="1620000"/>
            <a:ext cx="7694091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Plan de livraison</a:t>
            </a:r>
            <a:endParaRPr lang="fr-FR" sz="3600" cap="small" dirty="0">
              <a:latin typeface="+mj-lt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620000"/>
            <a:ext cx="8640000" cy="4088693"/>
          </a:xfrm>
        </p:spPr>
      </p:pic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41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0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90715" y="895050"/>
            <a:ext cx="3562762" cy="2847217"/>
          </a:xfrm>
        </p:spPr>
        <p:txBody>
          <a:bodyPr anchor="t" anchorCtr="0">
            <a:noAutofit/>
          </a:bodyPr>
          <a:lstStyle/>
          <a:p>
            <a:pPr algn="l"/>
            <a:r>
              <a:rPr lang="fr-FR" sz="8800" b="0" dirty="0">
                <a:solidFill>
                  <a:srgbClr val="E7021A"/>
                </a:solidFill>
                <a:cs typeface="Arial Narrow"/>
              </a:rPr>
              <a:t>Merci</a:t>
            </a:r>
            <a:endParaRPr lang="fr-FR" sz="8800" dirty="0">
              <a:solidFill>
                <a:srgbClr val="E7021A"/>
              </a:solidFill>
              <a:cs typeface="Arial Narrow"/>
            </a:endParaRPr>
          </a:p>
        </p:txBody>
      </p:sp>
      <p:pic>
        <p:nvPicPr>
          <p:cNvPr id="4" name="Image 3" descr="ULBIBLIO-Gabarit-Bibl-VF-3.jp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b="86949"/>
          <a:stretch/>
        </p:blipFill>
        <p:spPr bwMode="auto">
          <a:xfrm>
            <a:off x="0" y="0"/>
            <a:ext cx="9144000" cy="8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freeppt.net/background/3d-Business-question-helps-background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78" y="1245154"/>
            <a:ext cx="5208104" cy="39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60000" y="2458657"/>
            <a:ext cx="4598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/>
              <a:t>Toutes les présentations seront placées dans notre intranet : </a:t>
            </a:r>
          </a:p>
          <a:p>
            <a:endParaRPr lang="fr-CA" sz="2400" dirty="0" smtClean="0"/>
          </a:p>
          <a:p>
            <a:r>
              <a:rPr lang="fr-CA" sz="2400" dirty="0" smtClean="0"/>
              <a:t>Dans : </a:t>
            </a:r>
          </a:p>
          <a:p>
            <a:r>
              <a:rPr lang="fr-CA" sz="2400" dirty="0"/>
              <a:t>	</a:t>
            </a:r>
            <a:r>
              <a:rPr lang="fr-CA" sz="2400" dirty="0" smtClean="0"/>
              <a:t> Comités</a:t>
            </a:r>
            <a:r>
              <a:rPr lang="fr-CA" sz="2400" dirty="0"/>
              <a:t>, groupes de </a:t>
            </a:r>
            <a:r>
              <a:rPr lang="fr-CA" sz="2400" dirty="0" smtClean="0"/>
              <a:t>travail</a:t>
            </a:r>
          </a:p>
          <a:p>
            <a:r>
              <a:rPr lang="fr-CA" sz="2400" dirty="0"/>
              <a:t>	</a:t>
            </a:r>
            <a:r>
              <a:rPr lang="fr-CA" sz="2400" dirty="0" smtClean="0"/>
              <a:t>			-&gt; </a:t>
            </a:r>
            <a:r>
              <a:rPr lang="fr-CA" sz="2400" dirty="0"/>
              <a:t>Bureau de projets</a:t>
            </a:r>
          </a:p>
          <a:p>
            <a:endParaRPr lang="fr-CA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Bibliographie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9999" y="1620000"/>
            <a:ext cx="8470235" cy="4680000"/>
          </a:xfrm>
        </p:spPr>
        <p:txBody>
          <a:bodyPr>
            <a:normAutofit/>
          </a:bodyPr>
          <a:lstStyle/>
          <a:p>
            <a:r>
              <a:rPr lang="fr-FR" sz="2600" dirty="0" smtClean="0">
                <a:latin typeface="+mn-lt"/>
              </a:rPr>
              <a:t>Le Guide </a:t>
            </a:r>
            <a:r>
              <a:rPr lang="fr-FR" sz="2600" dirty="0" err="1" smtClean="0">
                <a:latin typeface="+mn-lt"/>
              </a:rPr>
              <a:t>Scrum</a:t>
            </a:r>
            <a:r>
              <a:rPr lang="fr-FR" sz="2600" dirty="0" smtClean="0">
                <a:latin typeface="+mn-lt"/>
              </a:rPr>
              <a:t>, K. </a:t>
            </a:r>
            <a:r>
              <a:rPr lang="fr-FR" sz="2600" dirty="0" err="1" smtClean="0">
                <a:latin typeface="+mn-lt"/>
              </a:rPr>
              <a:t>Schwaber</a:t>
            </a:r>
            <a:r>
              <a:rPr lang="fr-FR" sz="2600" dirty="0" smtClean="0">
                <a:latin typeface="+mn-lt"/>
              </a:rPr>
              <a:t> et J. </a:t>
            </a:r>
            <a:r>
              <a:rPr lang="fr-FR" sz="2600" dirty="0">
                <a:latin typeface="+mn-lt"/>
              </a:rPr>
              <a:t>S</a:t>
            </a:r>
            <a:r>
              <a:rPr lang="fr-FR" sz="2600" dirty="0" smtClean="0">
                <a:latin typeface="+mn-lt"/>
              </a:rPr>
              <a:t>utherland, juillet 2013;</a:t>
            </a:r>
          </a:p>
          <a:p>
            <a:r>
              <a:rPr lang="fr-FR" sz="2600" dirty="0" smtClean="0">
                <a:latin typeface="+mn-lt"/>
              </a:rPr>
              <a:t>Choisir l’agilité, M. </a:t>
            </a:r>
            <a:r>
              <a:rPr lang="fr-FR" sz="2600" dirty="0" err="1" smtClean="0">
                <a:latin typeface="+mn-lt"/>
              </a:rPr>
              <a:t>boiverst</a:t>
            </a:r>
            <a:r>
              <a:rPr lang="fr-FR" sz="2600" dirty="0" smtClean="0">
                <a:latin typeface="+mn-lt"/>
              </a:rPr>
              <a:t>, S. Trudel, 2013;</a:t>
            </a:r>
          </a:p>
          <a:p>
            <a:r>
              <a:rPr lang="fr-FR" sz="2600" dirty="0" smtClean="0">
                <a:latin typeface="+mn-lt"/>
              </a:rPr>
              <a:t>PMI-ACP Exam </a:t>
            </a:r>
            <a:r>
              <a:rPr lang="fr-FR" sz="2600" dirty="0" err="1" smtClean="0">
                <a:latin typeface="+mn-lt"/>
              </a:rPr>
              <a:t>Prep</a:t>
            </a:r>
            <a:r>
              <a:rPr lang="fr-FR" sz="2600" dirty="0" smtClean="0">
                <a:latin typeface="+mn-lt"/>
              </a:rPr>
              <a:t>, Mike Griffiths, 2015;</a:t>
            </a:r>
          </a:p>
          <a:p>
            <a:r>
              <a:rPr lang="fr-FR" sz="2600" dirty="0" smtClean="0">
                <a:latin typeface="+mn-lt"/>
              </a:rPr>
              <a:t>Introduction à </a:t>
            </a:r>
            <a:r>
              <a:rPr lang="fr-FR" sz="2600" dirty="0" err="1" smtClean="0">
                <a:latin typeface="+mn-lt"/>
              </a:rPr>
              <a:t>Scrum</a:t>
            </a:r>
            <a:r>
              <a:rPr lang="fr-FR" sz="2600" dirty="0" smtClean="0">
                <a:latin typeface="+mn-lt"/>
              </a:rPr>
              <a:t>, </a:t>
            </a:r>
            <a:r>
              <a:rPr lang="fr-FR" sz="2600" dirty="0" err="1" smtClean="0">
                <a:latin typeface="+mn-lt"/>
              </a:rPr>
              <a:t>Mountain</a:t>
            </a:r>
            <a:r>
              <a:rPr lang="fr-FR" sz="2600" dirty="0" smtClean="0">
                <a:latin typeface="+mn-lt"/>
              </a:rPr>
              <a:t> </a:t>
            </a:r>
            <a:r>
              <a:rPr lang="fr-FR" sz="2600" dirty="0" err="1" smtClean="0">
                <a:latin typeface="+mn-lt"/>
              </a:rPr>
              <a:t>Goat</a:t>
            </a:r>
            <a:r>
              <a:rPr lang="fr-FR" sz="2600" dirty="0" smtClean="0">
                <a:latin typeface="+mn-lt"/>
              </a:rPr>
              <a:t> Software, LLC.</a:t>
            </a:r>
          </a:p>
          <a:p>
            <a:r>
              <a:rPr lang="fr-FR" sz="2600" dirty="0">
                <a:latin typeface="+mn-lt"/>
                <a:hlinkClick r:id="rId8"/>
              </a:rPr>
              <a:t>http://geekandmore.fr/tag/timeline</a:t>
            </a:r>
            <a:r>
              <a:rPr lang="fr-FR" sz="2600" dirty="0" smtClean="0">
                <a:latin typeface="+mn-lt"/>
                <a:hlinkClick r:id="rId8"/>
              </a:rPr>
              <a:t>/</a:t>
            </a:r>
            <a:r>
              <a:rPr lang="fr-FR" sz="2600" dirty="0" smtClean="0">
                <a:latin typeface="+mn-lt"/>
              </a:rPr>
              <a:t> </a:t>
            </a:r>
          </a:p>
          <a:p>
            <a:endParaRPr lang="fr-FR" sz="2600" dirty="0" smtClean="0">
              <a:latin typeface="+mn-lt"/>
            </a:endParaRPr>
          </a:p>
          <a:p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43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1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 smtClean="0">
                <a:latin typeface="+mj-lt"/>
              </a:rPr>
              <a:t>Pourquoi l’agilité ? 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+mn-lt"/>
              </a:rPr>
              <a:t>Pour faire face à l’incertitude en générant rapidement de la connaissance;</a:t>
            </a:r>
          </a:p>
          <a:p>
            <a:r>
              <a:rPr lang="fr-FR" sz="2400" dirty="0">
                <a:latin typeface="+mn-lt"/>
              </a:rPr>
              <a:t>Pour satisfaire rapidement le client avec </a:t>
            </a:r>
            <a:r>
              <a:rPr lang="fr-FR" sz="2400" b="1" dirty="0">
                <a:latin typeface="+mn-lt"/>
              </a:rPr>
              <a:t>des solutions logicielles utiles;</a:t>
            </a:r>
          </a:p>
          <a:p>
            <a:r>
              <a:rPr lang="fr-FR" sz="2400" dirty="0">
                <a:latin typeface="+mn-lt"/>
              </a:rPr>
              <a:t>Pour rendre visibles les </a:t>
            </a:r>
            <a:r>
              <a:rPr lang="fr-FR" sz="2400" b="1" dirty="0">
                <a:latin typeface="+mn-lt"/>
              </a:rPr>
              <a:t>risques</a:t>
            </a:r>
            <a:r>
              <a:rPr lang="fr-FR" sz="2400" dirty="0">
                <a:latin typeface="+mn-lt"/>
              </a:rPr>
              <a:t> et les </a:t>
            </a:r>
            <a:r>
              <a:rPr lang="fr-FR" sz="2400" b="1" dirty="0">
                <a:latin typeface="+mn-lt"/>
              </a:rPr>
              <a:t>inefficacités;</a:t>
            </a:r>
          </a:p>
          <a:p>
            <a:r>
              <a:rPr lang="fr-FR" sz="2400" dirty="0">
                <a:latin typeface="+mn-lt"/>
              </a:rPr>
              <a:t>Pour maximiser la </a:t>
            </a:r>
            <a:r>
              <a:rPr lang="fr-FR" sz="2400" b="1" dirty="0">
                <a:latin typeface="+mn-lt"/>
              </a:rPr>
              <a:t>collaboration</a:t>
            </a:r>
            <a:r>
              <a:rPr lang="fr-FR" sz="2400" dirty="0">
                <a:latin typeface="+mn-lt"/>
              </a:rPr>
              <a:t> entre tous les intervenants;</a:t>
            </a:r>
          </a:p>
          <a:p>
            <a:r>
              <a:rPr lang="fr-FR" sz="2400" dirty="0" smtClean="0">
                <a:latin typeface="+mn-lt"/>
              </a:rPr>
              <a:t>Pour que la </a:t>
            </a:r>
            <a:r>
              <a:rPr lang="fr-FR" sz="2400" b="1" dirty="0" smtClean="0">
                <a:latin typeface="+mn-lt"/>
              </a:rPr>
              <a:t>qualité</a:t>
            </a:r>
            <a:r>
              <a:rPr lang="fr-FR" sz="2400" dirty="0" smtClean="0">
                <a:latin typeface="+mn-lt"/>
              </a:rPr>
              <a:t> soit prise en considération dès le début du projet;</a:t>
            </a:r>
          </a:p>
          <a:p>
            <a:r>
              <a:rPr lang="fr-FR" sz="2400" dirty="0" smtClean="0">
                <a:latin typeface="+mn-lt"/>
              </a:rPr>
              <a:t>Pour réduire les périodes de </a:t>
            </a:r>
            <a:r>
              <a:rPr lang="fr-FR" sz="2400" b="1" dirty="0" smtClean="0">
                <a:latin typeface="+mn-lt"/>
              </a:rPr>
              <a:t>stabilisation en fin de projet;</a:t>
            </a:r>
          </a:p>
          <a:p>
            <a:r>
              <a:rPr lang="fr-FR" sz="2400" dirty="0" smtClean="0">
                <a:latin typeface="+mn-lt"/>
              </a:rPr>
              <a:t>Pour augmenter la </a:t>
            </a:r>
            <a:r>
              <a:rPr lang="fr-FR" sz="2400" b="1" dirty="0" smtClean="0">
                <a:latin typeface="+mn-lt"/>
              </a:rPr>
              <a:t>motivation</a:t>
            </a:r>
            <a:r>
              <a:rPr lang="fr-FR" sz="2400" dirty="0" smtClean="0">
                <a:latin typeface="+mn-lt"/>
              </a:rPr>
              <a:t> et </a:t>
            </a:r>
            <a:r>
              <a:rPr lang="fr-FR" sz="2400" b="1" dirty="0">
                <a:latin typeface="+mn-lt"/>
              </a:rPr>
              <a:t>l</a:t>
            </a:r>
            <a:r>
              <a:rPr lang="fr-FR" sz="2400" b="1" dirty="0" smtClean="0">
                <a:latin typeface="+mn-lt"/>
              </a:rPr>
              <a:t>’engagement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b="1" dirty="0" smtClean="0">
                <a:latin typeface="+mn-lt"/>
              </a:rPr>
              <a:t>des individus;</a:t>
            </a:r>
          </a:p>
          <a:p>
            <a:r>
              <a:rPr lang="fr-FR" sz="2400" dirty="0" smtClean="0">
                <a:latin typeface="+mn-lt"/>
              </a:rPr>
              <a:t>Pour </a:t>
            </a:r>
            <a:r>
              <a:rPr lang="fr-FR" sz="2400" b="1" dirty="0" smtClean="0">
                <a:latin typeface="+mn-lt"/>
              </a:rPr>
              <a:t>avoir du plaisir au travail</a:t>
            </a:r>
            <a:r>
              <a:rPr lang="fr-FR" sz="2400" dirty="0" smtClean="0">
                <a:latin typeface="+mn-lt"/>
              </a:rPr>
              <a:t>.</a:t>
            </a: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5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222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Définition de </a:t>
            </a:r>
            <a:r>
              <a:rPr lang="fr-CA" sz="3600" cap="small" dirty="0" smtClean="0">
                <a:latin typeface="+mj-lt"/>
              </a:rPr>
              <a:t>L’agilité</a:t>
            </a:r>
            <a:endParaRPr lang="fr-FR" sz="3600" cap="small" dirty="0">
              <a:latin typeface="+mj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0000" y="1620000"/>
            <a:ext cx="8229600" cy="4680000"/>
          </a:xfrm>
        </p:spPr>
        <p:txBody>
          <a:bodyPr>
            <a:normAutofit/>
          </a:bodyPr>
          <a:lstStyle/>
          <a:p>
            <a:r>
              <a:rPr lang="fr-CA" sz="2400" dirty="0" smtClean="0">
                <a:latin typeface="+mn-lt"/>
              </a:rPr>
              <a:t>L’approche </a:t>
            </a:r>
            <a:r>
              <a:rPr lang="fr-CA" sz="2400" dirty="0">
                <a:latin typeface="+mn-lt"/>
              </a:rPr>
              <a:t>Agile est une </a:t>
            </a:r>
            <a:r>
              <a:rPr lang="fr-CA" sz="2400" b="1" dirty="0">
                <a:latin typeface="+mn-lt"/>
              </a:rPr>
              <a:t>philosophie de travail</a:t>
            </a:r>
            <a:r>
              <a:rPr lang="fr-CA" sz="2400" dirty="0">
                <a:latin typeface="+mn-lt"/>
              </a:rPr>
              <a:t> définie par des </a:t>
            </a:r>
            <a:r>
              <a:rPr lang="fr-CA" sz="2400" b="1" dirty="0">
                <a:latin typeface="+mn-lt"/>
              </a:rPr>
              <a:t>valeurs</a:t>
            </a:r>
            <a:r>
              <a:rPr lang="fr-CA" sz="2400" dirty="0">
                <a:latin typeface="+mn-lt"/>
              </a:rPr>
              <a:t>, guidée par des </a:t>
            </a:r>
            <a:r>
              <a:rPr lang="fr-CA" sz="2400" b="1" dirty="0">
                <a:latin typeface="+mn-lt"/>
              </a:rPr>
              <a:t>principes</a:t>
            </a:r>
            <a:r>
              <a:rPr lang="fr-CA" sz="2400" dirty="0">
                <a:latin typeface="+mn-lt"/>
              </a:rPr>
              <a:t> et </a:t>
            </a:r>
            <a:r>
              <a:rPr lang="fr-CA" sz="2400" dirty="0" smtClean="0">
                <a:latin typeface="+mn-lt"/>
              </a:rPr>
              <a:t>mise en </a:t>
            </a:r>
            <a:r>
              <a:rPr lang="fr-CA" sz="2400" dirty="0">
                <a:latin typeface="+mn-lt"/>
              </a:rPr>
              <a:t>application via des </a:t>
            </a:r>
            <a:r>
              <a:rPr lang="fr-CA" sz="2400" b="1" dirty="0">
                <a:latin typeface="+mn-lt"/>
              </a:rPr>
              <a:t>pratiques</a:t>
            </a:r>
            <a:r>
              <a:rPr lang="fr-CA" sz="2400" dirty="0">
                <a:latin typeface="+mn-lt"/>
              </a:rPr>
              <a:t>.</a:t>
            </a:r>
          </a:p>
          <a:p>
            <a:endParaRPr lang="fr-FR" sz="2600" dirty="0">
              <a:latin typeface="+mn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6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0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Les 4 valeurs de </a:t>
            </a:r>
            <a:r>
              <a:rPr lang="fr-CA" sz="3600" cap="small" dirty="0" smtClean="0">
                <a:latin typeface="+mj-lt"/>
              </a:rPr>
              <a:t>l’agilité</a:t>
            </a:r>
            <a:endParaRPr lang="fr-FR" sz="3600" cap="small" dirty="0">
              <a:latin typeface="+mj-lt"/>
            </a:endParaRPr>
          </a:p>
        </p:txBody>
      </p:sp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2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7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102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152000" y="1716382"/>
            <a:ext cx="6858000" cy="457200"/>
            <a:chOff x="576" y="936"/>
            <a:chExt cx="4320" cy="288"/>
          </a:xfrm>
        </p:grpSpPr>
        <p:sp>
          <p:nvSpPr>
            <p:cNvPr id="9" name="Rectangle 1028"/>
            <p:cNvSpPr>
              <a:spLocks noChangeArrowheads="1"/>
            </p:cNvSpPr>
            <p:nvPr/>
          </p:nvSpPr>
          <p:spPr bwMode="auto">
            <a:xfrm>
              <a:off x="3024" y="936"/>
              <a:ext cx="1872" cy="288"/>
            </a:xfrm>
            <a:prstGeom prst="rect">
              <a:avLst/>
            </a:prstGeom>
            <a:solidFill>
              <a:srgbClr val="B2B2B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Plutôt que sur . . . </a:t>
              </a:r>
            </a:p>
          </p:txBody>
        </p:sp>
        <p:sp>
          <p:nvSpPr>
            <p:cNvPr id="10" name="Rectangle 1029"/>
            <p:cNvSpPr>
              <a:spLocks noChangeArrowheads="1"/>
            </p:cNvSpPr>
            <p:nvPr/>
          </p:nvSpPr>
          <p:spPr bwMode="auto">
            <a:xfrm>
              <a:off x="576" y="936"/>
              <a:ext cx="2304" cy="28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 b="1" dirty="0">
                  <a:solidFill>
                    <a:schemeClr val="tx2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Miser sur . . .</a:t>
              </a:r>
            </a:p>
          </p:txBody>
        </p:sp>
      </p:grpSp>
      <p:grpSp>
        <p:nvGrpSpPr>
          <p:cNvPr id="11" name="Group 103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152000" y="3992857"/>
            <a:ext cx="6858000" cy="923925"/>
            <a:chOff x="576" y="2370"/>
            <a:chExt cx="4320" cy="582"/>
          </a:xfrm>
        </p:grpSpPr>
        <p:sp>
          <p:nvSpPr>
            <p:cNvPr id="12" name="Rectangle 1031"/>
            <p:cNvSpPr>
              <a:spLocks noChangeArrowheads="1"/>
            </p:cNvSpPr>
            <p:nvPr/>
          </p:nvSpPr>
          <p:spPr bwMode="auto">
            <a:xfrm>
              <a:off x="3024" y="2376"/>
              <a:ext cx="1872" cy="576"/>
            </a:xfrm>
            <a:prstGeom prst="rect">
              <a:avLst/>
            </a:prstGeom>
            <a:solidFill>
              <a:srgbClr val="B2B2B2">
                <a:alpha val="50000"/>
              </a:srgbClr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anchor="ctr"/>
            <a:lstStyle/>
            <a:p>
              <a:pPr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La négociation </a:t>
              </a:r>
              <a:b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</a:b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contractuelle</a:t>
              </a:r>
            </a:p>
          </p:txBody>
        </p:sp>
        <p:sp>
          <p:nvSpPr>
            <p:cNvPr id="13" name="Rectangle 1032"/>
            <p:cNvSpPr>
              <a:spLocks noChangeArrowheads="1"/>
            </p:cNvSpPr>
            <p:nvPr/>
          </p:nvSpPr>
          <p:spPr bwMode="auto">
            <a:xfrm>
              <a:off x="576" y="2370"/>
              <a:ext cx="2304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182880" anchor="ctr"/>
            <a:lstStyle/>
            <a:p>
              <a:pPr algn="r"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La collaboration </a:t>
              </a:r>
              <a:b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</a:b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avec le client</a:t>
              </a:r>
            </a:p>
          </p:txBody>
        </p:sp>
        <p:grpSp>
          <p:nvGrpSpPr>
            <p:cNvPr id="14" name="Group 1033"/>
            <p:cNvGrpSpPr>
              <a:grpSpLocks/>
            </p:cNvGrpSpPr>
            <p:nvPr/>
          </p:nvGrpSpPr>
          <p:grpSpPr bwMode="auto">
            <a:xfrm>
              <a:off x="720" y="2428"/>
              <a:ext cx="677" cy="474"/>
              <a:chOff x="504" y="2736"/>
              <a:chExt cx="677" cy="474"/>
            </a:xfrm>
          </p:grpSpPr>
          <p:pic>
            <p:nvPicPr>
              <p:cNvPr id="15" name="Picture 50" descr="p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" y="2736"/>
                <a:ext cx="3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4" descr="p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2808"/>
                <a:ext cx="389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" name="Group 103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152000" y="3078457"/>
            <a:ext cx="6858000" cy="923925"/>
            <a:chOff x="576" y="1794"/>
            <a:chExt cx="4320" cy="582"/>
          </a:xfrm>
        </p:grpSpPr>
        <p:sp>
          <p:nvSpPr>
            <p:cNvPr id="18" name="Rectangle 1037"/>
            <p:cNvSpPr>
              <a:spLocks noChangeArrowheads="1"/>
            </p:cNvSpPr>
            <p:nvPr/>
          </p:nvSpPr>
          <p:spPr bwMode="auto">
            <a:xfrm>
              <a:off x="3024" y="1800"/>
              <a:ext cx="1872" cy="576"/>
            </a:xfrm>
            <a:prstGeom prst="rect">
              <a:avLst/>
            </a:prstGeom>
            <a:solidFill>
              <a:srgbClr val="B2B2B2">
                <a:alpha val="50000"/>
              </a:srgbClr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anchor="ctr"/>
            <a:lstStyle/>
            <a:p>
              <a:pPr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 dirty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Une documentation </a:t>
              </a:r>
              <a:br>
                <a:rPr lang="fr-FR" sz="1400" dirty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</a:br>
              <a:r>
                <a:rPr lang="fr-FR" sz="1400" dirty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lourde</a:t>
              </a:r>
            </a:p>
          </p:txBody>
        </p:sp>
        <p:sp>
          <p:nvSpPr>
            <p:cNvPr id="19" name="Rectangle 1038"/>
            <p:cNvSpPr>
              <a:spLocks noChangeArrowheads="1"/>
            </p:cNvSpPr>
            <p:nvPr/>
          </p:nvSpPr>
          <p:spPr bwMode="auto">
            <a:xfrm>
              <a:off x="576" y="1794"/>
              <a:ext cx="2304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182880" anchor="ctr"/>
            <a:lstStyle/>
            <a:p>
              <a:pPr algn="r"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Du logiciel </a:t>
              </a:r>
              <a:b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</a:b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fonctionnel</a:t>
              </a:r>
            </a:p>
          </p:txBody>
        </p:sp>
        <p:grpSp>
          <p:nvGrpSpPr>
            <p:cNvPr id="22" name="Group 1039"/>
            <p:cNvGrpSpPr>
              <a:grpSpLocks/>
            </p:cNvGrpSpPr>
            <p:nvPr/>
          </p:nvGrpSpPr>
          <p:grpSpPr bwMode="auto">
            <a:xfrm>
              <a:off x="699" y="1858"/>
              <a:ext cx="720" cy="461"/>
              <a:chOff x="576" y="2141"/>
              <a:chExt cx="720" cy="461"/>
            </a:xfrm>
          </p:grpSpPr>
          <p:pic>
            <p:nvPicPr>
              <p:cNvPr id="24" name="Picture 48" descr="newMainMyPerf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" y="2141"/>
                <a:ext cx="508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49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2272"/>
                <a:ext cx="41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7" name="Group 104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52000" y="2173582"/>
            <a:ext cx="6858000" cy="914400"/>
            <a:chOff x="576" y="1224"/>
            <a:chExt cx="4320" cy="576"/>
          </a:xfrm>
        </p:grpSpPr>
        <p:sp>
          <p:nvSpPr>
            <p:cNvPr id="28" name="Rectangle 1043"/>
            <p:cNvSpPr>
              <a:spLocks noChangeArrowheads="1"/>
            </p:cNvSpPr>
            <p:nvPr/>
          </p:nvSpPr>
          <p:spPr bwMode="auto">
            <a:xfrm>
              <a:off x="3024" y="1224"/>
              <a:ext cx="1872" cy="576"/>
            </a:xfrm>
            <a:prstGeom prst="rect">
              <a:avLst/>
            </a:prstGeom>
            <a:solidFill>
              <a:srgbClr val="B2B2B2">
                <a:alpha val="50000"/>
              </a:srgbClr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anchor="ctr"/>
            <a:lstStyle/>
            <a:p>
              <a:pPr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 dirty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Un processus de développement lourd </a:t>
              </a:r>
              <a:r>
                <a:rPr lang="fr-FR" sz="1400" dirty="0" smtClean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et </a:t>
              </a:r>
              <a:r>
                <a:rPr lang="fr-FR" sz="1400" dirty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des outils complexes</a:t>
              </a:r>
            </a:p>
          </p:txBody>
        </p:sp>
        <p:sp>
          <p:nvSpPr>
            <p:cNvPr id="29" name="Rectangle 1044"/>
            <p:cNvSpPr>
              <a:spLocks noChangeArrowheads="1"/>
            </p:cNvSpPr>
            <p:nvPr/>
          </p:nvSpPr>
          <p:spPr bwMode="auto">
            <a:xfrm>
              <a:off x="576" y="1225"/>
              <a:ext cx="2304" cy="56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182880" anchor="ctr"/>
            <a:lstStyle/>
            <a:p>
              <a:pPr algn="r"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 dirty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Les individus </a:t>
              </a:r>
              <a:br>
                <a:rPr lang="fr-FR" sz="1400" dirty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</a:br>
              <a:r>
                <a:rPr lang="fr-FR" sz="1400" dirty="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et les interactions</a:t>
              </a:r>
            </a:p>
          </p:txBody>
        </p:sp>
        <p:grpSp>
          <p:nvGrpSpPr>
            <p:cNvPr id="30" name="Group 1045"/>
            <p:cNvGrpSpPr>
              <a:grpSpLocks/>
            </p:cNvGrpSpPr>
            <p:nvPr/>
          </p:nvGrpSpPr>
          <p:grpSpPr bwMode="auto">
            <a:xfrm>
              <a:off x="728" y="1263"/>
              <a:ext cx="661" cy="504"/>
              <a:chOff x="504" y="1512"/>
              <a:chExt cx="661" cy="504"/>
            </a:xfrm>
          </p:grpSpPr>
          <p:pic>
            <p:nvPicPr>
              <p:cNvPr id="31" name="Picture 9" descr="p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" y="1512"/>
                <a:ext cx="432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7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656"/>
                <a:ext cx="301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3" name="Group 104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52000" y="4915195"/>
            <a:ext cx="6858000" cy="915987"/>
            <a:chOff x="576" y="2951"/>
            <a:chExt cx="4320" cy="577"/>
          </a:xfrm>
        </p:grpSpPr>
        <p:sp>
          <p:nvSpPr>
            <p:cNvPr id="34" name="Rectangle 1049"/>
            <p:cNvSpPr>
              <a:spLocks noChangeArrowheads="1"/>
            </p:cNvSpPr>
            <p:nvPr/>
          </p:nvSpPr>
          <p:spPr bwMode="auto">
            <a:xfrm>
              <a:off x="3024" y="2952"/>
              <a:ext cx="1872" cy="576"/>
            </a:xfrm>
            <a:prstGeom prst="rect">
              <a:avLst/>
            </a:prstGeom>
            <a:solidFill>
              <a:srgbClr val="B2B2B2">
                <a:alpha val="50000"/>
              </a:srgbClr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anchor="ctr"/>
            <a:lstStyle/>
            <a:p>
              <a:pPr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Un plan rigide</a:t>
              </a:r>
            </a:p>
          </p:txBody>
        </p:sp>
        <p:sp>
          <p:nvSpPr>
            <p:cNvPr id="35" name="Rectangle 1050"/>
            <p:cNvSpPr>
              <a:spLocks noChangeArrowheads="1"/>
            </p:cNvSpPr>
            <p:nvPr/>
          </p:nvSpPr>
          <p:spPr bwMode="auto">
            <a:xfrm>
              <a:off x="576" y="2951"/>
              <a:ext cx="2304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0" scaled="1"/>
            </a:gra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Ins="182880" anchor="ctr"/>
            <a:lstStyle/>
            <a:p>
              <a:pPr algn="r">
                <a:lnSpc>
                  <a:spcPct val="90000"/>
                </a:lnSpc>
                <a:spcBef>
                  <a:spcPts val="913"/>
                </a:spcBef>
                <a:buClr>
                  <a:schemeClr val="tx2"/>
                </a:buClr>
                <a:buSzPct val="120000"/>
                <a:buFont typeface="Wingdings" pitchFamily="2" charset="2"/>
                <a:buNone/>
              </a:pP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L’ouverture </a:t>
              </a:r>
              <a:b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</a:br>
              <a:r>
                <a:rPr lang="fr-FR" sz="1400">
                  <a:solidFill>
                    <a:srgbClr val="1C1C1C"/>
                  </a:solidFill>
                  <a:ea typeface="Verdana" panose="020B0604030504040204" pitchFamily="34" charset="0"/>
                  <a:cs typeface="Verdana" panose="020B0604030504040204" pitchFamily="34" charset="0"/>
                  <a:sym typeface="Gotham-Medium" pitchFamily="88" charset="0"/>
                </a:rPr>
                <a:t>au changement</a:t>
              </a:r>
            </a:p>
          </p:txBody>
        </p:sp>
        <p:grpSp>
          <p:nvGrpSpPr>
            <p:cNvPr id="36" name="Group 1051"/>
            <p:cNvGrpSpPr>
              <a:grpSpLocks/>
            </p:cNvGrpSpPr>
            <p:nvPr/>
          </p:nvGrpSpPr>
          <p:grpSpPr bwMode="auto">
            <a:xfrm>
              <a:off x="660" y="3004"/>
              <a:ext cx="799" cy="484"/>
              <a:chOff x="513" y="3312"/>
              <a:chExt cx="799" cy="484"/>
            </a:xfrm>
          </p:grpSpPr>
          <p:pic>
            <p:nvPicPr>
              <p:cNvPr id="37" name="Picture 60" descr="newMainMyPerf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3312"/>
                <a:ext cx="448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61" descr="p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" y="3438"/>
                <a:ext cx="327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Rectangle 105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76100" y="5866402"/>
            <a:ext cx="45339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 defTabSz="449263">
              <a:buClr>
                <a:srgbClr val="000000"/>
              </a:buClr>
              <a:buSzPct val="100000"/>
              <a:buFont typeface="Gill Sans" pitchFamily="80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 dirty="0">
                <a:cs typeface="Lucida Sans Unicode" pitchFamily="34" charset="0"/>
              </a:rPr>
              <a:t>Source :</a:t>
            </a:r>
            <a:r>
              <a:rPr lang="en-GB" sz="1900" dirty="0">
                <a:cs typeface="Lucida Sans Unicode" pitchFamily="34" charset="0"/>
              </a:rPr>
              <a:t> </a:t>
            </a:r>
            <a:r>
              <a:rPr lang="en-GB" sz="1500" dirty="0">
                <a:cs typeface="Lucida Sans Unicode" pitchFamily="34" charset="0"/>
              </a:rPr>
              <a:t>www.agilemanifesto.org</a:t>
            </a:r>
          </a:p>
        </p:txBody>
      </p:sp>
    </p:spTree>
    <p:extLst>
      <p:ext uri="{BB962C8B-B14F-4D97-AF65-F5344CB8AC3E}">
        <p14:creationId xmlns:p14="http://schemas.microsoft.com/office/powerpoint/2010/main" val="21281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Les 12 principes de </a:t>
            </a:r>
            <a:r>
              <a:rPr lang="fr-CA" sz="3600" cap="small" dirty="0" smtClean="0">
                <a:latin typeface="+mj-lt"/>
              </a:rPr>
              <a:t>l’agilité</a:t>
            </a:r>
            <a:endParaRPr lang="fr-FR" sz="3600" cap="small" dirty="0">
              <a:latin typeface="+mj-lt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3980774"/>
              </p:ext>
            </p:extLst>
          </p:nvPr>
        </p:nvGraphicFramePr>
        <p:xfrm>
          <a:off x="360363" y="1619250"/>
          <a:ext cx="8229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8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7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0000" y="720000"/>
            <a:ext cx="8229600" cy="749829"/>
          </a:xfrm>
        </p:spPr>
        <p:txBody>
          <a:bodyPr/>
          <a:lstStyle/>
          <a:p>
            <a:r>
              <a:rPr lang="fr-CA" sz="3600" cap="small" dirty="0">
                <a:latin typeface="+mj-lt"/>
              </a:rPr>
              <a:t>Les 12 principes de </a:t>
            </a:r>
            <a:r>
              <a:rPr lang="fr-CA" sz="3600" cap="small" dirty="0" smtClean="0">
                <a:latin typeface="+mj-lt"/>
              </a:rPr>
              <a:t>l’agilité</a:t>
            </a:r>
            <a:endParaRPr lang="fr-FR" sz="3600" cap="small" dirty="0">
              <a:latin typeface="+mj-lt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58295"/>
              </p:ext>
            </p:extLst>
          </p:nvPr>
        </p:nvGraphicFramePr>
        <p:xfrm>
          <a:off x="360363" y="1619250"/>
          <a:ext cx="8229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" name="Espace réservé du pied de page 3"/>
          <p:cNvSpPr>
            <a:spLocks noGrp="1"/>
          </p:cNvSpPr>
          <p:nvPr>
            <p:ph type="ftr" sz="quarter" idx="4294967295"/>
            <p:custDataLst>
              <p:tags r:id="rId3"/>
            </p:custDataLst>
          </p:nvPr>
        </p:nvSpPr>
        <p:spPr>
          <a:xfrm>
            <a:off x="930699" y="6477000"/>
            <a:ext cx="2267117" cy="244475"/>
          </a:xfrm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fr-FR" sz="1000" b="1" cap="all" dirty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</a:p>
        </p:txBody>
      </p:sp>
      <p:sp>
        <p:nvSpPr>
          <p:cNvPr id="25" name="Espace réservé du numéro de diapositiv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97816" y="6477002"/>
            <a:ext cx="4572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DA820-774F-E546-87E5-DDAFA0F806A9}" type="slidenum">
              <a:rPr lang="fr-FR" sz="1100" smtClean="0">
                <a:solidFill>
                  <a:srgbClr val="5E5E5E"/>
                </a:solidFill>
                <a:latin typeface="Arial Narrow"/>
                <a:cs typeface="Arial Narrow"/>
              </a:rPr>
              <a:pPr/>
              <a:t>9</a:t>
            </a:fld>
            <a:endParaRPr lang="fr-FR" sz="1100" dirty="0">
              <a:solidFill>
                <a:srgbClr val="5E5E5E"/>
              </a:solidFill>
              <a:latin typeface="Arial Narrow"/>
              <a:cs typeface="Arial Narrow"/>
            </a:endParaRPr>
          </a:p>
        </p:txBody>
      </p:sp>
      <p:pic>
        <p:nvPicPr>
          <p:cNvPr id="7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23262" y="6462186"/>
            <a:ext cx="153420" cy="1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7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5EE69E98F1142A21D7D3BACE1FE9E" ma:contentTypeVersion="1" ma:contentTypeDescription="Create a new document." ma:contentTypeScope="" ma:versionID="001abab0e6926226556f5adebf9dd5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55030E-C869-42C0-BFDD-D72B3FC47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E1748-FA53-4EC9-846A-3930DE1294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C634BD-6DEB-4546-9174-170039EA614C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TM02900769[[fn=Rétrospective]]</Template>
  <TotalTime>25531</TotalTime>
  <Words>2091</Words>
  <Application>Microsoft Office PowerPoint</Application>
  <PresentationFormat>Affichage à l'écran (4:3)</PresentationFormat>
  <Paragraphs>493</Paragraphs>
  <Slides>43</Slides>
  <Notes>43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3" baseType="lpstr">
      <vt:lpstr>Arial</vt:lpstr>
      <vt:lpstr>Arial Narrow</vt:lpstr>
      <vt:lpstr>Calibri</vt:lpstr>
      <vt:lpstr>Gill Sans</vt:lpstr>
      <vt:lpstr>Gotham-Medium</vt:lpstr>
      <vt:lpstr>Lucida Sans Unicode</vt:lpstr>
      <vt:lpstr>Verdana</vt:lpstr>
      <vt:lpstr>Wingdings</vt:lpstr>
      <vt:lpstr>ヒラギノ角ゴ Pro W3</vt:lpstr>
      <vt:lpstr>Thème Office</vt:lpstr>
      <vt:lpstr>Présentation PowerPoint</vt:lpstr>
      <vt:lpstr>Plan</vt:lpstr>
      <vt:lpstr>Limites des méthodes traditionnelles</vt:lpstr>
      <vt:lpstr>Limites des méthodes traditionnelles</vt:lpstr>
      <vt:lpstr>Pourquoi l’agilité ? </vt:lpstr>
      <vt:lpstr>Définition de L’agilité</vt:lpstr>
      <vt:lpstr>Les 4 valeurs de l’agilité</vt:lpstr>
      <vt:lpstr>Les 12 principes de l’agilité</vt:lpstr>
      <vt:lpstr>Les 12 principes de l’agilité</vt:lpstr>
      <vt:lpstr>Faire des choses différemment</vt:lpstr>
      <vt:lpstr>Méthodes et approches de l’agilité</vt:lpstr>
      <vt:lpstr>Pourquoi le choix de Scrum à la BUL ? </vt:lpstr>
      <vt:lpstr>Les objectifs de Scrum</vt:lpstr>
      <vt:lpstr>Les 3 piliers de Scrum</vt:lpstr>
      <vt:lpstr>Le cadre méthodologique Scrum</vt:lpstr>
      <vt:lpstr>Le cadre méthodologique Scrum</vt:lpstr>
      <vt:lpstr>Le cadre méthodologique Scrum</vt:lpstr>
      <vt:lpstr>Product Owner / PO</vt:lpstr>
      <vt:lpstr>Équipe de développement</vt:lpstr>
      <vt:lpstr>Le Scrum master</vt:lpstr>
      <vt:lpstr>Cochons et poulets</vt:lpstr>
      <vt:lpstr>Le cadre méthodologique Scrum</vt:lpstr>
      <vt:lpstr>Planification de la livraison</vt:lpstr>
      <vt:lpstr>Planification du sprint</vt:lpstr>
      <vt:lpstr>Rencontre quotidienne</vt:lpstr>
      <vt:lpstr>Démo et rétrospective</vt:lpstr>
      <vt:lpstr>Le cadre méthodologique Scrum</vt:lpstr>
      <vt:lpstr>Product backlog</vt:lpstr>
      <vt:lpstr>Product backlog</vt:lpstr>
      <vt:lpstr>Sprint backlog</vt:lpstr>
      <vt:lpstr>Sprint backlog</vt:lpstr>
      <vt:lpstr>Burndown /up charts</vt:lpstr>
      <vt:lpstr>Burndown chart</vt:lpstr>
      <vt:lpstr>Scrum vs Waterfall</vt:lpstr>
      <vt:lpstr>À propos de la planification agile</vt:lpstr>
      <vt:lpstr>Gérer par la valeur d’affaires</vt:lpstr>
      <vt:lpstr>Planifier selon la valeur d’affaire</vt:lpstr>
      <vt:lpstr>Le plan de livraison</vt:lpstr>
      <vt:lpstr>Le plan de livraison</vt:lpstr>
      <vt:lpstr>Le plan de livraison</vt:lpstr>
      <vt:lpstr>Plan de livraison</vt:lpstr>
      <vt:lpstr>Merci</vt:lpstr>
      <vt:lpstr>Bibliographie</vt:lpstr>
    </vt:vector>
  </TitlesOfParts>
  <Company>Entreprise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 Administrateur</dc:creator>
  <cp:lastModifiedBy>Denise Bonnelly</cp:lastModifiedBy>
  <cp:revision>3350</cp:revision>
  <cp:lastPrinted>2016-12-13T21:37:13Z</cp:lastPrinted>
  <dcterms:created xsi:type="dcterms:W3CDTF">2012-08-03T15:47:38Z</dcterms:created>
  <dcterms:modified xsi:type="dcterms:W3CDTF">2016-12-16T13:47:04Z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0x0101004805EE69E98F1142A21D7D3BACE1FE9E</vt:lpwstr>
  </property>
</Properties>
</file>