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2.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charts/chart3.xml" ContentType="application/vnd.openxmlformats-officedocument.drawingml.chart+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charts/chart6.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charts/chart7.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8.xml" ContentType="application/vnd.openxmlformats-officedocument.presentationml.notesSlide+xml"/>
  <Override PartName="/ppt/charts/chart8.xml" ContentType="application/vnd.openxmlformats-officedocument.drawingml.chart+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9.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0.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1.xml" ContentType="application/vnd.openxmlformats-officedocument.presentationml.notesSlide+xml"/>
  <Override PartName="/ppt/charts/chart13.xml" ContentType="application/vnd.openxmlformats-officedocument.drawingml.char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4.xml" ContentType="application/vnd.openxmlformats-officedocument.presentationml.notesSlide+xml"/>
  <Override PartName="/ppt/charts/chart14.xml" ContentType="application/vnd.openxmlformats-officedocument.drawingml.char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5.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6.xml" ContentType="application/vnd.openxmlformats-officedocument.presentationml.notesSlide+xml"/>
  <Override PartName="/ppt/charts/chart16.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9.xml" ContentType="application/vnd.openxmlformats-officedocument.presentationml.notesSlide+xml"/>
  <Override PartName="/ppt/charts/chart17.xml" ContentType="application/vnd.openxmlformats-officedocument.drawingml.chart+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30.xml" ContentType="application/vnd.openxmlformats-officedocument.presentationml.notesSlide+xml"/>
  <Override PartName="/ppt/charts/chart18.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1.xml" ContentType="application/vnd.openxmlformats-officedocument.presentationml.notesSlide+xml"/>
  <Override PartName="/ppt/charts/chart19.xml" ContentType="application/vnd.openxmlformats-officedocument.drawingml.chart+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32.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33.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3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3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36.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37.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38.xml" ContentType="application/vnd.openxmlformats-officedocument.presentationml.notesSlide+xml"/>
  <Override PartName="/ppt/charts/chart27.xml" ContentType="application/vnd.openxmlformats-officedocument.drawingml.chart+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39.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40.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41.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42.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43.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44.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45.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46.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47.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48.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49.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50.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51.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52.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5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7" r:id="rId2"/>
    <p:sldId id="258" r:id="rId3"/>
    <p:sldId id="263" r:id="rId4"/>
    <p:sldId id="316" r:id="rId5"/>
    <p:sldId id="304" r:id="rId6"/>
    <p:sldId id="305" r:id="rId7"/>
    <p:sldId id="306" r:id="rId8"/>
    <p:sldId id="307" r:id="rId9"/>
    <p:sldId id="308" r:id="rId10"/>
    <p:sldId id="315" r:id="rId11"/>
    <p:sldId id="309" r:id="rId12"/>
    <p:sldId id="354" r:id="rId13"/>
    <p:sldId id="355" r:id="rId14"/>
    <p:sldId id="311" r:id="rId15"/>
    <p:sldId id="310" r:id="rId16"/>
    <p:sldId id="312" r:id="rId17"/>
    <p:sldId id="313" r:id="rId18"/>
    <p:sldId id="314" r:id="rId19"/>
    <p:sldId id="280" r:id="rId20"/>
    <p:sldId id="318" r:id="rId21"/>
    <p:sldId id="283" r:id="rId22"/>
    <p:sldId id="320" r:id="rId23"/>
    <p:sldId id="321" r:id="rId24"/>
    <p:sldId id="322" r:id="rId25"/>
    <p:sldId id="323" r:id="rId26"/>
    <p:sldId id="324" r:id="rId27"/>
    <p:sldId id="325" r:id="rId28"/>
    <p:sldId id="327" r:id="rId29"/>
    <p:sldId id="328" r:id="rId30"/>
    <p:sldId id="329" r:id="rId31"/>
    <p:sldId id="330" r:id="rId32"/>
    <p:sldId id="331" r:id="rId33"/>
    <p:sldId id="332" r:id="rId34"/>
    <p:sldId id="333" r:id="rId35"/>
    <p:sldId id="334" r:id="rId36"/>
    <p:sldId id="301" r:id="rId37"/>
    <p:sldId id="302" r:id="rId38"/>
    <p:sldId id="336" r:id="rId39"/>
    <p:sldId id="317" r:id="rId40"/>
    <p:sldId id="337" r:id="rId41"/>
    <p:sldId id="338" r:id="rId42"/>
    <p:sldId id="339" r:id="rId43"/>
    <p:sldId id="340" r:id="rId44"/>
    <p:sldId id="341" r:id="rId45"/>
    <p:sldId id="342" r:id="rId46"/>
    <p:sldId id="343" r:id="rId47"/>
    <p:sldId id="344" r:id="rId48"/>
    <p:sldId id="350" r:id="rId49"/>
    <p:sldId id="345" r:id="rId50"/>
    <p:sldId id="346" r:id="rId51"/>
    <p:sldId id="351" r:id="rId52"/>
    <p:sldId id="352" r:id="rId53"/>
    <p:sldId id="353" r:id="rId54"/>
    <p:sldId id="262" r:id="rId55"/>
    <p:sldId id="265" r:id="rId56"/>
  </p:sldIdLst>
  <p:sldSz cx="9144000" cy="6858000" type="screen4x3"/>
  <p:notesSz cx="7010400" cy="9296400"/>
  <p:custDataLst>
    <p:tags r:id="rId59"/>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66FF"/>
    <a:srgbClr val="FFFFFF"/>
    <a:srgbClr val="AF2821"/>
    <a:srgbClr val="C43D26"/>
    <a:srgbClr val="D03128"/>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5" autoAdjust="0"/>
    <p:restoredTop sz="88994" autoAdjust="0"/>
  </p:normalViewPr>
  <p:slideViewPr>
    <p:cSldViewPr snapToGrid="0" snapToObjects="1">
      <p:cViewPr>
        <p:scale>
          <a:sx n="100" d="100"/>
          <a:sy n="100" d="100"/>
        </p:scale>
        <p:origin x="-190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ubil21\Desktop\Copie%20de%20Donn&#233;es%20LibQua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ubil21\Desktop\Copie%20de%20Donn&#233;es%20LibQua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aitre2\gubil21\LibQUal%202013\Rapport%202013\Donn&#233;es%20LibQual%202013%20rapport%20BUL.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maitre2\gubil21\LibQUal%202013\Rapport%202013\Donn&#233;es%20LibQual%202013%20rapport%20BU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gubil21\Desktop\Donn&#233;es%20LibQual%202013%20rapport%20BUL.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maitre2\gubil21\LibQUal%202013\Rapport%202013\Donn&#233;es%20LibQual%202013%20rapport%20BU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maitre5.bibl.ulaval.ca\DSRA\Libqual\Donn&#233;es%20LibQual%202013%20rapport%20BUL.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gubil21\Desktop\Copie%20de%20Donn&#233;es%20LibQu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ubil21\Desktop\Copie%20de%20Donn&#233;es%20LibQu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aitre2\gubil21\LibQUal%202013\Rapport%202013\Donn&#233;es%20LibQual%202013%20rapport%20BUL.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ubil21\Desktop\Copie%20de%20Donn&#233;es%20LibQ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Feuil1!$H$6</c:f>
              <c:strCache>
                <c:ptCount val="1"/>
                <c:pt idx="0">
                  <c:v>Population</c:v>
                </c:pt>
              </c:strCache>
            </c:strRef>
          </c:tx>
          <c:invertIfNegative val="0"/>
          <c:dLbls>
            <c:dLbl>
              <c:idx val="0"/>
              <c:layout>
                <c:manualLayout>
                  <c:x val="7.2345034012940975E-3"/>
                  <c:y val="-7.9040306778265564E-3"/>
                </c:manualLayout>
              </c:layout>
              <c:showLegendKey val="0"/>
              <c:showVal val="1"/>
              <c:showCatName val="0"/>
              <c:showSerName val="0"/>
              <c:showPercent val="0"/>
              <c:showBubbleSize val="0"/>
            </c:dLbl>
            <c:dLbl>
              <c:idx val="2"/>
              <c:layout>
                <c:manualLayout>
                  <c:x val="-3.7211594020524714E-2"/>
                  <c:y val="4.7301197714209778E-2"/>
                </c:manualLayout>
              </c:layout>
              <c:showLegendKey val="0"/>
              <c:showVal val="1"/>
              <c:showCatName val="0"/>
              <c:showSerName val="0"/>
              <c:showPercent val="0"/>
              <c:showBubbleSize val="0"/>
            </c:dLbl>
            <c:dLbl>
              <c:idx val="4"/>
              <c:layout>
                <c:manualLayout>
                  <c:x val="-3.1913497304421772E-2"/>
                  <c:y val="1.2771102218015775E-2"/>
                </c:manualLayout>
              </c:layout>
              <c:showLegendKey val="0"/>
              <c:showVal val="1"/>
              <c:showCatName val="0"/>
              <c:showSerName val="0"/>
              <c:showPercent val="0"/>
              <c:showBubbleSize val="0"/>
            </c:dLbl>
            <c:txPr>
              <a:bodyPr/>
              <a:lstStyle/>
              <a:p>
                <a:pPr>
                  <a:defRPr sz="1200"/>
                </a:pPr>
                <a:endParaRPr lang="fr-FR"/>
              </a:p>
            </c:txPr>
            <c:showLegendKey val="0"/>
            <c:showVal val="1"/>
            <c:showCatName val="0"/>
            <c:showSerName val="0"/>
            <c:showPercent val="0"/>
            <c:showBubbleSize val="0"/>
            <c:showLeaderLines val="0"/>
          </c:dLbls>
          <c:cat>
            <c:strRef>
              <c:f>Feuil1!$G$7:$G$13</c:f>
              <c:strCache>
                <c:ptCount val="7"/>
                <c:pt idx="0">
                  <c:v>Premier 
Cycle</c:v>
                </c:pt>
                <c:pt idx="2">
                  <c:v>Étudiants 
gradués</c:v>
                </c:pt>
                <c:pt idx="4">
                  <c:v>Professeurs</c:v>
                </c:pt>
                <c:pt idx="6">
                  <c:v>Autres</c:v>
                </c:pt>
              </c:strCache>
            </c:strRef>
          </c:cat>
          <c:val>
            <c:numRef>
              <c:f>Feuil1!$H$7:$H$13</c:f>
              <c:numCache>
                <c:formatCode>General</c:formatCode>
                <c:ptCount val="7"/>
                <c:pt idx="0" formatCode="0%">
                  <c:v>0.66031270480292104</c:v>
                </c:pt>
                <c:pt idx="2" formatCode="0%">
                  <c:v>0.2682894860031832</c:v>
                </c:pt>
                <c:pt idx="4" formatCode="0%">
                  <c:v>7.1397809193895698E-2</c:v>
                </c:pt>
              </c:numCache>
            </c:numRef>
          </c:val>
        </c:ser>
        <c:ser>
          <c:idx val="1"/>
          <c:order val="1"/>
          <c:tx>
            <c:strRef>
              <c:f>Feuil1!$I$6</c:f>
              <c:strCache>
                <c:ptCount val="1"/>
                <c:pt idx="0">
                  <c:v>Répondants</c:v>
                </c:pt>
              </c:strCache>
            </c:strRef>
          </c:tx>
          <c:invertIfNegative val="0"/>
          <c:dLbls>
            <c:dLbl>
              <c:idx val="0"/>
              <c:layout>
                <c:manualLayout>
                  <c:x val="5.5036985982749032E-2"/>
                  <c:y val="5.0619609791658568E-2"/>
                </c:manualLayout>
              </c:layout>
              <c:showLegendKey val="0"/>
              <c:showVal val="1"/>
              <c:showCatName val="0"/>
              <c:showSerName val="0"/>
              <c:showPercent val="0"/>
              <c:showBubbleSize val="0"/>
            </c:dLbl>
            <c:dLbl>
              <c:idx val="2"/>
              <c:layout>
                <c:manualLayout>
                  <c:x val="5.1679036026306843E-2"/>
                  <c:y val="4.2102642314819021E-2"/>
                </c:manualLayout>
              </c:layout>
              <c:showLegendKey val="0"/>
              <c:showVal val="1"/>
              <c:showCatName val="0"/>
              <c:showSerName val="0"/>
              <c:showPercent val="0"/>
              <c:showBubbleSize val="0"/>
            </c:dLbl>
            <c:dLbl>
              <c:idx val="4"/>
              <c:layout>
                <c:manualLayout>
                  <c:x val="4.1666539483154699E-2"/>
                  <c:y val="6.5172441817891724E-3"/>
                </c:manualLayout>
              </c:layout>
              <c:showLegendKey val="0"/>
              <c:showVal val="1"/>
              <c:showCatName val="0"/>
              <c:showSerName val="0"/>
              <c:showPercent val="0"/>
              <c:showBubbleSize val="0"/>
            </c:dLbl>
            <c:dLbl>
              <c:idx val="6"/>
              <c:layout>
                <c:manualLayout>
                  <c:x val="4.3345667081590156E-2"/>
                  <c:y val="2.845521715222768E-2"/>
                </c:manualLayout>
              </c:layout>
              <c:showLegendKey val="0"/>
              <c:showVal val="1"/>
              <c:showCatName val="0"/>
              <c:showSerName val="0"/>
              <c:showPercent val="0"/>
              <c:showBubbleSize val="0"/>
            </c:dLbl>
            <c:txPr>
              <a:bodyPr/>
              <a:lstStyle/>
              <a:p>
                <a:pPr>
                  <a:defRPr sz="1200"/>
                </a:pPr>
                <a:endParaRPr lang="fr-FR"/>
              </a:p>
            </c:txPr>
            <c:showLegendKey val="0"/>
            <c:showVal val="1"/>
            <c:showCatName val="0"/>
            <c:showSerName val="0"/>
            <c:showPercent val="0"/>
            <c:showBubbleSize val="0"/>
            <c:showLeaderLines val="0"/>
          </c:dLbls>
          <c:cat>
            <c:strRef>
              <c:f>Feuil1!$G$7:$G$13</c:f>
              <c:strCache>
                <c:ptCount val="7"/>
                <c:pt idx="0">
                  <c:v>Premier 
Cycle</c:v>
                </c:pt>
                <c:pt idx="2">
                  <c:v>Étudiants 
gradués</c:v>
                </c:pt>
                <c:pt idx="4">
                  <c:v>Professeurs</c:v>
                </c:pt>
                <c:pt idx="6">
                  <c:v>Autres</c:v>
                </c:pt>
              </c:strCache>
            </c:strRef>
          </c:cat>
          <c:val>
            <c:numRef>
              <c:f>Feuil1!$I$7:$I$13</c:f>
              <c:numCache>
                <c:formatCode>General</c:formatCode>
                <c:ptCount val="7"/>
                <c:pt idx="0" formatCode="0%">
                  <c:v>0.56999999999999995</c:v>
                </c:pt>
                <c:pt idx="2" formatCode="0%">
                  <c:v>0.28999999999999998</c:v>
                </c:pt>
                <c:pt idx="4" formatCode="0%">
                  <c:v>0.06</c:v>
                </c:pt>
                <c:pt idx="6" formatCode="0%">
                  <c:v>0.08</c:v>
                </c:pt>
              </c:numCache>
            </c:numRef>
          </c:val>
        </c:ser>
        <c:dLbls>
          <c:showLegendKey val="0"/>
          <c:showVal val="0"/>
          <c:showCatName val="0"/>
          <c:showSerName val="0"/>
          <c:showPercent val="0"/>
          <c:showBubbleSize val="0"/>
        </c:dLbls>
        <c:gapWidth val="150"/>
        <c:shape val="box"/>
        <c:axId val="126729216"/>
        <c:axId val="32989952"/>
        <c:axId val="0"/>
      </c:bar3DChart>
      <c:catAx>
        <c:axId val="126729216"/>
        <c:scaling>
          <c:orientation val="minMax"/>
        </c:scaling>
        <c:delete val="0"/>
        <c:axPos val="b"/>
        <c:majorTickMark val="out"/>
        <c:minorTickMark val="none"/>
        <c:tickLblPos val="nextTo"/>
        <c:txPr>
          <a:bodyPr/>
          <a:lstStyle/>
          <a:p>
            <a:pPr>
              <a:defRPr sz="1100"/>
            </a:pPr>
            <a:endParaRPr lang="fr-FR"/>
          </a:p>
        </c:txPr>
        <c:crossAx val="32989952"/>
        <c:crosses val="autoZero"/>
        <c:auto val="1"/>
        <c:lblAlgn val="ctr"/>
        <c:lblOffset val="100"/>
        <c:noMultiLvlLbl val="0"/>
      </c:catAx>
      <c:valAx>
        <c:axId val="32989952"/>
        <c:scaling>
          <c:orientation val="minMax"/>
        </c:scaling>
        <c:delete val="0"/>
        <c:axPos val="l"/>
        <c:majorGridlines/>
        <c:numFmt formatCode="0%" sourceLinked="1"/>
        <c:majorTickMark val="out"/>
        <c:minorTickMark val="none"/>
        <c:tickLblPos val="nextTo"/>
        <c:txPr>
          <a:bodyPr/>
          <a:lstStyle/>
          <a:p>
            <a:pPr>
              <a:defRPr sz="1100"/>
            </a:pPr>
            <a:endParaRPr lang="fr-FR"/>
          </a:p>
        </c:txPr>
        <c:crossAx val="126729216"/>
        <c:crosses val="autoZero"/>
        <c:crossBetween val="between"/>
      </c:valAx>
    </c:plotArea>
    <c:legend>
      <c:legendPos val="r"/>
      <c:layout/>
      <c:overlay val="0"/>
      <c:txPr>
        <a:bodyPr/>
        <a:lstStyle/>
        <a:p>
          <a:pPr>
            <a:defRPr sz="1200"/>
          </a:pPr>
          <a:endParaRPr lang="fr-FR"/>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6113408270571"/>
          <c:y val="0.24053145736363588"/>
          <c:w val="0.86834906933907352"/>
          <c:h val="0.65632533317161179"/>
        </c:manualLayout>
      </c:layout>
      <c:barChart>
        <c:barDir val="col"/>
        <c:grouping val="clustered"/>
        <c:varyColors val="0"/>
        <c:ser>
          <c:idx val="0"/>
          <c:order val="0"/>
          <c:tx>
            <c:strRef>
              <c:f>'section 7'!$J$89</c:f>
              <c:strCache>
                <c:ptCount val="1"/>
                <c:pt idx="0">
                  <c:v>Minimal</c:v>
                </c:pt>
              </c:strCache>
            </c:strRef>
          </c:tx>
          <c:invertIfNegative val="0"/>
          <c:cat>
            <c:strRef>
              <c:f>'section 7'!$I$90:$I$94</c:f>
              <c:strCache>
                <c:ptCount val="5"/>
                <c:pt idx="0">
                  <c:v>Q1</c:v>
                </c:pt>
                <c:pt idx="1">
                  <c:v>Q2</c:v>
                </c:pt>
                <c:pt idx="2">
                  <c:v>Q3</c:v>
                </c:pt>
                <c:pt idx="3">
                  <c:v>Q4</c:v>
                </c:pt>
                <c:pt idx="4">
                  <c:v>Q5</c:v>
                </c:pt>
              </c:strCache>
            </c:strRef>
          </c:cat>
          <c:val>
            <c:numRef>
              <c:f>'section 7'!$J$90:$J$94</c:f>
              <c:numCache>
                <c:formatCode>General</c:formatCode>
                <c:ptCount val="5"/>
                <c:pt idx="0">
                  <c:v>7.52</c:v>
                </c:pt>
                <c:pt idx="1">
                  <c:v>6.51</c:v>
                </c:pt>
                <c:pt idx="2">
                  <c:v>6.35</c:v>
                </c:pt>
                <c:pt idx="3">
                  <c:v>7.12</c:v>
                </c:pt>
                <c:pt idx="4">
                  <c:v>7.6</c:v>
                </c:pt>
              </c:numCache>
            </c:numRef>
          </c:val>
        </c:ser>
        <c:ser>
          <c:idx val="1"/>
          <c:order val="1"/>
          <c:tx>
            <c:strRef>
              <c:f>'section 7'!$K$89</c:f>
              <c:strCache>
                <c:ptCount val="1"/>
                <c:pt idx="0">
                  <c:v>Perçu</c:v>
                </c:pt>
              </c:strCache>
            </c:strRef>
          </c:tx>
          <c:invertIfNegative val="0"/>
          <c:cat>
            <c:strRef>
              <c:f>'section 7'!$I$90:$I$94</c:f>
              <c:strCache>
                <c:ptCount val="5"/>
                <c:pt idx="0">
                  <c:v>Q1</c:v>
                </c:pt>
                <c:pt idx="1">
                  <c:v>Q2</c:v>
                </c:pt>
                <c:pt idx="2">
                  <c:v>Q3</c:v>
                </c:pt>
                <c:pt idx="3">
                  <c:v>Q4</c:v>
                </c:pt>
                <c:pt idx="4">
                  <c:v>Q5</c:v>
                </c:pt>
              </c:strCache>
            </c:strRef>
          </c:cat>
          <c:val>
            <c:numRef>
              <c:f>'section 7'!$K$90:$K$94</c:f>
              <c:numCache>
                <c:formatCode>General</c:formatCode>
                <c:ptCount val="5"/>
                <c:pt idx="0">
                  <c:v>7.81</c:v>
                </c:pt>
                <c:pt idx="1">
                  <c:v>7</c:v>
                </c:pt>
                <c:pt idx="2">
                  <c:v>7.23</c:v>
                </c:pt>
                <c:pt idx="3">
                  <c:v>7.51</c:v>
                </c:pt>
                <c:pt idx="4">
                  <c:v>6.78</c:v>
                </c:pt>
              </c:numCache>
            </c:numRef>
          </c:val>
        </c:ser>
        <c:ser>
          <c:idx val="2"/>
          <c:order val="2"/>
          <c:tx>
            <c:strRef>
              <c:f>'section 7'!$L$89</c:f>
              <c:strCache>
                <c:ptCount val="1"/>
                <c:pt idx="0">
                  <c:v>Désiré</c:v>
                </c:pt>
              </c:strCache>
            </c:strRef>
          </c:tx>
          <c:invertIfNegative val="0"/>
          <c:cat>
            <c:strRef>
              <c:f>'section 7'!$I$90:$I$94</c:f>
              <c:strCache>
                <c:ptCount val="5"/>
                <c:pt idx="0">
                  <c:v>Q1</c:v>
                </c:pt>
                <c:pt idx="1">
                  <c:v>Q2</c:v>
                </c:pt>
                <c:pt idx="2">
                  <c:v>Q3</c:v>
                </c:pt>
                <c:pt idx="3">
                  <c:v>Q4</c:v>
                </c:pt>
                <c:pt idx="4">
                  <c:v>Q5</c:v>
                </c:pt>
              </c:strCache>
            </c:strRef>
          </c:cat>
          <c:val>
            <c:numRef>
              <c:f>'section 7'!$L$90:$L$94</c:f>
              <c:numCache>
                <c:formatCode>General</c:formatCode>
                <c:ptCount val="5"/>
                <c:pt idx="0">
                  <c:v>8.5500000000000007</c:v>
                </c:pt>
                <c:pt idx="1">
                  <c:v>7.53</c:v>
                </c:pt>
                <c:pt idx="2">
                  <c:v>7.86</c:v>
                </c:pt>
                <c:pt idx="3">
                  <c:v>8.07</c:v>
                </c:pt>
                <c:pt idx="4">
                  <c:v>8.42</c:v>
                </c:pt>
              </c:numCache>
            </c:numRef>
          </c:val>
        </c:ser>
        <c:dLbls>
          <c:showLegendKey val="0"/>
          <c:showVal val="0"/>
          <c:showCatName val="0"/>
          <c:showSerName val="0"/>
          <c:showPercent val="0"/>
          <c:showBubbleSize val="0"/>
        </c:dLbls>
        <c:gapWidth val="150"/>
        <c:axId val="97433856"/>
        <c:axId val="133300224"/>
      </c:barChart>
      <c:catAx>
        <c:axId val="97433856"/>
        <c:scaling>
          <c:orientation val="minMax"/>
        </c:scaling>
        <c:delete val="1"/>
        <c:axPos val="b"/>
        <c:majorTickMark val="out"/>
        <c:minorTickMark val="none"/>
        <c:tickLblPos val="nextTo"/>
        <c:crossAx val="133300224"/>
        <c:crosses val="autoZero"/>
        <c:auto val="1"/>
        <c:lblAlgn val="ctr"/>
        <c:lblOffset val="100"/>
        <c:noMultiLvlLbl val="0"/>
      </c:catAx>
      <c:valAx>
        <c:axId val="133300224"/>
        <c:scaling>
          <c:orientation val="minMax"/>
          <c:min val="6"/>
        </c:scaling>
        <c:delete val="0"/>
        <c:axPos val="l"/>
        <c:majorGridlines/>
        <c:numFmt formatCode="General" sourceLinked="1"/>
        <c:majorTickMark val="out"/>
        <c:minorTickMark val="none"/>
        <c:tickLblPos val="nextTo"/>
        <c:crossAx val="97433856"/>
        <c:crosses val="autoZero"/>
        <c:crossBetween val="between"/>
      </c:valAx>
    </c:plotArea>
    <c:legend>
      <c:legendPos val="t"/>
      <c:layout>
        <c:manualLayout>
          <c:xMode val="edge"/>
          <c:yMode val="edge"/>
          <c:x val="0.26963613135110026"/>
          <c:y val="0.14120310707481137"/>
          <c:w val="0.52041161358814536"/>
          <c:h val="5.9984788068994446E-2"/>
        </c:manualLayout>
      </c:layout>
      <c:overlay val="0"/>
      <c:txPr>
        <a:bodyPr/>
        <a:lstStyle/>
        <a:p>
          <a:pPr>
            <a:defRPr sz="1050"/>
          </a:pPr>
          <a:endParaRPr lang="fr-FR"/>
        </a:p>
      </c:txPr>
    </c:legend>
    <c:plotVisOnly val="1"/>
    <c:dispBlanksAs val="gap"/>
    <c:showDLblsOverMax val="0"/>
  </c:chart>
  <c:spPr>
    <a:solidFill>
      <a:schemeClr val="bg1"/>
    </a:solidFill>
  </c:spPr>
  <c:txPr>
    <a:bodyPr/>
    <a:lstStyle/>
    <a:p>
      <a:pPr>
        <a:defRPr>
          <a:effectLst/>
        </a:defRPr>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26683032577526E-2"/>
          <c:y val="0.16544285458384267"/>
          <c:w val="0.73761319251184665"/>
          <c:h val="0.65066004906241026"/>
        </c:manualLayout>
      </c:layout>
      <c:barChart>
        <c:barDir val="col"/>
        <c:grouping val="clustered"/>
        <c:varyColors val="0"/>
        <c:ser>
          <c:idx val="0"/>
          <c:order val="0"/>
          <c:tx>
            <c:strRef>
              <c:f>'section 7'!$C$110</c:f>
              <c:strCache>
                <c:ptCount val="1"/>
                <c:pt idx="0">
                  <c:v>Minimal</c:v>
                </c:pt>
              </c:strCache>
            </c:strRef>
          </c:tx>
          <c:invertIfNegative val="0"/>
          <c:cat>
            <c:strRef>
              <c:f>'section 7'!$B$111:$B$115</c:f>
              <c:strCache>
                <c:ptCount val="5"/>
                <c:pt idx="0">
                  <c:v>BUL</c:v>
                </c:pt>
                <c:pt idx="1">
                  <c:v>CREPUQ </c:v>
                </c:pt>
                <c:pt idx="2">
                  <c:v>ABRC</c:v>
                </c:pt>
                <c:pt idx="3">
                  <c:v>U-15</c:v>
                </c:pt>
                <c:pt idx="4">
                  <c:v>LQ Canada</c:v>
                </c:pt>
              </c:strCache>
            </c:strRef>
          </c:cat>
          <c:val>
            <c:numRef>
              <c:f>'section 7'!$C$111:$C$115</c:f>
              <c:numCache>
                <c:formatCode>General</c:formatCode>
                <c:ptCount val="5"/>
                <c:pt idx="0">
                  <c:v>7.6</c:v>
                </c:pt>
                <c:pt idx="1">
                  <c:v>7.28</c:v>
                </c:pt>
                <c:pt idx="2">
                  <c:v>7.36</c:v>
                </c:pt>
                <c:pt idx="3">
                  <c:v>7.37</c:v>
                </c:pt>
                <c:pt idx="4">
                  <c:v>7.33</c:v>
                </c:pt>
              </c:numCache>
            </c:numRef>
          </c:val>
        </c:ser>
        <c:ser>
          <c:idx val="1"/>
          <c:order val="1"/>
          <c:tx>
            <c:strRef>
              <c:f>'section 7'!$D$110</c:f>
              <c:strCache>
                <c:ptCount val="1"/>
                <c:pt idx="0">
                  <c:v>Perçu</c:v>
                </c:pt>
              </c:strCache>
            </c:strRef>
          </c:tx>
          <c:invertIfNegative val="0"/>
          <c:cat>
            <c:strRef>
              <c:f>'section 7'!$B$111:$B$115</c:f>
              <c:strCache>
                <c:ptCount val="5"/>
                <c:pt idx="0">
                  <c:v>BUL</c:v>
                </c:pt>
                <c:pt idx="1">
                  <c:v>CREPUQ </c:v>
                </c:pt>
                <c:pt idx="2">
                  <c:v>ABRC</c:v>
                </c:pt>
                <c:pt idx="3">
                  <c:v>U-15</c:v>
                </c:pt>
                <c:pt idx="4">
                  <c:v>LQ Canada</c:v>
                </c:pt>
              </c:strCache>
            </c:strRef>
          </c:cat>
          <c:val>
            <c:numRef>
              <c:f>'section 7'!$D$111:$D$115</c:f>
              <c:numCache>
                <c:formatCode>General</c:formatCode>
                <c:ptCount val="5"/>
                <c:pt idx="0">
                  <c:v>6.78</c:v>
                </c:pt>
                <c:pt idx="1">
                  <c:v>6.9</c:v>
                </c:pt>
                <c:pt idx="2">
                  <c:v>6.68</c:v>
                </c:pt>
                <c:pt idx="3">
                  <c:v>6.73</c:v>
                </c:pt>
                <c:pt idx="4">
                  <c:v>6.7</c:v>
                </c:pt>
              </c:numCache>
            </c:numRef>
          </c:val>
        </c:ser>
        <c:ser>
          <c:idx val="2"/>
          <c:order val="2"/>
          <c:tx>
            <c:strRef>
              <c:f>'section 7'!$E$110</c:f>
              <c:strCache>
                <c:ptCount val="1"/>
                <c:pt idx="0">
                  <c:v>Désiré</c:v>
                </c:pt>
              </c:strCache>
            </c:strRef>
          </c:tx>
          <c:invertIfNegative val="0"/>
          <c:cat>
            <c:strRef>
              <c:f>'section 7'!$B$111:$B$115</c:f>
              <c:strCache>
                <c:ptCount val="5"/>
                <c:pt idx="0">
                  <c:v>BUL</c:v>
                </c:pt>
                <c:pt idx="1">
                  <c:v>CREPUQ </c:v>
                </c:pt>
                <c:pt idx="2">
                  <c:v>ABRC</c:v>
                </c:pt>
                <c:pt idx="3">
                  <c:v>U-15</c:v>
                </c:pt>
                <c:pt idx="4">
                  <c:v>LQ Canada</c:v>
                </c:pt>
              </c:strCache>
            </c:strRef>
          </c:cat>
          <c:val>
            <c:numRef>
              <c:f>'section 7'!$E$111:$E$115</c:f>
              <c:numCache>
                <c:formatCode>General</c:formatCode>
                <c:ptCount val="5"/>
                <c:pt idx="0">
                  <c:v>8.42</c:v>
                </c:pt>
                <c:pt idx="1">
                  <c:v>8.32</c:v>
                </c:pt>
                <c:pt idx="2">
                  <c:v>8.4499999999999993</c:v>
                </c:pt>
                <c:pt idx="3">
                  <c:v>8.44</c:v>
                </c:pt>
                <c:pt idx="4">
                  <c:v>8.4700000000000006</c:v>
                </c:pt>
              </c:numCache>
            </c:numRef>
          </c:val>
        </c:ser>
        <c:dLbls>
          <c:showLegendKey val="0"/>
          <c:showVal val="0"/>
          <c:showCatName val="0"/>
          <c:showSerName val="0"/>
          <c:showPercent val="0"/>
          <c:showBubbleSize val="0"/>
        </c:dLbls>
        <c:gapWidth val="150"/>
        <c:axId val="133384064"/>
        <c:axId val="133385600"/>
      </c:barChart>
      <c:catAx>
        <c:axId val="133384064"/>
        <c:scaling>
          <c:orientation val="minMax"/>
        </c:scaling>
        <c:delete val="0"/>
        <c:axPos val="b"/>
        <c:majorTickMark val="out"/>
        <c:minorTickMark val="none"/>
        <c:tickLblPos val="nextTo"/>
        <c:crossAx val="133385600"/>
        <c:crosses val="autoZero"/>
        <c:auto val="1"/>
        <c:lblAlgn val="ctr"/>
        <c:lblOffset val="100"/>
        <c:noMultiLvlLbl val="0"/>
      </c:catAx>
      <c:valAx>
        <c:axId val="133385600"/>
        <c:scaling>
          <c:orientation val="minMax"/>
          <c:min val="6"/>
        </c:scaling>
        <c:delete val="0"/>
        <c:axPos val="l"/>
        <c:majorGridlines/>
        <c:numFmt formatCode="General" sourceLinked="1"/>
        <c:majorTickMark val="out"/>
        <c:minorTickMark val="none"/>
        <c:tickLblPos val="nextTo"/>
        <c:crossAx val="133384064"/>
        <c:crosses val="autoZero"/>
        <c:crossBetween val="between"/>
      </c:valAx>
    </c:plotArea>
    <c:legend>
      <c:legendPos val="t"/>
      <c:layout>
        <c:manualLayout>
          <c:xMode val="edge"/>
          <c:yMode val="edge"/>
          <c:x val="0.24162416813410478"/>
          <c:y val="7.2976525343040888E-2"/>
          <c:w val="0.40392210131355755"/>
          <c:h val="6.1223082567404601E-2"/>
        </c:manualLayout>
      </c:layout>
      <c:overlay val="0"/>
      <c:txPr>
        <a:bodyPr/>
        <a:lstStyle/>
        <a:p>
          <a:pPr>
            <a:defRPr sz="1100"/>
          </a:pPr>
          <a:endParaRPr lang="fr-FR"/>
        </a:p>
      </c:txPr>
    </c:legend>
    <c:plotVisOnly val="1"/>
    <c:dispBlanksAs val="gap"/>
    <c:showDLblsOverMax val="0"/>
  </c:chart>
  <c:spPr>
    <a:noFill/>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19072615923014E-2"/>
          <c:y val="0.14172841225347682"/>
          <c:w val="0.80310826771653543"/>
          <c:h val="0.6532298218160616"/>
        </c:manualLayout>
      </c:layout>
      <c:barChart>
        <c:barDir val="col"/>
        <c:grouping val="clustered"/>
        <c:varyColors val="0"/>
        <c:ser>
          <c:idx val="0"/>
          <c:order val="0"/>
          <c:tx>
            <c:strRef>
              <c:f>'section 7'!$P$113</c:f>
              <c:strCache>
                <c:ptCount val="1"/>
                <c:pt idx="0">
                  <c:v>Minimal</c:v>
                </c:pt>
              </c:strCache>
            </c:strRef>
          </c:tx>
          <c:invertIfNegative val="0"/>
          <c:cat>
            <c:strRef>
              <c:f>'section 7'!$O$114:$O$117</c:f>
              <c:strCache>
                <c:ptCount val="4"/>
                <c:pt idx="0">
                  <c:v>BUL</c:v>
                </c:pt>
                <c:pt idx="1">
                  <c:v>CREPUQ </c:v>
                </c:pt>
                <c:pt idx="2">
                  <c:v>ABRC</c:v>
                </c:pt>
                <c:pt idx="3">
                  <c:v>U-15</c:v>
                </c:pt>
              </c:strCache>
            </c:strRef>
          </c:cat>
          <c:val>
            <c:numRef>
              <c:f>'section 7'!$P$114:$P$117</c:f>
              <c:numCache>
                <c:formatCode>General</c:formatCode>
                <c:ptCount val="4"/>
                <c:pt idx="0">
                  <c:v>6.8</c:v>
                </c:pt>
                <c:pt idx="1">
                  <c:v>6.83</c:v>
                </c:pt>
                <c:pt idx="2">
                  <c:v>6.84</c:v>
                </c:pt>
                <c:pt idx="3">
                  <c:v>6.89</c:v>
                </c:pt>
              </c:numCache>
            </c:numRef>
          </c:val>
        </c:ser>
        <c:ser>
          <c:idx val="1"/>
          <c:order val="1"/>
          <c:tx>
            <c:strRef>
              <c:f>'section 7'!$Q$113</c:f>
              <c:strCache>
                <c:ptCount val="1"/>
                <c:pt idx="0">
                  <c:v>Perçu</c:v>
                </c:pt>
              </c:strCache>
            </c:strRef>
          </c:tx>
          <c:invertIfNegative val="0"/>
          <c:cat>
            <c:strRef>
              <c:f>'section 7'!$O$114:$O$117</c:f>
              <c:strCache>
                <c:ptCount val="4"/>
                <c:pt idx="0">
                  <c:v>BUL</c:v>
                </c:pt>
                <c:pt idx="1">
                  <c:v>CREPUQ </c:v>
                </c:pt>
                <c:pt idx="2">
                  <c:v>ABRC</c:v>
                </c:pt>
                <c:pt idx="3">
                  <c:v>U-15</c:v>
                </c:pt>
              </c:strCache>
            </c:strRef>
          </c:cat>
          <c:val>
            <c:numRef>
              <c:f>'section 7'!$Q$114:$Q$117</c:f>
              <c:numCache>
                <c:formatCode>General</c:formatCode>
                <c:ptCount val="4"/>
                <c:pt idx="0">
                  <c:v>7.24</c:v>
                </c:pt>
                <c:pt idx="1">
                  <c:v>7.16</c:v>
                </c:pt>
                <c:pt idx="2">
                  <c:v>7</c:v>
                </c:pt>
                <c:pt idx="3">
                  <c:v>7.02</c:v>
                </c:pt>
              </c:numCache>
            </c:numRef>
          </c:val>
        </c:ser>
        <c:ser>
          <c:idx val="2"/>
          <c:order val="2"/>
          <c:tx>
            <c:strRef>
              <c:f>'section 7'!$R$113</c:f>
              <c:strCache>
                <c:ptCount val="1"/>
                <c:pt idx="0">
                  <c:v>Désiré</c:v>
                </c:pt>
              </c:strCache>
            </c:strRef>
          </c:tx>
          <c:invertIfNegative val="0"/>
          <c:cat>
            <c:strRef>
              <c:f>'section 7'!$O$114:$O$117</c:f>
              <c:strCache>
                <c:ptCount val="4"/>
                <c:pt idx="0">
                  <c:v>BUL</c:v>
                </c:pt>
                <c:pt idx="1">
                  <c:v>CREPUQ </c:v>
                </c:pt>
                <c:pt idx="2">
                  <c:v>ABRC</c:v>
                </c:pt>
                <c:pt idx="3">
                  <c:v>U-15</c:v>
                </c:pt>
              </c:strCache>
            </c:strRef>
          </c:cat>
          <c:val>
            <c:numRef>
              <c:f>'section 7'!$R$114:$R$117</c:f>
              <c:numCache>
                <c:formatCode>General</c:formatCode>
                <c:ptCount val="4"/>
                <c:pt idx="0">
                  <c:v>8.16</c:v>
                </c:pt>
                <c:pt idx="1">
                  <c:v>8.1</c:v>
                </c:pt>
                <c:pt idx="2">
                  <c:v>8.15</c:v>
                </c:pt>
                <c:pt idx="3">
                  <c:v>8.18</c:v>
                </c:pt>
              </c:numCache>
            </c:numRef>
          </c:val>
        </c:ser>
        <c:dLbls>
          <c:showLegendKey val="0"/>
          <c:showVal val="0"/>
          <c:showCatName val="0"/>
          <c:showSerName val="0"/>
          <c:showPercent val="0"/>
          <c:showBubbleSize val="0"/>
        </c:dLbls>
        <c:gapWidth val="150"/>
        <c:axId val="133407872"/>
        <c:axId val="133409408"/>
      </c:barChart>
      <c:catAx>
        <c:axId val="133407872"/>
        <c:scaling>
          <c:orientation val="minMax"/>
        </c:scaling>
        <c:delete val="0"/>
        <c:axPos val="b"/>
        <c:majorTickMark val="out"/>
        <c:minorTickMark val="none"/>
        <c:tickLblPos val="nextTo"/>
        <c:crossAx val="133409408"/>
        <c:crosses val="autoZero"/>
        <c:auto val="1"/>
        <c:lblAlgn val="ctr"/>
        <c:lblOffset val="100"/>
        <c:noMultiLvlLbl val="0"/>
      </c:catAx>
      <c:valAx>
        <c:axId val="133409408"/>
        <c:scaling>
          <c:orientation val="minMax"/>
          <c:min val="6"/>
        </c:scaling>
        <c:delete val="0"/>
        <c:axPos val="l"/>
        <c:majorGridlines/>
        <c:numFmt formatCode="General" sourceLinked="1"/>
        <c:majorTickMark val="out"/>
        <c:minorTickMark val="none"/>
        <c:tickLblPos val="nextTo"/>
        <c:crossAx val="133407872"/>
        <c:crosses val="autoZero"/>
        <c:crossBetween val="between"/>
      </c:valAx>
    </c:plotArea>
    <c:legend>
      <c:legendPos val="t"/>
      <c:layout>
        <c:manualLayout>
          <c:xMode val="edge"/>
          <c:yMode val="edge"/>
          <c:x val="0.27446019247594056"/>
          <c:y val="5.0892522606097883E-2"/>
          <c:w val="0.43719072615923005"/>
          <c:h val="5.7517817392018687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6642901274646602E-2"/>
          <c:y val="0.10188298944006324"/>
          <c:w val="0.82990639452496406"/>
          <c:h val="0.78538975591646409"/>
        </c:manualLayout>
      </c:layout>
      <c:bar3DChart>
        <c:barDir val="col"/>
        <c:grouping val="clustered"/>
        <c:varyColors val="0"/>
        <c:ser>
          <c:idx val="0"/>
          <c:order val="0"/>
          <c:tx>
            <c:strRef>
              <c:f>'section 3'!$W$136</c:f>
              <c:strCache>
                <c:ptCount val="1"/>
                <c:pt idx="0">
                  <c:v>U-15</c:v>
                </c:pt>
              </c:strCache>
            </c:strRef>
          </c:tx>
          <c:invertIfNegative val="0"/>
          <c:cat>
            <c:strRef>
              <c:f>'section 3'!$V$137:$V$141</c:f>
              <c:strCache>
                <c:ptCount val="5"/>
                <c:pt idx="0">
                  <c:v>Q1</c:v>
                </c:pt>
                <c:pt idx="1">
                  <c:v>Q2</c:v>
                </c:pt>
                <c:pt idx="2">
                  <c:v>Q3</c:v>
                </c:pt>
                <c:pt idx="3">
                  <c:v>Q4</c:v>
                </c:pt>
                <c:pt idx="4">
                  <c:v>Q5</c:v>
                </c:pt>
              </c:strCache>
            </c:strRef>
          </c:cat>
          <c:val>
            <c:numRef>
              <c:f>'section 3'!$W$137:$W$141</c:f>
              <c:numCache>
                <c:formatCode>General</c:formatCode>
                <c:ptCount val="5"/>
                <c:pt idx="0">
                  <c:v>7.2</c:v>
                </c:pt>
                <c:pt idx="1">
                  <c:v>6.73</c:v>
                </c:pt>
                <c:pt idx="2">
                  <c:v>7.08</c:v>
                </c:pt>
                <c:pt idx="3">
                  <c:v>7.43</c:v>
                </c:pt>
                <c:pt idx="4">
                  <c:v>7.02</c:v>
                </c:pt>
              </c:numCache>
            </c:numRef>
          </c:val>
        </c:ser>
        <c:ser>
          <c:idx val="1"/>
          <c:order val="1"/>
          <c:tx>
            <c:strRef>
              <c:f>'section 3'!$X$136</c:f>
              <c:strCache>
                <c:ptCount val="1"/>
                <c:pt idx="0">
                  <c:v>CREPUQ</c:v>
                </c:pt>
              </c:strCache>
            </c:strRef>
          </c:tx>
          <c:invertIfNegative val="0"/>
          <c:cat>
            <c:strRef>
              <c:f>'section 3'!$V$137:$V$141</c:f>
              <c:strCache>
                <c:ptCount val="5"/>
                <c:pt idx="0">
                  <c:v>Q1</c:v>
                </c:pt>
                <c:pt idx="1">
                  <c:v>Q2</c:v>
                </c:pt>
                <c:pt idx="2">
                  <c:v>Q3</c:v>
                </c:pt>
                <c:pt idx="3">
                  <c:v>Q4</c:v>
                </c:pt>
                <c:pt idx="4">
                  <c:v>Q5</c:v>
                </c:pt>
              </c:strCache>
            </c:strRef>
          </c:cat>
          <c:val>
            <c:numRef>
              <c:f>'section 3'!$X$137:$X$141</c:f>
              <c:numCache>
                <c:formatCode>General</c:formatCode>
                <c:ptCount val="5"/>
                <c:pt idx="0">
                  <c:v>7.35</c:v>
                </c:pt>
                <c:pt idx="1">
                  <c:v>6.93</c:v>
                </c:pt>
                <c:pt idx="2">
                  <c:v>6.98</c:v>
                </c:pt>
                <c:pt idx="3">
                  <c:v>7.61</c:v>
                </c:pt>
                <c:pt idx="4">
                  <c:v>7.16</c:v>
                </c:pt>
              </c:numCache>
            </c:numRef>
          </c:val>
        </c:ser>
        <c:ser>
          <c:idx val="2"/>
          <c:order val="2"/>
          <c:tx>
            <c:strRef>
              <c:f>'section 3'!$Y$136</c:f>
              <c:strCache>
                <c:ptCount val="1"/>
                <c:pt idx="0">
                  <c:v>BUL</c:v>
                </c:pt>
              </c:strCache>
            </c:strRef>
          </c:tx>
          <c:invertIfNegative val="0"/>
          <c:cat>
            <c:strRef>
              <c:f>'section 3'!$V$137:$V$141</c:f>
              <c:strCache>
                <c:ptCount val="5"/>
                <c:pt idx="0">
                  <c:v>Q1</c:v>
                </c:pt>
                <c:pt idx="1">
                  <c:v>Q2</c:v>
                </c:pt>
                <c:pt idx="2">
                  <c:v>Q3</c:v>
                </c:pt>
                <c:pt idx="3">
                  <c:v>Q4</c:v>
                </c:pt>
                <c:pt idx="4">
                  <c:v>Q5</c:v>
                </c:pt>
              </c:strCache>
            </c:strRef>
          </c:cat>
          <c:val>
            <c:numRef>
              <c:f>'section 3'!$Y$137:$Y$141</c:f>
              <c:numCache>
                <c:formatCode>General</c:formatCode>
                <c:ptCount val="5"/>
                <c:pt idx="0">
                  <c:v>7.45</c:v>
                </c:pt>
                <c:pt idx="1">
                  <c:v>6.97</c:v>
                </c:pt>
                <c:pt idx="2">
                  <c:v>7.14</c:v>
                </c:pt>
                <c:pt idx="3">
                  <c:v>7.86</c:v>
                </c:pt>
                <c:pt idx="4">
                  <c:v>7.24</c:v>
                </c:pt>
              </c:numCache>
            </c:numRef>
          </c:val>
        </c:ser>
        <c:dLbls>
          <c:showLegendKey val="0"/>
          <c:showVal val="0"/>
          <c:showCatName val="0"/>
          <c:showSerName val="0"/>
          <c:showPercent val="0"/>
          <c:showBubbleSize val="0"/>
        </c:dLbls>
        <c:gapWidth val="150"/>
        <c:shape val="box"/>
        <c:axId val="133472256"/>
        <c:axId val="133473792"/>
        <c:axId val="0"/>
      </c:bar3DChart>
      <c:catAx>
        <c:axId val="133472256"/>
        <c:scaling>
          <c:orientation val="minMax"/>
        </c:scaling>
        <c:delete val="1"/>
        <c:axPos val="b"/>
        <c:majorTickMark val="out"/>
        <c:minorTickMark val="none"/>
        <c:tickLblPos val="nextTo"/>
        <c:crossAx val="133473792"/>
        <c:crosses val="autoZero"/>
        <c:auto val="1"/>
        <c:lblAlgn val="ctr"/>
        <c:lblOffset val="100"/>
        <c:noMultiLvlLbl val="0"/>
      </c:catAx>
      <c:valAx>
        <c:axId val="133473792"/>
        <c:scaling>
          <c:orientation val="minMax"/>
        </c:scaling>
        <c:delete val="0"/>
        <c:axPos val="l"/>
        <c:majorGridlines/>
        <c:numFmt formatCode="General" sourceLinked="1"/>
        <c:majorTickMark val="out"/>
        <c:minorTickMark val="none"/>
        <c:tickLblPos val="nextTo"/>
        <c:crossAx val="133472256"/>
        <c:crosses val="autoZero"/>
        <c:crossBetween val="between"/>
      </c:valAx>
    </c:plotArea>
    <c:legend>
      <c:legendPos val="t"/>
      <c:layout>
        <c:manualLayout>
          <c:xMode val="edge"/>
          <c:yMode val="edge"/>
          <c:x val="0.10751803643194423"/>
          <c:y val="2.4713871530679471E-2"/>
          <c:w val="0.29276745548154043"/>
          <c:h val="6.3385350663458254E-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0603998230644269E-2"/>
          <c:y val="0.12801836841799596"/>
          <c:w val="0.77533529631601594"/>
          <c:h val="0.76912346881098193"/>
        </c:manualLayout>
      </c:layout>
      <c:bar3DChart>
        <c:barDir val="col"/>
        <c:grouping val="clustered"/>
        <c:varyColors val="0"/>
        <c:ser>
          <c:idx val="0"/>
          <c:order val="0"/>
          <c:tx>
            <c:strRef>
              <c:f>'section 7'!$B$128</c:f>
              <c:strCache>
                <c:ptCount val="1"/>
                <c:pt idx="0">
                  <c:v>QS-1</c:v>
                </c:pt>
              </c:strCache>
            </c:strRef>
          </c:tx>
          <c:invertIfNegative val="0"/>
          <c:cat>
            <c:strRef>
              <c:f>'section 7'!$C$127:$E$127</c:f>
              <c:strCache>
                <c:ptCount val="3"/>
                <c:pt idx="0">
                  <c:v>1er cycle</c:v>
                </c:pt>
                <c:pt idx="1">
                  <c:v>Cycles Supérieurs</c:v>
                </c:pt>
                <c:pt idx="2">
                  <c:v>Professeurs</c:v>
                </c:pt>
              </c:strCache>
            </c:strRef>
          </c:cat>
          <c:val>
            <c:numRef>
              <c:f>'section 7'!$C$128:$E$128</c:f>
              <c:numCache>
                <c:formatCode>General</c:formatCode>
                <c:ptCount val="3"/>
                <c:pt idx="0">
                  <c:v>7.9</c:v>
                </c:pt>
                <c:pt idx="1">
                  <c:v>7.83</c:v>
                </c:pt>
                <c:pt idx="2">
                  <c:v>8.1</c:v>
                </c:pt>
              </c:numCache>
            </c:numRef>
          </c:val>
        </c:ser>
        <c:ser>
          <c:idx val="1"/>
          <c:order val="1"/>
          <c:tx>
            <c:strRef>
              <c:f>'section 7'!$B$129</c:f>
              <c:strCache>
                <c:ptCount val="1"/>
                <c:pt idx="0">
                  <c:v>QS-2</c:v>
                </c:pt>
              </c:strCache>
            </c:strRef>
          </c:tx>
          <c:invertIfNegative val="0"/>
          <c:cat>
            <c:strRef>
              <c:f>'section 7'!$C$127:$E$127</c:f>
              <c:strCache>
                <c:ptCount val="3"/>
                <c:pt idx="0">
                  <c:v>1er cycle</c:v>
                </c:pt>
                <c:pt idx="1">
                  <c:v>Cycles Supérieurs</c:v>
                </c:pt>
                <c:pt idx="2">
                  <c:v>Professeurs</c:v>
                </c:pt>
              </c:strCache>
            </c:strRef>
          </c:cat>
          <c:val>
            <c:numRef>
              <c:f>'section 7'!$C$129:$E$129</c:f>
              <c:numCache>
                <c:formatCode>General</c:formatCode>
                <c:ptCount val="3"/>
                <c:pt idx="0">
                  <c:v>7.4</c:v>
                </c:pt>
                <c:pt idx="1">
                  <c:v>7.51</c:v>
                </c:pt>
                <c:pt idx="2">
                  <c:v>7.74</c:v>
                </c:pt>
              </c:numCache>
            </c:numRef>
          </c:val>
        </c:ser>
        <c:ser>
          <c:idx val="2"/>
          <c:order val="2"/>
          <c:tx>
            <c:strRef>
              <c:f>'section 7'!$B$130</c:f>
              <c:strCache>
                <c:ptCount val="1"/>
                <c:pt idx="0">
                  <c:v>QS-3</c:v>
                </c:pt>
              </c:strCache>
            </c:strRef>
          </c:tx>
          <c:invertIfNegative val="0"/>
          <c:cat>
            <c:strRef>
              <c:f>'section 7'!$C$127:$E$127</c:f>
              <c:strCache>
                <c:ptCount val="3"/>
                <c:pt idx="0">
                  <c:v>1er cycle</c:v>
                </c:pt>
                <c:pt idx="1">
                  <c:v>Cycles Supérieurs</c:v>
                </c:pt>
                <c:pt idx="2">
                  <c:v>Professeurs</c:v>
                </c:pt>
              </c:strCache>
            </c:strRef>
          </c:cat>
          <c:val>
            <c:numRef>
              <c:f>'section 7'!$C$130:$E$130</c:f>
              <c:numCache>
                <c:formatCode>General</c:formatCode>
                <c:ptCount val="3"/>
                <c:pt idx="0">
                  <c:v>7.46</c:v>
                </c:pt>
                <c:pt idx="1">
                  <c:v>7.5</c:v>
                </c:pt>
                <c:pt idx="2">
                  <c:v>7.69</c:v>
                </c:pt>
              </c:numCache>
            </c:numRef>
          </c:val>
        </c:ser>
        <c:dLbls>
          <c:showLegendKey val="0"/>
          <c:showVal val="0"/>
          <c:showCatName val="0"/>
          <c:showSerName val="0"/>
          <c:showPercent val="0"/>
          <c:showBubbleSize val="0"/>
        </c:dLbls>
        <c:gapWidth val="150"/>
        <c:shape val="box"/>
        <c:axId val="133038848"/>
        <c:axId val="133040384"/>
        <c:axId val="0"/>
      </c:bar3DChart>
      <c:catAx>
        <c:axId val="133038848"/>
        <c:scaling>
          <c:orientation val="minMax"/>
        </c:scaling>
        <c:delete val="0"/>
        <c:axPos val="b"/>
        <c:numFmt formatCode="General" sourceLinked="1"/>
        <c:majorTickMark val="out"/>
        <c:minorTickMark val="none"/>
        <c:tickLblPos val="nextTo"/>
        <c:txPr>
          <a:bodyPr/>
          <a:lstStyle/>
          <a:p>
            <a:pPr>
              <a:defRPr sz="1400"/>
            </a:pPr>
            <a:endParaRPr lang="fr-FR"/>
          </a:p>
        </c:txPr>
        <c:crossAx val="133040384"/>
        <c:crosses val="autoZero"/>
        <c:auto val="1"/>
        <c:lblAlgn val="ctr"/>
        <c:lblOffset val="100"/>
        <c:noMultiLvlLbl val="0"/>
      </c:catAx>
      <c:valAx>
        <c:axId val="133040384"/>
        <c:scaling>
          <c:orientation val="minMax"/>
          <c:max val="8.5"/>
          <c:min val="6"/>
        </c:scaling>
        <c:delete val="0"/>
        <c:axPos val="l"/>
        <c:majorGridlines/>
        <c:numFmt formatCode="General" sourceLinked="1"/>
        <c:majorTickMark val="out"/>
        <c:minorTickMark val="none"/>
        <c:tickLblPos val="nextTo"/>
        <c:crossAx val="133038848"/>
        <c:crosses val="autoZero"/>
        <c:crossBetween val="between"/>
      </c:valAx>
    </c:plotArea>
    <c:legend>
      <c:legendPos val="r"/>
      <c:layout>
        <c:manualLayout>
          <c:xMode val="edge"/>
          <c:yMode val="edge"/>
          <c:x val="0.85791177786990636"/>
          <c:y val="0.43212052221414071"/>
          <c:w val="0.10550163303991605"/>
          <c:h val="0.21140763341110227"/>
        </c:manualLayout>
      </c:layout>
      <c:overlay val="0"/>
      <c:txPr>
        <a:bodyPr/>
        <a:lstStyle/>
        <a:p>
          <a:pPr>
            <a:defRPr sz="1200"/>
          </a:pPr>
          <a:endParaRPr lang="fr-FR"/>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919072615923014E-2"/>
          <c:y val="0.15233393576187274"/>
          <c:w val="0.7703462379702537"/>
          <c:h val="0.74750951256804865"/>
        </c:manualLayout>
      </c:layout>
      <c:bar3DChart>
        <c:barDir val="col"/>
        <c:grouping val="clustered"/>
        <c:varyColors val="0"/>
        <c:ser>
          <c:idx val="0"/>
          <c:order val="0"/>
          <c:tx>
            <c:strRef>
              <c:f>'section 3'!$B$148</c:f>
              <c:strCache>
                <c:ptCount val="1"/>
                <c:pt idx="0">
                  <c:v>2005</c:v>
                </c:pt>
              </c:strCache>
            </c:strRef>
          </c:tx>
          <c:invertIfNegative val="0"/>
          <c:cat>
            <c:strRef>
              <c:f>'section 3'!$C$147:$F$147</c:f>
              <c:strCache>
                <c:ptCount val="4"/>
                <c:pt idx="0">
                  <c:v>QS- 1</c:v>
                </c:pt>
                <c:pt idx="1">
                  <c:v>QS-2</c:v>
                </c:pt>
                <c:pt idx="2">
                  <c:v>QS-3</c:v>
                </c:pt>
                <c:pt idx="3">
                  <c:v>moyenne</c:v>
                </c:pt>
              </c:strCache>
            </c:strRef>
          </c:cat>
          <c:val>
            <c:numRef>
              <c:f>'section 3'!$C$148:$F$148</c:f>
              <c:numCache>
                <c:formatCode>General</c:formatCode>
                <c:ptCount val="4"/>
                <c:pt idx="0">
                  <c:v>7.28</c:v>
                </c:pt>
                <c:pt idx="1">
                  <c:v>7.01</c:v>
                </c:pt>
                <c:pt idx="2">
                  <c:v>6.88</c:v>
                </c:pt>
                <c:pt idx="3" formatCode="0.00">
                  <c:v>7.0566666666666658</c:v>
                </c:pt>
              </c:numCache>
            </c:numRef>
          </c:val>
        </c:ser>
        <c:ser>
          <c:idx val="1"/>
          <c:order val="1"/>
          <c:tx>
            <c:strRef>
              <c:f>'section 3'!$B$149</c:f>
              <c:strCache>
                <c:ptCount val="1"/>
                <c:pt idx="0">
                  <c:v>2007</c:v>
                </c:pt>
              </c:strCache>
            </c:strRef>
          </c:tx>
          <c:invertIfNegative val="0"/>
          <c:cat>
            <c:strRef>
              <c:f>'section 3'!$C$147:$F$147</c:f>
              <c:strCache>
                <c:ptCount val="4"/>
                <c:pt idx="0">
                  <c:v>QS- 1</c:v>
                </c:pt>
                <c:pt idx="1">
                  <c:v>QS-2</c:v>
                </c:pt>
                <c:pt idx="2">
                  <c:v>QS-3</c:v>
                </c:pt>
                <c:pt idx="3">
                  <c:v>moyenne</c:v>
                </c:pt>
              </c:strCache>
            </c:strRef>
          </c:cat>
          <c:val>
            <c:numRef>
              <c:f>'section 3'!$C$149:$F$149</c:f>
              <c:numCache>
                <c:formatCode>General</c:formatCode>
                <c:ptCount val="4"/>
                <c:pt idx="0">
                  <c:v>7.62</c:v>
                </c:pt>
                <c:pt idx="1">
                  <c:v>7.3</c:v>
                </c:pt>
                <c:pt idx="2">
                  <c:v>7.29</c:v>
                </c:pt>
                <c:pt idx="3" formatCode="0.00">
                  <c:v>7.4033333333333333</c:v>
                </c:pt>
              </c:numCache>
            </c:numRef>
          </c:val>
        </c:ser>
        <c:ser>
          <c:idx val="2"/>
          <c:order val="2"/>
          <c:tx>
            <c:strRef>
              <c:f>'section 3'!$B$150</c:f>
              <c:strCache>
                <c:ptCount val="1"/>
                <c:pt idx="0">
                  <c:v>2013</c:v>
                </c:pt>
              </c:strCache>
            </c:strRef>
          </c:tx>
          <c:invertIfNegative val="0"/>
          <c:cat>
            <c:strRef>
              <c:f>'section 3'!$C$147:$F$147</c:f>
              <c:strCache>
                <c:ptCount val="4"/>
                <c:pt idx="0">
                  <c:v>QS- 1</c:v>
                </c:pt>
                <c:pt idx="1">
                  <c:v>QS-2</c:v>
                </c:pt>
                <c:pt idx="2">
                  <c:v>QS-3</c:v>
                </c:pt>
                <c:pt idx="3">
                  <c:v>moyenne</c:v>
                </c:pt>
              </c:strCache>
            </c:strRef>
          </c:cat>
          <c:val>
            <c:numRef>
              <c:f>'section 3'!$C$150:$F$150</c:f>
              <c:numCache>
                <c:formatCode>General</c:formatCode>
                <c:ptCount val="4"/>
                <c:pt idx="0">
                  <c:v>7.89</c:v>
                </c:pt>
                <c:pt idx="1">
                  <c:v>7.46</c:v>
                </c:pt>
                <c:pt idx="2">
                  <c:v>7.5</c:v>
                </c:pt>
                <c:pt idx="3" formatCode="0.00">
                  <c:v>7.6166666666666671</c:v>
                </c:pt>
              </c:numCache>
            </c:numRef>
          </c:val>
        </c:ser>
        <c:dLbls>
          <c:showLegendKey val="0"/>
          <c:showVal val="0"/>
          <c:showCatName val="0"/>
          <c:showSerName val="0"/>
          <c:showPercent val="0"/>
          <c:showBubbleSize val="0"/>
        </c:dLbls>
        <c:gapWidth val="150"/>
        <c:shape val="box"/>
        <c:axId val="133096192"/>
        <c:axId val="133097728"/>
        <c:axId val="0"/>
      </c:bar3DChart>
      <c:catAx>
        <c:axId val="133096192"/>
        <c:scaling>
          <c:orientation val="minMax"/>
        </c:scaling>
        <c:delete val="1"/>
        <c:axPos val="b"/>
        <c:majorTickMark val="out"/>
        <c:minorTickMark val="none"/>
        <c:tickLblPos val="nextTo"/>
        <c:crossAx val="133097728"/>
        <c:crosses val="autoZero"/>
        <c:auto val="1"/>
        <c:lblAlgn val="ctr"/>
        <c:lblOffset val="100"/>
        <c:noMultiLvlLbl val="0"/>
      </c:catAx>
      <c:valAx>
        <c:axId val="133097728"/>
        <c:scaling>
          <c:orientation val="minMax"/>
          <c:max val="8.5"/>
          <c:min val="6"/>
        </c:scaling>
        <c:delete val="0"/>
        <c:axPos val="l"/>
        <c:majorGridlines/>
        <c:numFmt formatCode="General" sourceLinked="1"/>
        <c:majorTickMark val="out"/>
        <c:minorTickMark val="none"/>
        <c:tickLblPos val="nextTo"/>
        <c:crossAx val="133096192"/>
        <c:crosses val="autoZero"/>
        <c:crossBetween val="between"/>
      </c:valAx>
    </c:plotArea>
    <c:legend>
      <c:legendPos val="r"/>
      <c:layout>
        <c:manualLayout>
          <c:xMode val="edge"/>
          <c:yMode val="edge"/>
          <c:x val="0.87012129380397341"/>
          <c:y val="0.42793323531405364"/>
          <c:w val="9.7516023987118117E-2"/>
          <c:h val="0.23181092432403935"/>
        </c:manualLayout>
      </c:layout>
      <c:overlay val="0"/>
      <c:txPr>
        <a:bodyPr/>
        <a:lstStyle/>
        <a:p>
          <a:pPr>
            <a:defRPr sz="1400"/>
          </a:pPr>
          <a:endParaRPr lang="fr-FR"/>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919072615923014E-2"/>
          <c:y val="0.15233393576187274"/>
          <c:w val="0.7703462379702537"/>
          <c:h val="0.74750951256804865"/>
        </c:manualLayout>
      </c:layout>
      <c:bar3DChart>
        <c:barDir val="col"/>
        <c:grouping val="clustered"/>
        <c:varyColors val="0"/>
        <c:ser>
          <c:idx val="0"/>
          <c:order val="0"/>
          <c:tx>
            <c:strRef>
              <c:f>'section 3'!$U$156</c:f>
              <c:strCache>
                <c:ptCount val="1"/>
                <c:pt idx="0">
                  <c:v>QS1</c:v>
                </c:pt>
              </c:strCache>
            </c:strRef>
          </c:tx>
          <c:invertIfNegative val="0"/>
          <c:cat>
            <c:strRef>
              <c:f>'section 3'!$V$155:$Y$155</c:f>
              <c:strCache>
                <c:ptCount val="4"/>
                <c:pt idx="0">
                  <c:v>BUL</c:v>
                </c:pt>
                <c:pt idx="1">
                  <c:v>CREPUQ</c:v>
                </c:pt>
                <c:pt idx="2">
                  <c:v>U-15</c:v>
                </c:pt>
                <c:pt idx="3">
                  <c:v>CARL</c:v>
                </c:pt>
              </c:strCache>
            </c:strRef>
          </c:cat>
          <c:val>
            <c:numRef>
              <c:f>'section 3'!$V$156:$Y$156</c:f>
              <c:numCache>
                <c:formatCode>General</c:formatCode>
                <c:ptCount val="4"/>
                <c:pt idx="0">
                  <c:v>7.89</c:v>
                </c:pt>
                <c:pt idx="1">
                  <c:v>7.79</c:v>
                </c:pt>
                <c:pt idx="2">
                  <c:v>7.58</c:v>
                </c:pt>
                <c:pt idx="3">
                  <c:v>7.56</c:v>
                </c:pt>
              </c:numCache>
            </c:numRef>
          </c:val>
        </c:ser>
        <c:ser>
          <c:idx val="1"/>
          <c:order val="1"/>
          <c:tx>
            <c:strRef>
              <c:f>'section 3'!$U$157</c:f>
              <c:strCache>
                <c:ptCount val="1"/>
                <c:pt idx="0">
                  <c:v>QS2</c:v>
                </c:pt>
              </c:strCache>
            </c:strRef>
          </c:tx>
          <c:invertIfNegative val="0"/>
          <c:cat>
            <c:strRef>
              <c:f>'section 3'!$V$155:$Y$155</c:f>
              <c:strCache>
                <c:ptCount val="4"/>
                <c:pt idx="0">
                  <c:v>BUL</c:v>
                </c:pt>
                <c:pt idx="1">
                  <c:v>CREPUQ</c:v>
                </c:pt>
                <c:pt idx="2">
                  <c:v>U-15</c:v>
                </c:pt>
                <c:pt idx="3">
                  <c:v>CARL</c:v>
                </c:pt>
              </c:strCache>
            </c:strRef>
          </c:cat>
          <c:val>
            <c:numRef>
              <c:f>'section 3'!$V$157:$Y$157</c:f>
              <c:numCache>
                <c:formatCode>General</c:formatCode>
                <c:ptCount val="4"/>
                <c:pt idx="0">
                  <c:v>7.46</c:v>
                </c:pt>
                <c:pt idx="2">
                  <c:v>7.18</c:v>
                </c:pt>
                <c:pt idx="3">
                  <c:v>7.15</c:v>
                </c:pt>
              </c:numCache>
            </c:numRef>
          </c:val>
        </c:ser>
        <c:ser>
          <c:idx val="2"/>
          <c:order val="2"/>
          <c:tx>
            <c:strRef>
              <c:f>'section 3'!$U$158</c:f>
              <c:strCache>
                <c:ptCount val="1"/>
                <c:pt idx="0">
                  <c:v>QS3</c:v>
                </c:pt>
              </c:strCache>
            </c:strRef>
          </c:tx>
          <c:invertIfNegative val="0"/>
          <c:cat>
            <c:strRef>
              <c:f>'section 3'!$V$155:$Y$155</c:f>
              <c:strCache>
                <c:ptCount val="4"/>
                <c:pt idx="0">
                  <c:v>BUL</c:v>
                </c:pt>
                <c:pt idx="1">
                  <c:v>CREPUQ</c:v>
                </c:pt>
                <c:pt idx="2">
                  <c:v>U-15</c:v>
                </c:pt>
                <c:pt idx="3">
                  <c:v>CARL</c:v>
                </c:pt>
              </c:strCache>
            </c:strRef>
          </c:cat>
          <c:val>
            <c:numRef>
              <c:f>'section 3'!$V$158:$Y$158</c:f>
              <c:numCache>
                <c:formatCode>General</c:formatCode>
                <c:ptCount val="4"/>
                <c:pt idx="0">
                  <c:v>7.5</c:v>
                </c:pt>
                <c:pt idx="1">
                  <c:v>7.37</c:v>
                </c:pt>
                <c:pt idx="2">
                  <c:v>7.25</c:v>
                </c:pt>
                <c:pt idx="3">
                  <c:v>7.23</c:v>
                </c:pt>
              </c:numCache>
            </c:numRef>
          </c:val>
        </c:ser>
        <c:dLbls>
          <c:showLegendKey val="0"/>
          <c:showVal val="0"/>
          <c:showCatName val="0"/>
          <c:showSerName val="0"/>
          <c:showPercent val="0"/>
          <c:showBubbleSize val="0"/>
        </c:dLbls>
        <c:gapWidth val="150"/>
        <c:shape val="box"/>
        <c:axId val="128669568"/>
        <c:axId val="128671104"/>
        <c:axId val="0"/>
      </c:bar3DChart>
      <c:catAx>
        <c:axId val="128669568"/>
        <c:scaling>
          <c:orientation val="minMax"/>
        </c:scaling>
        <c:delete val="0"/>
        <c:axPos val="b"/>
        <c:majorTickMark val="out"/>
        <c:minorTickMark val="none"/>
        <c:tickLblPos val="nextTo"/>
        <c:txPr>
          <a:bodyPr/>
          <a:lstStyle/>
          <a:p>
            <a:pPr>
              <a:defRPr sz="1400"/>
            </a:pPr>
            <a:endParaRPr lang="fr-FR"/>
          </a:p>
        </c:txPr>
        <c:crossAx val="128671104"/>
        <c:crosses val="autoZero"/>
        <c:auto val="1"/>
        <c:lblAlgn val="ctr"/>
        <c:lblOffset val="100"/>
        <c:noMultiLvlLbl val="0"/>
      </c:catAx>
      <c:valAx>
        <c:axId val="128671104"/>
        <c:scaling>
          <c:orientation val="minMax"/>
          <c:max val="8.5"/>
          <c:min val="6"/>
        </c:scaling>
        <c:delete val="0"/>
        <c:axPos val="l"/>
        <c:majorGridlines/>
        <c:numFmt formatCode="General" sourceLinked="1"/>
        <c:majorTickMark val="out"/>
        <c:minorTickMark val="none"/>
        <c:tickLblPos val="nextTo"/>
        <c:crossAx val="128669568"/>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919072615923014E-2"/>
          <c:y val="0.15233393576187274"/>
          <c:w val="0.7703462379702537"/>
          <c:h val="0.74750951256804865"/>
        </c:manualLayout>
      </c:layout>
      <c:bar3DChart>
        <c:barDir val="col"/>
        <c:grouping val="clustered"/>
        <c:varyColors val="0"/>
        <c:ser>
          <c:idx val="0"/>
          <c:order val="0"/>
          <c:tx>
            <c:strRef>
              <c:f>'section 7'!$B$193</c:f>
              <c:strCache>
                <c:ptCount val="1"/>
                <c:pt idx="0">
                  <c:v>1er cycle</c:v>
                </c:pt>
              </c:strCache>
            </c:strRef>
          </c:tx>
          <c:invertIfNegative val="0"/>
          <c:cat>
            <c:strRef>
              <c:f>'section 7'!$A$194:$A$198</c:f>
              <c:strCache>
                <c:ptCount val="5"/>
                <c:pt idx="0">
                  <c:v>A1</c:v>
                </c:pt>
                <c:pt idx="1">
                  <c:v>A2</c:v>
                </c:pt>
                <c:pt idx="2">
                  <c:v>A3</c:v>
                </c:pt>
                <c:pt idx="3">
                  <c:v>A4</c:v>
                </c:pt>
                <c:pt idx="4">
                  <c:v>A5</c:v>
                </c:pt>
              </c:strCache>
            </c:strRef>
          </c:cat>
          <c:val>
            <c:numRef>
              <c:f>'section 7'!$B$194:$B$198</c:f>
              <c:numCache>
                <c:formatCode>General</c:formatCode>
                <c:ptCount val="5"/>
                <c:pt idx="0">
                  <c:v>6.82</c:v>
                </c:pt>
                <c:pt idx="1">
                  <c:v>7.16</c:v>
                </c:pt>
                <c:pt idx="2">
                  <c:v>7.24</c:v>
                </c:pt>
                <c:pt idx="3">
                  <c:v>6.46</c:v>
                </c:pt>
                <c:pt idx="4">
                  <c:v>6.91</c:v>
                </c:pt>
              </c:numCache>
            </c:numRef>
          </c:val>
        </c:ser>
        <c:ser>
          <c:idx val="1"/>
          <c:order val="1"/>
          <c:tx>
            <c:strRef>
              <c:f>'section 7'!$C$193</c:f>
              <c:strCache>
                <c:ptCount val="1"/>
                <c:pt idx="0">
                  <c:v>Cycles supérieurs</c:v>
                </c:pt>
              </c:strCache>
            </c:strRef>
          </c:tx>
          <c:invertIfNegative val="0"/>
          <c:cat>
            <c:strRef>
              <c:f>'section 7'!$A$194:$A$198</c:f>
              <c:strCache>
                <c:ptCount val="5"/>
                <c:pt idx="0">
                  <c:v>A1</c:v>
                </c:pt>
                <c:pt idx="1">
                  <c:v>A2</c:v>
                </c:pt>
                <c:pt idx="2">
                  <c:v>A3</c:v>
                </c:pt>
                <c:pt idx="3">
                  <c:v>A4</c:v>
                </c:pt>
                <c:pt idx="4">
                  <c:v>A5</c:v>
                </c:pt>
              </c:strCache>
            </c:strRef>
          </c:cat>
          <c:val>
            <c:numRef>
              <c:f>'section 7'!$C$194:$C$198</c:f>
              <c:numCache>
                <c:formatCode>General</c:formatCode>
                <c:ptCount val="5"/>
                <c:pt idx="0">
                  <c:v>7.02</c:v>
                </c:pt>
                <c:pt idx="1">
                  <c:v>7.57</c:v>
                </c:pt>
                <c:pt idx="2">
                  <c:v>7.47</c:v>
                </c:pt>
                <c:pt idx="3">
                  <c:v>5.96</c:v>
                </c:pt>
                <c:pt idx="4">
                  <c:v>6.89</c:v>
                </c:pt>
              </c:numCache>
            </c:numRef>
          </c:val>
        </c:ser>
        <c:ser>
          <c:idx val="2"/>
          <c:order val="2"/>
          <c:tx>
            <c:strRef>
              <c:f>'section 7'!$D$193</c:f>
              <c:strCache>
                <c:ptCount val="1"/>
                <c:pt idx="0">
                  <c:v>Professeurs</c:v>
                </c:pt>
              </c:strCache>
            </c:strRef>
          </c:tx>
          <c:invertIfNegative val="0"/>
          <c:cat>
            <c:strRef>
              <c:f>'section 7'!$A$194:$A$198</c:f>
              <c:strCache>
                <c:ptCount val="5"/>
                <c:pt idx="0">
                  <c:v>A1</c:v>
                </c:pt>
                <c:pt idx="1">
                  <c:v>A2</c:v>
                </c:pt>
                <c:pt idx="2">
                  <c:v>A3</c:v>
                </c:pt>
                <c:pt idx="3">
                  <c:v>A4</c:v>
                </c:pt>
                <c:pt idx="4">
                  <c:v>A5</c:v>
                </c:pt>
              </c:strCache>
            </c:strRef>
          </c:cat>
          <c:val>
            <c:numRef>
              <c:f>'section 7'!$D$194:$D$198</c:f>
              <c:numCache>
                <c:formatCode>General</c:formatCode>
                <c:ptCount val="5"/>
                <c:pt idx="0">
                  <c:v>7.36</c:v>
                </c:pt>
                <c:pt idx="1">
                  <c:v>7.42</c:v>
                </c:pt>
                <c:pt idx="2">
                  <c:v>7.61</c:v>
                </c:pt>
                <c:pt idx="3">
                  <c:v>6.12</c:v>
                </c:pt>
                <c:pt idx="4">
                  <c:v>7.23</c:v>
                </c:pt>
              </c:numCache>
            </c:numRef>
          </c:val>
        </c:ser>
        <c:dLbls>
          <c:showLegendKey val="0"/>
          <c:showVal val="0"/>
          <c:showCatName val="0"/>
          <c:showSerName val="0"/>
          <c:showPercent val="0"/>
          <c:showBubbleSize val="0"/>
        </c:dLbls>
        <c:gapWidth val="150"/>
        <c:shape val="box"/>
        <c:axId val="128726144"/>
        <c:axId val="128727680"/>
        <c:axId val="0"/>
      </c:bar3DChart>
      <c:catAx>
        <c:axId val="128726144"/>
        <c:scaling>
          <c:orientation val="minMax"/>
        </c:scaling>
        <c:delete val="1"/>
        <c:axPos val="b"/>
        <c:numFmt formatCode="General" sourceLinked="1"/>
        <c:majorTickMark val="out"/>
        <c:minorTickMark val="none"/>
        <c:tickLblPos val="nextTo"/>
        <c:crossAx val="128727680"/>
        <c:crosses val="autoZero"/>
        <c:auto val="1"/>
        <c:lblAlgn val="ctr"/>
        <c:lblOffset val="100"/>
        <c:noMultiLvlLbl val="0"/>
      </c:catAx>
      <c:valAx>
        <c:axId val="128727680"/>
        <c:scaling>
          <c:orientation val="minMax"/>
          <c:max val="8"/>
          <c:min val="5"/>
        </c:scaling>
        <c:delete val="0"/>
        <c:axPos val="l"/>
        <c:majorGridlines/>
        <c:numFmt formatCode="General" sourceLinked="1"/>
        <c:majorTickMark val="out"/>
        <c:minorTickMark val="none"/>
        <c:tickLblPos val="nextTo"/>
        <c:crossAx val="128726144"/>
        <c:crosses val="autoZero"/>
        <c:crossBetween val="between"/>
      </c:valAx>
    </c:plotArea>
    <c:legend>
      <c:legendPos val="t"/>
      <c:layout>
        <c:manualLayout>
          <c:xMode val="edge"/>
          <c:yMode val="edge"/>
          <c:x val="9.7941800218495315E-2"/>
          <c:y val="4.516969809946246E-2"/>
          <c:w val="0.44879903049179021"/>
          <c:h val="6.0896661396519863E-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919072615923014E-2"/>
          <c:y val="0.13473388743073783"/>
          <c:w val="0.87403260338221278"/>
          <c:h val="0.74928623505395164"/>
        </c:manualLayout>
      </c:layout>
      <c:bar3DChart>
        <c:barDir val="col"/>
        <c:grouping val="clustered"/>
        <c:varyColors val="0"/>
        <c:ser>
          <c:idx val="0"/>
          <c:order val="0"/>
          <c:tx>
            <c:strRef>
              <c:f>'section 3'!$B$158</c:f>
              <c:strCache>
                <c:ptCount val="1"/>
                <c:pt idx="0">
                  <c:v>2005</c:v>
                </c:pt>
              </c:strCache>
            </c:strRef>
          </c:tx>
          <c:invertIfNegative val="0"/>
          <c:cat>
            <c:strRef>
              <c:f>'section 3'!$C$157:$H$157</c:f>
              <c:strCache>
                <c:ptCount val="6"/>
                <c:pt idx="0">
                  <c:v>A1</c:v>
                </c:pt>
                <c:pt idx="1">
                  <c:v>A2</c:v>
                </c:pt>
                <c:pt idx="2">
                  <c:v>A3</c:v>
                </c:pt>
                <c:pt idx="3">
                  <c:v>A4</c:v>
                </c:pt>
                <c:pt idx="4">
                  <c:v>A5</c:v>
                </c:pt>
                <c:pt idx="5">
                  <c:v>moyenne</c:v>
                </c:pt>
              </c:strCache>
            </c:strRef>
          </c:cat>
          <c:val>
            <c:numRef>
              <c:f>'section 3'!$C$158:$H$158</c:f>
              <c:numCache>
                <c:formatCode>General</c:formatCode>
                <c:ptCount val="6"/>
                <c:pt idx="0">
                  <c:v>6.53</c:v>
                </c:pt>
                <c:pt idx="1">
                  <c:v>6.82</c:v>
                </c:pt>
                <c:pt idx="2">
                  <c:v>6.27</c:v>
                </c:pt>
                <c:pt idx="3">
                  <c:v>5.63</c:v>
                </c:pt>
                <c:pt idx="4">
                  <c:v>6.15</c:v>
                </c:pt>
                <c:pt idx="5" formatCode="0.00">
                  <c:v>6.2799999999999994</c:v>
                </c:pt>
              </c:numCache>
            </c:numRef>
          </c:val>
        </c:ser>
        <c:ser>
          <c:idx val="1"/>
          <c:order val="1"/>
          <c:tx>
            <c:strRef>
              <c:f>'section 3'!$B$159</c:f>
              <c:strCache>
                <c:ptCount val="1"/>
                <c:pt idx="0">
                  <c:v>2007</c:v>
                </c:pt>
              </c:strCache>
            </c:strRef>
          </c:tx>
          <c:invertIfNegative val="0"/>
          <c:cat>
            <c:strRef>
              <c:f>'section 3'!$C$157:$H$157</c:f>
              <c:strCache>
                <c:ptCount val="6"/>
                <c:pt idx="0">
                  <c:v>A1</c:v>
                </c:pt>
                <c:pt idx="1">
                  <c:v>A2</c:v>
                </c:pt>
                <c:pt idx="2">
                  <c:v>A3</c:v>
                </c:pt>
                <c:pt idx="3">
                  <c:v>A4</c:v>
                </c:pt>
                <c:pt idx="4">
                  <c:v>A5</c:v>
                </c:pt>
                <c:pt idx="5">
                  <c:v>moyenne</c:v>
                </c:pt>
              </c:strCache>
            </c:strRef>
          </c:cat>
          <c:val>
            <c:numRef>
              <c:f>'section 3'!$C$159:$H$159</c:f>
              <c:numCache>
                <c:formatCode>General</c:formatCode>
                <c:ptCount val="6"/>
                <c:pt idx="0">
                  <c:v>6.94</c:v>
                </c:pt>
                <c:pt idx="1">
                  <c:v>7.23</c:v>
                </c:pt>
                <c:pt idx="2">
                  <c:v>7.28</c:v>
                </c:pt>
                <c:pt idx="3">
                  <c:v>6.15</c:v>
                </c:pt>
                <c:pt idx="4">
                  <c:v>6.51</c:v>
                </c:pt>
                <c:pt idx="5" formatCode="0.00">
                  <c:v>6.8220000000000001</c:v>
                </c:pt>
              </c:numCache>
            </c:numRef>
          </c:val>
        </c:ser>
        <c:ser>
          <c:idx val="2"/>
          <c:order val="2"/>
          <c:tx>
            <c:strRef>
              <c:f>'section 3'!$B$160</c:f>
              <c:strCache>
                <c:ptCount val="1"/>
                <c:pt idx="0">
                  <c:v>2013</c:v>
                </c:pt>
              </c:strCache>
            </c:strRef>
          </c:tx>
          <c:invertIfNegative val="0"/>
          <c:cat>
            <c:strRef>
              <c:f>'section 3'!$C$157:$H$157</c:f>
              <c:strCache>
                <c:ptCount val="6"/>
                <c:pt idx="0">
                  <c:v>A1</c:v>
                </c:pt>
                <c:pt idx="1">
                  <c:v>A2</c:v>
                </c:pt>
                <c:pt idx="2">
                  <c:v>A3</c:v>
                </c:pt>
                <c:pt idx="3">
                  <c:v>A4</c:v>
                </c:pt>
                <c:pt idx="4">
                  <c:v>A5</c:v>
                </c:pt>
                <c:pt idx="5">
                  <c:v>moyenne</c:v>
                </c:pt>
              </c:strCache>
            </c:strRef>
          </c:cat>
          <c:val>
            <c:numRef>
              <c:f>'section 3'!$C$160:$H$160</c:f>
              <c:numCache>
                <c:formatCode>General</c:formatCode>
                <c:ptCount val="6"/>
                <c:pt idx="0">
                  <c:v>6.94</c:v>
                </c:pt>
                <c:pt idx="1">
                  <c:v>7.29</c:v>
                </c:pt>
                <c:pt idx="2">
                  <c:v>7.34</c:v>
                </c:pt>
                <c:pt idx="3">
                  <c:v>6.28</c:v>
                </c:pt>
                <c:pt idx="4">
                  <c:v>6.9</c:v>
                </c:pt>
                <c:pt idx="5" formatCode="0.00">
                  <c:v>6.95</c:v>
                </c:pt>
              </c:numCache>
            </c:numRef>
          </c:val>
        </c:ser>
        <c:dLbls>
          <c:showLegendKey val="0"/>
          <c:showVal val="0"/>
          <c:showCatName val="0"/>
          <c:showSerName val="0"/>
          <c:showPercent val="0"/>
          <c:showBubbleSize val="0"/>
        </c:dLbls>
        <c:gapWidth val="150"/>
        <c:shape val="box"/>
        <c:axId val="133198208"/>
        <c:axId val="133199744"/>
        <c:axId val="0"/>
      </c:bar3DChart>
      <c:catAx>
        <c:axId val="133198208"/>
        <c:scaling>
          <c:orientation val="minMax"/>
        </c:scaling>
        <c:delete val="1"/>
        <c:axPos val="b"/>
        <c:majorTickMark val="out"/>
        <c:minorTickMark val="none"/>
        <c:tickLblPos val="nextTo"/>
        <c:crossAx val="133199744"/>
        <c:crosses val="autoZero"/>
        <c:auto val="1"/>
        <c:lblAlgn val="ctr"/>
        <c:lblOffset val="100"/>
        <c:noMultiLvlLbl val="0"/>
      </c:catAx>
      <c:valAx>
        <c:axId val="133199744"/>
        <c:scaling>
          <c:orientation val="minMax"/>
          <c:max val="8.5"/>
          <c:min val="5.5"/>
        </c:scaling>
        <c:delete val="0"/>
        <c:axPos val="l"/>
        <c:majorGridlines/>
        <c:numFmt formatCode="General" sourceLinked="1"/>
        <c:majorTickMark val="out"/>
        <c:minorTickMark val="none"/>
        <c:tickLblPos val="nextTo"/>
        <c:crossAx val="133198208"/>
        <c:crosses val="autoZero"/>
        <c:crossBetween val="between"/>
      </c:valAx>
    </c:plotArea>
    <c:legend>
      <c:legendPos val="t"/>
      <c:layout>
        <c:manualLayout>
          <c:xMode val="edge"/>
          <c:yMode val="edge"/>
          <c:x val="0.12158793935888383"/>
          <c:y val="5.8797570738591348E-2"/>
          <c:w val="0.22687146618382495"/>
          <c:h val="6.1253642492671873E-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919072615923014E-2"/>
          <c:y val="0.15233393576187274"/>
          <c:w val="0.77129834017701049"/>
          <c:h val="0.74750951256804865"/>
        </c:manualLayout>
      </c:layout>
      <c:bar3DChart>
        <c:barDir val="col"/>
        <c:grouping val="clustered"/>
        <c:varyColors val="0"/>
        <c:ser>
          <c:idx val="0"/>
          <c:order val="0"/>
          <c:tx>
            <c:strRef>
              <c:f>'section 7'!$T$204</c:f>
              <c:strCache>
                <c:ptCount val="1"/>
                <c:pt idx="0">
                  <c:v>BUL</c:v>
                </c:pt>
              </c:strCache>
            </c:strRef>
          </c:tx>
          <c:invertIfNegative val="0"/>
          <c:cat>
            <c:strRef>
              <c:f>'section 7'!$U$203:$AC$203</c:f>
              <c:strCache>
                <c:ptCount val="9"/>
                <c:pt idx="0">
                  <c:v>A1</c:v>
                </c:pt>
                <c:pt idx="2">
                  <c:v>A2</c:v>
                </c:pt>
                <c:pt idx="4">
                  <c:v>A3</c:v>
                </c:pt>
                <c:pt idx="6">
                  <c:v>A4</c:v>
                </c:pt>
                <c:pt idx="8">
                  <c:v>A5</c:v>
                </c:pt>
              </c:strCache>
            </c:strRef>
          </c:cat>
          <c:val>
            <c:numRef>
              <c:f>'section 7'!$U$204:$AC$204</c:f>
              <c:numCache>
                <c:formatCode>General</c:formatCode>
                <c:ptCount val="9"/>
                <c:pt idx="0">
                  <c:v>6.94</c:v>
                </c:pt>
                <c:pt idx="2">
                  <c:v>7.29</c:v>
                </c:pt>
                <c:pt idx="4">
                  <c:v>7.34</c:v>
                </c:pt>
                <c:pt idx="6">
                  <c:v>6.28</c:v>
                </c:pt>
                <c:pt idx="8">
                  <c:v>6.9</c:v>
                </c:pt>
              </c:numCache>
            </c:numRef>
          </c:val>
        </c:ser>
        <c:ser>
          <c:idx val="1"/>
          <c:order val="1"/>
          <c:tx>
            <c:strRef>
              <c:f>'section 7'!$T$205</c:f>
              <c:strCache>
                <c:ptCount val="1"/>
                <c:pt idx="0">
                  <c:v>CREPUQ </c:v>
                </c:pt>
              </c:strCache>
            </c:strRef>
          </c:tx>
          <c:invertIfNegative val="0"/>
          <c:cat>
            <c:strRef>
              <c:f>'section 7'!$U$203:$AC$203</c:f>
              <c:strCache>
                <c:ptCount val="9"/>
                <c:pt idx="0">
                  <c:v>A1</c:v>
                </c:pt>
                <c:pt idx="2">
                  <c:v>A2</c:v>
                </c:pt>
                <c:pt idx="4">
                  <c:v>A3</c:v>
                </c:pt>
                <c:pt idx="6">
                  <c:v>A4</c:v>
                </c:pt>
                <c:pt idx="8">
                  <c:v>A5</c:v>
                </c:pt>
              </c:strCache>
            </c:strRef>
          </c:cat>
          <c:val>
            <c:numRef>
              <c:f>'section 7'!$U$205:$AC$205</c:f>
              <c:numCache>
                <c:formatCode>General</c:formatCode>
                <c:ptCount val="9"/>
                <c:pt idx="0">
                  <c:v>6.64</c:v>
                </c:pt>
                <c:pt idx="2">
                  <c:v>7.18</c:v>
                </c:pt>
                <c:pt idx="4">
                  <c:v>7.2</c:v>
                </c:pt>
                <c:pt idx="6">
                  <c:v>6.35</c:v>
                </c:pt>
                <c:pt idx="8">
                  <c:v>6.85</c:v>
                </c:pt>
              </c:numCache>
            </c:numRef>
          </c:val>
        </c:ser>
        <c:ser>
          <c:idx val="2"/>
          <c:order val="2"/>
          <c:tx>
            <c:strRef>
              <c:f>'section 7'!$T$206</c:f>
              <c:strCache>
                <c:ptCount val="1"/>
                <c:pt idx="0">
                  <c:v>CARL</c:v>
                </c:pt>
              </c:strCache>
            </c:strRef>
          </c:tx>
          <c:invertIfNegative val="0"/>
          <c:cat>
            <c:strRef>
              <c:f>'section 7'!$U$203:$AC$203</c:f>
              <c:strCache>
                <c:ptCount val="9"/>
                <c:pt idx="0">
                  <c:v>A1</c:v>
                </c:pt>
                <c:pt idx="2">
                  <c:v>A2</c:v>
                </c:pt>
                <c:pt idx="4">
                  <c:v>A3</c:v>
                </c:pt>
                <c:pt idx="6">
                  <c:v>A4</c:v>
                </c:pt>
                <c:pt idx="8">
                  <c:v>A5</c:v>
                </c:pt>
              </c:strCache>
            </c:strRef>
          </c:cat>
          <c:val>
            <c:numRef>
              <c:f>'section 7'!$U$206:$AC$206</c:f>
              <c:numCache>
                <c:formatCode>General</c:formatCode>
                <c:ptCount val="9"/>
                <c:pt idx="0">
                  <c:v>6.33</c:v>
                </c:pt>
                <c:pt idx="2">
                  <c:v>7.11</c:v>
                </c:pt>
                <c:pt idx="4">
                  <c:v>7.1</c:v>
                </c:pt>
                <c:pt idx="6">
                  <c:v>6.34</c:v>
                </c:pt>
                <c:pt idx="8">
                  <c:v>6.78</c:v>
                </c:pt>
              </c:numCache>
            </c:numRef>
          </c:val>
        </c:ser>
        <c:ser>
          <c:idx val="3"/>
          <c:order val="3"/>
          <c:tx>
            <c:strRef>
              <c:f>'section 7'!$T$207</c:f>
              <c:strCache>
                <c:ptCount val="1"/>
                <c:pt idx="0">
                  <c:v>U-15</c:v>
                </c:pt>
              </c:strCache>
            </c:strRef>
          </c:tx>
          <c:spPr>
            <a:solidFill>
              <a:schemeClr val="accent6">
                <a:lumMod val="75000"/>
              </a:schemeClr>
            </a:solidFill>
          </c:spPr>
          <c:invertIfNegative val="0"/>
          <c:cat>
            <c:strRef>
              <c:f>'section 7'!$U$203:$AC$203</c:f>
              <c:strCache>
                <c:ptCount val="9"/>
                <c:pt idx="0">
                  <c:v>A1</c:v>
                </c:pt>
                <c:pt idx="2">
                  <c:v>A2</c:v>
                </c:pt>
                <c:pt idx="4">
                  <c:v>A3</c:v>
                </c:pt>
                <c:pt idx="6">
                  <c:v>A4</c:v>
                </c:pt>
                <c:pt idx="8">
                  <c:v>A5</c:v>
                </c:pt>
              </c:strCache>
            </c:strRef>
          </c:cat>
          <c:val>
            <c:numRef>
              <c:f>'section 7'!$U$207:$AC$207</c:f>
              <c:numCache>
                <c:formatCode>General</c:formatCode>
                <c:ptCount val="9"/>
                <c:pt idx="0">
                  <c:v>6.42</c:v>
                </c:pt>
                <c:pt idx="2">
                  <c:v>7.18</c:v>
                </c:pt>
                <c:pt idx="4">
                  <c:v>7.16</c:v>
                </c:pt>
                <c:pt idx="6">
                  <c:v>6.29</c:v>
                </c:pt>
                <c:pt idx="8">
                  <c:v>6.81</c:v>
                </c:pt>
              </c:numCache>
            </c:numRef>
          </c:val>
        </c:ser>
        <c:dLbls>
          <c:showLegendKey val="0"/>
          <c:showVal val="0"/>
          <c:showCatName val="0"/>
          <c:showSerName val="0"/>
          <c:showPercent val="0"/>
          <c:showBubbleSize val="0"/>
        </c:dLbls>
        <c:gapWidth val="150"/>
        <c:shape val="box"/>
        <c:axId val="133904640"/>
        <c:axId val="133910528"/>
        <c:axId val="0"/>
      </c:bar3DChart>
      <c:catAx>
        <c:axId val="133904640"/>
        <c:scaling>
          <c:orientation val="minMax"/>
        </c:scaling>
        <c:delete val="1"/>
        <c:axPos val="b"/>
        <c:numFmt formatCode="General" sourceLinked="1"/>
        <c:majorTickMark val="out"/>
        <c:minorTickMark val="none"/>
        <c:tickLblPos val="nextTo"/>
        <c:crossAx val="133910528"/>
        <c:crosses val="autoZero"/>
        <c:auto val="1"/>
        <c:lblAlgn val="ctr"/>
        <c:lblOffset val="100"/>
        <c:noMultiLvlLbl val="0"/>
      </c:catAx>
      <c:valAx>
        <c:axId val="133910528"/>
        <c:scaling>
          <c:orientation val="minMax"/>
          <c:max val="7.8"/>
          <c:min val="5.8"/>
        </c:scaling>
        <c:delete val="0"/>
        <c:axPos val="l"/>
        <c:majorGridlines/>
        <c:numFmt formatCode="General" sourceLinked="1"/>
        <c:majorTickMark val="out"/>
        <c:minorTickMark val="none"/>
        <c:tickLblPos val="nextTo"/>
        <c:crossAx val="133904640"/>
        <c:crosses val="autoZero"/>
        <c:crossBetween val="between"/>
      </c:valAx>
    </c:plotArea>
    <c:legend>
      <c:legendPos val="r"/>
      <c:layout>
        <c:manualLayout>
          <c:xMode val="edge"/>
          <c:yMode val="edge"/>
          <c:x val="0.85871919512731165"/>
          <c:y val="0.36698123780825076"/>
          <c:w val="0.13188292760896542"/>
          <c:h val="0.3063760778311743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54746565770192E-2"/>
          <c:y val="0.12819497742843824"/>
          <c:w val="0.7685530217813682"/>
          <c:h val="0.76248213995399738"/>
        </c:manualLayout>
      </c:layout>
      <c:lineChart>
        <c:grouping val="standard"/>
        <c:varyColors val="0"/>
        <c:ser>
          <c:idx val="0"/>
          <c:order val="0"/>
          <c:tx>
            <c:strRef>
              <c:f>'section 3'!$W$219</c:f>
              <c:strCache>
                <c:ptCount val="1"/>
                <c:pt idx="0">
                  <c:v>Minimal</c:v>
                </c:pt>
              </c:strCache>
            </c:strRef>
          </c:tx>
          <c:cat>
            <c:strRef>
              <c:f>'section 3'!$V$220:$V$243</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3'!$W$220:$W$243</c:f>
              <c:numCache>
                <c:formatCode>General</c:formatCode>
                <c:ptCount val="24"/>
                <c:pt idx="0">
                  <c:v>6.7</c:v>
                </c:pt>
                <c:pt idx="1">
                  <c:v>6.13</c:v>
                </c:pt>
                <c:pt idx="2">
                  <c:v>7.17</c:v>
                </c:pt>
                <c:pt idx="3">
                  <c:v>6.63</c:v>
                </c:pt>
                <c:pt idx="4">
                  <c:v>7.12</c:v>
                </c:pt>
                <c:pt idx="5">
                  <c:v>6.86</c:v>
                </c:pt>
                <c:pt idx="6">
                  <c:v>6.84</c:v>
                </c:pt>
                <c:pt idx="7">
                  <c:v>6.77</c:v>
                </c:pt>
                <c:pt idx="8">
                  <c:v>6.71</c:v>
                </c:pt>
                <c:pt idx="10">
                  <c:v>6.7</c:v>
                </c:pt>
                <c:pt idx="11">
                  <c:v>6.91</c:v>
                </c:pt>
                <c:pt idx="12">
                  <c:v>6.79</c:v>
                </c:pt>
                <c:pt idx="13">
                  <c:v>6.5</c:v>
                </c:pt>
                <c:pt idx="14">
                  <c:v>6.65</c:v>
                </c:pt>
                <c:pt idx="15">
                  <c:v>6.61</c:v>
                </c:pt>
                <c:pt idx="16">
                  <c:v>6.7</c:v>
                </c:pt>
                <c:pt idx="17">
                  <c:v>6.78</c:v>
                </c:pt>
                <c:pt idx="19">
                  <c:v>6.47</c:v>
                </c:pt>
                <c:pt idx="20">
                  <c:v>6.96</c:v>
                </c:pt>
                <c:pt idx="21">
                  <c:v>6.34</c:v>
                </c:pt>
                <c:pt idx="22">
                  <c:v>6.7</c:v>
                </c:pt>
                <c:pt idx="23">
                  <c:v>6.34</c:v>
                </c:pt>
              </c:numCache>
            </c:numRef>
          </c:val>
          <c:smooth val="0"/>
        </c:ser>
        <c:ser>
          <c:idx val="1"/>
          <c:order val="1"/>
          <c:tx>
            <c:strRef>
              <c:f>'section 3'!$X$219</c:f>
              <c:strCache>
                <c:ptCount val="1"/>
                <c:pt idx="0">
                  <c:v>Désiré</c:v>
                </c:pt>
              </c:strCache>
            </c:strRef>
          </c:tx>
          <c:cat>
            <c:strRef>
              <c:f>'section 3'!$V$220:$V$243</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3'!$X$220:$X$243</c:f>
              <c:numCache>
                <c:formatCode>General</c:formatCode>
                <c:ptCount val="24"/>
                <c:pt idx="0">
                  <c:v>7.89</c:v>
                </c:pt>
                <c:pt idx="1">
                  <c:v>7.42</c:v>
                </c:pt>
                <c:pt idx="2">
                  <c:v>8.19</c:v>
                </c:pt>
                <c:pt idx="3">
                  <c:v>7.85</c:v>
                </c:pt>
                <c:pt idx="4">
                  <c:v>8.2200000000000006</c:v>
                </c:pt>
                <c:pt idx="5">
                  <c:v>8.07</c:v>
                </c:pt>
                <c:pt idx="6">
                  <c:v>7.99</c:v>
                </c:pt>
                <c:pt idx="7">
                  <c:v>7.97</c:v>
                </c:pt>
                <c:pt idx="8">
                  <c:v>7.88</c:v>
                </c:pt>
                <c:pt idx="10">
                  <c:v>8.01</c:v>
                </c:pt>
                <c:pt idx="11">
                  <c:v>8.16</c:v>
                </c:pt>
                <c:pt idx="12">
                  <c:v>8.0500000000000007</c:v>
                </c:pt>
                <c:pt idx="13">
                  <c:v>8.08</c:v>
                </c:pt>
                <c:pt idx="14">
                  <c:v>8.01</c:v>
                </c:pt>
                <c:pt idx="15">
                  <c:v>8.01</c:v>
                </c:pt>
                <c:pt idx="16">
                  <c:v>8.0299999999999994</c:v>
                </c:pt>
                <c:pt idx="17">
                  <c:v>8.11</c:v>
                </c:pt>
                <c:pt idx="19">
                  <c:v>7.97</c:v>
                </c:pt>
                <c:pt idx="20">
                  <c:v>8.2200000000000006</c:v>
                </c:pt>
                <c:pt idx="21">
                  <c:v>7.87</c:v>
                </c:pt>
                <c:pt idx="22">
                  <c:v>8.0299999999999994</c:v>
                </c:pt>
                <c:pt idx="23">
                  <c:v>7.84</c:v>
                </c:pt>
              </c:numCache>
            </c:numRef>
          </c:val>
          <c:smooth val="0"/>
        </c:ser>
        <c:ser>
          <c:idx val="2"/>
          <c:order val="2"/>
          <c:tx>
            <c:strRef>
              <c:f>'section 3'!$Y$219</c:f>
              <c:strCache>
                <c:ptCount val="1"/>
                <c:pt idx="0">
                  <c:v>Perçu</c:v>
                </c:pt>
              </c:strCache>
            </c:strRef>
          </c:tx>
          <c:cat>
            <c:strRef>
              <c:f>'section 3'!$V$220:$V$243</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3'!$Y$220:$Y$243</c:f>
              <c:numCache>
                <c:formatCode>General</c:formatCode>
                <c:ptCount val="24"/>
                <c:pt idx="0">
                  <c:v>7.72</c:v>
                </c:pt>
                <c:pt idx="1">
                  <c:v>6.88</c:v>
                </c:pt>
                <c:pt idx="2">
                  <c:v>7.95</c:v>
                </c:pt>
                <c:pt idx="3">
                  <c:v>7.37</c:v>
                </c:pt>
                <c:pt idx="4">
                  <c:v>7.93</c:v>
                </c:pt>
                <c:pt idx="5">
                  <c:v>7.7</c:v>
                </c:pt>
                <c:pt idx="6">
                  <c:v>7.65</c:v>
                </c:pt>
                <c:pt idx="7">
                  <c:v>7.53</c:v>
                </c:pt>
                <c:pt idx="8">
                  <c:v>7.4</c:v>
                </c:pt>
                <c:pt idx="10">
                  <c:v>7.44</c:v>
                </c:pt>
                <c:pt idx="11">
                  <c:v>7.5</c:v>
                </c:pt>
                <c:pt idx="12">
                  <c:v>7.37</c:v>
                </c:pt>
                <c:pt idx="13">
                  <c:v>7.33</c:v>
                </c:pt>
                <c:pt idx="14">
                  <c:v>7.33</c:v>
                </c:pt>
                <c:pt idx="15">
                  <c:v>7.17</c:v>
                </c:pt>
                <c:pt idx="16">
                  <c:v>7.47</c:v>
                </c:pt>
                <c:pt idx="17">
                  <c:v>7.37</c:v>
                </c:pt>
                <c:pt idx="19">
                  <c:v>6.94</c:v>
                </c:pt>
                <c:pt idx="20">
                  <c:v>7.3</c:v>
                </c:pt>
                <c:pt idx="21">
                  <c:v>6.9</c:v>
                </c:pt>
                <c:pt idx="22">
                  <c:v>7.13</c:v>
                </c:pt>
                <c:pt idx="23">
                  <c:v>7.05</c:v>
                </c:pt>
              </c:numCache>
            </c:numRef>
          </c:val>
          <c:smooth val="0"/>
        </c:ser>
        <c:dLbls>
          <c:showLegendKey val="0"/>
          <c:showVal val="0"/>
          <c:showCatName val="0"/>
          <c:showSerName val="0"/>
          <c:showPercent val="0"/>
          <c:showBubbleSize val="0"/>
        </c:dLbls>
        <c:marker val="1"/>
        <c:smooth val="0"/>
        <c:axId val="2201088"/>
        <c:axId val="33185792"/>
      </c:lineChart>
      <c:catAx>
        <c:axId val="2201088"/>
        <c:scaling>
          <c:orientation val="minMax"/>
        </c:scaling>
        <c:delete val="0"/>
        <c:axPos val="b"/>
        <c:majorTickMark val="out"/>
        <c:minorTickMark val="none"/>
        <c:tickLblPos val="nextTo"/>
        <c:txPr>
          <a:bodyPr rot="-5400000" vert="horz"/>
          <a:lstStyle/>
          <a:p>
            <a:pPr>
              <a:defRPr/>
            </a:pPr>
            <a:endParaRPr lang="fr-FR"/>
          </a:p>
        </c:txPr>
        <c:crossAx val="33185792"/>
        <c:crosses val="autoZero"/>
        <c:auto val="1"/>
        <c:lblAlgn val="ctr"/>
        <c:lblOffset val="100"/>
        <c:tickLblSkip val="1"/>
        <c:noMultiLvlLbl val="0"/>
      </c:catAx>
      <c:valAx>
        <c:axId val="33185792"/>
        <c:scaling>
          <c:orientation val="minMax"/>
          <c:max val="9"/>
          <c:min val="5"/>
        </c:scaling>
        <c:delete val="0"/>
        <c:axPos val="l"/>
        <c:majorGridlines/>
        <c:numFmt formatCode="General" sourceLinked="1"/>
        <c:majorTickMark val="out"/>
        <c:minorTickMark val="none"/>
        <c:tickLblPos val="nextTo"/>
        <c:crossAx val="2201088"/>
        <c:crosses val="autoZero"/>
        <c:crossBetween val="between"/>
      </c:valAx>
    </c:plotArea>
    <c:legend>
      <c:legendPos val="r"/>
      <c:legendEntry>
        <c:idx val="0"/>
        <c:txPr>
          <a:bodyPr/>
          <a:lstStyle/>
          <a:p>
            <a:pPr>
              <a:defRPr sz="1600"/>
            </a:pPr>
            <a:endParaRPr lang="fr-FR"/>
          </a:p>
        </c:txPr>
      </c:legendEntry>
      <c:legendEntry>
        <c:idx val="1"/>
        <c:txPr>
          <a:bodyPr/>
          <a:lstStyle/>
          <a:p>
            <a:pPr>
              <a:defRPr sz="1600"/>
            </a:pPr>
            <a:endParaRPr lang="fr-FR"/>
          </a:p>
        </c:txPr>
      </c:legendEntry>
      <c:legendEntry>
        <c:idx val="2"/>
        <c:txPr>
          <a:bodyPr/>
          <a:lstStyle/>
          <a:p>
            <a:pPr>
              <a:defRPr sz="1400"/>
            </a:pPr>
            <a:endParaRPr lang="fr-FR"/>
          </a:p>
        </c:txPr>
      </c:legendEntry>
      <c:layout>
        <c:manualLayout>
          <c:xMode val="edge"/>
          <c:yMode val="edge"/>
          <c:x val="0.33522050652759317"/>
          <c:y val="5.866985204588032E-4"/>
          <c:w val="0.6622859869789004"/>
          <c:h val="0.16919682961773977"/>
        </c:manualLayou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0.14399314668999708"/>
          <c:w val="0.88337270341207352"/>
          <c:h val="0.74002697579469234"/>
        </c:manualLayout>
      </c:layout>
      <c:barChart>
        <c:barDir val="col"/>
        <c:grouping val="clustered"/>
        <c:varyColors val="0"/>
        <c:ser>
          <c:idx val="0"/>
          <c:order val="0"/>
          <c:tx>
            <c:strRef>
              <c:f>présentation!$K$59:$K$60</c:f>
              <c:strCache>
                <c:ptCount val="1"/>
                <c:pt idx="0">
                  <c:v>2013 Sur place</c:v>
                </c:pt>
              </c:strCache>
            </c:strRef>
          </c:tx>
          <c:invertIfNegative val="0"/>
          <c:cat>
            <c:strRef>
              <c:f>présentation!$J$61:$J$65</c:f>
              <c:strCache>
                <c:ptCount val="5"/>
                <c:pt idx="0">
                  <c:v>Quotidienne</c:v>
                </c:pt>
                <c:pt idx="1">
                  <c:v>Hebdomadaire</c:v>
                </c:pt>
                <c:pt idx="2">
                  <c:v>Mensuelle</c:v>
                </c:pt>
                <c:pt idx="3">
                  <c:v>Qulq fois / an</c:v>
                </c:pt>
                <c:pt idx="4">
                  <c:v>Jamais</c:v>
                </c:pt>
              </c:strCache>
            </c:strRef>
          </c:cat>
          <c:val>
            <c:numRef>
              <c:f>présentation!$K$61:$K$65</c:f>
              <c:numCache>
                <c:formatCode>General</c:formatCode>
                <c:ptCount val="5"/>
                <c:pt idx="0">
                  <c:v>9.48</c:v>
                </c:pt>
                <c:pt idx="1">
                  <c:v>35.659999999999997</c:v>
                </c:pt>
                <c:pt idx="2">
                  <c:v>27.48</c:v>
                </c:pt>
                <c:pt idx="3">
                  <c:v>25.59</c:v>
                </c:pt>
                <c:pt idx="4">
                  <c:v>1.79</c:v>
                </c:pt>
              </c:numCache>
            </c:numRef>
          </c:val>
        </c:ser>
        <c:ser>
          <c:idx val="1"/>
          <c:order val="1"/>
          <c:tx>
            <c:strRef>
              <c:f>présentation!$L$59:$L$60</c:f>
              <c:strCache>
                <c:ptCount val="1"/>
                <c:pt idx="0">
                  <c:v>2013 Site web BUL</c:v>
                </c:pt>
              </c:strCache>
            </c:strRef>
          </c:tx>
          <c:invertIfNegative val="0"/>
          <c:cat>
            <c:strRef>
              <c:f>présentation!$J$61:$J$65</c:f>
              <c:strCache>
                <c:ptCount val="5"/>
                <c:pt idx="0">
                  <c:v>Quotidienne</c:v>
                </c:pt>
                <c:pt idx="1">
                  <c:v>Hebdomadaire</c:v>
                </c:pt>
                <c:pt idx="2">
                  <c:v>Mensuelle</c:v>
                </c:pt>
                <c:pt idx="3">
                  <c:v>Qulq fois / an</c:v>
                </c:pt>
                <c:pt idx="4">
                  <c:v>Jamais</c:v>
                </c:pt>
              </c:strCache>
            </c:strRef>
          </c:cat>
          <c:val>
            <c:numRef>
              <c:f>présentation!$L$61:$L$65</c:f>
              <c:numCache>
                <c:formatCode>General</c:formatCode>
                <c:ptCount val="5"/>
                <c:pt idx="0">
                  <c:v>17.12</c:v>
                </c:pt>
                <c:pt idx="1">
                  <c:v>43.2</c:v>
                </c:pt>
                <c:pt idx="2">
                  <c:v>22.86</c:v>
                </c:pt>
                <c:pt idx="3">
                  <c:v>14.1</c:v>
                </c:pt>
                <c:pt idx="4">
                  <c:v>2.73</c:v>
                </c:pt>
              </c:numCache>
            </c:numRef>
          </c:val>
        </c:ser>
        <c:ser>
          <c:idx val="2"/>
          <c:order val="2"/>
          <c:tx>
            <c:strRef>
              <c:f>présentation!$M$59:$M$60</c:f>
              <c:strCache>
                <c:ptCount val="1"/>
                <c:pt idx="0">
                  <c:v>2013 Autres sites</c:v>
                </c:pt>
              </c:strCache>
            </c:strRef>
          </c:tx>
          <c:invertIfNegative val="0"/>
          <c:cat>
            <c:strRef>
              <c:f>présentation!$J$61:$J$65</c:f>
              <c:strCache>
                <c:ptCount val="5"/>
                <c:pt idx="0">
                  <c:v>Quotidienne</c:v>
                </c:pt>
                <c:pt idx="1">
                  <c:v>Hebdomadaire</c:v>
                </c:pt>
                <c:pt idx="2">
                  <c:v>Mensuelle</c:v>
                </c:pt>
                <c:pt idx="3">
                  <c:v>Qulq fois / an</c:v>
                </c:pt>
                <c:pt idx="4">
                  <c:v>Jamais</c:v>
                </c:pt>
              </c:strCache>
            </c:strRef>
          </c:cat>
          <c:val>
            <c:numRef>
              <c:f>présentation!$M$61:$M$65</c:f>
              <c:numCache>
                <c:formatCode>General</c:formatCode>
                <c:ptCount val="5"/>
                <c:pt idx="0">
                  <c:v>78.5</c:v>
                </c:pt>
                <c:pt idx="1">
                  <c:v>14.7</c:v>
                </c:pt>
                <c:pt idx="2">
                  <c:v>3.3</c:v>
                </c:pt>
                <c:pt idx="3">
                  <c:v>2.2999999999999998</c:v>
                </c:pt>
                <c:pt idx="4">
                  <c:v>1.1000000000000001</c:v>
                </c:pt>
              </c:numCache>
            </c:numRef>
          </c:val>
        </c:ser>
        <c:dLbls>
          <c:showLegendKey val="0"/>
          <c:showVal val="0"/>
          <c:showCatName val="0"/>
          <c:showSerName val="0"/>
          <c:showPercent val="0"/>
          <c:showBubbleSize val="0"/>
        </c:dLbls>
        <c:gapWidth val="150"/>
        <c:axId val="134249472"/>
        <c:axId val="134251264"/>
      </c:barChart>
      <c:catAx>
        <c:axId val="134249472"/>
        <c:scaling>
          <c:orientation val="minMax"/>
        </c:scaling>
        <c:delete val="0"/>
        <c:axPos val="b"/>
        <c:majorTickMark val="out"/>
        <c:minorTickMark val="none"/>
        <c:tickLblPos val="nextTo"/>
        <c:crossAx val="134251264"/>
        <c:crosses val="autoZero"/>
        <c:auto val="1"/>
        <c:lblAlgn val="ctr"/>
        <c:lblOffset val="100"/>
        <c:noMultiLvlLbl val="0"/>
      </c:catAx>
      <c:valAx>
        <c:axId val="134251264"/>
        <c:scaling>
          <c:orientation val="minMax"/>
          <c:max val="100"/>
          <c:min val="0"/>
        </c:scaling>
        <c:delete val="0"/>
        <c:axPos val="l"/>
        <c:majorGridlines/>
        <c:numFmt formatCode="General" sourceLinked="1"/>
        <c:majorTickMark val="out"/>
        <c:minorTickMark val="none"/>
        <c:tickLblPos val="nextTo"/>
        <c:crossAx val="134249472"/>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0.14399314668999708"/>
          <c:w val="0.88337270341207352"/>
          <c:h val="0.74002697579469234"/>
        </c:manualLayout>
      </c:layout>
      <c:barChart>
        <c:barDir val="col"/>
        <c:grouping val="clustered"/>
        <c:varyColors val="0"/>
        <c:ser>
          <c:idx val="0"/>
          <c:order val="0"/>
          <c:tx>
            <c:strRef>
              <c:f>présentation!$K$68:$K$69</c:f>
              <c:strCache>
                <c:ptCount val="1"/>
                <c:pt idx="0">
                  <c:v>2007 Sur place</c:v>
                </c:pt>
              </c:strCache>
            </c:strRef>
          </c:tx>
          <c:invertIfNegative val="0"/>
          <c:cat>
            <c:strRef>
              <c:f>présentation!$J$70:$J$74</c:f>
              <c:strCache>
                <c:ptCount val="5"/>
                <c:pt idx="0">
                  <c:v>Quotidienne</c:v>
                </c:pt>
                <c:pt idx="1">
                  <c:v>Hebdomadaire</c:v>
                </c:pt>
                <c:pt idx="2">
                  <c:v>Mensuelle</c:v>
                </c:pt>
                <c:pt idx="3">
                  <c:v>Qulq fois / an</c:v>
                </c:pt>
                <c:pt idx="4">
                  <c:v>Jamais</c:v>
                </c:pt>
              </c:strCache>
            </c:strRef>
          </c:cat>
          <c:val>
            <c:numRef>
              <c:f>présentation!$K$70:$K$74</c:f>
              <c:numCache>
                <c:formatCode>General</c:formatCode>
                <c:ptCount val="5"/>
                <c:pt idx="0">
                  <c:v>11.8</c:v>
                </c:pt>
                <c:pt idx="1">
                  <c:v>42.3</c:v>
                </c:pt>
                <c:pt idx="2">
                  <c:v>27</c:v>
                </c:pt>
                <c:pt idx="3">
                  <c:v>17.8</c:v>
                </c:pt>
                <c:pt idx="4">
                  <c:v>1.1000000000000001</c:v>
                </c:pt>
              </c:numCache>
            </c:numRef>
          </c:val>
        </c:ser>
        <c:ser>
          <c:idx val="1"/>
          <c:order val="1"/>
          <c:tx>
            <c:strRef>
              <c:f>présentation!$L$68:$L$69</c:f>
              <c:strCache>
                <c:ptCount val="1"/>
                <c:pt idx="0">
                  <c:v>2007 Site web BUL</c:v>
                </c:pt>
              </c:strCache>
            </c:strRef>
          </c:tx>
          <c:invertIfNegative val="0"/>
          <c:cat>
            <c:strRef>
              <c:f>présentation!$J$70:$J$74</c:f>
              <c:strCache>
                <c:ptCount val="5"/>
                <c:pt idx="0">
                  <c:v>Quotidienne</c:v>
                </c:pt>
                <c:pt idx="1">
                  <c:v>Hebdomadaire</c:v>
                </c:pt>
                <c:pt idx="2">
                  <c:v>Mensuelle</c:v>
                </c:pt>
                <c:pt idx="3">
                  <c:v>Qulq fois / an</c:v>
                </c:pt>
                <c:pt idx="4">
                  <c:v>Jamais</c:v>
                </c:pt>
              </c:strCache>
            </c:strRef>
          </c:cat>
          <c:val>
            <c:numRef>
              <c:f>présentation!$L$70:$L$74</c:f>
              <c:numCache>
                <c:formatCode>General</c:formatCode>
                <c:ptCount val="5"/>
                <c:pt idx="0">
                  <c:v>20.6</c:v>
                </c:pt>
                <c:pt idx="1">
                  <c:v>46.7</c:v>
                </c:pt>
                <c:pt idx="2">
                  <c:v>20.58</c:v>
                </c:pt>
                <c:pt idx="3">
                  <c:v>10.76</c:v>
                </c:pt>
                <c:pt idx="4">
                  <c:v>1.28</c:v>
                </c:pt>
              </c:numCache>
            </c:numRef>
          </c:val>
        </c:ser>
        <c:ser>
          <c:idx val="2"/>
          <c:order val="2"/>
          <c:tx>
            <c:strRef>
              <c:f>présentation!$M$68:$M$69</c:f>
              <c:strCache>
                <c:ptCount val="1"/>
                <c:pt idx="0">
                  <c:v>2007 Autres sites</c:v>
                </c:pt>
              </c:strCache>
            </c:strRef>
          </c:tx>
          <c:invertIfNegative val="0"/>
          <c:cat>
            <c:strRef>
              <c:f>présentation!$J$70:$J$74</c:f>
              <c:strCache>
                <c:ptCount val="5"/>
                <c:pt idx="0">
                  <c:v>Quotidienne</c:v>
                </c:pt>
                <c:pt idx="1">
                  <c:v>Hebdomadaire</c:v>
                </c:pt>
                <c:pt idx="2">
                  <c:v>Mensuelle</c:v>
                </c:pt>
                <c:pt idx="3">
                  <c:v>Qulq fois / an</c:v>
                </c:pt>
                <c:pt idx="4">
                  <c:v>Jamais</c:v>
                </c:pt>
              </c:strCache>
            </c:strRef>
          </c:cat>
          <c:val>
            <c:numRef>
              <c:f>présentation!$M$70:$M$74</c:f>
              <c:numCache>
                <c:formatCode>General</c:formatCode>
                <c:ptCount val="5"/>
                <c:pt idx="0">
                  <c:v>76.260000000000005</c:v>
                </c:pt>
                <c:pt idx="1">
                  <c:v>17.7</c:v>
                </c:pt>
                <c:pt idx="2">
                  <c:v>3.3</c:v>
                </c:pt>
                <c:pt idx="3">
                  <c:v>1.5</c:v>
                </c:pt>
                <c:pt idx="4">
                  <c:v>1.2</c:v>
                </c:pt>
              </c:numCache>
            </c:numRef>
          </c:val>
        </c:ser>
        <c:dLbls>
          <c:showLegendKey val="0"/>
          <c:showVal val="0"/>
          <c:showCatName val="0"/>
          <c:showSerName val="0"/>
          <c:showPercent val="0"/>
          <c:showBubbleSize val="0"/>
        </c:dLbls>
        <c:gapWidth val="150"/>
        <c:axId val="134555136"/>
        <c:axId val="134556672"/>
      </c:barChart>
      <c:catAx>
        <c:axId val="134555136"/>
        <c:scaling>
          <c:orientation val="minMax"/>
        </c:scaling>
        <c:delete val="0"/>
        <c:axPos val="b"/>
        <c:majorTickMark val="out"/>
        <c:minorTickMark val="none"/>
        <c:tickLblPos val="nextTo"/>
        <c:crossAx val="134556672"/>
        <c:crosses val="autoZero"/>
        <c:auto val="1"/>
        <c:lblAlgn val="ctr"/>
        <c:lblOffset val="100"/>
        <c:noMultiLvlLbl val="0"/>
      </c:catAx>
      <c:valAx>
        <c:axId val="134556672"/>
        <c:scaling>
          <c:orientation val="minMax"/>
          <c:max val="100"/>
          <c:min val="0"/>
        </c:scaling>
        <c:delete val="0"/>
        <c:axPos val="l"/>
        <c:majorGridlines/>
        <c:numFmt formatCode="General" sourceLinked="1"/>
        <c:majorTickMark val="out"/>
        <c:minorTickMark val="none"/>
        <c:tickLblPos val="nextTo"/>
        <c:crossAx val="134555136"/>
        <c:crosses val="autoZero"/>
        <c:crossBetween val="between"/>
      </c:valAx>
    </c:plotArea>
    <c:plotVisOnly val="1"/>
    <c:dispBlanksAs val="gap"/>
    <c:showDLblsOverMax val="0"/>
  </c:chart>
  <c:spPr>
    <a:solidFill>
      <a:schemeClr val="bg1"/>
    </a:solidFill>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présentation!$K$76:$K$77</c:f>
              <c:strCache>
                <c:ptCount val="1"/>
                <c:pt idx="0">
                  <c:v>2005 Sur place</c:v>
                </c:pt>
              </c:strCache>
            </c:strRef>
          </c:tx>
          <c:invertIfNegative val="0"/>
          <c:cat>
            <c:strRef>
              <c:f>présentation!$J$78:$J$82</c:f>
              <c:strCache>
                <c:ptCount val="5"/>
                <c:pt idx="0">
                  <c:v>Quotidienne</c:v>
                </c:pt>
                <c:pt idx="1">
                  <c:v>Hebdomadaire</c:v>
                </c:pt>
                <c:pt idx="2">
                  <c:v>Mensuelle</c:v>
                </c:pt>
                <c:pt idx="3">
                  <c:v>Qulq fois / an</c:v>
                </c:pt>
                <c:pt idx="4">
                  <c:v>Jamais</c:v>
                </c:pt>
              </c:strCache>
            </c:strRef>
          </c:cat>
          <c:val>
            <c:numRef>
              <c:f>présentation!$K$78:$K$82</c:f>
              <c:numCache>
                <c:formatCode>General</c:formatCode>
                <c:ptCount val="5"/>
                <c:pt idx="0">
                  <c:v>5.6</c:v>
                </c:pt>
                <c:pt idx="1">
                  <c:v>37.6</c:v>
                </c:pt>
                <c:pt idx="2">
                  <c:v>28</c:v>
                </c:pt>
                <c:pt idx="3">
                  <c:v>26.6</c:v>
                </c:pt>
                <c:pt idx="4">
                  <c:v>1.9</c:v>
                </c:pt>
              </c:numCache>
            </c:numRef>
          </c:val>
        </c:ser>
        <c:ser>
          <c:idx val="1"/>
          <c:order val="1"/>
          <c:tx>
            <c:strRef>
              <c:f>présentation!$L$76:$L$77</c:f>
              <c:strCache>
                <c:ptCount val="1"/>
                <c:pt idx="0">
                  <c:v>2005 Site web BUL</c:v>
                </c:pt>
              </c:strCache>
            </c:strRef>
          </c:tx>
          <c:invertIfNegative val="0"/>
          <c:cat>
            <c:strRef>
              <c:f>présentation!$J$78:$J$82</c:f>
              <c:strCache>
                <c:ptCount val="5"/>
                <c:pt idx="0">
                  <c:v>Quotidienne</c:v>
                </c:pt>
                <c:pt idx="1">
                  <c:v>Hebdomadaire</c:v>
                </c:pt>
                <c:pt idx="2">
                  <c:v>Mensuelle</c:v>
                </c:pt>
                <c:pt idx="3">
                  <c:v>Qulq fois / an</c:v>
                </c:pt>
                <c:pt idx="4">
                  <c:v>Jamais</c:v>
                </c:pt>
              </c:strCache>
            </c:strRef>
          </c:cat>
          <c:val>
            <c:numRef>
              <c:f>présentation!$L$78:$L$82</c:f>
              <c:numCache>
                <c:formatCode>General</c:formatCode>
                <c:ptCount val="5"/>
                <c:pt idx="0">
                  <c:v>21.3</c:v>
                </c:pt>
                <c:pt idx="1">
                  <c:v>47.4</c:v>
                </c:pt>
                <c:pt idx="2">
                  <c:v>17.8</c:v>
                </c:pt>
                <c:pt idx="3">
                  <c:v>12.5</c:v>
                </c:pt>
                <c:pt idx="4">
                  <c:v>1.25</c:v>
                </c:pt>
              </c:numCache>
            </c:numRef>
          </c:val>
        </c:ser>
        <c:ser>
          <c:idx val="2"/>
          <c:order val="2"/>
          <c:tx>
            <c:strRef>
              <c:f>présentation!$M$76:$M$77</c:f>
              <c:strCache>
                <c:ptCount val="1"/>
                <c:pt idx="0">
                  <c:v>2005 Autres sites</c:v>
                </c:pt>
              </c:strCache>
            </c:strRef>
          </c:tx>
          <c:invertIfNegative val="0"/>
          <c:cat>
            <c:strRef>
              <c:f>présentation!$J$78:$J$82</c:f>
              <c:strCache>
                <c:ptCount val="5"/>
                <c:pt idx="0">
                  <c:v>Quotidienne</c:v>
                </c:pt>
                <c:pt idx="1">
                  <c:v>Hebdomadaire</c:v>
                </c:pt>
                <c:pt idx="2">
                  <c:v>Mensuelle</c:v>
                </c:pt>
                <c:pt idx="3">
                  <c:v>Qulq fois / an</c:v>
                </c:pt>
                <c:pt idx="4">
                  <c:v>Jamais</c:v>
                </c:pt>
              </c:strCache>
            </c:strRef>
          </c:cat>
          <c:val>
            <c:numRef>
              <c:f>présentation!$M$78:$M$82</c:f>
              <c:numCache>
                <c:formatCode>General</c:formatCode>
                <c:ptCount val="5"/>
                <c:pt idx="0">
                  <c:v>66.7</c:v>
                </c:pt>
                <c:pt idx="1">
                  <c:v>23.2</c:v>
                </c:pt>
                <c:pt idx="2">
                  <c:v>6.2</c:v>
                </c:pt>
                <c:pt idx="3">
                  <c:v>3.1</c:v>
                </c:pt>
                <c:pt idx="4">
                  <c:v>0.63</c:v>
                </c:pt>
              </c:numCache>
            </c:numRef>
          </c:val>
        </c:ser>
        <c:dLbls>
          <c:showLegendKey val="0"/>
          <c:showVal val="0"/>
          <c:showCatName val="0"/>
          <c:showSerName val="0"/>
          <c:showPercent val="0"/>
          <c:showBubbleSize val="0"/>
        </c:dLbls>
        <c:gapWidth val="150"/>
        <c:axId val="134582272"/>
        <c:axId val="134583808"/>
      </c:barChart>
      <c:catAx>
        <c:axId val="134582272"/>
        <c:scaling>
          <c:orientation val="minMax"/>
        </c:scaling>
        <c:delete val="0"/>
        <c:axPos val="b"/>
        <c:majorTickMark val="out"/>
        <c:minorTickMark val="none"/>
        <c:tickLblPos val="nextTo"/>
        <c:crossAx val="134583808"/>
        <c:crosses val="autoZero"/>
        <c:auto val="1"/>
        <c:lblAlgn val="ctr"/>
        <c:lblOffset val="100"/>
        <c:noMultiLvlLbl val="0"/>
      </c:catAx>
      <c:valAx>
        <c:axId val="134583808"/>
        <c:scaling>
          <c:orientation val="minMax"/>
          <c:max val="100"/>
          <c:min val="0"/>
        </c:scaling>
        <c:delete val="0"/>
        <c:axPos val="l"/>
        <c:majorGridlines/>
        <c:numFmt formatCode="General" sourceLinked="1"/>
        <c:majorTickMark val="out"/>
        <c:minorTickMark val="none"/>
        <c:tickLblPos val="nextTo"/>
        <c:crossAx val="13458227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8697320942407503E-2"/>
          <c:w val="0.86948381452318457"/>
          <c:h val="0.80885842407005615"/>
        </c:manualLayout>
      </c:layout>
      <c:barChart>
        <c:barDir val="col"/>
        <c:grouping val="clustered"/>
        <c:varyColors val="0"/>
        <c:ser>
          <c:idx val="0"/>
          <c:order val="0"/>
          <c:tx>
            <c:strRef>
              <c:f>présentation!$K$102:$K$103</c:f>
              <c:strCache>
                <c:ptCount val="1"/>
                <c:pt idx="0">
                  <c:v>BUL Sur place</c:v>
                </c:pt>
              </c:strCache>
            </c:strRef>
          </c:tx>
          <c:invertIfNegative val="0"/>
          <c:cat>
            <c:strRef>
              <c:f>présentation!$J$104:$J$108</c:f>
              <c:strCache>
                <c:ptCount val="5"/>
                <c:pt idx="0">
                  <c:v>Quotidienne</c:v>
                </c:pt>
                <c:pt idx="1">
                  <c:v>Hebdomadaire</c:v>
                </c:pt>
                <c:pt idx="2">
                  <c:v>Mensuelle</c:v>
                </c:pt>
                <c:pt idx="3">
                  <c:v>Qulq fois / an</c:v>
                </c:pt>
                <c:pt idx="4">
                  <c:v>Jamais</c:v>
                </c:pt>
              </c:strCache>
            </c:strRef>
          </c:cat>
          <c:val>
            <c:numRef>
              <c:f>présentation!$K$104:$K$108</c:f>
              <c:numCache>
                <c:formatCode>General</c:formatCode>
                <c:ptCount val="5"/>
                <c:pt idx="0">
                  <c:v>9.48</c:v>
                </c:pt>
                <c:pt idx="1">
                  <c:v>35.659999999999997</c:v>
                </c:pt>
                <c:pt idx="2">
                  <c:v>27.48</c:v>
                </c:pt>
                <c:pt idx="3">
                  <c:v>25.59</c:v>
                </c:pt>
                <c:pt idx="4">
                  <c:v>1.79</c:v>
                </c:pt>
              </c:numCache>
            </c:numRef>
          </c:val>
        </c:ser>
        <c:ser>
          <c:idx val="1"/>
          <c:order val="1"/>
          <c:tx>
            <c:strRef>
              <c:f>présentation!$L$102:$L$103</c:f>
              <c:strCache>
                <c:ptCount val="1"/>
                <c:pt idx="0">
                  <c:v>BUL Site web BUL</c:v>
                </c:pt>
              </c:strCache>
            </c:strRef>
          </c:tx>
          <c:invertIfNegative val="0"/>
          <c:cat>
            <c:strRef>
              <c:f>présentation!$J$104:$J$108</c:f>
              <c:strCache>
                <c:ptCount val="5"/>
                <c:pt idx="0">
                  <c:v>Quotidienne</c:v>
                </c:pt>
                <c:pt idx="1">
                  <c:v>Hebdomadaire</c:v>
                </c:pt>
                <c:pt idx="2">
                  <c:v>Mensuelle</c:v>
                </c:pt>
                <c:pt idx="3">
                  <c:v>Qulq fois / an</c:v>
                </c:pt>
                <c:pt idx="4">
                  <c:v>Jamais</c:v>
                </c:pt>
              </c:strCache>
            </c:strRef>
          </c:cat>
          <c:val>
            <c:numRef>
              <c:f>présentation!$L$104:$L$108</c:f>
              <c:numCache>
                <c:formatCode>General</c:formatCode>
                <c:ptCount val="5"/>
                <c:pt idx="0">
                  <c:v>17.12</c:v>
                </c:pt>
                <c:pt idx="1">
                  <c:v>43.2</c:v>
                </c:pt>
                <c:pt idx="2">
                  <c:v>22.86</c:v>
                </c:pt>
                <c:pt idx="3">
                  <c:v>14.1</c:v>
                </c:pt>
                <c:pt idx="4">
                  <c:v>2.73</c:v>
                </c:pt>
              </c:numCache>
            </c:numRef>
          </c:val>
        </c:ser>
        <c:ser>
          <c:idx val="2"/>
          <c:order val="2"/>
          <c:tx>
            <c:strRef>
              <c:f>présentation!$M$102:$M$103</c:f>
              <c:strCache>
                <c:ptCount val="1"/>
                <c:pt idx="0">
                  <c:v>BUL Autres sites</c:v>
                </c:pt>
              </c:strCache>
            </c:strRef>
          </c:tx>
          <c:invertIfNegative val="0"/>
          <c:cat>
            <c:strRef>
              <c:f>présentation!$J$104:$J$108</c:f>
              <c:strCache>
                <c:ptCount val="5"/>
                <c:pt idx="0">
                  <c:v>Quotidienne</c:v>
                </c:pt>
                <c:pt idx="1">
                  <c:v>Hebdomadaire</c:v>
                </c:pt>
                <c:pt idx="2">
                  <c:v>Mensuelle</c:v>
                </c:pt>
                <c:pt idx="3">
                  <c:v>Qulq fois / an</c:v>
                </c:pt>
                <c:pt idx="4">
                  <c:v>Jamais</c:v>
                </c:pt>
              </c:strCache>
            </c:strRef>
          </c:cat>
          <c:val>
            <c:numRef>
              <c:f>présentation!$M$104:$M$108</c:f>
              <c:numCache>
                <c:formatCode>General</c:formatCode>
                <c:ptCount val="5"/>
                <c:pt idx="0">
                  <c:v>78.5</c:v>
                </c:pt>
                <c:pt idx="1">
                  <c:v>14.7</c:v>
                </c:pt>
                <c:pt idx="2">
                  <c:v>3.3</c:v>
                </c:pt>
                <c:pt idx="3">
                  <c:v>2.2999999999999998</c:v>
                </c:pt>
                <c:pt idx="4">
                  <c:v>1.1000000000000001</c:v>
                </c:pt>
              </c:numCache>
            </c:numRef>
          </c:val>
        </c:ser>
        <c:dLbls>
          <c:showLegendKey val="0"/>
          <c:showVal val="0"/>
          <c:showCatName val="0"/>
          <c:showSerName val="0"/>
          <c:showPercent val="0"/>
          <c:showBubbleSize val="0"/>
        </c:dLbls>
        <c:gapWidth val="150"/>
        <c:axId val="134652288"/>
        <c:axId val="134653824"/>
      </c:barChart>
      <c:catAx>
        <c:axId val="134652288"/>
        <c:scaling>
          <c:orientation val="minMax"/>
        </c:scaling>
        <c:delete val="0"/>
        <c:axPos val="b"/>
        <c:majorTickMark val="out"/>
        <c:minorTickMark val="none"/>
        <c:tickLblPos val="nextTo"/>
        <c:crossAx val="134653824"/>
        <c:crosses val="autoZero"/>
        <c:auto val="1"/>
        <c:lblAlgn val="ctr"/>
        <c:lblOffset val="100"/>
        <c:noMultiLvlLbl val="0"/>
      </c:catAx>
      <c:valAx>
        <c:axId val="134653824"/>
        <c:scaling>
          <c:orientation val="minMax"/>
          <c:max val="100"/>
          <c:min val="0"/>
        </c:scaling>
        <c:delete val="0"/>
        <c:axPos val="l"/>
        <c:majorGridlines/>
        <c:numFmt formatCode="General" sourceLinked="1"/>
        <c:majorTickMark val="out"/>
        <c:minorTickMark val="none"/>
        <c:tickLblPos val="nextTo"/>
        <c:crossAx val="134652288"/>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8697320942407503E-2"/>
          <c:w val="0.84726159230096243"/>
          <c:h val="0.80885842407005615"/>
        </c:manualLayout>
      </c:layout>
      <c:barChart>
        <c:barDir val="col"/>
        <c:grouping val="clustered"/>
        <c:varyColors val="0"/>
        <c:ser>
          <c:idx val="0"/>
          <c:order val="0"/>
          <c:tx>
            <c:strRef>
              <c:f>présentation!$K$120:$K$121</c:f>
              <c:strCache>
                <c:ptCount val="1"/>
                <c:pt idx="0">
                  <c:v>CREPUQ Sur place</c:v>
                </c:pt>
              </c:strCache>
            </c:strRef>
          </c:tx>
          <c:invertIfNegative val="0"/>
          <c:cat>
            <c:strRef>
              <c:f>présentation!$J$122:$J$126</c:f>
              <c:strCache>
                <c:ptCount val="5"/>
                <c:pt idx="0">
                  <c:v>Quotidienne</c:v>
                </c:pt>
                <c:pt idx="1">
                  <c:v>Hebdomadaire</c:v>
                </c:pt>
                <c:pt idx="2">
                  <c:v>Mensuelle</c:v>
                </c:pt>
                <c:pt idx="3">
                  <c:v>Qulq fois / an</c:v>
                </c:pt>
                <c:pt idx="4">
                  <c:v>Jamais</c:v>
                </c:pt>
              </c:strCache>
            </c:strRef>
          </c:cat>
          <c:val>
            <c:numRef>
              <c:f>présentation!$K$122:$K$126</c:f>
              <c:numCache>
                <c:formatCode>General</c:formatCode>
                <c:ptCount val="5"/>
                <c:pt idx="0">
                  <c:v>12.6</c:v>
                </c:pt>
                <c:pt idx="1">
                  <c:v>38.9</c:v>
                </c:pt>
                <c:pt idx="2">
                  <c:v>25</c:v>
                </c:pt>
                <c:pt idx="3">
                  <c:v>21.2</c:v>
                </c:pt>
                <c:pt idx="4">
                  <c:v>2.2999999999999998</c:v>
                </c:pt>
              </c:numCache>
            </c:numRef>
          </c:val>
        </c:ser>
        <c:ser>
          <c:idx val="1"/>
          <c:order val="1"/>
          <c:tx>
            <c:strRef>
              <c:f>présentation!$L$120:$L$121</c:f>
              <c:strCache>
                <c:ptCount val="1"/>
                <c:pt idx="0">
                  <c:v>CREPUQ Site web BU</c:v>
                </c:pt>
              </c:strCache>
            </c:strRef>
          </c:tx>
          <c:invertIfNegative val="0"/>
          <c:cat>
            <c:strRef>
              <c:f>présentation!$J$122:$J$126</c:f>
              <c:strCache>
                <c:ptCount val="5"/>
                <c:pt idx="0">
                  <c:v>Quotidienne</c:v>
                </c:pt>
                <c:pt idx="1">
                  <c:v>Hebdomadaire</c:v>
                </c:pt>
                <c:pt idx="2">
                  <c:v>Mensuelle</c:v>
                </c:pt>
                <c:pt idx="3">
                  <c:v>Qulq fois / an</c:v>
                </c:pt>
                <c:pt idx="4">
                  <c:v>Jamais</c:v>
                </c:pt>
              </c:strCache>
            </c:strRef>
          </c:cat>
          <c:val>
            <c:numRef>
              <c:f>présentation!$L$122:$L$126</c:f>
              <c:numCache>
                <c:formatCode>General</c:formatCode>
                <c:ptCount val="5"/>
                <c:pt idx="0">
                  <c:v>17.8</c:v>
                </c:pt>
                <c:pt idx="1">
                  <c:v>41.6</c:v>
                </c:pt>
                <c:pt idx="2">
                  <c:v>22.9</c:v>
                </c:pt>
                <c:pt idx="3">
                  <c:v>14.2</c:v>
                </c:pt>
                <c:pt idx="4">
                  <c:v>3.5</c:v>
                </c:pt>
              </c:numCache>
            </c:numRef>
          </c:val>
        </c:ser>
        <c:ser>
          <c:idx val="2"/>
          <c:order val="2"/>
          <c:tx>
            <c:strRef>
              <c:f>présentation!$M$120:$M$121</c:f>
              <c:strCache>
                <c:ptCount val="1"/>
                <c:pt idx="0">
                  <c:v>CREPUQ Autres sites</c:v>
                </c:pt>
              </c:strCache>
            </c:strRef>
          </c:tx>
          <c:invertIfNegative val="0"/>
          <c:cat>
            <c:strRef>
              <c:f>présentation!$J$122:$J$126</c:f>
              <c:strCache>
                <c:ptCount val="5"/>
                <c:pt idx="0">
                  <c:v>Quotidienne</c:v>
                </c:pt>
                <c:pt idx="1">
                  <c:v>Hebdomadaire</c:v>
                </c:pt>
                <c:pt idx="2">
                  <c:v>Mensuelle</c:v>
                </c:pt>
                <c:pt idx="3">
                  <c:v>Qulq fois / an</c:v>
                </c:pt>
                <c:pt idx="4">
                  <c:v>Jamais</c:v>
                </c:pt>
              </c:strCache>
            </c:strRef>
          </c:cat>
          <c:val>
            <c:numRef>
              <c:f>présentation!$M$122:$M$126</c:f>
              <c:numCache>
                <c:formatCode>General</c:formatCode>
                <c:ptCount val="5"/>
                <c:pt idx="0">
                  <c:v>77.400000000000006</c:v>
                </c:pt>
                <c:pt idx="1">
                  <c:v>14.5</c:v>
                </c:pt>
                <c:pt idx="2">
                  <c:v>3.76</c:v>
                </c:pt>
                <c:pt idx="3">
                  <c:v>2.4</c:v>
                </c:pt>
                <c:pt idx="4">
                  <c:v>1.94</c:v>
                </c:pt>
              </c:numCache>
            </c:numRef>
          </c:val>
        </c:ser>
        <c:dLbls>
          <c:showLegendKey val="0"/>
          <c:showVal val="0"/>
          <c:showCatName val="0"/>
          <c:showSerName val="0"/>
          <c:showPercent val="0"/>
          <c:showBubbleSize val="0"/>
        </c:dLbls>
        <c:gapWidth val="150"/>
        <c:axId val="134679168"/>
        <c:axId val="134689152"/>
      </c:barChart>
      <c:catAx>
        <c:axId val="134679168"/>
        <c:scaling>
          <c:orientation val="minMax"/>
        </c:scaling>
        <c:delete val="0"/>
        <c:axPos val="b"/>
        <c:majorTickMark val="out"/>
        <c:minorTickMark val="none"/>
        <c:tickLblPos val="nextTo"/>
        <c:crossAx val="134689152"/>
        <c:crosses val="autoZero"/>
        <c:auto val="1"/>
        <c:lblAlgn val="ctr"/>
        <c:lblOffset val="100"/>
        <c:noMultiLvlLbl val="0"/>
      </c:catAx>
      <c:valAx>
        <c:axId val="134689152"/>
        <c:scaling>
          <c:orientation val="minMax"/>
          <c:max val="100"/>
          <c:min val="0"/>
        </c:scaling>
        <c:delete val="0"/>
        <c:axPos val="l"/>
        <c:majorGridlines/>
        <c:numFmt formatCode="General" sourceLinked="1"/>
        <c:majorTickMark val="out"/>
        <c:minorTickMark val="none"/>
        <c:tickLblPos val="nextTo"/>
        <c:crossAx val="13467916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60629921259847E-2"/>
          <c:y val="5.4624943099824699E-2"/>
          <c:w val="0.88337270341207352"/>
          <c:h val="0.82211968891342457"/>
        </c:manualLayout>
      </c:layout>
      <c:barChart>
        <c:barDir val="col"/>
        <c:grouping val="clustered"/>
        <c:varyColors val="0"/>
        <c:ser>
          <c:idx val="0"/>
          <c:order val="0"/>
          <c:tx>
            <c:strRef>
              <c:f>présentation!$K$129:$K$130</c:f>
              <c:strCache>
                <c:ptCount val="1"/>
                <c:pt idx="0">
                  <c:v>U-15 Sur place</c:v>
                </c:pt>
              </c:strCache>
            </c:strRef>
          </c:tx>
          <c:invertIfNegative val="0"/>
          <c:cat>
            <c:strRef>
              <c:f>présentation!$J$131:$J$135</c:f>
              <c:strCache>
                <c:ptCount val="5"/>
                <c:pt idx="0">
                  <c:v>Quotidienne</c:v>
                </c:pt>
                <c:pt idx="1">
                  <c:v>Hebdomadaire</c:v>
                </c:pt>
                <c:pt idx="2">
                  <c:v>Mensuelle</c:v>
                </c:pt>
                <c:pt idx="3">
                  <c:v>Qulq fois / an</c:v>
                </c:pt>
                <c:pt idx="4">
                  <c:v>Jamais</c:v>
                </c:pt>
              </c:strCache>
            </c:strRef>
          </c:cat>
          <c:val>
            <c:numRef>
              <c:f>présentation!$K$131:$K$135</c:f>
              <c:numCache>
                <c:formatCode>General</c:formatCode>
                <c:ptCount val="5"/>
                <c:pt idx="0">
                  <c:v>14.3</c:v>
                </c:pt>
                <c:pt idx="1">
                  <c:v>37.46</c:v>
                </c:pt>
                <c:pt idx="2">
                  <c:v>24.7</c:v>
                </c:pt>
                <c:pt idx="3">
                  <c:v>19.3</c:v>
                </c:pt>
                <c:pt idx="4">
                  <c:v>4.28</c:v>
                </c:pt>
              </c:numCache>
            </c:numRef>
          </c:val>
        </c:ser>
        <c:ser>
          <c:idx val="1"/>
          <c:order val="1"/>
          <c:tx>
            <c:strRef>
              <c:f>présentation!$L$129:$L$130</c:f>
              <c:strCache>
                <c:ptCount val="1"/>
                <c:pt idx="0">
                  <c:v>U-15 Site web BU</c:v>
                </c:pt>
              </c:strCache>
            </c:strRef>
          </c:tx>
          <c:invertIfNegative val="0"/>
          <c:cat>
            <c:strRef>
              <c:f>présentation!$J$131:$J$135</c:f>
              <c:strCache>
                <c:ptCount val="5"/>
                <c:pt idx="0">
                  <c:v>Quotidienne</c:v>
                </c:pt>
                <c:pt idx="1">
                  <c:v>Hebdomadaire</c:v>
                </c:pt>
                <c:pt idx="2">
                  <c:v>Mensuelle</c:v>
                </c:pt>
                <c:pt idx="3">
                  <c:v>Qulq fois / an</c:v>
                </c:pt>
                <c:pt idx="4">
                  <c:v>Jamais</c:v>
                </c:pt>
              </c:strCache>
            </c:strRef>
          </c:cat>
          <c:val>
            <c:numRef>
              <c:f>présentation!$L$131:$L$135</c:f>
              <c:numCache>
                <c:formatCode>General</c:formatCode>
                <c:ptCount val="5"/>
                <c:pt idx="0">
                  <c:v>24</c:v>
                </c:pt>
                <c:pt idx="1">
                  <c:v>43.2</c:v>
                </c:pt>
                <c:pt idx="2">
                  <c:v>20.2</c:v>
                </c:pt>
                <c:pt idx="3">
                  <c:v>9.6</c:v>
                </c:pt>
                <c:pt idx="4">
                  <c:v>3</c:v>
                </c:pt>
              </c:numCache>
            </c:numRef>
          </c:val>
        </c:ser>
        <c:ser>
          <c:idx val="2"/>
          <c:order val="2"/>
          <c:tx>
            <c:strRef>
              <c:f>présentation!$M$129:$M$130</c:f>
              <c:strCache>
                <c:ptCount val="1"/>
                <c:pt idx="0">
                  <c:v>U-15 Autres sites</c:v>
                </c:pt>
              </c:strCache>
            </c:strRef>
          </c:tx>
          <c:invertIfNegative val="0"/>
          <c:cat>
            <c:strRef>
              <c:f>présentation!$J$131:$J$135</c:f>
              <c:strCache>
                <c:ptCount val="5"/>
                <c:pt idx="0">
                  <c:v>Quotidienne</c:v>
                </c:pt>
                <c:pt idx="1">
                  <c:v>Hebdomadaire</c:v>
                </c:pt>
                <c:pt idx="2">
                  <c:v>Mensuelle</c:v>
                </c:pt>
                <c:pt idx="3">
                  <c:v>Qulq fois / an</c:v>
                </c:pt>
                <c:pt idx="4">
                  <c:v>Jamais</c:v>
                </c:pt>
              </c:strCache>
            </c:strRef>
          </c:cat>
          <c:val>
            <c:numRef>
              <c:f>présentation!$M$131:$M$135</c:f>
              <c:numCache>
                <c:formatCode>General</c:formatCode>
                <c:ptCount val="5"/>
                <c:pt idx="0">
                  <c:v>75.599999999999994</c:v>
                </c:pt>
                <c:pt idx="1">
                  <c:v>16.3</c:v>
                </c:pt>
                <c:pt idx="2">
                  <c:v>4.0999999999999996</c:v>
                </c:pt>
                <c:pt idx="3">
                  <c:v>2.1</c:v>
                </c:pt>
                <c:pt idx="4">
                  <c:v>2</c:v>
                </c:pt>
              </c:numCache>
            </c:numRef>
          </c:val>
        </c:ser>
        <c:dLbls>
          <c:showLegendKey val="0"/>
          <c:showVal val="0"/>
          <c:showCatName val="0"/>
          <c:showSerName val="0"/>
          <c:showPercent val="0"/>
          <c:showBubbleSize val="0"/>
        </c:dLbls>
        <c:gapWidth val="150"/>
        <c:axId val="134718592"/>
        <c:axId val="134720128"/>
      </c:barChart>
      <c:catAx>
        <c:axId val="134718592"/>
        <c:scaling>
          <c:orientation val="minMax"/>
        </c:scaling>
        <c:delete val="0"/>
        <c:axPos val="b"/>
        <c:majorTickMark val="out"/>
        <c:minorTickMark val="none"/>
        <c:tickLblPos val="nextTo"/>
        <c:crossAx val="134720128"/>
        <c:crosses val="autoZero"/>
        <c:auto val="1"/>
        <c:lblAlgn val="ctr"/>
        <c:lblOffset val="100"/>
        <c:noMultiLvlLbl val="0"/>
      </c:catAx>
      <c:valAx>
        <c:axId val="134720128"/>
        <c:scaling>
          <c:orientation val="minMax"/>
          <c:max val="100"/>
          <c:min val="0"/>
        </c:scaling>
        <c:delete val="0"/>
        <c:axPos val="l"/>
        <c:majorGridlines/>
        <c:numFmt formatCode="General" sourceLinked="1"/>
        <c:majorTickMark val="out"/>
        <c:minorTickMark val="none"/>
        <c:tickLblPos val="nextTo"/>
        <c:crossAx val="134718592"/>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4624943099824699E-2"/>
          <c:w val="0.84726159230096243"/>
          <c:h val="0.82211968891342457"/>
        </c:manualLayout>
      </c:layout>
      <c:barChart>
        <c:barDir val="col"/>
        <c:grouping val="clustered"/>
        <c:varyColors val="0"/>
        <c:ser>
          <c:idx val="0"/>
          <c:order val="0"/>
          <c:tx>
            <c:strRef>
              <c:f>présentation!$K$139:$K$140</c:f>
              <c:strCache>
                <c:ptCount val="1"/>
                <c:pt idx="0">
                  <c:v>ABRC Sur place</c:v>
                </c:pt>
              </c:strCache>
            </c:strRef>
          </c:tx>
          <c:invertIfNegative val="0"/>
          <c:cat>
            <c:strRef>
              <c:f>présentation!$J$141:$J$145</c:f>
              <c:strCache>
                <c:ptCount val="5"/>
                <c:pt idx="0">
                  <c:v>Quotidienne</c:v>
                </c:pt>
                <c:pt idx="1">
                  <c:v>Hebdomadaire</c:v>
                </c:pt>
                <c:pt idx="2">
                  <c:v>Mensuelle</c:v>
                </c:pt>
                <c:pt idx="3">
                  <c:v>Qulq fois / an</c:v>
                </c:pt>
                <c:pt idx="4">
                  <c:v>Jamais</c:v>
                </c:pt>
              </c:strCache>
            </c:strRef>
          </c:cat>
          <c:val>
            <c:numRef>
              <c:f>présentation!$K$141:$K$145</c:f>
              <c:numCache>
                <c:formatCode>General</c:formatCode>
                <c:ptCount val="5"/>
                <c:pt idx="0">
                  <c:v>14.3</c:v>
                </c:pt>
                <c:pt idx="1">
                  <c:v>38</c:v>
                </c:pt>
                <c:pt idx="2">
                  <c:v>25</c:v>
                </c:pt>
                <c:pt idx="3">
                  <c:v>18.8</c:v>
                </c:pt>
                <c:pt idx="4">
                  <c:v>4</c:v>
                </c:pt>
              </c:numCache>
            </c:numRef>
          </c:val>
        </c:ser>
        <c:ser>
          <c:idx val="1"/>
          <c:order val="1"/>
          <c:tx>
            <c:strRef>
              <c:f>présentation!$L$139:$L$140</c:f>
              <c:strCache>
                <c:ptCount val="1"/>
                <c:pt idx="0">
                  <c:v>ABRC Site web BU</c:v>
                </c:pt>
              </c:strCache>
            </c:strRef>
          </c:tx>
          <c:invertIfNegative val="0"/>
          <c:cat>
            <c:strRef>
              <c:f>présentation!$J$141:$J$145</c:f>
              <c:strCache>
                <c:ptCount val="5"/>
                <c:pt idx="0">
                  <c:v>Quotidienne</c:v>
                </c:pt>
                <c:pt idx="1">
                  <c:v>Hebdomadaire</c:v>
                </c:pt>
                <c:pt idx="2">
                  <c:v>Mensuelle</c:v>
                </c:pt>
                <c:pt idx="3">
                  <c:v>Qulq fois / an</c:v>
                </c:pt>
                <c:pt idx="4">
                  <c:v>Jamais</c:v>
                </c:pt>
              </c:strCache>
            </c:strRef>
          </c:cat>
          <c:val>
            <c:numRef>
              <c:f>présentation!$L$141:$L$145</c:f>
              <c:numCache>
                <c:formatCode>General</c:formatCode>
                <c:ptCount val="5"/>
                <c:pt idx="0">
                  <c:v>22.9</c:v>
                </c:pt>
                <c:pt idx="1">
                  <c:v>43.6</c:v>
                </c:pt>
                <c:pt idx="2">
                  <c:v>20</c:v>
                </c:pt>
                <c:pt idx="3">
                  <c:v>9.8000000000000007</c:v>
                </c:pt>
                <c:pt idx="4">
                  <c:v>3.2</c:v>
                </c:pt>
              </c:numCache>
            </c:numRef>
          </c:val>
        </c:ser>
        <c:ser>
          <c:idx val="2"/>
          <c:order val="2"/>
          <c:tx>
            <c:strRef>
              <c:f>présentation!$M$139:$M$140</c:f>
              <c:strCache>
                <c:ptCount val="1"/>
                <c:pt idx="0">
                  <c:v>ABRC Autres sites</c:v>
                </c:pt>
              </c:strCache>
            </c:strRef>
          </c:tx>
          <c:invertIfNegative val="0"/>
          <c:cat>
            <c:strRef>
              <c:f>présentation!$J$141:$J$145</c:f>
              <c:strCache>
                <c:ptCount val="5"/>
                <c:pt idx="0">
                  <c:v>Quotidienne</c:v>
                </c:pt>
                <c:pt idx="1">
                  <c:v>Hebdomadaire</c:v>
                </c:pt>
                <c:pt idx="2">
                  <c:v>Mensuelle</c:v>
                </c:pt>
                <c:pt idx="3">
                  <c:v>Qulq fois / an</c:v>
                </c:pt>
                <c:pt idx="4">
                  <c:v>Jamais</c:v>
                </c:pt>
              </c:strCache>
            </c:strRef>
          </c:cat>
          <c:val>
            <c:numRef>
              <c:f>présentation!$M$141:$M$145</c:f>
              <c:numCache>
                <c:formatCode>General</c:formatCode>
                <c:ptCount val="5"/>
                <c:pt idx="0">
                  <c:v>75</c:v>
                </c:pt>
                <c:pt idx="1">
                  <c:v>16.149999999999999</c:v>
                </c:pt>
                <c:pt idx="2">
                  <c:v>4.4000000000000004</c:v>
                </c:pt>
                <c:pt idx="3">
                  <c:v>2.1</c:v>
                </c:pt>
                <c:pt idx="4">
                  <c:v>2.2999999999999998</c:v>
                </c:pt>
              </c:numCache>
            </c:numRef>
          </c:val>
        </c:ser>
        <c:dLbls>
          <c:showLegendKey val="0"/>
          <c:showVal val="0"/>
          <c:showCatName val="0"/>
          <c:showSerName val="0"/>
          <c:showPercent val="0"/>
          <c:showBubbleSize val="0"/>
        </c:dLbls>
        <c:gapWidth val="150"/>
        <c:axId val="134737280"/>
        <c:axId val="134739072"/>
      </c:barChart>
      <c:catAx>
        <c:axId val="134737280"/>
        <c:scaling>
          <c:orientation val="minMax"/>
        </c:scaling>
        <c:delete val="0"/>
        <c:axPos val="b"/>
        <c:majorTickMark val="out"/>
        <c:minorTickMark val="none"/>
        <c:tickLblPos val="nextTo"/>
        <c:crossAx val="134739072"/>
        <c:crosses val="autoZero"/>
        <c:auto val="1"/>
        <c:lblAlgn val="ctr"/>
        <c:lblOffset val="100"/>
        <c:noMultiLvlLbl val="0"/>
      </c:catAx>
      <c:valAx>
        <c:axId val="134739072"/>
        <c:scaling>
          <c:orientation val="minMax"/>
          <c:max val="100"/>
          <c:min val="0"/>
        </c:scaling>
        <c:delete val="0"/>
        <c:axPos val="l"/>
        <c:majorGridlines/>
        <c:numFmt formatCode="General" sourceLinked="1"/>
        <c:majorTickMark val="out"/>
        <c:minorTickMark val="none"/>
        <c:tickLblPos val="nextTo"/>
        <c:crossAx val="134737280"/>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6"/>
          <c:dLbls>
            <c:dLbl>
              <c:idx val="0"/>
              <c:layout>
                <c:manualLayout>
                  <c:x val="-0.14195978878181406"/>
                  <c:y val="0.12145195584273231"/>
                </c:manualLayout>
              </c:layout>
              <c:tx>
                <c:rich>
                  <a:bodyPr/>
                  <a:lstStyle/>
                  <a:p>
                    <a:pPr>
                      <a:defRPr sz="1400">
                        <a:solidFill>
                          <a:schemeClr val="bg1"/>
                        </a:solidFill>
                      </a:defRPr>
                    </a:pPr>
                    <a:r>
                      <a:rPr lang="en-US" sz="1400" b="1" dirty="0" err="1">
                        <a:solidFill>
                          <a:schemeClr val="bg1"/>
                        </a:solidFill>
                      </a:rPr>
                      <a:t>Espaces</a:t>
                    </a:r>
                    <a:r>
                      <a:rPr lang="en-US" sz="1400" dirty="0">
                        <a:solidFill>
                          <a:schemeClr val="bg1"/>
                        </a:solidFill>
                      </a:rPr>
                      <a:t>
31%</a:t>
                    </a:r>
                  </a:p>
                </c:rich>
              </c:tx>
              <c:spPr/>
              <c:showLegendKey val="0"/>
              <c:showVal val="0"/>
              <c:showCatName val="1"/>
              <c:showSerName val="0"/>
              <c:showPercent val="1"/>
              <c:showBubbleSize val="0"/>
            </c:dLbl>
            <c:dLbl>
              <c:idx val="1"/>
              <c:layout>
                <c:manualLayout>
                  <c:x val="-0.1014675599084261"/>
                  <c:y val="-0.16656592405073489"/>
                </c:manualLayout>
              </c:layout>
              <c:tx>
                <c:rich>
                  <a:bodyPr/>
                  <a:lstStyle/>
                  <a:p>
                    <a:pPr>
                      <a:defRPr sz="1400">
                        <a:solidFill>
                          <a:schemeClr val="bg1"/>
                        </a:solidFill>
                      </a:defRPr>
                    </a:pPr>
                    <a:r>
                      <a:rPr lang="en-US" sz="1400" b="1" dirty="0">
                        <a:solidFill>
                          <a:schemeClr val="bg1"/>
                        </a:solidFill>
                      </a:rPr>
                      <a:t>Services</a:t>
                    </a:r>
                    <a:r>
                      <a:rPr lang="en-US" sz="1400" dirty="0">
                        <a:solidFill>
                          <a:schemeClr val="bg1"/>
                        </a:solidFill>
                      </a:rPr>
                      <a:t>
21%</a:t>
                    </a:r>
                  </a:p>
                </c:rich>
              </c:tx>
              <c:spPr/>
              <c:showLegendKey val="0"/>
              <c:showVal val="0"/>
              <c:showCatName val="1"/>
              <c:showSerName val="0"/>
              <c:showPercent val="1"/>
              <c:showBubbleSize val="0"/>
            </c:dLbl>
            <c:dLbl>
              <c:idx val="2"/>
              <c:layout>
                <c:manualLayout>
                  <c:x val="0.10496730873211571"/>
                  <c:y val="-0.15022324131030598"/>
                </c:manualLayout>
              </c:layout>
              <c:tx>
                <c:rich>
                  <a:bodyPr/>
                  <a:lstStyle/>
                  <a:p>
                    <a:pPr>
                      <a:defRPr sz="1400">
                        <a:solidFill>
                          <a:schemeClr val="bg1"/>
                        </a:solidFill>
                      </a:defRPr>
                    </a:pPr>
                    <a:r>
                      <a:rPr lang="en-US" sz="1400" b="1" dirty="0">
                        <a:solidFill>
                          <a:schemeClr val="bg1"/>
                        </a:solidFill>
                      </a:rPr>
                      <a:t>Collections</a:t>
                    </a:r>
                    <a:r>
                      <a:rPr lang="en-US" sz="1400" dirty="0">
                        <a:solidFill>
                          <a:schemeClr val="bg1"/>
                        </a:solidFill>
                      </a:rPr>
                      <a:t>
14%</a:t>
                    </a:r>
                  </a:p>
                </c:rich>
              </c:tx>
              <c:spPr/>
              <c:showLegendKey val="0"/>
              <c:showVal val="0"/>
              <c:showCatName val="1"/>
              <c:showSerName val="0"/>
              <c:showPercent val="1"/>
              <c:showBubbleSize val="0"/>
            </c:dLbl>
            <c:dLbl>
              <c:idx val="3"/>
              <c:layout>
                <c:manualLayout>
                  <c:x val="0.14199506850785931"/>
                  <c:y val="-5.0246134985855381E-2"/>
                </c:manualLayout>
              </c:layout>
              <c:tx>
                <c:rich>
                  <a:bodyPr/>
                  <a:lstStyle/>
                  <a:p>
                    <a:pPr>
                      <a:defRPr sz="1400">
                        <a:solidFill>
                          <a:schemeClr val="bg1"/>
                        </a:solidFill>
                      </a:defRPr>
                    </a:pPr>
                    <a:r>
                      <a:rPr lang="en-US" sz="1400" b="1" dirty="0" err="1">
                        <a:solidFill>
                          <a:schemeClr val="bg1"/>
                        </a:solidFill>
                      </a:rPr>
                      <a:t>Généraux</a:t>
                    </a:r>
                    <a:r>
                      <a:rPr lang="en-US" sz="1400" dirty="0">
                        <a:solidFill>
                          <a:schemeClr val="bg1"/>
                        </a:solidFill>
                      </a:rPr>
                      <a:t>
10%</a:t>
                    </a:r>
                  </a:p>
                </c:rich>
              </c:tx>
              <c:spPr/>
              <c:showLegendKey val="0"/>
              <c:showVal val="0"/>
              <c:showCatName val="1"/>
              <c:showSerName val="0"/>
              <c:showPercent val="1"/>
              <c:showBubbleSize val="0"/>
            </c:dLbl>
            <c:dLbl>
              <c:idx val="4"/>
              <c:layout>
                <c:manualLayout>
                  <c:x val="-1.6400624297760888E-2"/>
                  <c:y val="1.653268010642538E-2"/>
                </c:manualLayout>
              </c:layout>
              <c:tx>
                <c:rich>
                  <a:bodyPr/>
                  <a:lstStyle/>
                  <a:p>
                    <a:r>
                      <a:rPr lang="en-US" b="1" dirty="0" err="1"/>
                      <a:t>Outils</a:t>
                    </a:r>
                    <a:r>
                      <a:rPr lang="en-US" b="1" dirty="0"/>
                      <a:t> techno</a:t>
                    </a:r>
                    <a:r>
                      <a:rPr lang="en-US" dirty="0"/>
                      <a:t>
6%</a:t>
                    </a:r>
                  </a:p>
                </c:rich>
              </c:tx>
              <c:showLegendKey val="0"/>
              <c:showVal val="0"/>
              <c:showCatName val="1"/>
              <c:showSerName val="0"/>
              <c:showPercent val="1"/>
              <c:showBubbleSize val="0"/>
            </c:dLbl>
            <c:dLbl>
              <c:idx val="5"/>
              <c:layout>
                <c:manualLayout>
                  <c:x val="-1.6593895840443604E-2"/>
                  <c:y val="1.2983153343092052E-2"/>
                </c:manualLayout>
              </c:layout>
              <c:tx>
                <c:rich>
                  <a:bodyPr/>
                  <a:lstStyle/>
                  <a:p>
                    <a:r>
                      <a:rPr lang="en-US" b="1" dirty="0"/>
                      <a:t>Site web et Ariane</a:t>
                    </a:r>
                    <a:r>
                      <a:rPr lang="en-US" dirty="0"/>
                      <a:t>
5%</a:t>
                    </a:r>
                  </a:p>
                </c:rich>
              </c:tx>
              <c:showLegendKey val="0"/>
              <c:showVal val="0"/>
              <c:showCatName val="1"/>
              <c:showSerName val="0"/>
              <c:showPercent val="1"/>
              <c:showBubbleSize val="0"/>
            </c:dLbl>
            <c:dLbl>
              <c:idx val="6"/>
              <c:layout>
                <c:manualLayout>
                  <c:x val="-9.5908088644146447E-2"/>
                  <c:y val="1.5577993694951956E-3"/>
                </c:manualLayout>
              </c:layout>
              <c:tx>
                <c:rich>
                  <a:bodyPr/>
                  <a:lstStyle/>
                  <a:p>
                    <a:r>
                      <a:rPr lang="en-US" b="1" dirty="0" err="1"/>
                      <a:t>Locaux</a:t>
                    </a:r>
                    <a:r>
                      <a:rPr lang="en-US" b="1" dirty="0"/>
                      <a:t> </a:t>
                    </a:r>
                    <a:r>
                      <a:rPr lang="en-US" b="1" dirty="0" err="1"/>
                      <a:t>équipes</a:t>
                    </a:r>
                    <a:r>
                      <a:rPr lang="en-US" dirty="0"/>
                      <a:t>
5%</a:t>
                    </a:r>
                  </a:p>
                </c:rich>
              </c:tx>
              <c:showLegendKey val="0"/>
              <c:showVal val="0"/>
              <c:showCatName val="1"/>
              <c:showSerName val="0"/>
              <c:showPercent val="1"/>
              <c:showBubbleSize val="0"/>
            </c:dLbl>
            <c:dLbl>
              <c:idx val="7"/>
              <c:layout>
                <c:manualLayout>
                  <c:x val="-2.3312996360819564E-2"/>
                  <c:y val="-2.6540550786474961E-2"/>
                </c:manualLayout>
              </c:layout>
              <c:tx>
                <c:rich>
                  <a:bodyPr/>
                  <a:lstStyle/>
                  <a:p>
                    <a:r>
                      <a:rPr lang="en-US" b="1" dirty="0" err="1"/>
                      <a:t>Hres</a:t>
                    </a:r>
                    <a:r>
                      <a:rPr lang="en-US" b="1" dirty="0"/>
                      <a:t> </a:t>
                    </a:r>
                    <a:r>
                      <a:rPr lang="en-US" b="1" dirty="0" err="1"/>
                      <a:t>d'ouvertures</a:t>
                    </a:r>
                    <a:r>
                      <a:rPr lang="en-US" dirty="0"/>
                      <a:t>
4%</a:t>
                    </a:r>
                  </a:p>
                </c:rich>
              </c:tx>
              <c:showLegendKey val="0"/>
              <c:showVal val="0"/>
              <c:showCatName val="1"/>
              <c:showSerName val="0"/>
              <c:showPercent val="1"/>
              <c:showBubbleSize val="0"/>
            </c:dLbl>
            <c:dLbl>
              <c:idx val="8"/>
              <c:layout>
                <c:manualLayout>
                  <c:x val="3.8502222239265568E-2"/>
                  <c:y val="0"/>
                </c:manualLayout>
              </c:layout>
              <c:tx>
                <c:rich>
                  <a:bodyPr/>
                  <a:lstStyle/>
                  <a:p>
                    <a:r>
                      <a:rPr lang="en-US" b="1" dirty="0" err="1"/>
                      <a:t>Règlements</a:t>
                    </a:r>
                    <a:r>
                      <a:rPr lang="en-US" dirty="0"/>
                      <a:t>
3%</a:t>
                    </a:r>
                  </a:p>
                </c:rich>
              </c:tx>
              <c:showLegendKey val="0"/>
              <c:showVal val="0"/>
              <c:showCatName val="1"/>
              <c:showSerName val="0"/>
              <c:showPercent val="1"/>
              <c:showBubbleSize val="0"/>
            </c:dLbl>
            <c:dLbl>
              <c:idx val="9"/>
              <c:layout>
                <c:manualLayout>
                  <c:x val="6.8222707105413519E-2"/>
                  <c:y val="7.1053196353214278E-4"/>
                </c:manualLayout>
              </c:layout>
              <c:tx>
                <c:rich>
                  <a:bodyPr/>
                  <a:lstStyle/>
                  <a:p>
                    <a:r>
                      <a:rPr lang="en-US" b="1" dirty="0"/>
                      <a:t>Prêt</a:t>
                    </a:r>
                    <a:r>
                      <a:rPr lang="en-US" dirty="0"/>
                      <a:t>
1%</a:t>
                    </a:r>
                  </a:p>
                </c:rich>
              </c:tx>
              <c:showLegendKey val="0"/>
              <c:showVal val="0"/>
              <c:showCatName val="1"/>
              <c:showSerName val="0"/>
              <c:showPercent val="1"/>
              <c:showBubbleSize val="0"/>
            </c:dLbl>
            <c:txPr>
              <a:bodyPr/>
              <a:lstStyle/>
              <a:p>
                <a:pPr>
                  <a:defRPr sz="1200"/>
                </a:pPr>
                <a:endParaRPr lang="fr-FR"/>
              </a:p>
            </c:txPr>
            <c:showLegendKey val="0"/>
            <c:showVal val="0"/>
            <c:showCatName val="1"/>
            <c:showSerName val="0"/>
            <c:showPercent val="1"/>
            <c:showBubbleSize val="0"/>
            <c:showLeaderLines val="1"/>
          </c:dLbls>
          <c:cat>
            <c:strRef>
              <c:f>présentation!$C$11:$C$20</c:f>
              <c:strCache>
                <c:ptCount val="10"/>
                <c:pt idx="0">
                  <c:v>Espaces</c:v>
                </c:pt>
                <c:pt idx="1">
                  <c:v>Services</c:v>
                </c:pt>
                <c:pt idx="2">
                  <c:v>Collections</c:v>
                </c:pt>
                <c:pt idx="3">
                  <c:v>Généraux</c:v>
                </c:pt>
                <c:pt idx="4">
                  <c:v>Outils techno</c:v>
                </c:pt>
                <c:pt idx="5">
                  <c:v>Site web et Ariane</c:v>
                </c:pt>
                <c:pt idx="6">
                  <c:v>Locaux équipes</c:v>
                </c:pt>
                <c:pt idx="7">
                  <c:v>Hres d'ouvertures</c:v>
                </c:pt>
                <c:pt idx="8">
                  <c:v>Règlements</c:v>
                </c:pt>
                <c:pt idx="9">
                  <c:v>Prêt</c:v>
                </c:pt>
              </c:strCache>
            </c:strRef>
          </c:cat>
          <c:val>
            <c:numRef>
              <c:f>présentation!$D$11:$D$20</c:f>
              <c:numCache>
                <c:formatCode>General</c:formatCode>
                <c:ptCount val="10"/>
                <c:pt idx="0">
                  <c:v>0.38</c:v>
                </c:pt>
                <c:pt idx="1">
                  <c:v>0.26</c:v>
                </c:pt>
                <c:pt idx="2">
                  <c:v>0.18</c:v>
                </c:pt>
                <c:pt idx="3">
                  <c:v>0.12</c:v>
                </c:pt>
                <c:pt idx="4">
                  <c:v>7.0000000000000007E-2</c:v>
                </c:pt>
                <c:pt idx="5">
                  <c:v>0.06</c:v>
                </c:pt>
                <c:pt idx="6">
                  <c:v>0.06</c:v>
                </c:pt>
                <c:pt idx="7">
                  <c:v>0.05</c:v>
                </c:pt>
                <c:pt idx="8">
                  <c:v>0.04</c:v>
                </c:pt>
                <c:pt idx="9">
                  <c:v>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c:spPr>
          <c:explosion val="25"/>
          <c:dPt>
            <c:idx val="0"/>
            <c:bubble3D val="0"/>
            <c:spPr>
              <a:solidFill>
                <a:schemeClr val="accent2"/>
              </a:solidFill>
            </c:spPr>
          </c:dPt>
          <c:dPt>
            <c:idx val="1"/>
            <c:bubble3D val="0"/>
            <c:spPr>
              <a:solidFill>
                <a:schemeClr val="accent2"/>
              </a:solidFill>
            </c:spPr>
          </c:dPt>
          <c:dPt>
            <c:idx val="2"/>
            <c:bubble3D val="0"/>
            <c:spPr>
              <a:solidFill>
                <a:schemeClr val="accent3"/>
              </a:solidFill>
            </c:spPr>
          </c:dPt>
          <c:dPt>
            <c:idx val="3"/>
            <c:bubble3D val="0"/>
            <c:spPr>
              <a:solidFill>
                <a:schemeClr val="accent3"/>
              </a:solidFill>
            </c:spPr>
          </c:dPt>
          <c:dPt>
            <c:idx val="4"/>
            <c:bubble3D val="0"/>
            <c:spPr>
              <a:solidFill>
                <a:schemeClr val="accent3"/>
              </a:solidFill>
            </c:spPr>
          </c:dPt>
          <c:dLbls>
            <c:dLbl>
              <c:idx val="0"/>
              <c:tx>
                <c:rich>
                  <a:bodyPr/>
                  <a:lstStyle/>
                  <a:p>
                    <a:pPr>
                      <a:defRPr sz="1600" b="0"/>
                    </a:pPr>
                    <a:r>
                      <a:rPr lang="en-US" sz="1600" b="0" smtClean="0"/>
                      <a:t>Collections</a:t>
                    </a:r>
                    <a:r>
                      <a:rPr lang="en-US" sz="1600" b="0"/>
                      <a:t>
12%</a:t>
                    </a:r>
                    <a:endParaRPr lang="en-US" sz="1600"/>
                  </a:p>
                </c:rich>
              </c:tx>
              <c:spPr/>
              <c:showLegendKey val="0"/>
              <c:showVal val="0"/>
              <c:showCatName val="1"/>
              <c:showSerName val="0"/>
              <c:showPercent val="1"/>
              <c:showBubbleSize val="0"/>
            </c:dLbl>
            <c:dLbl>
              <c:idx val="1"/>
              <c:layout>
                <c:manualLayout>
                  <c:x val="-0.17450107406213231"/>
                  <c:y val="-3.7277309991612308E-2"/>
                </c:manualLayout>
              </c:layout>
              <c:tx>
                <c:rich>
                  <a:bodyPr/>
                  <a:lstStyle/>
                  <a:p>
                    <a:pPr>
                      <a:defRPr b="0">
                        <a:solidFill>
                          <a:schemeClr val="bg1"/>
                        </a:solidFill>
                      </a:defRPr>
                    </a:pPr>
                    <a:r>
                      <a:rPr lang="en-US" b="0" err="1"/>
                      <a:t>Espaces</a:t>
                    </a:r>
                    <a:r>
                      <a:rPr lang="en-US" b="0"/>
                      <a:t> 
30%</a:t>
                    </a:r>
                    <a:endParaRPr lang="en-US"/>
                  </a:p>
                </c:rich>
              </c:tx>
              <c:spPr/>
              <c:showLegendKey val="0"/>
              <c:showVal val="0"/>
              <c:showCatName val="1"/>
              <c:showSerName val="0"/>
              <c:showPercent val="1"/>
              <c:showBubbleSize val="0"/>
            </c:dLbl>
            <c:dLbl>
              <c:idx val="2"/>
              <c:tx>
                <c:rich>
                  <a:bodyPr/>
                  <a:lstStyle/>
                  <a:p>
                    <a:pPr>
                      <a:defRPr sz="1600" b="0"/>
                    </a:pPr>
                    <a:r>
                      <a:rPr lang="en-US" sz="1600" b="0" dirty="0" err="1" smtClean="0"/>
                      <a:t>Généraux</a:t>
                    </a:r>
                    <a:r>
                      <a:rPr lang="en-US" sz="1600" b="0" dirty="0"/>
                      <a:t>
15%</a:t>
                    </a:r>
                    <a:endParaRPr lang="en-US" sz="1600" dirty="0"/>
                  </a:p>
                </c:rich>
              </c:tx>
              <c:spPr/>
              <c:showLegendKey val="0"/>
              <c:showVal val="0"/>
              <c:showCatName val="1"/>
              <c:showSerName val="0"/>
              <c:showPercent val="1"/>
              <c:showBubbleSize val="0"/>
            </c:dLbl>
            <c:dLbl>
              <c:idx val="3"/>
              <c:layout>
                <c:manualLayout>
                  <c:x val="0.14509016120004634"/>
                  <c:y val="-0.13516221958572563"/>
                </c:manualLayout>
              </c:layout>
              <c:tx>
                <c:rich>
                  <a:bodyPr/>
                  <a:lstStyle/>
                  <a:p>
                    <a:pPr>
                      <a:defRPr b="0">
                        <a:solidFill>
                          <a:schemeClr val="bg1"/>
                        </a:solidFill>
                      </a:defRPr>
                    </a:pPr>
                    <a:r>
                      <a:rPr lang="en-US" b="0" dirty="0" err="1" smtClean="0">
                        <a:solidFill>
                          <a:schemeClr val="bg1"/>
                        </a:solidFill>
                      </a:rPr>
                      <a:t>Espaces</a:t>
                    </a:r>
                    <a:r>
                      <a:rPr lang="en-US" b="0" dirty="0">
                        <a:solidFill>
                          <a:schemeClr val="bg1"/>
                        </a:solidFill>
                      </a:rPr>
                      <a:t>
17%</a:t>
                    </a:r>
                    <a:endParaRPr lang="en-US" dirty="0">
                      <a:solidFill>
                        <a:schemeClr val="bg1"/>
                      </a:solidFill>
                    </a:endParaRPr>
                  </a:p>
                </c:rich>
              </c:tx>
              <c:spPr>
                <a:noFill/>
              </c:spPr>
              <c:showLegendKey val="0"/>
              <c:showVal val="0"/>
              <c:showCatName val="1"/>
              <c:showSerName val="0"/>
              <c:showPercent val="1"/>
              <c:showBubbleSize val="0"/>
            </c:dLbl>
            <c:dLbl>
              <c:idx val="4"/>
              <c:layout>
                <c:manualLayout>
                  <c:x val="0.15050723090172372"/>
                  <c:y val="0.18663524860964364"/>
                </c:manualLayout>
              </c:layout>
              <c:tx>
                <c:rich>
                  <a:bodyPr/>
                  <a:lstStyle/>
                  <a:p>
                    <a:pPr>
                      <a:defRPr b="0">
                        <a:solidFill>
                          <a:schemeClr val="bg1"/>
                        </a:solidFill>
                      </a:defRPr>
                    </a:pPr>
                    <a:r>
                      <a:rPr lang="en-US" b="0"/>
                      <a:t>Services 
26%</a:t>
                    </a:r>
                    <a:endParaRPr lang="en-US"/>
                  </a:p>
                </c:rich>
              </c:tx>
              <c:spPr/>
              <c:showLegendKey val="0"/>
              <c:showVal val="0"/>
              <c:showCatName val="1"/>
              <c:showSerName val="0"/>
              <c:showPercent val="1"/>
              <c:showBubbleSize val="0"/>
            </c:dLbl>
            <c:txPr>
              <a:bodyPr/>
              <a:lstStyle/>
              <a:p>
                <a:pPr>
                  <a:defRPr b="0"/>
                </a:pPr>
                <a:endParaRPr lang="fr-FR"/>
              </a:p>
            </c:txPr>
            <c:showLegendKey val="0"/>
            <c:showVal val="0"/>
            <c:showCatName val="1"/>
            <c:showSerName val="0"/>
            <c:showPercent val="1"/>
            <c:showBubbleSize val="0"/>
            <c:showLeaderLines val="1"/>
          </c:dLbls>
          <c:cat>
            <c:strRef>
              <c:f>présentation!$C$26:$C$30</c:f>
              <c:strCache>
                <c:ptCount val="5"/>
                <c:pt idx="0">
                  <c:v>Collections (N)</c:v>
                </c:pt>
                <c:pt idx="1">
                  <c:v>Espaces (N)</c:v>
                </c:pt>
                <c:pt idx="2">
                  <c:v>Généraux (P)</c:v>
                </c:pt>
                <c:pt idx="3">
                  <c:v>Espaces (P)</c:v>
                </c:pt>
                <c:pt idx="4">
                  <c:v>Services (P)</c:v>
                </c:pt>
              </c:strCache>
            </c:strRef>
          </c:cat>
          <c:val>
            <c:numRef>
              <c:f>présentation!$D$26:$D$30</c:f>
              <c:numCache>
                <c:formatCode>General</c:formatCode>
                <c:ptCount val="5"/>
                <c:pt idx="0">
                  <c:v>0.1</c:v>
                </c:pt>
                <c:pt idx="1">
                  <c:v>0.24</c:v>
                </c:pt>
                <c:pt idx="2">
                  <c:v>0.12</c:v>
                </c:pt>
                <c:pt idx="3">
                  <c:v>0.14000000000000001</c:v>
                </c:pt>
                <c:pt idx="4">
                  <c:v>0.21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8000"/>
            </a:solidFill>
            <a:ln>
              <a:noFill/>
            </a:ln>
          </c:spPr>
          <c:dPt>
            <c:idx val="0"/>
            <c:bubble3D val="0"/>
            <c:spPr>
              <a:solidFill>
                <a:schemeClr val="accent3"/>
              </a:solidFill>
              <a:ln>
                <a:noFill/>
              </a:ln>
            </c:spPr>
          </c:dPt>
          <c:dPt>
            <c:idx val="1"/>
            <c:bubble3D val="0"/>
            <c:spPr>
              <a:solidFill>
                <a:schemeClr val="accent2"/>
              </a:solidFill>
              <a:ln>
                <a:noFill/>
              </a:ln>
            </c:spPr>
          </c:dPt>
          <c:dPt>
            <c:idx val="2"/>
            <c:bubble3D val="0"/>
          </c:dPt>
          <c:dPt>
            <c:idx val="3"/>
            <c:bubble3D val="0"/>
          </c:dPt>
          <c:dPt>
            <c:idx val="4"/>
            <c:bubble3D val="0"/>
          </c:dPt>
          <c:dLbls>
            <c:dLbl>
              <c:idx val="0"/>
              <c:layout>
                <c:manualLayout>
                  <c:x val="-0.22080155788726724"/>
                  <c:y val="-1.4314346780216509E-3"/>
                </c:manualLayout>
              </c:layout>
              <c:showLegendKey val="0"/>
              <c:showVal val="0"/>
              <c:showCatName val="1"/>
              <c:showSerName val="0"/>
              <c:showPercent val="1"/>
              <c:showBubbleSize val="0"/>
            </c:dLbl>
            <c:dLbl>
              <c:idx val="1"/>
              <c:layout>
                <c:manualLayout>
                  <c:x val="0.21373821464430326"/>
                  <c:y val="-2.7929206242864445E-2"/>
                </c:manualLayout>
              </c:layout>
              <c:showLegendKey val="0"/>
              <c:showVal val="0"/>
              <c:showCatName val="1"/>
              <c:showSerName val="0"/>
              <c:showPercent val="1"/>
              <c:showBubbleSize val="0"/>
            </c:dLbl>
            <c:txPr>
              <a:bodyPr/>
              <a:lstStyle/>
              <a:p>
                <a:pPr>
                  <a:defRPr b="1">
                    <a:solidFill>
                      <a:schemeClr val="bg1"/>
                    </a:solidFill>
                  </a:defRPr>
                </a:pPr>
                <a:endParaRPr lang="fr-FR"/>
              </a:p>
            </c:txPr>
            <c:showLegendKey val="0"/>
            <c:showVal val="0"/>
            <c:showCatName val="1"/>
            <c:showSerName val="0"/>
            <c:showPercent val="1"/>
            <c:showBubbleSize val="0"/>
            <c:showLeaderLines val="1"/>
          </c:dLbls>
          <c:cat>
            <c:strRef>
              <c:f>présentation!$C$22:$C$23</c:f>
              <c:strCache>
                <c:ptCount val="2"/>
                <c:pt idx="0">
                  <c:v>Positif</c:v>
                </c:pt>
                <c:pt idx="1">
                  <c:v>Négatif</c:v>
                </c:pt>
              </c:strCache>
            </c:strRef>
          </c:cat>
          <c:val>
            <c:numRef>
              <c:f>présentation!$D$22:$D$23</c:f>
              <c:numCache>
                <c:formatCode>General</c:formatCode>
                <c:ptCount val="2"/>
                <c:pt idx="0">
                  <c:v>0.6100000000000001</c:v>
                </c:pt>
                <c:pt idx="1">
                  <c:v>0.63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54746565770192E-2"/>
          <c:y val="0.12819497742843824"/>
          <c:w val="0.7685530217813682"/>
          <c:h val="0.76248213995399738"/>
        </c:manualLayout>
      </c:layout>
      <c:lineChart>
        <c:grouping val="standard"/>
        <c:varyColors val="0"/>
        <c:ser>
          <c:idx val="0"/>
          <c:order val="0"/>
          <c:tx>
            <c:strRef>
              <c:f>'section 3'!$W$219</c:f>
              <c:strCache>
                <c:ptCount val="1"/>
                <c:pt idx="0">
                  <c:v>Minimal</c:v>
                </c:pt>
              </c:strCache>
            </c:strRef>
          </c:tx>
          <c:cat>
            <c:strRef>
              <c:f>'section 3'!$V$220:$V$243</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3'!$W$220:$W$243</c:f>
              <c:numCache>
                <c:formatCode>General</c:formatCode>
                <c:ptCount val="24"/>
                <c:pt idx="0">
                  <c:v>6.7</c:v>
                </c:pt>
                <c:pt idx="1">
                  <c:v>6.13</c:v>
                </c:pt>
                <c:pt idx="2">
                  <c:v>7.17</c:v>
                </c:pt>
                <c:pt idx="3">
                  <c:v>6.63</c:v>
                </c:pt>
                <c:pt idx="4">
                  <c:v>7.12</c:v>
                </c:pt>
                <c:pt idx="5">
                  <c:v>6.86</c:v>
                </c:pt>
                <c:pt idx="6">
                  <c:v>6.84</c:v>
                </c:pt>
                <c:pt idx="7">
                  <c:v>6.77</c:v>
                </c:pt>
                <c:pt idx="8">
                  <c:v>6.71</c:v>
                </c:pt>
                <c:pt idx="10">
                  <c:v>6.7</c:v>
                </c:pt>
                <c:pt idx="11">
                  <c:v>6.91</c:v>
                </c:pt>
                <c:pt idx="12">
                  <c:v>6.79</c:v>
                </c:pt>
                <c:pt idx="13">
                  <c:v>6.5</c:v>
                </c:pt>
                <c:pt idx="14">
                  <c:v>6.65</c:v>
                </c:pt>
                <c:pt idx="15">
                  <c:v>6.61</c:v>
                </c:pt>
                <c:pt idx="16">
                  <c:v>6.7</c:v>
                </c:pt>
                <c:pt idx="17">
                  <c:v>6.78</c:v>
                </c:pt>
                <c:pt idx="19">
                  <c:v>6.47</c:v>
                </c:pt>
                <c:pt idx="20">
                  <c:v>6.96</c:v>
                </c:pt>
                <c:pt idx="21">
                  <c:v>6.34</c:v>
                </c:pt>
                <c:pt idx="22">
                  <c:v>6.7</c:v>
                </c:pt>
                <c:pt idx="23">
                  <c:v>6.34</c:v>
                </c:pt>
              </c:numCache>
            </c:numRef>
          </c:val>
          <c:smooth val="0"/>
        </c:ser>
        <c:ser>
          <c:idx val="1"/>
          <c:order val="1"/>
          <c:tx>
            <c:strRef>
              <c:f>'section 3'!$X$219</c:f>
              <c:strCache>
                <c:ptCount val="1"/>
                <c:pt idx="0">
                  <c:v>Désiré</c:v>
                </c:pt>
              </c:strCache>
            </c:strRef>
          </c:tx>
          <c:cat>
            <c:strRef>
              <c:f>'section 3'!$V$220:$V$243</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3'!$X$220:$X$243</c:f>
              <c:numCache>
                <c:formatCode>General</c:formatCode>
                <c:ptCount val="24"/>
                <c:pt idx="0">
                  <c:v>7.89</c:v>
                </c:pt>
                <c:pt idx="1">
                  <c:v>7.42</c:v>
                </c:pt>
                <c:pt idx="2">
                  <c:v>8.19</c:v>
                </c:pt>
                <c:pt idx="3">
                  <c:v>7.85</c:v>
                </c:pt>
                <c:pt idx="4">
                  <c:v>8.2200000000000006</c:v>
                </c:pt>
                <c:pt idx="5">
                  <c:v>8.07</c:v>
                </c:pt>
                <c:pt idx="6">
                  <c:v>7.99</c:v>
                </c:pt>
                <c:pt idx="7">
                  <c:v>7.97</c:v>
                </c:pt>
                <c:pt idx="8">
                  <c:v>7.88</c:v>
                </c:pt>
                <c:pt idx="10">
                  <c:v>8.01</c:v>
                </c:pt>
                <c:pt idx="11">
                  <c:v>8.16</c:v>
                </c:pt>
                <c:pt idx="12">
                  <c:v>8.0500000000000007</c:v>
                </c:pt>
                <c:pt idx="13">
                  <c:v>8.08</c:v>
                </c:pt>
                <c:pt idx="14">
                  <c:v>8.01</c:v>
                </c:pt>
                <c:pt idx="15">
                  <c:v>8.01</c:v>
                </c:pt>
                <c:pt idx="16">
                  <c:v>8.0299999999999994</c:v>
                </c:pt>
                <c:pt idx="17">
                  <c:v>8.11</c:v>
                </c:pt>
                <c:pt idx="19">
                  <c:v>7.97</c:v>
                </c:pt>
                <c:pt idx="20">
                  <c:v>8.2200000000000006</c:v>
                </c:pt>
                <c:pt idx="21">
                  <c:v>7.87</c:v>
                </c:pt>
                <c:pt idx="22">
                  <c:v>8.0299999999999994</c:v>
                </c:pt>
                <c:pt idx="23">
                  <c:v>7.84</c:v>
                </c:pt>
              </c:numCache>
            </c:numRef>
          </c:val>
          <c:smooth val="0"/>
        </c:ser>
        <c:ser>
          <c:idx val="2"/>
          <c:order val="2"/>
          <c:tx>
            <c:strRef>
              <c:f>'section 3'!$Y$219</c:f>
              <c:strCache>
                <c:ptCount val="1"/>
                <c:pt idx="0">
                  <c:v>Perçu</c:v>
                </c:pt>
              </c:strCache>
            </c:strRef>
          </c:tx>
          <c:cat>
            <c:strRef>
              <c:f>'section 3'!$V$220:$V$243</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3'!$Y$220:$Y$243</c:f>
              <c:numCache>
                <c:formatCode>General</c:formatCode>
                <c:ptCount val="24"/>
                <c:pt idx="0">
                  <c:v>7.72</c:v>
                </c:pt>
                <c:pt idx="1">
                  <c:v>6.88</c:v>
                </c:pt>
                <c:pt idx="2">
                  <c:v>7.95</c:v>
                </c:pt>
                <c:pt idx="3">
                  <c:v>7.37</c:v>
                </c:pt>
                <c:pt idx="4">
                  <c:v>7.93</c:v>
                </c:pt>
                <c:pt idx="5">
                  <c:v>7.7</c:v>
                </c:pt>
                <c:pt idx="6">
                  <c:v>7.65</c:v>
                </c:pt>
                <c:pt idx="7">
                  <c:v>7.53</c:v>
                </c:pt>
                <c:pt idx="8">
                  <c:v>7.4</c:v>
                </c:pt>
                <c:pt idx="10">
                  <c:v>7.44</c:v>
                </c:pt>
                <c:pt idx="11">
                  <c:v>7.5</c:v>
                </c:pt>
                <c:pt idx="12">
                  <c:v>7.37</c:v>
                </c:pt>
                <c:pt idx="13">
                  <c:v>7.33</c:v>
                </c:pt>
                <c:pt idx="14">
                  <c:v>7.33</c:v>
                </c:pt>
                <c:pt idx="15">
                  <c:v>7.17</c:v>
                </c:pt>
                <c:pt idx="16">
                  <c:v>7.47</c:v>
                </c:pt>
                <c:pt idx="17">
                  <c:v>7.37</c:v>
                </c:pt>
                <c:pt idx="19">
                  <c:v>6.94</c:v>
                </c:pt>
                <c:pt idx="20">
                  <c:v>7.3</c:v>
                </c:pt>
                <c:pt idx="21">
                  <c:v>6.9</c:v>
                </c:pt>
                <c:pt idx="22">
                  <c:v>7.13</c:v>
                </c:pt>
                <c:pt idx="23">
                  <c:v>7.05</c:v>
                </c:pt>
              </c:numCache>
            </c:numRef>
          </c:val>
          <c:smooth val="0"/>
        </c:ser>
        <c:dLbls>
          <c:showLegendKey val="0"/>
          <c:showVal val="0"/>
          <c:showCatName val="0"/>
          <c:showSerName val="0"/>
          <c:showPercent val="0"/>
          <c:showBubbleSize val="0"/>
        </c:dLbls>
        <c:marker val="1"/>
        <c:smooth val="0"/>
        <c:axId val="43126784"/>
        <c:axId val="43128320"/>
      </c:lineChart>
      <c:catAx>
        <c:axId val="43126784"/>
        <c:scaling>
          <c:orientation val="minMax"/>
        </c:scaling>
        <c:delete val="0"/>
        <c:axPos val="b"/>
        <c:majorTickMark val="out"/>
        <c:minorTickMark val="none"/>
        <c:tickLblPos val="nextTo"/>
        <c:txPr>
          <a:bodyPr rot="-5400000" vert="horz"/>
          <a:lstStyle/>
          <a:p>
            <a:pPr>
              <a:defRPr/>
            </a:pPr>
            <a:endParaRPr lang="fr-FR"/>
          </a:p>
        </c:txPr>
        <c:crossAx val="43128320"/>
        <c:crosses val="autoZero"/>
        <c:auto val="1"/>
        <c:lblAlgn val="ctr"/>
        <c:lblOffset val="100"/>
        <c:tickLblSkip val="1"/>
        <c:noMultiLvlLbl val="0"/>
      </c:catAx>
      <c:valAx>
        <c:axId val="43128320"/>
        <c:scaling>
          <c:orientation val="minMax"/>
          <c:max val="9"/>
          <c:min val="0"/>
        </c:scaling>
        <c:delete val="0"/>
        <c:axPos val="l"/>
        <c:majorGridlines/>
        <c:numFmt formatCode="General" sourceLinked="1"/>
        <c:majorTickMark val="out"/>
        <c:minorTickMark val="none"/>
        <c:tickLblPos val="nextTo"/>
        <c:crossAx val="43126784"/>
        <c:crosses val="autoZero"/>
        <c:crossBetween val="between"/>
      </c:valAx>
    </c:plotArea>
    <c:legend>
      <c:legendPos val="r"/>
      <c:legendEntry>
        <c:idx val="0"/>
        <c:txPr>
          <a:bodyPr/>
          <a:lstStyle/>
          <a:p>
            <a:pPr>
              <a:defRPr sz="1600"/>
            </a:pPr>
            <a:endParaRPr lang="fr-FR"/>
          </a:p>
        </c:txPr>
      </c:legendEntry>
      <c:legendEntry>
        <c:idx val="1"/>
        <c:txPr>
          <a:bodyPr/>
          <a:lstStyle/>
          <a:p>
            <a:pPr>
              <a:defRPr sz="1600"/>
            </a:pPr>
            <a:endParaRPr lang="fr-FR"/>
          </a:p>
        </c:txPr>
      </c:legendEntry>
      <c:legendEntry>
        <c:idx val="2"/>
        <c:txPr>
          <a:bodyPr/>
          <a:lstStyle/>
          <a:p>
            <a:pPr>
              <a:defRPr sz="1600"/>
            </a:pPr>
            <a:endParaRPr lang="fr-FR"/>
          </a:p>
        </c:txPr>
      </c:legendEntry>
      <c:layout>
        <c:manualLayout>
          <c:xMode val="edge"/>
          <c:yMode val="edge"/>
          <c:x val="0.22093479224187881"/>
          <c:y val="5.8669852045879214E-4"/>
          <c:w val="0.77830330299621642"/>
          <c:h val="0.16919682961773977"/>
        </c:manualLayout>
      </c:layout>
      <c:overlay val="0"/>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'section 3'!$L$174</c:f>
              <c:strCache>
                <c:ptCount val="1"/>
                <c:pt idx="0">
                  <c:v>Représentativité</c:v>
                </c:pt>
              </c:strCache>
            </c:strRef>
          </c:tx>
          <c:invertIfNegative val="0"/>
          <c:cat>
            <c:strRef>
              <c:f>'section 3'!$B$175:$B$189</c:f>
              <c:strCache>
                <c:ptCount val="15"/>
                <c:pt idx="0">
                  <c:v>Administration des affaires </c:v>
                </c:pt>
                <c:pt idx="1">
                  <c:v>Agriculture / Etudes environnementales </c:v>
                </c:pt>
                <c:pt idx="2">
                  <c:v>Architecture </c:v>
                </c:pt>
                <c:pt idx="3">
                  <c:v>Arts du spectacle et beaux-arts </c:v>
                </c:pt>
                <c:pt idx="4">
                  <c:v>Autres</c:v>
                </c:pt>
                <c:pt idx="5">
                  <c:v>Choix non encore arrêté </c:v>
                </c:pt>
                <c:pt idx="6">
                  <c:v>Communications / Journalisme </c:v>
                </c:pt>
                <c:pt idx="7">
                  <c:v>Droit </c:v>
                </c:pt>
                <c:pt idx="8">
                  <c:v>Education </c:v>
                </c:pt>
                <c:pt idx="9">
                  <c:v>Études générales </c:v>
                </c:pt>
                <c:pt idx="10">
                  <c:v>Humanités </c:v>
                </c:pt>
                <c:pt idx="11">
                  <c:v>Sciences / Mathématiques </c:v>
                </c:pt>
                <c:pt idx="12">
                  <c:v>Sciences de la santé </c:v>
                </c:pt>
                <c:pt idx="13">
                  <c:v>Sciences de l'ingénieur / Informatique </c:v>
                </c:pt>
                <c:pt idx="14">
                  <c:v>Sciences sociales / Psychologie </c:v>
                </c:pt>
              </c:strCache>
            </c:strRef>
          </c:cat>
          <c:val>
            <c:numRef>
              <c:f>'section 3'!$L$175:$L$189</c:f>
              <c:numCache>
                <c:formatCode>General</c:formatCode>
                <c:ptCount val="15"/>
                <c:pt idx="0">
                  <c:v>-4.9800000000000004</c:v>
                </c:pt>
                <c:pt idx="1">
                  <c:v>-1.01</c:v>
                </c:pt>
                <c:pt idx="2">
                  <c:v>-0.21</c:v>
                </c:pt>
                <c:pt idx="3">
                  <c:v>0.09</c:v>
                </c:pt>
                <c:pt idx="4">
                  <c:v>10.44</c:v>
                </c:pt>
                <c:pt idx="5">
                  <c:v>0.26</c:v>
                </c:pt>
                <c:pt idx="6">
                  <c:v>1.05</c:v>
                </c:pt>
                <c:pt idx="7">
                  <c:v>3.06</c:v>
                </c:pt>
                <c:pt idx="8">
                  <c:v>2.35</c:v>
                </c:pt>
                <c:pt idx="9">
                  <c:v>-9.4600000000000009</c:v>
                </c:pt>
                <c:pt idx="10">
                  <c:v>-8.02</c:v>
                </c:pt>
                <c:pt idx="11">
                  <c:v>-0.46</c:v>
                </c:pt>
                <c:pt idx="12">
                  <c:v>3.3</c:v>
                </c:pt>
                <c:pt idx="13">
                  <c:v>-1.49</c:v>
                </c:pt>
                <c:pt idx="14">
                  <c:v>5.09</c:v>
                </c:pt>
              </c:numCache>
            </c:numRef>
          </c:val>
        </c:ser>
        <c:dLbls>
          <c:showLegendKey val="0"/>
          <c:showVal val="1"/>
          <c:showCatName val="0"/>
          <c:showSerName val="0"/>
          <c:showPercent val="0"/>
          <c:showBubbleSize val="0"/>
        </c:dLbls>
        <c:gapWidth val="95"/>
        <c:overlap val="100"/>
        <c:axId val="134373376"/>
        <c:axId val="134374912"/>
      </c:barChart>
      <c:catAx>
        <c:axId val="134373376"/>
        <c:scaling>
          <c:orientation val="maxMin"/>
        </c:scaling>
        <c:delete val="0"/>
        <c:axPos val="l"/>
        <c:majorTickMark val="none"/>
        <c:minorTickMark val="none"/>
        <c:tickLblPos val="low"/>
        <c:crossAx val="134374912"/>
        <c:crosses val="autoZero"/>
        <c:auto val="1"/>
        <c:lblAlgn val="ctr"/>
        <c:lblOffset val="100"/>
        <c:noMultiLvlLbl val="0"/>
      </c:catAx>
      <c:valAx>
        <c:axId val="134374912"/>
        <c:scaling>
          <c:orientation val="minMax"/>
        </c:scaling>
        <c:delete val="1"/>
        <c:axPos val="t"/>
        <c:numFmt formatCode="General" sourceLinked="1"/>
        <c:majorTickMark val="none"/>
        <c:minorTickMark val="none"/>
        <c:tickLblPos val="nextTo"/>
        <c:crossAx val="13437337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Feuil1!$H$6</c:f>
              <c:strCache>
                <c:ptCount val="1"/>
                <c:pt idx="0">
                  <c:v>Population</c:v>
                </c:pt>
              </c:strCache>
            </c:strRef>
          </c:tx>
          <c:invertIfNegative val="0"/>
          <c:dLbls>
            <c:dLbl>
              <c:idx val="0"/>
              <c:layout>
                <c:manualLayout>
                  <c:x val="1.1111111111111112E-2"/>
                  <c:y val="1.6260162601626018E-2"/>
                </c:manualLayout>
              </c:layout>
              <c:showLegendKey val="0"/>
              <c:showVal val="1"/>
              <c:showCatName val="0"/>
              <c:showSerName val="0"/>
              <c:showPercent val="0"/>
              <c:showBubbleSize val="0"/>
            </c:dLbl>
            <c:dLbl>
              <c:idx val="2"/>
              <c:layout>
                <c:manualLayout>
                  <c:x val="-3.7211594020524714E-2"/>
                  <c:y val="4.7301197714209778E-2"/>
                </c:manualLayout>
              </c:layout>
              <c:showLegendKey val="0"/>
              <c:showVal val="1"/>
              <c:showCatName val="0"/>
              <c:showSerName val="0"/>
              <c:showPercent val="0"/>
              <c:showBubbleSize val="0"/>
            </c:dLbl>
            <c:dLbl>
              <c:idx val="4"/>
              <c:layout>
                <c:manualLayout>
                  <c:x val="-2.22221844959349E-2"/>
                  <c:y val="3.348321591380024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Feuil1!$G$7:$G$13</c:f>
              <c:strCache>
                <c:ptCount val="7"/>
                <c:pt idx="0">
                  <c:v>Premier 
Cycle</c:v>
                </c:pt>
                <c:pt idx="2">
                  <c:v>Étudiants 
gradués</c:v>
                </c:pt>
                <c:pt idx="4">
                  <c:v>Professeurs</c:v>
                </c:pt>
                <c:pt idx="6">
                  <c:v>Autres</c:v>
                </c:pt>
              </c:strCache>
            </c:strRef>
          </c:cat>
          <c:val>
            <c:numRef>
              <c:f>Feuil1!$H$7:$H$13</c:f>
              <c:numCache>
                <c:formatCode>General</c:formatCode>
                <c:ptCount val="7"/>
                <c:pt idx="0" formatCode="0%">
                  <c:v>0.66031270480292104</c:v>
                </c:pt>
                <c:pt idx="2" formatCode="0%">
                  <c:v>0.2682894860031832</c:v>
                </c:pt>
                <c:pt idx="4" formatCode="0%">
                  <c:v>7.1397809193895698E-2</c:v>
                </c:pt>
              </c:numCache>
            </c:numRef>
          </c:val>
        </c:ser>
        <c:ser>
          <c:idx val="1"/>
          <c:order val="1"/>
          <c:tx>
            <c:strRef>
              <c:f>Feuil1!$I$6</c:f>
              <c:strCache>
                <c:ptCount val="1"/>
                <c:pt idx="0">
                  <c:v>Répondants</c:v>
                </c:pt>
              </c:strCache>
            </c:strRef>
          </c:tx>
          <c:invertIfNegative val="0"/>
          <c:dLbls>
            <c:dLbl>
              <c:idx val="0"/>
              <c:layout>
                <c:manualLayout>
                  <c:x val="6.6666666666666693E-2"/>
                  <c:y val="6.097560975609756E-2"/>
                </c:manualLayout>
              </c:layout>
              <c:showLegendKey val="0"/>
              <c:showVal val="1"/>
              <c:showCatName val="0"/>
              <c:showSerName val="0"/>
              <c:showPercent val="0"/>
              <c:showBubbleSize val="0"/>
            </c:dLbl>
            <c:dLbl>
              <c:idx val="2"/>
              <c:layout>
                <c:manualLayout>
                  <c:x val="5.5555555555555504E-2"/>
                  <c:y val="7.3170731707317069E-2"/>
                </c:manualLayout>
              </c:layout>
              <c:showLegendKey val="0"/>
              <c:showVal val="1"/>
              <c:showCatName val="0"/>
              <c:showSerName val="0"/>
              <c:showPercent val="0"/>
              <c:showBubbleSize val="0"/>
            </c:dLbl>
            <c:dLbl>
              <c:idx val="4"/>
              <c:layout>
                <c:manualLayout>
                  <c:x val="4.1666666666666664E-2"/>
                  <c:y val="2.032520325203252E-2"/>
                </c:manualLayout>
              </c:layout>
              <c:showLegendKey val="0"/>
              <c:showVal val="1"/>
              <c:showCatName val="0"/>
              <c:showSerName val="0"/>
              <c:showPercent val="0"/>
              <c:showBubbleSize val="0"/>
            </c:dLbl>
            <c:dLbl>
              <c:idx val="6"/>
              <c:layout>
                <c:manualLayout>
                  <c:x val="4.7222222222222221E-2"/>
                  <c:y val="2.845528455284552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Feuil1!$G$7:$G$13</c:f>
              <c:strCache>
                <c:ptCount val="7"/>
                <c:pt idx="0">
                  <c:v>Premier 
Cycle</c:v>
                </c:pt>
                <c:pt idx="2">
                  <c:v>Étudiants 
gradués</c:v>
                </c:pt>
                <c:pt idx="4">
                  <c:v>Professeurs</c:v>
                </c:pt>
                <c:pt idx="6">
                  <c:v>Autres</c:v>
                </c:pt>
              </c:strCache>
            </c:strRef>
          </c:cat>
          <c:val>
            <c:numRef>
              <c:f>Feuil1!$I$7:$I$13</c:f>
              <c:numCache>
                <c:formatCode>General</c:formatCode>
                <c:ptCount val="7"/>
                <c:pt idx="0" formatCode="0%">
                  <c:v>0.56999999999999995</c:v>
                </c:pt>
                <c:pt idx="2" formatCode="0%">
                  <c:v>0.28999999999999998</c:v>
                </c:pt>
                <c:pt idx="4" formatCode="0%">
                  <c:v>0.06</c:v>
                </c:pt>
                <c:pt idx="6" formatCode="0%">
                  <c:v>0.08</c:v>
                </c:pt>
              </c:numCache>
            </c:numRef>
          </c:val>
        </c:ser>
        <c:dLbls>
          <c:showLegendKey val="0"/>
          <c:showVal val="0"/>
          <c:showCatName val="0"/>
          <c:showSerName val="0"/>
          <c:showPercent val="0"/>
          <c:showBubbleSize val="0"/>
        </c:dLbls>
        <c:gapWidth val="150"/>
        <c:shape val="box"/>
        <c:axId val="134408832"/>
        <c:axId val="134422912"/>
        <c:axId val="0"/>
      </c:bar3DChart>
      <c:catAx>
        <c:axId val="134408832"/>
        <c:scaling>
          <c:orientation val="minMax"/>
        </c:scaling>
        <c:delete val="0"/>
        <c:axPos val="b"/>
        <c:majorTickMark val="out"/>
        <c:minorTickMark val="none"/>
        <c:tickLblPos val="nextTo"/>
        <c:crossAx val="134422912"/>
        <c:crosses val="autoZero"/>
        <c:auto val="1"/>
        <c:lblAlgn val="ctr"/>
        <c:lblOffset val="100"/>
        <c:noMultiLvlLbl val="0"/>
      </c:catAx>
      <c:valAx>
        <c:axId val="134422912"/>
        <c:scaling>
          <c:orientation val="minMax"/>
        </c:scaling>
        <c:delete val="0"/>
        <c:axPos val="l"/>
        <c:majorGridlines/>
        <c:numFmt formatCode="0%" sourceLinked="1"/>
        <c:majorTickMark val="out"/>
        <c:minorTickMark val="none"/>
        <c:tickLblPos val="nextTo"/>
        <c:crossAx val="134408832"/>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65397086273949E-2"/>
          <c:y val="3.4627737455727468E-2"/>
          <c:w val="0.85124452003093687"/>
          <c:h val="0.76248213995399738"/>
        </c:manualLayout>
      </c:layout>
      <c:lineChart>
        <c:grouping val="standard"/>
        <c:varyColors val="0"/>
        <c:ser>
          <c:idx val="0"/>
          <c:order val="0"/>
          <c:tx>
            <c:strRef>
              <c:f>'section 7'!$D$28</c:f>
              <c:strCache>
                <c:ptCount val="1"/>
                <c:pt idx="0">
                  <c:v>1er cycle</c:v>
                </c:pt>
              </c:strCache>
            </c:strRef>
          </c:tx>
          <c:cat>
            <c:strRef>
              <c:f>'section 7'!$B$29:$B$52</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7'!$D$29:$D$52</c:f>
              <c:numCache>
                <c:formatCode>General</c:formatCode>
                <c:ptCount val="24"/>
                <c:pt idx="0">
                  <c:v>7.66</c:v>
                </c:pt>
                <c:pt idx="1">
                  <c:v>6.78</c:v>
                </c:pt>
                <c:pt idx="2">
                  <c:v>7.93</c:v>
                </c:pt>
                <c:pt idx="3">
                  <c:v>7.26</c:v>
                </c:pt>
                <c:pt idx="4">
                  <c:v>7.97</c:v>
                </c:pt>
                <c:pt idx="5">
                  <c:v>7.64</c:v>
                </c:pt>
                <c:pt idx="6">
                  <c:v>7.65</c:v>
                </c:pt>
                <c:pt idx="7">
                  <c:v>7.45</c:v>
                </c:pt>
                <c:pt idx="8">
                  <c:v>7.36</c:v>
                </c:pt>
                <c:pt idx="10">
                  <c:v>7.4</c:v>
                </c:pt>
                <c:pt idx="11">
                  <c:v>7.59</c:v>
                </c:pt>
                <c:pt idx="12">
                  <c:v>7.45</c:v>
                </c:pt>
                <c:pt idx="13">
                  <c:v>7.33</c:v>
                </c:pt>
                <c:pt idx="14">
                  <c:v>7.37</c:v>
                </c:pt>
                <c:pt idx="15">
                  <c:v>7.15</c:v>
                </c:pt>
                <c:pt idx="16">
                  <c:v>7.43</c:v>
                </c:pt>
                <c:pt idx="17">
                  <c:v>7.38</c:v>
                </c:pt>
                <c:pt idx="19">
                  <c:v>7.02</c:v>
                </c:pt>
                <c:pt idx="20">
                  <c:v>7.33</c:v>
                </c:pt>
                <c:pt idx="21">
                  <c:v>6.98</c:v>
                </c:pt>
                <c:pt idx="22">
                  <c:v>7.24</c:v>
                </c:pt>
                <c:pt idx="23">
                  <c:v>7.07</c:v>
                </c:pt>
              </c:numCache>
            </c:numRef>
          </c:val>
          <c:smooth val="0"/>
        </c:ser>
        <c:ser>
          <c:idx val="1"/>
          <c:order val="1"/>
          <c:tx>
            <c:strRef>
              <c:f>'section 7'!$E$28</c:f>
              <c:strCache>
                <c:ptCount val="1"/>
                <c:pt idx="0">
                  <c:v>Cycles
supérieurs</c:v>
                </c:pt>
              </c:strCache>
            </c:strRef>
          </c:tx>
          <c:marker>
            <c:symbol val="square"/>
            <c:size val="5"/>
          </c:marker>
          <c:cat>
            <c:strRef>
              <c:f>'section 7'!$B$29:$B$52</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7'!$E$29:$E$52</c:f>
              <c:numCache>
                <c:formatCode>General</c:formatCode>
                <c:ptCount val="24"/>
                <c:pt idx="0">
                  <c:v>7.78</c:v>
                </c:pt>
                <c:pt idx="1">
                  <c:v>6.84</c:v>
                </c:pt>
                <c:pt idx="2">
                  <c:v>7.93</c:v>
                </c:pt>
                <c:pt idx="3">
                  <c:v>7.4</c:v>
                </c:pt>
                <c:pt idx="4">
                  <c:v>7.81</c:v>
                </c:pt>
                <c:pt idx="5">
                  <c:v>7.72</c:v>
                </c:pt>
                <c:pt idx="6">
                  <c:v>7.63</c:v>
                </c:pt>
                <c:pt idx="7">
                  <c:v>7.62</c:v>
                </c:pt>
                <c:pt idx="8">
                  <c:v>7.37</c:v>
                </c:pt>
                <c:pt idx="10">
                  <c:v>7.51</c:v>
                </c:pt>
                <c:pt idx="11">
                  <c:v>7.3</c:v>
                </c:pt>
                <c:pt idx="12">
                  <c:v>7.23</c:v>
                </c:pt>
                <c:pt idx="13">
                  <c:v>7.32</c:v>
                </c:pt>
                <c:pt idx="14">
                  <c:v>7.27</c:v>
                </c:pt>
                <c:pt idx="15">
                  <c:v>7.22</c:v>
                </c:pt>
                <c:pt idx="16">
                  <c:v>7.51</c:v>
                </c:pt>
                <c:pt idx="17">
                  <c:v>7.33</c:v>
                </c:pt>
                <c:pt idx="19">
                  <c:v>6.74</c:v>
                </c:pt>
                <c:pt idx="20">
                  <c:v>7.23</c:v>
                </c:pt>
                <c:pt idx="21">
                  <c:v>6.64</c:v>
                </c:pt>
                <c:pt idx="22">
                  <c:v>6.93</c:v>
                </c:pt>
                <c:pt idx="23">
                  <c:v>7</c:v>
                </c:pt>
              </c:numCache>
            </c:numRef>
          </c:val>
          <c:smooth val="0"/>
        </c:ser>
        <c:ser>
          <c:idx val="2"/>
          <c:order val="2"/>
          <c:tx>
            <c:strRef>
              <c:f>'section 7'!$F$28</c:f>
              <c:strCache>
                <c:ptCount val="1"/>
                <c:pt idx="0">
                  <c:v>Professeurs</c:v>
                </c:pt>
              </c:strCache>
            </c:strRef>
          </c:tx>
          <c:cat>
            <c:strRef>
              <c:f>'section 7'!$B$29:$B$52</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7'!$F$29:$F$52</c:f>
              <c:numCache>
                <c:formatCode>General</c:formatCode>
                <c:ptCount val="24"/>
                <c:pt idx="0">
                  <c:v>7.88</c:v>
                </c:pt>
                <c:pt idx="1">
                  <c:v>7.37</c:v>
                </c:pt>
                <c:pt idx="2">
                  <c:v>8.07</c:v>
                </c:pt>
                <c:pt idx="3">
                  <c:v>7.94</c:v>
                </c:pt>
                <c:pt idx="4">
                  <c:v>8.11</c:v>
                </c:pt>
                <c:pt idx="5">
                  <c:v>8</c:v>
                </c:pt>
                <c:pt idx="6">
                  <c:v>7.86</c:v>
                </c:pt>
                <c:pt idx="7">
                  <c:v>7.98</c:v>
                </c:pt>
                <c:pt idx="8">
                  <c:v>7.75</c:v>
                </c:pt>
                <c:pt idx="10">
                  <c:v>7.37</c:v>
                </c:pt>
                <c:pt idx="11">
                  <c:v>7.56</c:v>
                </c:pt>
                <c:pt idx="12">
                  <c:v>7.16</c:v>
                </c:pt>
                <c:pt idx="13">
                  <c:v>7.35</c:v>
                </c:pt>
                <c:pt idx="14">
                  <c:v>7.38</c:v>
                </c:pt>
                <c:pt idx="15">
                  <c:v>7.3</c:v>
                </c:pt>
                <c:pt idx="16">
                  <c:v>7.67</c:v>
                </c:pt>
                <c:pt idx="17">
                  <c:v>7.45</c:v>
                </c:pt>
                <c:pt idx="19">
                  <c:v>6.86</c:v>
                </c:pt>
                <c:pt idx="20">
                  <c:v>7.29</c:v>
                </c:pt>
                <c:pt idx="21">
                  <c:v>6.6</c:v>
                </c:pt>
                <c:pt idx="22">
                  <c:v>6.91</c:v>
                </c:pt>
                <c:pt idx="23">
                  <c:v>6.96</c:v>
                </c:pt>
              </c:numCache>
            </c:numRef>
          </c:val>
          <c:smooth val="0"/>
        </c:ser>
        <c:dLbls>
          <c:showLegendKey val="0"/>
          <c:showVal val="0"/>
          <c:showCatName val="0"/>
          <c:showSerName val="0"/>
          <c:showPercent val="0"/>
          <c:showBubbleSize val="0"/>
        </c:dLbls>
        <c:marker val="1"/>
        <c:smooth val="0"/>
        <c:axId val="91580288"/>
        <c:axId val="91581824"/>
      </c:lineChart>
      <c:catAx>
        <c:axId val="91580288"/>
        <c:scaling>
          <c:orientation val="minMax"/>
        </c:scaling>
        <c:delete val="0"/>
        <c:axPos val="b"/>
        <c:majorTickMark val="out"/>
        <c:minorTickMark val="none"/>
        <c:tickLblPos val="nextTo"/>
        <c:txPr>
          <a:bodyPr rot="-5400000" vert="horz"/>
          <a:lstStyle/>
          <a:p>
            <a:pPr>
              <a:defRPr/>
            </a:pPr>
            <a:endParaRPr lang="fr-FR"/>
          </a:p>
        </c:txPr>
        <c:crossAx val="91581824"/>
        <c:crosses val="autoZero"/>
        <c:auto val="1"/>
        <c:lblAlgn val="ctr"/>
        <c:lblOffset val="100"/>
        <c:tickLblSkip val="1"/>
        <c:noMultiLvlLbl val="0"/>
      </c:catAx>
      <c:valAx>
        <c:axId val="91581824"/>
        <c:scaling>
          <c:orientation val="minMax"/>
          <c:max val="9"/>
          <c:min val="6.5"/>
        </c:scaling>
        <c:delete val="0"/>
        <c:axPos val="l"/>
        <c:majorGridlines/>
        <c:numFmt formatCode="General" sourceLinked="1"/>
        <c:majorTickMark val="out"/>
        <c:minorTickMark val="none"/>
        <c:tickLblPos val="nextTo"/>
        <c:crossAx val="91580288"/>
        <c:crosses val="autoZero"/>
        <c:crossBetween val="between"/>
      </c:valAx>
    </c:plotArea>
    <c:legend>
      <c:legendPos val="b"/>
      <c:layout>
        <c:manualLayout>
          <c:xMode val="edge"/>
          <c:yMode val="edge"/>
          <c:x val="8.6107093190150738E-2"/>
          <c:y val="4.6440564144227744E-2"/>
          <c:w val="0.43075031885146536"/>
          <c:h val="0.14797009133024144"/>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99581476913115E-2"/>
          <c:y val="7.0525136281041789E-2"/>
          <c:w val="0.8556523093309456"/>
          <c:h val="0.71879588128407024"/>
        </c:manualLayout>
      </c:layout>
      <c:lineChart>
        <c:grouping val="standard"/>
        <c:varyColors val="0"/>
        <c:ser>
          <c:idx val="0"/>
          <c:order val="0"/>
          <c:tx>
            <c:strRef>
              <c:f>'section 7'!$T$30</c:f>
              <c:strCache>
                <c:ptCount val="1"/>
                <c:pt idx="0">
                  <c:v>Global 2013</c:v>
                </c:pt>
              </c:strCache>
            </c:strRef>
          </c:tx>
          <c:cat>
            <c:strRef>
              <c:f>'section 7'!$S$31:$S$54</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7'!$T$31:$T$54</c:f>
              <c:numCache>
                <c:formatCode>General</c:formatCode>
                <c:ptCount val="24"/>
                <c:pt idx="0">
                  <c:v>7.72</c:v>
                </c:pt>
                <c:pt idx="1">
                  <c:v>6.88</c:v>
                </c:pt>
                <c:pt idx="2">
                  <c:v>7.95</c:v>
                </c:pt>
                <c:pt idx="3">
                  <c:v>7.37</c:v>
                </c:pt>
                <c:pt idx="4">
                  <c:v>7.93</c:v>
                </c:pt>
                <c:pt idx="5">
                  <c:v>7.7</c:v>
                </c:pt>
                <c:pt idx="6">
                  <c:v>7.65</c:v>
                </c:pt>
                <c:pt idx="7">
                  <c:v>7.53</c:v>
                </c:pt>
                <c:pt idx="8">
                  <c:v>7.4</c:v>
                </c:pt>
                <c:pt idx="10">
                  <c:v>7.44</c:v>
                </c:pt>
                <c:pt idx="11">
                  <c:v>7.5</c:v>
                </c:pt>
                <c:pt idx="12">
                  <c:v>7.37</c:v>
                </c:pt>
                <c:pt idx="13">
                  <c:v>7.33</c:v>
                </c:pt>
                <c:pt idx="14">
                  <c:v>7.33</c:v>
                </c:pt>
                <c:pt idx="15">
                  <c:v>7.17</c:v>
                </c:pt>
                <c:pt idx="16">
                  <c:v>7.47</c:v>
                </c:pt>
                <c:pt idx="17">
                  <c:v>7.37</c:v>
                </c:pt>
                <c:pt idx="19">
                  <c:v>6.94</c:v>
                </c:pt>
                <c:pt idx="20">
                  <c:v>7.3</c:v>
                </c:pt>
                <c:pt idx="21">
                  <c:v>6.9</c:v>
                </c:pt>
                <c:pt idx="22">
                  <c:v>7.13</c:v>
                </c:pt>
                <c:pt idx="23">
                  <c:v>7.05</c:v>
                </c:pt>
              </c:numCache>
            </c:numRef>
          </c:val>
          <c:smooth val="0"/>
        </c:ser>
        <c:ser>
          <c:idx val="1"/>
          <c:order val="1"/>
          <c:tx>
            <c:strRef>
              <c:f>'section 7'!$U$30</c:f>
              <c:strCache>
                <c:ptCount val="1"/>
                <c:pt idx="0">
                  <c:v>Global 2007</c:v>
                </c:pt>
              </c:strCache>
            </c:strRef>
          </c:tx>
          <c:cat>
            <c:strRef>
              <c:f>'section 7'!$S$31:$S$54</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7'!$U$31:$U$54</c:f>
              <c:numCache>
                <c:formatCode>General</c:formatCode>
                <c:ptCount val="24"/>
                <c:pt idx="0">
                  <c:v>7.15</c:v>
                </c:pt>
                <c:pt idx="1">
                  <c:v>6.55</c:v>
                </c:pt>
                <c:pt idx="2">
                  <c:v>7.57</c:v>
                </c:pt>
                <c:pt idx="3">
                  <c:v>7.16</c:v>
                </c:pt>
                <c:pt idx="4">
                  <c:v>7.68</c:v>
                </c:pt>
                <c:pt idx="5">
                  <c:v>7.17</c:v>
                </c:pt>
                <c:pt idx="6">
                  <c:v>7.23</c:v>
                </c:pt>
                <c:pt idx="7">
                  <c:v>7.01</c:v>
                </c:pt>
                <c:pt idx="8">
                  <c:v>7.16</c:v>
                </c:pt>
                <c:pt idx="10">
                  <c:v>7.25</c:v>
                </c:pt>
                <c:pt idx="11">
                  <c:v>7.39</c:v>
                </c:pt>
                <c:pt idx="12">
                  <c:v>6.96</c:v>
                </c:pt>
                <c:pt idx="13">
                  <c:v>7.25</c:v>
                </c:pt>
                <c:pt idx="14">
                  <c:v>7.38</c:v>
                </c:pt>
                <c:pt idx="15">
                  <c:v>7.22</c:v>
                </c:pt>
                <c:pt idx="16">
                  <c:v>7.29</c:v>
                </c:pt>
                <c:pt idx="17">
                  <c:v>7.06</c:v>
                </c:pt>
                <c:pt idx="19">
                  <c:v>6.45</c:v>
                </c:pt>
                <c:pt idx="20">
                  <c:v>7.16</c:v>
                </c:pt>
                <c:pt idx="21">
                  <c:v>6.1</c:v>
                </c:pt>
                <c:pt idx="22">
                  <c:v>6.83</c:v>
                </c:pt>
                <c:pt idx="23">
                  <c:v>6.49</c:v>
                </c:pt>
              </c:numCache>
            </c:numRef>
          </c:val>
          <c:smooth val="0"/>
        </c:ser>
        <c:ser>
          <c:idx val="2"/>
          <c:order val="2"/>
          <c:tx>
            <c:strRef>
              <c:f>'section 7'!$V$30</c:f>
              <c:strCache>
                <c:ptCount val="1"/>
                <c:pt idx="0">
                  <c:v>Global 2005</c:v>
                </c:pt>
              </c:strCache>
            </c:strRef>
          </c:tx>
          <c:cat>
            <c:strRef>
              <c:f>'section 7'!$S$31:$S$54</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7'!$V$31:$V$54</c:f>
              <c:numCache>
                <c:formatCode>General</c:formatCode>
                <c:ptCount val="24"/>
                <c:pt idx="0">
                  <c:v>6.87</c:v>
                </c:pt>
                <c:pt idx="1">
                  <c:v>6.18</c:v>
                </c:pt>
                <c:pt idx="2">
                  <c:v>7.29</c:v>
                </c:pt>
                <c:pt idx="3">
                  <c:v>6.9</c:v>
                </c:pt>
                <c:pt idx="4">
                  <c:v>7.31</c:v>
                </c:pt>
                <c:pt idx="5">
                  <c:v>7</c:v>
                </c:pt>
                <c:pt idx="6">
                  <c:v>7.05</c:v>
                </c:pt>
                <c:pt idx="7">
                  <c:v>6.85</c:v>
                </c:pt>
                <c:pt idx="8">
                  <c:v>6.86</c:v>
                </c:pt>
                <c:pt idx="10">
                  <c:v>6.82</c:v>
                </c:pt>
                <c:pt idx="11">
                  <c:v>7.17</c:v>
                </c:pt>
                <c:pt idx="12">
                  <c:v>6.59</c:v>
                </c:pt>
                <c:pt idx="13">
                  <c:v>6.91</c:v>
                </c:pt>
                <c:pt idx="14">
                  <c:v>6.82</c:v>
                </c:pt>
                <c:pt idx="15">
                  <c:v>6.97</c:v>
                </c:pt>
                <c:pt idx="16">
                  <c:v>7.06</c:v>
                </c:pt>
                <c:pt idx="17">
                  <c:v>6.56</c:v>
                </c:pt>
                <c:pt idx="19">
                  <c:v>5.78</c:v>
                </c:pt>
                <c:pt idx="20">
                  <c:v>6.61</c:v>
                </c:pt>
                <c:pt idx="21">
                  <c:v>5.48</c:v>
                </c:pt>
                <c:pt idx="22">
                  <c:v>6.21</c:v>
                </c:pt>
                <c:pt idx="23">
                  <c:v>5.79</c:v>
                </c:pt>
              </c:numCache>
            </c:numRef>
          </c:val>
          <c:smooth val="0"/>
        </c:ser>
        <c:dLbls>
          <c:showLegendKey val="0"/>
          <c:showVal val="0"/>
          <c:showCatName val="0"/>
          <c:showSerName val="0"/>
          <c:showPercent val="0"/>
          <c:showBubbleSize val="0"/>
        </c:dLbls>
        <c:marker val="1"/>
        <c:smooth val="0"/>
        <c:axId val="126706048"/>
        <c:axId val="126707584"/>
      </c:lineChart>
      <c:catAx>
        <c:axId val="126706048"/>
        <c:scaling>
          <c:orientation val="minMax"/>
        </c:scaling>
        <c:delete val="0"/>
        <c:axPos val="b"/>
        <c:majorTickMark val="out"/>
        <c:minorTickMark val="none"/>
        <c:tickLblPos val="nextTo"/>
        <c:txPr>
          <a:bodyPr rot="-5400000" vert="horz"/>
          <a:lstStyle/>
          <a:p>
            <a:pPr>
              <a:defRPr/>
            </a:pPr>
            <a:endParaRPr lang="fr-FR"/>
          </a:p>
        </c:txPr>
        <c:crossAx val="126707584"/>
        <c:crosses val="autoZero"/>
        <c:auto val="1"/>
        <c:lblAlgn val="ctr"/>
        <c:lblOffset val="100"/>
        <c:tickLblSkip val="1"/>
        <c:noMultiLvlLbl val="0"/>
      </c:catAx>
      <c:valAx>
        <c:axId val="126707584"/>
        <c:scaling>
          <c:orientation val="minMax"/>
          <c:max val="9"/>
          <c:min val="5"/>
        </c:scaling>
        <c:delete val="0"/>
        <c:axPos val="l"/>
        <c:majorGridlines/>
        <c:numFmt formatCode="General" sourceLinked="1"/>
        <c:majorTickMark val="out"/>
        <c:minorTickMark val="none"/>
        <c:tickLblPos val="nextTo"/>
        <c:crossAx val="126706048"/>
        <c:crosses val="autoZero"/>
        <c:crossBetween val="between"/>
      </c:valAx>
    </c:plotArea>
    <c:legend>
      <c:legendPos val="b"/>
      <c:layout>
        <c:manualLayout>
          <c:xMode val="edge"/>
          <c:yMode val="edge"/>
          <c:x val="8.9344060013385032E-2"/>
          <c:y val="3.568483747223905E-2"/>
          <c:w val="0.51838263120015304"/>
          <c:h val="0.1591869573995558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52401281186235E-2"/>
          <c:y val="3.4627737455727468E-2"/>
          <c:w val="0.90934759871881377"/>
          <c:h val="0.76223964861535165"/>
        </c:manualLayout>
      </c:layout>
      <c:lineChart>
        <c:grouping val="standard"/>
        <c:varyColors val="0"/>
        <c:ser>
          <c:idx val="0"/>
          <c:order val="0"/>
          <c:tx>
            <c:strRef>
              <c:f>'section 7'!$C$53</c:f>
              <c:strCache>
                <c:ptCount val="1"/>
                <c:pt idx="0">
                  <c:v>BUL</c:v>
                </c:pt>
              </c:strCache>
            </c:strRef>
          </c:tx>
          <c:spPr>
            <a:ln>
              <a:solidFill>
                <a:schemeClr val="accent2"/>
              </a:solidFill>
            </a:ln>
          </c:spPr>
          <c:marker>
            <c:symbol val="square"/>
            <c:size val="7"/>
            <c:spPr>
              <a:solidFill>
                <a:schemeClr val="accent2"/>
              </a:solidFill>
            </c:spPr>
          </c:marker>
          <c:cat>
            <c:strRef>
              <c:f>'section 7'!$B$54:$B$77</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7'!$C$54:$C$77</c:f>
              <c:numCache>
                <c:formatCode>General</c:formatCode>
                <c:ptCount val="24"/>
                <c:pt idx="0">
                  <c:v>7.88</c:v>
                </c:pt>
                <c:pt idx="1">
                  <c:v>7.37</c:v>
                </c:pt>
                <c:pt idx="2">
                  <c:v>8.07</c:v>
                </c:pt>
                <c:pt idx="3">
                  <c:v>7.94</c:v>
                </c:pt>
                <c:pt idx="4">
                  <c:v>8.11</c:v>
                </c:pt>
                <c:pt idx="5">
                  <c:v>8</c:v>
                </c:pt>
                <c:pt idx="6">
                  <c:v>7.86</c:v>
                </c:pt>
                <c:pt idx="7">
                  <c:v>7.98</c:v>
                </c:pt>
                <c:pt idx="8">
                  <c:v>7.75</c:v>
                </c:pt>
                <c:pt idx="10">
                  <c:v>7.37</c:v>
                </c:pt>
                <c:pt idx="11">
                  <c:v>7.56</c:v>
                </c:pt>
                <c:pt idx="12">
                  <c:v>7.16</c:v>
                </c:pt>
                <c:pt idx="13">
                  <c:v>7.35</c:v>
                </c:pt>
                <c:pt idx="14">
                  <c:v>7.38</c:v>
                </c:pt>
                <c:pt idx="15">
                  <c:v>7.3</c:v>
                </c:pt>
                <c:pt idx="16">
                  <c:v>7.67</c:v>
                </c:pt>
                <c:pt idx="17">
                  <c:v>7.45</c:v>
                </c:pt>
                <c:pt idx="19">
                  <c:v>6.86</c:v>
                </c:pt>
                <c:pt idx="20">
                  <c:v>7.29</c:v>
                </c:pt>
                <c:pt idx="21">
                  <c:v>6.6</c:v>
                </c:pt>
                <c:pt idx="22">
                  <c:v>6.91</c:v>
                </c:pt>
                <c:pt idx="23">
                  <c:v>6.96</c:v>
                </c:pt>
              </c:numCache>
            </c:numRef>
          </c:val>
          <c:smooth val="0"/>
        </c:ser>
        <c:ser>
          <c:idx val="1"/>
          <c:order val="1"/>
          <c:tx>
            <c:strRef>
              <c:f>'section 7'!$D$53</c:f>
              <c:strCache>
                <c:ptCount val="1"/>
                <c:pt idx="0">
                  <c:v>CREPUQ </c:v>
                </c:pt>
              </c:strCache>
            </c:strRef>
          </c:tx>
          <c:spPr>
            <a:ln>
              <a:solidFill>
                <a:schemeClr val="accent1"/>
              </a:solidFill>
            </a:ln>
          </c:spPr>
          <c:marker>
            <c:symbol val="diamond"/>
            <c:size val="7"/>
            <c:spPr>
              <a:solidFill>
                <a:schemeClr val="accent1"/>
              </a:solidFill>
            </c:spPr>
          </c:marker>
          <c:cat>
            <c:strRef>
              <c:f>'section 7'!$B$54:$B$77</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7'!$D$54:$D$77</c:f>
              <c:numCache>
                <c:formatCode>General</c:formatCode>
                <c:ptCount val="24"/>
                <c:pt idx="0">
                  <c:v>7.85</c:v>
                </c:pt>
                <c:pt idx="1">
                  <c:v>7.51</c:v>
                </c:pt>
                <c:pt idx="2">
                  <c:v>8.2100000000000009</c:v>
                </c:pt>
                <c:pt idx="3">
                  <c:v>7.87</c:v>
                </c:pt>
                <c:pt idx="4">
                  <c:v>7.88</c:v>
                </c:pt>
                <c:pt idx="5">
                  <c:v>7.95</c:v>
                </c:pt>
                <c:pt idx="6">
                  <c:v>7.81</c:v>
                </c:pt>
                <c:pt idx="7">
                  <c:v>7.93</c:v>
                </c:pt>
                <c:pt idx="8">
                  <c:v>7.69</c:v>
                </c:pt>
                <c:pt idx="10">
                  <c:v>7.39</c:v>
                </c:pt>
                <c:pt idx="11">
                  <c:v>7.28</c:v>
                </c:pt>
                <c:pt idx="12">
                  <c:v>6.65</c:v>
                </c:pt>
                <c:pt idx="13">
                  <c:v>7.17</c:v>
                </c:pt>
                <c:pt idx="14">
                  <c:v>7.29</c:v>
                </c:pt>
                <c:pt idx="15">
                  <c:v>7.17</c:v>
                </c:pt>
                <c:pt idx="16">
                  <c:v>7.46</c:v>
                </c:pt>
                <c:pt idx="17">
                  <c:v>7.12</c:v>
                </c:pt>
                <c:pt idx="19">
                  <c:v>6.75</c:v>
                </c:pt>
                <c:pt idx="20">
                  <c:v>7.08</c:v>
                </c:pt>
                <c:pt idx="21">
                  <c:v>6.86</c:v>
                </c:pt>
                <c:pt idx="22">
                  <c:v>6.96</c:v>
                </c:pt>
                <c:pt idx="23">
                  <c:v>6.82</c:v>
                </c:pt>
              </c:numCache>
            </c:numRef>
          </c:val>
          <c:smooth val="0"/>
        </c:ser>
        <c:ser>
          <c:idx val="2"/>
          <c:order val="2"/>
          <c:tx>
            <c:strRef>
              <c:f>'section 7'!$E$53</c:f>
              <c:strCache>
                <c:ptCount val="1"/>
                <c:pt idx="0">
                  <c:v>CARL</c:v>
                </c:pt>
              </c:strCache>
            </c:strRef>
          </c:tx>
          <c:marker>
            <c:spPr>
              <a:solidFill>
                <a:schemeClr val="accent3"/>
              </a:solidFill>
            </c:spPr>
          </c:marker>
          <c:cat>
            <c:strRef>
              <c:f>'section 7'!$B$54:$B$77</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7'!$E$54:$E$77</c:f>
              <c:numCache>
                <c:formatCode>General</c:formatCode>
                <c:ptCount val="24"/>
                <c:pt idx="0">
                  <c:v>7.41</c:v>
                </c:pt>
                <c:pt idx="1">
                  <c:v>7.13</c:v>
                </c:pt>
                <c:pt idx="2">
                  <c:v>7.83</c:v>
                </c:pt>
                <c:pt idx="3">
                  <c:v>7.53</c:v>
                </c:pt>
                <c:pt idx="4">
                  <c:v>7.63</c:v>
                </c:pt>
                <c:pt idx="5">
                  <c:v>7.72</c:v>
                </c:pt>
                <c:pt idx="6">
                  <c:v>7.48</c:v>
                </c:pt>
                <c:pt idx="7">
                  <c:v>7.7</c:v>
                </c:pt>
                <c:pt idx="8">
                  <c:v>7.4</c:v>
                </c:pt>
                <c:pt idx="10">
                  <c:v>7.38</c:v>
                </c:pt>
                <c:pt idx="11">
                  <c:v>7.05</c:v>
                </c:pt>
                <c:pt idx="12">
                  <c:v>6.61</c:v>
                </c:pt>
                <c:pt idx="13">
                  <c:v>7.17</c:v>
                </c:pt>
                <c:pt idx="14">
                  <c:v>7.07</c:v>
                </c:pt>
                <c:pt idx="15">
                  <c:v>7.01</c:v>
                </c:pt>
                <c:pt idx="16">
                  <c:v>7.29</c:v>
                </c:pt>
                <c:pt idx="17">
                  <c:v>7.19</c:v>
                </c:pt>
                <c:pt idx="19">
                  <c:v>6.17</c:v>
                </c:pt>
                <c:pt idx="20">
                  <c:v>6.3</c:v>
                </c:pt>
                <c:pt idx="21">
                  <c:v>6.51</c:v>
                </c:pt>
                <c:pt idx="22">
                  <c:v>6.62</c:v>
                </c:pt>
                <c:pt idx="23">
                  <c:v>6.24</c:v>
                </c:pt>
              </c:numCache>
            </c:numRef>
          </c:val>
          <c:smooth val="0"/>
        </c:ser>
        <c:ser>
          <c:idx val="3"/>
          <c:order val="3"/>
          <c:tx>
            <c:strRef>
              <c:f>'section 7'!$F$53</c:f>
              <c:strCache>
                <c:ptCount val="1"/>
                <c:pt idx="0">
                  <c:v>U-15</c:v>
                </c:pt>
              </c:strCache>
            </c:strRef>
          </c:tx>
          <c:marker>
            <c:symbol val="diamond"/>
            <c:size val="5"/>
            <c:spPr>
              <a:solidFill>
                <a:schemeClr val="accent4"/>
              </a:solidFill>
            </c:spPr>
          </c:marker>
          <c:cat>
            <c:strRef>
              <c:f>'section 7'!$B$54:$B$77</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7'!$F$54:$F$77</c:f>
              <c:numCache>
                <c:formatCode>General</c:formatCode>
                <c:ptCount val="24"/>
                <c:pt idx="0">
                  <c:v>7.4</c:v>
                </c:pt>
                <c:pt idx="1">
                  <c:v>6.84</c:v>
                </c:pt>
                <c:pt idx="2">
                  <c:v>7.68</c:v>
                </c:pt>
                <c:pt idx="3">
                  <c:v>7.39</c:v>
                </c:pt>
                <c:pt idx="4">
                  <c:v>7.59</c:v>
                </c:pt>
                <c:pt idx="5">
                  <c:v>7.58</c:v>
                </c:pt>
                <c:pt idx="6">
                  <c:v>7.44</c:v>
                </c:pt>
                <c:pt idx="7">
                  <c:v>7.51</c:v>
                </c:pt>
                <c:pt idx="8">
                  <c:v>7.17</c:v>
                </c:pt>
                <c:pt idx="10">
                  <c:v>7.4</c:v>
                </c:pt>
                <c:pt idx="11">
                  <c:v>7.22</c:v>
                </c:pt>
                <c:pt idx="12">
                  <c:v>6.97</c:v>
                </c:pt>
                <c:pt idx="13">
                  <c:v>7.11</c:v>
                </c:pt>
                <c:pt idx="14">
                  <c:v>7.08</c:v>
                </c:pt>
                <c:pt idx="15">
                  <c:v>7.1</c:v>
                </c:pt>
                <c:pt idx="16">
                  <c:v>7.28</c:v>
                </c:pt>
                <c:pt idx="17">
                  <c:v>7.24</c:v>
                </c:pt>
                <c:pt idx="19">
                  <c:v>6.42</c:v>
                </c:pt>
                <c:pt idx="20">
                  <c:v>6.81</c:v>
                </c:pt>
                <c:pt idx="21">
                  <c:v>6.67</c:v>
                </c:pt>
                <c:pt idx="22">
                  <c:v>6.74</c:v>
                </c:pt>
                <c:pt idx="23">
                  <c:v>6.64</c:v>
                </c:pt>
              </c:numCache>
            </c:numRef>
          </c:val>
          <c:smooth val="0"/>
        </c:ser>
        <c:ser>
          <c:idx val="4"/>
          <c:order val="4"/>
          <c:tx>
            <c:strRef>
              <c:f>'section 7'!$G$53</c:f>
              <c:strCache>
                <c:ptCount val="1"/>
                <c:pt idx="0">
                  <c:v>LQ Canada</c:v>
                </c:pt>
              </c:strCache>
            </c:strRef>
          </c:tx>
          <c:spPr>
            <a:ln>
              <a:solidFill>
                <a:schemeClr val="accent6"/>
              </a:solidFill>
            </a:ln>
          </c:spPr>
          <c:marker>
            <c:symbol val="circle"/>
            <c:size val="5"/>
            <c:spPr>
              <a:solidFill>
                <a:schemeClr val="accent6"/>
              </a:solidFill>
            </c:spPr>
          </c:marker>
          <c:cat>
            <c:strRef>
              <c:f>'section 7'!$B$54:$B$77</c:f>
              <c:strCache>
                <c:ptCount val="24"/>
                <c:pt idx="0">
                  <c:v>AS-1</c:v>
                </c:pt>
                <c:pt idx="1">
                  <c:v>AS-2</c:v>
                </c:pt>
                <c:pt idx="2">
                  <c:v>AS-3</c:v>
                </c:pt>
                <c:pt idx="3">
                  <c:v>AS-4</c:v>
                </c:pt>
                <c:pt idx="4">
                  <c:v>AS-5</c:v>
                </c:pt>
                <c:pt idx="5">
                  <c:v>AS-6</c:v>
                </c:pt>
                <c:pt idx="6">
                  <c:v>AS-7</c:v>
                </c:pt>
                <c:pt idx="7">
                  <c:v>AS-8</c:v>
                </c:pt>
                <c:pt idx="8">
                  <c:v>AS-9</c:v>
                </c:pt>
                <c:pt idx="10">
                  <c:v>IC-1</c:v>
                </c:pt>
                <c:pt idx="11">
                  <c:v>IC-2</c:v>
                </c:pt>
                <c:pt idx="12">
                  <c:v>IC-3</c:v>
                </c:pt>
                <c:pt idx="13">
                  <c:v>IC-4</c:v>
                </c:pt>
                <c:pt idx="14">
                  <c:v>IC-5</c:v>
                </c:pt>
                <c:pt idx="15">
                  <c:v>IC-6</c:v>
                </c:pt>
                <c:pt idx="16">
                  <c:v>IC-7</c:v>
                </c:pt>
                <c:pt idx="17">
                  <c:v>IC-8</c:v>
                </c:pt>
                <c:pt idx="19">
                  <c:v>LP-1</c:v>
                </c:pt>
                <c:pt idx="20">
                  <c:v>LP-2</c:v>
                </c:pt>
                <c:pt idx="21">
                  <c:v>LP-3</c:v>
                </c:pt>
                <c:pt idx="22">
                  <c:v>LP-4</c:v>
                </c:pt>
                <c:pt idx="23">
                  <c:v>LP-5</c:v>
                </c:pt>
              </c:strCache>
            </c:strRef>
          </c:cat>
          <c:val>
            <c:numRef>
              <c:f>'section 7'!$G$54:$G$77</c:f>
              <c:numCache>
                <c:formatCode>General</c:formatCode>
                <c:ptCount val="24"/>
                <c:pt idx="0">
                  <c:v>7.46</c:v>
                </c:pt>
                <c:pt idx="1">
                  <c:v>7.31</c:v>
                </c:pt>
                <c:pt idx="2">
                  <c:v>7.97</c:v>
                </c:pt>
                <c:pt idx="3">
                  <c:v>7.68</c:v>
                </c:pt>
                <c:pt idx="4">
                  <c:v>7.72</c:v>
                </c:pt>
                <c:pt idx="5">
                  <c:v>7.79</c:v>
                </c:pt>
                <c:pt idx="6">
                  <c:v>7.55</c:v>
                </c:pt>
                <c:pt idx="7">
                  <c:v>7.79</c:v>
                </c:pt>
                <c:pt idx="8">
                  <c:v>7.45</c:v>
                </c:pt>
                <c:pt idx="10">
                  <c:v>7.38</c:v>
                </c:pt>
                <c:pt idx="11">
                  <c:v>7.06</c:v>
                </c:pt>
                <c:pt idx="12">
                  <c:v>6.6</c:v>
                </c:pt>
                <c:pt idx="13">
                  <c:v>7.14</c:v>
                </c:pt>
                <c:pt idx="14">
                  <c:v>7.13</c:v>
                </c:pt>
                <c:pt idx="15">
                  <c:v>7.05</c:v>
                </c:pt>
                <c:pt idx="16">
                  <c:v>7.29</c:v>
                </c:pt>
                <c:pt idx="17">
                  <c:v>7.11</c:v>
                </c:pt>
                <c:pt idx="19">
                  <c:v>6.35</c:v>
                </c:pt>
                <c:pt idx="20">
                  <c:v>6.49</c:v>
                </c:pt>
                <c:pt idx="21">
                  <c:v>6.71</c:v>
                </c:pt>
                <c:pt idx="22">
                  <c:v>6.74</c:v>
                </c:pt>
                <c:pt idx="23">
                  <c:v>6.39</c:v>
                </c:pt>
              </c:numCache>
            </c:numRef>
          </c:val>
          <c:smooth val="0"/>
        </c:ser>
        <c:dLbls>
          <c:showLegendKey val="0"/>
          <c:showVal val="0"/>
          <c:showCatName val="0"/>
          <c:showSerName val="0"/>
          <c:showPercent val="0"/>
          <c:showBubbleSize val="0"/>
        </c:dLbls>
        <c:marker val="1"/>
        <c:smooth val="0"/>
        <c:axId val="97297152"/>
        <c:axId val="97299072"/>
      </c:lineChart>
      <c:catAx>
        <c:axId val="97297152"/>
        <c:scaling>
          <c:orientation val="minMax"/>
        </c:scaling>
        <c:delete val="0"/>
        <c:axPos val="b"/>
        <c:majorTickMark val="out"/>
        <c:minorTickMark val="none"/>
        <c:tickLblPos val="nextTo"/>
        <c:txPr>
          <a:bodyPr rot="-5400000" vert="horz"/>
          <a:lstStyle/>
          <a:p>
            <a:pPr>
              <a:defRPr/>
            </a:pPr>
            <a:endParaRPr lang="fr-FR"/>
          </a:p>
        </c:txPr>
        <c:crossAx val="97299072"/>
        <c:crosses val="autoZero"/>
        <c:auto val="1"/>
        <c:lblAlgn val="ctr"/>
        <c:lblOffset val="100"/>
        <c:tickLblSkip val="1"/>
        <c:noMultiLvlLbl val="0"/>
      </c:catAx>
      <c:valAx>
        <c:axId val="97299072"/>
        <c:scaling>
          <c:orientation val="minMax"/>
          <c:max val="8.5"/>
          <c:min val="6"/>
        </c:scaling>
        <c:delete val="0"/>
        <c:axPos val="l"/>
        <c:majorGridlines/>
        <c:numFmt formatCode="General" sourceLinked="1"/>
        <c:majorTickMark val="out"/>
        <c:minorTickMark val="none"/>
        <c:tickLblPos val="nextTo"/>
        <c:crossAx val="97297152"/>
        <c:crosses val="autoZero"/>
        <c:crossBetween val="between"/>
      </c:valAx>
      <c:spPr>
        <a:noFill/>
      </c:spPr>
    </c:plotArea>
    <c:legend>
      <c:legendPos val="b"/>
      <c:layout>
        <c:manualLayout>
          <c:xMode val="edge"/>
          <c:yMode val="edge"/>
          <c:x val="0.35777898219611509"/>
          <c:y val="4.8107986501687273E-2"/>
          <c:w val="0.64065743670627828"/>
          <c:h val="0.10634806363490278"/>
        </c:manualLayout>
      </c:layout>
      <c:overlay val="0"/>
      <c:txPr>
        <a:bodyPr/>
        <a:lstStyle/>
        <a:p>
          <a:pPr>
            <a:defRPr sz="1600"/>
          </a:pPr>
          <a:endParaRPr lang="fr-F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3.8189761729993048E-2"/>
          <c:y val="8.647925033467202E-2"/>
          <c:w val="0.94295679484444017"/>
          <c:h val="0.80272160548099913"/>
        </c:manualLayout>
      </c:layout>
      <c:bar3DChart>
        <c:barDir val="col"/>
        <c:grouping val="clustered"/>
        <c:varyColors val="0"/>
        <c:ser>
          <c:idx val="0"/>
          <c:order val="0"/>
          <c:tx>
            <c:strRef>
              <c:f>'section 3'!$B$100</c:f>
              <c:strCache>
                <c:ptCount val="1"/>
                <c:pt idx="0">
                  <c:v>minimal</c:v>
                </c:pt>
              </c:strCache>
            </c:strRef>
          </c:tx>
          <c:invertIfNegative val="0"/>
          <c:cat>
            <c:strRef>
              <c:f>'section 3'!$A$101:$A$105</c:f>
              <c:strCache>
                <c:ptCount val="5"/>
                <c:pt idx="0">
                  <c:v>Q1</c:v>
                </c:pt>
                <c:pt idx="1">
                  <c:v>Q2</c:v>
                </c:pt>
                <c:pt idx="2">
                  <c:v>Q3</c:v>
                </c:pt>
                <c:pt idx="3">
                  <c:v>Q4</c:v>
                </c:pt>
                <c:pt idx="4">
                  <c:v>Q5</c:v>
                </c:pt>
              </c:strCache>
            </c:strRef>
          </c:cat>
          <c:val>
            <c:numRef>
              <c:f>'section 3'!$B$101:$B$105</c:f>
              <c:numCache>
                <c:formatCode>General</c:formatCode>
                <c:ptCount val="5"/>
                <c:pt idx="0">
                  <c:v>6.78</c:v>
                </c:pt>
                <c:pt idx="1">
                  <c:v>6.19</c:v>
                </c:pt>
                <c:pt idx="2">
                  <c:v>6.2</c:v>
                </c:pt>
                <c:pt idx="3">
                  <c:v>6.95</c:v>
                </c:pt>
                <c:pt idx="4">
                  <c:v>6.8</c:v>
                </c:pt>
              </c:numCache>
            </c:numRef>
          </c:val>
        </c:ser>
        <c:ser>
          <c:idx val="1"/>
          <c:order val="1"/>
          <c:tx>
            <c:strRef>
              <c:f>'section 3'!$C$100</c:f>
              <c:strCache>
                <c:ptCount val="1"/>
                <c:pt idx="0">
                  <c:v>percu</c:v>
                </c:pt>
              </c:strCache>
            </c:strRef>
          </c:tx>
          <c:invertIfNegative val="0"/>
          <c:cat>
            <c:strRef>
              <c:f>'section 3'!$A$101:$A$105</c:f>
              <c:strCache>
                <c:ptCount val="5"/>
                <c:pt idx="0">
                  <c:v>Q1</c:v>
                </c:pt>
                <c:pt idx="1">
                  <c:v>Q2</c:v>
                </c:pt>
                <c:pt idx="2">
                  <c:v>Q3</c:v>
                </c:pt>
                <c:pt idx="3">
                  <c:v>Q4</c:v>
                </c:pt>
                <c:pt idx="4">
                  <c:v>Q5</c:v>
                </c:pt>
              </c:strCache>
            </c:strRef>
          </c:cat>
          <c:val>
            <c:numRef>
              <c:f>'section 3'!$C$101:$C$105</c:f>
              <c:numCache>
                <c:formatCode>General</c:formatCode>
                <c:ptCount val="5"/>
                <c:pt idx="0">
                  <c:v>7.45</c:v>
                </c:pt>
                <c:pt idx="1">
                  <c:v>6.97</c:v>
                </c:pt>
                <c:pt idx="2">
                  <c:v>7.14</c:v>
                </c:pt>
                <c:pt idx="3">
                  <c:v>7.86</c:v>
                </c:pt>
                <c:pt idx="4">
                  <c:v>7.24</c:v>
                </c:pt>
              </c:numCache>
            </c:numRef>
          </c:val>
        </c:ser>
        <c:ser>
          <c:idx val="2"/>
          <c:order val="2"/>
          <c:tx>
            <c:strRef>
              <c:f>'section 3'!$D$100</c:f>
              <c:strCache>
                <c:ptCount val="1"/>
                <c:pt idx="0">
                  <c:v>désiré</c:v>
                </c:pt>
              </c:strCache>
            </c:strRef>
          </c:tx>
          <c:invertIfNegative val="0"/>
          <c:cat>
            <c:strRef>
              <c:f>'section 3'!$A$101:$A$105</c:f>
              <c:strCache>
                <c:ptCount val="5"/>
                <c:pt idx="0">
                  <c:v>Q1</c:v>
                </c:pt>
                <c:pt idx="1">
                  <c:v>Q2</c:v>
                </c:pt>
                <c:pt idx="2">
                  <c:v>Q3</c:v>
                </c:pt>
                <c:pt idx="3">
                  <c:v>Q4</c:v>
                </c:pt>
                <c:pt idx="4">
                  <c:v>Q5</c:v>
                </c:pt>
              </c:strCache>
            </c:strRef>
          </c:cat>
          <c:val>
            <c:numRef>
              <c:f>'section 3'!$D$101:$D$105</c:f>
              <c:numCache>
                <c:formatCode>General</c:formatCode>
                <c:ptCount val="5"/>
                <c:pt idx="0">
                  <c:v>8</c:v>
                </c:pt>
                <c:pt idx="1">
                  <c:v>7.45</c:v>
                </c:pt>
                <c:pt idx="2">
                  <c:v>7.61</c:v>
                </c:pt>
                <c:pt idx="3">
                  <c:v>8.2200000000000006</c:v>
                </c:pt>
                <c:pt idx="4">
                  <c:v>8.16</c:v>
                </c:pt>
              </c:numCache>
            </c:numRef>
          </c:val>
        </c:ser>
        <c:dLbls>
          <c:showLegendKey val="0"/>
          <c:showVal val="0"/>
          <c:showCatName val="0"/>
          <c:showSerName val="0"/>
          <c:showPercent val="0"/>
          <c:showBubbleSize val="0"/>
        </c:dLbls>
        <c:gapWidth val="150"/>
        <c:shape val="box"/>
        <c:axId val="97340032"/>
        <c:axId val="97341824"/>
        <c:axId val="0"/>
      </c:bar3DChart>
      <c:catAx>
        <c:axId val="97340032"/>
        <c:scaling>
          <c:orientation val="minMax"/>
        </c:scaling>
        <c:delete val="1"/>
        <c:axPos val="b"/>
        <c:majorTickMark val="out"/>
        <c:minorTickMark val="none"/>
        <c:tickLblPos val="nextTo"/>
        <c:crossAx val="97341824"/>
        <c:crosses val="autoZero"/>
        <c:auto val="1"/>
        <c:lblAlgn val="ctr"/>
        <c:lblOffset val="100"/>
        <c:noMultiLvlLbl val="0"/>
      </c:catAx>
      <c:valAx>
        <c:axId val="97341824"/>
        <c:scaling>
          <c:orientation val="minMax"/>
        </c:scaling>
        <c:delete val="0"/>
        <c:axPos val="l"/>
        <c:majorGridlines/>
        <c:numFmt formatCode="General" sourceLinked="1"/>
        <c:majorTickMark val="out"/>
        <c:minorTickMark val="none"/>
        <c:tickLblPos val="nextTo"/>
        <c:txPr>
          <a:bodyPr/>
          <a:lstStyle/>
          <a:p>
            <a:pPr>
              <a:defRPr sz="1100"/>
            </a:pPr>
            <a:endParaRPr lang="fr-FR"/>
          </a:p>
        </c:txPr>
        <c:crossAx val="97340032"/>
        <c:crosses val="autoZero"/>
        <c:crossBetween val="between"/>
      </c:valAx>
    </c:plotArea>
    <c:legend>
      <c:legendPos val="b"/>
      <c:layout>
        <c:manualLayout>
          <c:xMode val="edge"/>
          <c:yMode val="edge"/>
          <c:x val="9.9913803190294137E-2"/>
          <c:y val="1.5343920455948363E-2"/>
          <c:w val="0.29754377410372373"/>
          <c:h val="6.0579274324377798E-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932870372461101E-2"/>
          <c:y val="8.3808305093273444E-2"/>
          <c:w val="0.8928141627266909"/>
          <c:h val="0.80370097282943376"/>
        </c:manualLayout>
      </c:layout>
      <c:bar3DChart>
        <c:barDir val="col"/>
        <c:grouping val="clustered"/>
        <c:varyColors val="0"/>
        <c:ser>
          <c:idx val="0"/>
          <c:order val="0"/>
          <c:tx>
            <c:strRef>
              <c:f>'section 3'!$B$112:$C$112</c:f>
              <c:strCache>
                <c:ptCount val="1"/>
                <c:pt idx="0">
                  <c:v>percu 2007</c:v>
                </c:pt>
              </c:strCache>
            </c:strRef>
          </c:tx>
          <c:invertIfNegative val="0"/>
          <c:cat>
            <c:strRef>
              <c:f>'section 3'!$D$109:$H$109</c:f>
              <c:strCache>
                <c:ptCount val="5"/>
                <c:pt idx="0">
                  <c:v>Q1</c:v>
                </c:pt>
                <c:pt idx="1">
                  <c:v>Q2</c:v>
                </c:pt>
                <c:pt idx="2">
                  <c:v>Q3</c:v>
                </c:pt>
                <c:pt idx="3">
                  <c:v>Q4</c:v>
                </c:pt>
                <c:pt idx="4">
                  <c:v>Q5</c:v>
                </c:pt>
              </c:strCache>
            </c:strRef>
          </c:cat>
          <c:val>
            <c:numRef>
              <c:f>'section 3'!$D$112:$H$112</c:f>
              <c:numCache>
                <c:formatCode>General</c:formatCode>
                <c:ptCount val="5"/>
                <c:pt idx="0">
                  <c:v>6.91</c:v>
                </c:pt>
                <c:pt idx="1">
                  <c:v>6.8</c:v>
                </c:pt>
                <c:pt idx="2">
                  <c:v>6.78</c:v>
                </c:pt>
                <c:pt idx="3">
                  <c:v>7.75</c:v>
                </c:pt>
                <c:pt idx="4">
                  <c:v>6.91</c:v>
                </c:pt>
              </c:numCache>
            </c:numRef>
          </c:val>
        </c:ser>
        <c:ser>
          <c:idx val="1"/>
          <c:order val="1"/>
          <c:tx>
            <c:strRef>
              <c:f>'section 3'!$B$113:$C$113</c:f>
              <c:strCache>
                <c:ptCount val="1"/>
                <c:pt idx="0">
                  <c:v>percu 2013</c:v>
                </c:pt>
              </c:strCache>
            </c:strRef>
          </c:tx>
          <c:invertIfNegative val="0"/>
          <c:cat>
            <c:strRef>
              <c:f>'section 3'!$D$109:$H$109</c:f>
              <c:strCache>
                <c:ptCount val="5"/>
                <c:pt idx="0">
                  <c:v>Q1</c:v>
                </c:pt>
                <c:pt idx="1">
                  <c:v>Q2</c:v>
                </c:pt>
                <c:pt idx="2">
                  <c:v>Q3</c:v>
                </c:pt>
                <c:pt idx="3">
                  <c:v>Q4</c:v>
                </c:pt>
                <c:pt idx="4">
                  <c:v>Q5</c:v>
                </c:pt>
              </c:strCache>
            </c:strRef>
          </c:cat>
          <c:val>
            <c:numRef>
              <c:f>'section 3'!$D$113:$H$113</c:f>
              <c:numCache>
                <c:formatCode>General</c:formatCode>
                <c:ptCount val="5"/>
                <c:pt idx="0">
                  <c:v>7.45</c:v>
                </c:pt>
                <c:pt idx="1">
                  <c:v>6.97</c:v>
                </c:pt>
                <c:pt idx="2">
                  <c:v>7.14</c:v>
                </c:pt>
                <c:pt idx="3">
                  <c:v>7.86</c:v>
                </c:pt>
                <c:pt idx="4">
                  <c:v>7.24</c:v>
                </c:pt>
              </c:numCache>
            </c:numRef>
          </c:val>
        </c:ser>
        <c:dLbls>
          <c:showLegendKey val="0"/>
          <c:showVal val="0"/>
          <c:showCatName val="0"/>
          <c:showSerName val="0"/>
          <c:showPercent val="0"/>
          <c:showBubbleSize val="0"/>
        </c:dLbls>
        <c:gapWidth val="150"/>
        <c:shape val="box"/>
        <c:axId val="133244416"/>
        <c:axId val="133245952"/>
        <c:axId val="0"/>
      </c:bar3DChart>
      <c:catAx>
        <c:axId val="133244416"/>
        <c:scaling>
          <c:orientation val="minMax"/>
        </c:scaling>
        <c:delete val="1"/>
        <c:axPos val="b"/>
        <c:majorTickMark val="out"/>
        <c:minorTickMark val="none"/>
        <c:tickLblPos val="nextTo"/>
        <c:crossAx val="133245952"/>
        <c:crosses val="autoZero"/>
        <c:auto val="1"/>
        <c:lblAlgn val="ctr"/>
        <c:lblOffset val="100"/>
        <c:noMultiLvlLbl val="0"/>
      </c:catAx>
      <c:valAx>
        <c:axId val="133245952"/>
        <c:scaling>
          <c:orientation val="minMax"/>
        </c:scaling>
        <c:delete val="0"/>
        <c:axPos val="l"/>
        <c:majorGridlines/>
        <c:numFmt formatCode="General" sourceLinked="1"/>
        <c:majorTickMark val="out"/>
        <c:minorTickMark val="none"/>
        <c:tickLblPos val="nextTo"/>
        <c:txPr>
          <a:bodyPr/>
          <a:lstStyle/>
          <a:p>
            <a:pPr>
              <a:defRPr sz="1100"/>
            </a:pPr>
            <a:endParaRPr lang="fr-FR"/>
          </a:p>
        </c:txPr>
        <c:crossAx val="133244416"/>
        <c:crosses val="autoZero"/>
        <c:crossBetween val="between"/>
      </c:valAx>
    </c:plotArea>
    <c:legend>
      <c:legendPos val="t"/>
      <c:layout>
        <c:manualLayout>
          <c:xMode val="edge"/>
          <c:yMode val="edge"/>
          <c:x val="0.11807940870105116"/>
          <c:y val="1.9791417604254465E-2"/>
          <c:w val="0.30337915158706308"/>
          <c:h val="5.4900679239112585E-2"/>
        </c:manualLayout>
      </c:layout>
      <c:overlay val="0"/>
      <c:txPr>
        <a:bodyPr/>
        <a:lstStyle/>
        <a:p>
          <a:pPr>
            <a:defRPr sz="1400"/>
          </a:pPr>
          <a:endParaRPr lang="fr-F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19072615923014E-2"/>
          <c:y val="0.16289552347623215"/>
          <c:w val="0.84748696027230797"/>
          <c:h val="0.72112459900845727"/>
        </c:manualLayout>
      </c:layout>
      <c:lineChart>
        <c:grouping val="standard"/>
        <c:varyColors val="0"/>
        <c:ser>
          <c:idx val="0"/>
          <c:order val="0"/>
          <c:tx>
            <c:strRef>
              <c:f>'section 7'!$L$81</c:f>
              <c:strCache>
                <c:ptCount val="1"/>
                <c:pt idx="0">
                  <c:v>Professeurs</c:v>
                </c:pt>
              </c:strCache>
            </c:strRef>
          </c:tx>
          <c:cat>
            <c:strRef>
              <c:f>'section 7'!$K$82:$K$86</c:f>
              <c:strCache>
                <c:ptCount val="5"/>
                <c:pt idx="0">
                  <c:v>Q1</c:v>
                </c:pt>
                <c:pt idx="1">
                  <c:v>Q2</c:v>
                </c:pt>
                <c:pt idx="2">
                  <c:v>Q3</c:v>
                </c:pt>
                <c:pt idx="3">
                  <c:v>Q4</c:v>
                </c:pt>
                <c:pt idx="4">
                  <c:v>Q5</c:v>
                </c:pt>
              </c:strCache>
            </c:strRef>
          </c:cat>
          <c:val>
            <c:numRef>
              <c:f>'section 7'!$L$82:$L$86</c:f>
              <c:numCache>
                <c:formatCode>General</c:formatCode>
                <c:ptCount val="5"/>
                <c:pt idx="0">
                  <c:v>7.81</c:v>
                </c:pt>
                <c:pt idx="1">
                  <c:v>7</c:v>
                </c:pt>
                <c:pt idx="2">
                  <c:v>7.23</c:v>
                </c:pt>
                <c:pt idx="3">
                  <c:v>7.51</c:v>
                </c:pt>
                <c:pt idx="4">
                  <c:v>6.78</c:v>
                </c:pt>
              </c:numCache>
            </c:numRef>
          </c:val>
          <c:smooth val="0"/>
        </c:ser>
        <c:ser>
          <c:idx val="1"/>
          <c:order val="1"/>
          <c:tx>
            <c:strRef>
              <c:f>'section 7'!$M$81</c:f>
              <c:strCache>
                <c:ptCount val="1"/>
                <c:pt idx="0">
                  <c:v>1er cycle</c:v>
                </c:pt>
              </c:strCache>
            </c:strRef>
          </c:tx>
          <c:cat>
            <c:strRef>
              <c:f>'section 7'!$K$82:$K$86</c:f>
              <c:strCache>
                <c:ptCount val="5"/>
                <c:pt idx="0">
                  <c:v>Q1</c:v>
                </c:pt>
                <c:pt idx="1">
                  <c:v>Q2</c:v>
                </c:pt>
                <c:pt idx="2">
                  <c:v>Q3</c:v>
                </c:pt>
                <c:pt idx="3">
                  <c:v>Q4</c:v>
                </c:pt>
                <c:pt idx="4">
                  <c:v>Q5</c:v>
                </c:pt>
              </c:strCache>
            </c:strRef>
          </c:cat>
          <c:val>
            <c:numRef>
              <c:f>'section 7'!$M$82:$M$86</c:f>
              <c:numCache>
                <c:formatCode>General</c:formatCode>
                <c:ptCount val="5"/>
                <c:pt idx="0">
                  <c:v>7.49</c:v>
                </c:pt>
                <c:pt idx="1">
                  <c:v>6.94</c:v>
                </c:pt>
                <c:pt idx="2">
                  <c:v>7.14</c:v>
                </c:pt>
                <c:pt idx="3">
                  <c:v>7.89</c:v>
                </c:pt>
                <c:pt idx="4">
                  <c:v>7.29</c:v>
                </c:pt>
              </c:numCache>
            </c:numRef>
          </c:val>
          <c:smooth val="0"/>
        </c:ser>
        <c:ser>
          <c:idx val="2"/>
          <c:order val="2"/>
          <c:tx>
            <c:strRef>
              <c:f>'section 7'!$N$81</c:f>
              <c:strCache>
                <c:ptCount val="1"/>
                <c:pt idx="0">
                  <c:v>cycles supérieurs</c:v>
                </c:pt>
              </c:strCache>
            </c:strRef>
          </c:tx>
          <c:cat>
            <c:strRef>
              <c:f>'section 7'!$K$82:$K$86</c:f>
              <c:strCache>
                <c:ptCount val="5"/>
                <c:pt idx="0">
                  <c:v>Q1</c:v>
                </c:pt>
                <c:pt idx="1">
                  <c:v>Q2</c:v>
                </c:pt>
                <c:pt idx="2">
                  <c:v>Q3</c:v>
                </c:pt>
                <c:pt idx="3">
                  <c:v>Q4</c:v>
                </c:pt>
                <c:pt idx="4">
                  <c:v>Q5</c:v>
                </c:pt>
              </c:strCache>
            </c:strRef>
          </c:cat>
          <c:val>
            <c:numRef>
              <c:f>'section 7'!$N$82:$N$86</c:f>
              <c:numCache>
                <c:formatCode>General</c:formatCode>
                <c:ptCount val="5"/>
                <c:pt idx="0">
                  <c:v>7.22</c:v>
                </c:pt>
                <c:pt idx="1">
                  <c:v>7</c:v>
                </c:pt>
                <c:pt idx="2">
                  <c:v>7.07</c:v>
                </c:pt>
                <c:pt idx="3">
                  <c:v>7.89</c:v>
                </c:pt>
                <c:pt idx="4">
                  <c:v>7.21</c:v>
                </c:pt>
              </c:numCache>
            </c:numRef>
          </c:val>
          <c:smooth val="0"/>
        </c:ser>
        <c:dLbls>
          <c:showLegendKey val="0"/>
          <c:showVal val="0"/>
          <c:showCatName val="0"/>
          <c:showSerName val="0"/>
          <c:showPercent val="0"/>
          <c:showBubbleSize val="0"/>
        </c:dLbls>
        <c:marker val="1"/>
        <c:smooth val="0"/>
        <c:axId val="97405568"/>
        <c:axId val="97419648"/>
      </c:lineChart>
      <c:catAx>
        <c:axId val="97405568"/>
        <c:scaling>
          <c:orientation val="minMax"/>
        </c:scaling>
        <c:delete val="1"/>
        <c:axPos val="b"/>
        <c:majorTickMark val="out"/>
        <c:minorTickMark val="none"/>
        <c:tickLblPos val="nextTo"/>
        <c:crossAx val="97419648"/>
        <c:crosses val="autoZero"/>
        <c:auto val="1"/>
        <c:lblAlgn val="ctr"/>
        <c:lblOffset val="100"/>
        <c:noMultiLvlLbl val="0"/>
      </c:catAx>
      <c:valAx>
        <c:axId val="97419648"/>
        <c:scaling>
          <c:orientation val="minMax"/>
          <c:min val="6.6"/>
        </c:scaling>
        <c:delete val="0"/>
        <c:axPos val="l"/>
        <c:majorGridlines/>
        <c:numFmt formatCode="General" sourceLinked="1"/>
        <c:majorTickMark val="out"/>
        <c:minorTickMark val="none"/>
        <c:tickLblPos val="nextTo"/>
        <c:crossAx val="97405568"/>
        <c:crosses val="autoZero"/>
        <c:crossBetween val="between"/>
      </c:valAx>
    </c:plotArea>
    <c:legend>
      <c:legendPos val="t"/>
      <c:layout>
        <c:manualLayout>
          <c:xMode val="edge"/>
          <c:yMode val="edge"/>
          <c:x val="0.10741747603783661"/>
          <c:y val="5.989670246319987E-2"/>
          <c:w val="0.78814344626886357"/>
          <c:h val="6.3712169572863547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A1468-1E10-4403-8927-3B363B87BA7E}" type="doc">
      <dgm:prSet loTypeId="urn:microsoft.com/office/officeart/2008/layout/BubblePictureList" loCatId="picture" qsTypeId="urn:microsoft.com/office/officeart/2005/8/quickstyle/simple2" qsCatId="simple" csTypeId="urn:microsoft.com/office/officeart/2005/8/colors/colorful2" csCatId="colorful" phldr="1"/>
      <dgm:spPr/>
      <dgm:t>
        <a:bodyPr/>
        <a:lstStyle/>
        <a:p>
          <a:endParaRPr lang="fr-CA"/>
        </a:p>
      </dgm:t>
    </dgm:pt>
    <dgm:pt modelId="{7DEFDE27-6DCA-4181-94C9-51D3CE563B14}">
      <dgm:prSet phldrT="[Texte]" custT="1"/>
      <dgm:spPr/>
      <dgm:t>
        <a:bodyPr/>
        <a:lstStyle/>
        <a:p>
          <a:r>
            <a:rPr lang="fr-CA" sz="2000" dirty="0" smtClean="0">
              <a:latin typeface="Minion Pro" pitchFamily="18" charset="0"/>
            </a:rPr>
            <a:t>Espaces</a:t>
          </a:r>
          <a:endParaRPr lang="fr-CA" sz="2000" dirty="0">
            <a:latin typeface="Minion Pro" pitchFamily="18" charset="0"/>
          </a:endParaRPr>
        </a:p>
      </dgm:t>
    </dgm:pt>
    <dgm:pt modelId="{55B8FF7E-F72E-40A9-B9F9-45B53F1790DC}" type="parTrans" cxnId="{82E0193C-DF0C-458E-8BC5-6E5592AB59CE}">
      <dgm:prSet/>
      <dgm:spPr/>
      <dgm:t>
        <a:bodyPr/>
        <a:lstStyle/>
        <a:p>
          <a:endParaRPr lang="fr-CA"/>
        </a:p>
      </dgm:t>
    </dgm:pt>
    <dgm:pt modelId="{7A7C77AA-A77F-48A7-A1BA-B32C293F1DD0}" type="sibTrans" cxnId="{82E0193C-DF0C-458E-8BC5-6E5592AB59C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fr-CA"/>
        </a:p>
      </dgm:t>
    </dgm:pt>
    <dgm:pt modelId="{E31A7A37-0FD1-4F59-8ADA-82C81D028FDA}">
      <dgm:prSet phldrT="[Texte]" custT="1"/>
      <dgm:spPr/>
      <dgm:t>
        <a:bodyPr/>
        <a:lstStyle/>
        <a:p>
          <a:r>
            <a:rPr lang="fr-CA" sz="2000" dirty="0" smtClean="0">
              <a:latin typeface="Minion Pro" pitchFamily="18" charset="0"/>
            </a:rPr>
            <a:t>Collections</a:t>
          </a:r>
          <a:endParaRPr lang="fr-CA" sz="2000" dirty="0">
            <a:latin typeface="Minion Pro" pitchFamily="18" charset="0"/>
          </a:endParaRPr>
        </a:p>
      </dgm:t>
    </dgm:pt>
    <dgm:pt modelId="{7BC17C55-7D87-4AA5-96ED-4735C0DCD0E4}" type="parTrans" cxnId="{1BA97C7B-3F5F-49C3-90D9-0B9F4584FA31}">
      <dgm:prSet/>
      <dgm:spPr/>
      <dgm:t>
        <a:bodyPr/>
        <a:lstStyle/>
        <a:p>
          <a:endParaRPr lang="fr-CA"/>
        </a:p>
      </dgm:t>
    </dgm:pt>
    <dgm:pt modelId="{D9948610-CC73-4318-AA44-2BE81B74724A}" type="sibTrans" cxnId="{1BA97C7B-3F5F-49C3-90D9-0B9F4584FA3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fr-CA"/>
        </a:p>
      </dgm:t>
    </dgm:pt>
    <dgm:pt modelId="{ED9B1E46-5B11-46C7-9AA1-EB39BC12E058}">
      <dgm:prSet phldrT="[Texte]" custT="1"/>
      <dgm:spPr/>
      <dgm:t>
        <a:bodyPr/>
        <a:lstStyle/>
        <a:p>
          <a:r>
            <a:rPr lang="fr-CA" sz="2000" dirty="0" smtClean="0">
              <a:latin typeface="Minion Pro" pitchFamily="18" charset="0"/>
            </a:rPr>
            <a:t>Services</a:t>
          </a:r>
          <a:endParaRPr lang="fr-CA" sz="2000" dirty="0">
            <a:latin typeface="Minion Pro" pitchFamily="18" charset="0"/>
          </a:endParaRPr>
        </a:p>
      </dgm:t>
    </dgm:pt>
    <dgm:pt modelId="{102DDABD-A202-4809-A100-A06D489A141C}" type="parTrans" cxnId="{8B22150E-6DFE-437B-B9E6-D3601FB94D60}">
      <dgm:prSet/>
      <dgm:spPr/>
      <dgm:t>
        <a:bodyPr/>
        <a:lstStyle/>
        <a:p>
          <a:endParaRPr lang="fr-CA"/>
        </a:p>
      </dgm:t>
    </dgm:pt>
    <dgm:pt modelId="{97CFDED5-46B0-4839-9A1A-30A665A1705A}" type="sibTrans" cxnId="{8B22150E-6DFE-437B-B9E6-D3601FB94D6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t>
        <a:bodyPr/>
        <a:lstStyle/>
        <a:p>
          <a:endParaRPr lang="fr-CA"/>
        </a:p>
      </dgm:t>
    </dgm:pt>
    <dgm:pt modelId="{D2D47731-EF6E-4F2C-A5A8-141E04296CBB}" type="pres">
      <dgm:prSet presAssocID="{0BDA1468-1E10-4403-8927-3B363B87BA7E}" presName="Name0" presStyleCnt="0">
        <dgm:presLayoutVars>
          <dgm:chMax val="8"/>
          <dgm:chPref val="8"/>
          <dgm:dir/>
        </dgm:presLayoutVars>
      </dgm:prSet>
      <dgm:spPr/>
      <dgm:t>
        <a:bodyPr/>
        <a:lstStyle/>
        <a:p>
          <a:endParaRPr lang="fr-CA"/>
        </a:p>
      </dgm:t>
    </dgm:pt>
    <dgm:pt modelId="{0DEA326E-6E1F-4E67-B983-6BCED21C9529}" type="pres">
      <dgm:prSet presAssocID="{7DEFDE27-6DCA-4181-94C9-51D3CE563B14}" presName="parent_text_1" presStyleLbl="revTx" presStyleIdx="0" presStyleCnt="3" custLinFactNeighborX="150">
        <dgm:presLayoutVars>
          <dgm:chMax val="0"/>
          <dgm:chPref val="0"/>
          <dgm:bulletEnabled val="1"/>
        </dgm:presLayoutVars>
      </dgm:prSet>
      <dgm:spPr/>
      <dgm:t>
        <a:bodyPr/>
        <a:lstStyle/>
        <a:p>
          <a:endParaRPr lang="fr-CA"/>
        </a:p>
      </dgm:t>
    </dgm:pt>
    <dgm:pt modelId="{FD040722-88EF-4982-8A0E-7827CAC955FD}" type="pres">
      <dgm:prSet presAssocID="{7DEFDE27-6DCA-4181-94C9-51D3CE563B14}" presName="image_accent_1" presStyleCnt="0"/>
      <dgm:spPr/>
    </dgm:pt>
    <dgm:pt modelId="{529EA372-9A45-482D-A728-0D594B00A18B}" type="pres">
      <dgm:prSet presAssocID="{7DEFDE27-6DCA-4181-94C9-51D3CE563B14}" presName="imageAccentRepeatNode" presStyleLbl="alignNode1" presStyleIdx="0" presStyleCnt="6" custLinFactNeighborX="-3145"/>
      <dgm:spPr/>
    </dgm:pt>
    <dgm:pt modelId="{FECA6F9B-7A71-41B5-8813-CD96FF72F3B5}" type="pres">
      <dgm:prSet presAssocID="{7DEFDE27-6DCA-4181-94C9-51D3CE563B14}" presName="accent_1" presStyleLbl="alignNode1" presStyleIdx="1" presStyleCnt="6" custLinFactNeighborX="-21190" custLinFactNeighborY="-12726"/>
      <dgm:spPr/>
    </dgm:pt>
    <dgm:pt modelId="{CBB14897-0BDE-40E1-9701-09A99CE03654}" type="pres">
      <dgm:prSet presAssocID="{7A7C77AA-A77F-48A7-A1BA-B32C293F1DD0}" presName="image_1" presStyleCnt="0"/>
      <dgm:spPr/>
    </dgm:pt>
    <dgm:pt modelId="{F600D37E-996F-4544-B11B-71A5C76ABAF1}" type="pres">
      <dgm:prSet presAssocID="{7A7C77AA-A77F-48A7-A1BA-B32C293F1DD0}" presName="imageRepeatNode" presStyleLbl="fgImgPlace1" presStyleIdx="0" presStyleCnt="3" custLinFactNeighborX="-3410"/>
      <dgm:spPr/>
      <dgm:t>
        <a:bodyPr/>
        <a:lstStyle/>
        <a:p>
          <a:endParaRPr lang="fr-CA"/>
        </a:p>
      </dgm:t>
    </dgm:pt>
    <dgm:pt modelId="{393DA3F0-C7C8-47AD-8F3A-031C41A1F7D2}" type="pres">
      <dgm:prSet presAssocID="{E31A7A37-0FD1-4F59-8ADA-82C81D028FDA}" presName="parent_text_2" presStyleLbl="revTx" presStyleIdx="1" presStyleCnt="3">
        <dgm:presLayoutVars>
          <dgm:chMax val="0"/>
          <dgm:chPref val="0"/>
          <dgm:bulletEnabled val="1"/>
        </dgm:presLayoutVars>
      </dgm:prSet>
      <dgm:spPr/>
      <dgm:t>
        <a:bodyPr/>
        <a:lstStyle/>
        <a:p>
          <a:endParaRPr lang="fr-CA"/>
        </a:p>
      </dgm:t>
    </dgm:pt>
    <dgm:pt modelId="{D465663B-19E0-4F9D-9B07-CF7AE77C3628}" type="pres">
      <dgm:prSet presAssocID="{E31A7A37-0FD1-4F59-8ADA-82C81D028FDA}" presName="image_accent_2" presStyleCnt="0"/>
      <dgm:spPr/>
    </dgm:pt>
    <dgm:pt modelId="{ABC2994A-CE33-42C0-86DB-EAE079B8E8CA}" type="pres">
      <dgm:prSet presAssocID="{E31A7A37-0FD1-4F59-8ADA-82C81D028FDA}" presName="imageAccentRepeatNode" presStyleLbl="alignNode1" presStyleIdx="2" presStyleCnt="6" custScaleX="113636" custScaleY="113663" custLinFactNeighborX="6015" custLinFactNeighborY="6015"/>
      <dgm:spPr/>
    </dgm:pt>
    <dgm:pt modelId="{388F5002-3976-44A1-801C-60ACA24C2149}" type="pres">
      <dgm:prSet presAssocID="{D9948610-CC73-4318-AA44-2BE81B74724A}" presName="image_2" presStyleCnt="0"/>
      <dgm:spPr/>
    </dgm:pt>
    <dgm:pt modelId="{43797589-AD70-4EF9-96E4-B5267DAB68F8}" type="pres">
      <dgm:prSet presAssocID="{D9948610-CC73-4318-AA44-2BE81B74724A}" presName="imageRepeatNode" presStyleLbl="fgImgPlace1" presStyleIdx="1" presStyleCnt="3" custScaleX="113394" custScaleY="113383" custLinFactNeighborX="6820" custLinFactNeighborY="6820"/>
      <dgm:spPr/>
      <dgm:t>
        <a:bodyPr/>
        <a:lstStyle/>
        <a:p>
          <a:endParaRPr lang="fr-CA"/>
        </a:p>
      </dgm:t>
    </dgm:pt>
    <dgm:pt modelId="{1E165D0A-C799-4B2B-9389-CAB6ADC3438C}" type="pres">
      <dgm:prSet presAssocID="{ED9B1E46-5B11-46C7-9AA1-EB39BC12E058}" presName="image_accent_3" presStyleCnt="0"/>
      <dgm:spPr/>
    </dgm:pt>
    <dgm:pt modelId="{A9999954-DADF-4B01-9134-660A4D60DEDD}" type="pres">
      <dgm:prSet presAssocID="{ED9B1E46-5B11-46C7-9AA1-EB39BC12E058}" presName="imageAccentRepeatNode" presStyleLbl="alignNode1" presStyleIdx="3" presStyleCnt="6" custScaleX="109937" custScaleY="109902"/>
      <dgm:spPr/>
    </dgm:pt>
    <dgm:pt modelId="{ED71EDC8-9BF5-412B-8670-0E51195F6566}" type="pres">
      <dgm:prSet presAssocID="{ED9B1E46-5B11-46C7-9AA1-EB39BC12E058}" presName="parent_text_3" presStyleLbl="revTx" presStyleIdx="2" presStyleCnt="3" custLinFactNeighborX="150">
        <dgm:presLayoutVars>
          <dgm:chMax val="0"/>
          <dgm:chPref val="0"/>
          <dgm:bulletEnabled val="1"/>
        </dgm:presLayoutVars>
      </dgm:prSet>
      <dgm:spPr/>
      <dgm:t>
        <a:bodyPr/>
        <a:lstStyle/>
        <a:p>
          <a:endParaRPr lang="fr-CA"/>
        </a:p>
      </dgm:t>
    </dgm:pt>
    <dgm:pt modelId="{18078196-DF4D-47EC-AE56-3A14715F5A7B}" type="pres">
      <dgm:prSet presAssocID="{ED9B1E46-5B11-46C7-9AA1-EB39BC12E058}" presName="accent_2" presStyleLbl="alignNode1" presStyleIdx="4" presStyleCnt="6"/>
      <dgm:spPr/>
    </dgm:pt>
    <dgm:pt modelId="{5354FDD6-94EE-4E61-ACDC-03CCA58E5540}" type="pres">
      <dgm:prSet presAssocID="{ED9B1E46-5B11-46C7-9AA1-EB39BC12E058}" presName="accent_3" presStyleLbl="alignNode1" presStyleIdx="5" presStyleCnt="6"/>
      <dgm:spPr/>
    </dgm:pt>
    <dgm:pt modelId="{9A912021-2934-4824-B94D-7019148A6B22}" type="pres">
      <dgm:prSet presAssocID="{97CFDED5-46B0-4839-9A1A-30A665A1705A}" presName="image_3" presStyleCnt="0"/>
      <dgm:spPr/>
    </dgm:pt>
    <dgm:pt modelId="{83E29B4C-9498-4C48-97D0-A38BB62A6561}" type="pres">
      <dgm:prSet presAssocID="{97CFDED5-46B0-4839-9A1A-30A665A1705A}" presName="imageRepeatNode" presStyleLbl="fgImgPlace1" presStyleIdx="2" presStyleCnt="3" custScaleX="110976" custScaleY="110985"/>
      <dgm:spPr/>
      <dgm:t>
        <a:bodyPr/>
        <a:lstStyle/>
        <a:p>
          <a:endParaRPr lang="fr-CA"/>
        </a:p>
      </dgm:t>
    </dgm:pt>
  </dgm:ptLst>
  <dgm:cxnLst>
    <dgm:cxn modelId="{25421FDF-3E74-474E-A221-09AA94F3324B}" type="presOf" srcId="{97CFDED5-46B0-4839-9A1A-30A665A1705A}" destId="{83E29B4C-9498-4C48-97D0-A38BB62A6561}" srcOrd="0" destOrd="0" presId="urn:microsoft.com/office/officeart/2008/layout/BubblePictureList"/>
    <dgm:cxn modelId="{D13757D0-9C73-40BC-9E15-DA9B5CA411EC}" type="presOf" srcId="{D9948610-CC73-4318-AA44-2BE81B74724A}" destId="{43797589-AD70-4EF9-96E4-B5267DAB68F8}" srcOrd="0" destOrd="0" presId="urn:microsoft.com/office/officeart/2008/layout/BubblePictureList"/>
    <dgm:cxn modelId="{29CB2F05-2835-431B-BF59-4E529C56B573}" type="presOf" srcId="{7DEFDE27-6DCA-4181-94C9-51D3CE563B14}" destId="{0DEA326E-6E1F-4E67-B983-6BCED21C9529}" srcOrd="0" destOrd="0" presId="urn:microsoft.com/office/officeart/2008/layout/BubblePictureList"/>
    <dgm:cxn modelId="{10C41CE3-6EC7-41CD-B859-C94191BDE683}" type="presOf" srcId="{E31A7A37-0FD1-4F59-8ADA-82C81D028FDA}" destId="{393DA3F0-C7C8-47AD-8F3A-031C41A1F7D2}" srcOrd="0" destOrd="0" presId="urn:microsoft.com/office/officeart/2008/layout/BubblePictureList"/>
    <dgm:cxn modelId="{BE1A35A2-122C-4009-8716-4885E3BD0C64}" type="presOf" srcId="{ED9B1E46-5B11-46C7-9AA1-EB39BC12E058}" destId="{ED71EDC8-9BF5-412B-8670-0E51195F6566}" srcOrd="0" destOrd="0" presId="urn:microsoft.com/office/officeart/2008/layout/BubblePictureList"/>
    <dgm:cxn modelId="{2E065467-CBD9-4F8C-B5F6-39EAEBD98131}" type="presOf" srcId="{7A7C77AA-A77F-48A7-A1BA-B32C293F1DD0}" destId="{F600D37E-996F-4544-B11B-71A5C76ABAF1}" srcOrd="0" destOrd="0" presId="urn:microsoft.com/office/officeart/2008/layout/BubblePictureList"/>
    <dgm:cxn modelId="{8B22150E-6DFE-437B-B9E6-D3601FB94D60}" srcId="{0BDA1468-1E10-4403-8927-3B363B87BA7E}" destId="{ED9B1E46-5B11-46C7-9AA1-EB39BC12E058}" srcOrd="2" destOrd="0" parTransId="{102DDABD-A202-4809-A100-A06D489A141C}" sibTransId="{97CFDED5-46B0-4839-9A1A-30A665A1705A}"/>
    <dgm:cxn modelId="{1BA97C7B-3F5F-49C3-90D9-0B9F4584FA31}" srcId="{0BDA1468-1E10-4403-8927-3B363B87BA7E}" destId="{E31A7A37-0FD1-4F59-8ADA-82C81D028FDA}" srcOrd="1" destOrd="0" parTransId="{7BC17C55-7D87-4AA5-96ED-4735C0DCD0E4}" sibTransId="{D9948610-CC73-4318-AA44-2BE81B74724A}"/>
    <dgm:cxn modelId="{B7DD823A-10E6-4C46-B419-9DFC37E003E5}" type="presOf" srcId="{0BDA1468-1E10-4403-8927-3B363B87BA7E}" destId="{D2D47731-EF6E-4F2C-A5A8-141E04296CBB}" srcOrd="0" destOrd="0" presId="urn:microsoft.com/office/officeart/2008/layout/BubblePictureList"/>
    <dgm:cxn modelId="{82E0193C-DF0C-458E-8BC5-6E5592AB59CE}" srcId="{0BDA1468-1E10-4403-8927-3B363B87BA7E}" destId="{7DEFDE27-6DCA-4181-94C9-51D3CE563B14}" srcOrd="0" destOrd="0" parTransId="{55B8FF7E-F72E-40A9-B9F9-45B53F1790DC}" sibTransId="{7A7C77AA-A77F-48A7-A1BA-B32C293F1DD0}"/>
    <dgm:cxn modelId="{0BEB18B0-1FDC-4563-92B9-820553DEB0EA}" type="presParOf" srcId="{D2D47731-EF6E-4F2C-A5A8-141E04296CBB}" destId="{0DEA326E-6E1F-4E67-B983-6BCED21C9529}" srcOrd="0" destOrd="0" presId="urn:microsoft.com/office/officeart/2008/layout/BubblePictureList"/>
    <dgm:cxn modelId="{F42E93B7-A20E-4F8D-A7B6-FF4CF2ADEA15}" type="presParOf" srcId="{D2D47731-EF6E-4F2C-A5A8-141E04296CBB}" destId="{FD040722-88EF-4982-8A0E-7827CAC955FD}" srcOrd="1" destOrd="0" presId="urn:microsoft.com/office/officeart/2008/layout/BubblePictureList"/>
    <dgm:cxn modelId="{C33B91A4-4E34-49EE-8931-DAA883CF2B67}" type="presParOf" srcId="{FD040722-88EF-4982-8A0E-7827CAC955FD}" destId="{529EA372-9A45-482D-A728-0D594B00A18B}" srcOrd="0" destOrd="0" presId="urn:microsoft.com/office/officeart/2008/layout/BubblePictureList"/>
    <dgm:cxn modelId="{32D670B9-9D51-4420-A96A-A0FB04465A98}" type="presParOf" srcId="{D2D47731-EF6E-4F2C-A5A8-141E04296CBB}" destId="{FECA6F9B-7A71-41B5-8813-CD96FF72F3B5}" srcOrd="2" destOrd="0" presId="urn:microsoft.com/office/officeart/2008/layout/BubblePictureList"/>
    <dgm:cxn modelId="{3201E6C6-A691-4022-AA91-C436C7159F7E}" type="presParOf" srcId="{D2D47731-EF6E-4F2C-A5A8-141E04296CBB}" destId="{CBB14897-0BDE-40E1-9701-09A99CE03654}" srcOrd="3" destOrd="0" presId="urn:microsoft.com/office/officeart/2008/layout/BubblePictureList"/>
    <dgm:cxn modelId="{AB3E1169-2959-457E-A871-7EC88B766676}" type="presParOf" srcId="{CBB14897-0BDE-40E1-9701-09A99CE03654}" destId="{F600D37E-996F-4544-B11B-71A5C76ABAF1}" srcOrd="0" destOrd="0" presId="urn:microsoft.com/office/officeart/2008/layout/BubblePictureList"/>
    <dgm:cxn modelId="{AEF1F314-2CB6-4FCD-97D8-DD439A018F81}" type="presParOf" srcId="{D2D47731-EF6E-4F2C-A5A8-141E04296CBB}" destId="{393DA3F0-C7C8-47AD-8F3A-031C41A1F7D2}" srcOrd="4" destOrd="0" presId="urn:microsoft.com/office/officeart/2008/layout/BubblePictureList"/>
    <dgm:cxn modelId="{CBC66EDA-15F2-4714-A6D6-A466733E137D}" type="presParOf" srcId="{D2D47731-EF6E-4F2C-A5A8-141E04296CBB}" destId="{D465663B-19E0-4F9D-9B07-CF7AE77C3628}" srcOrd="5" destOrd="0" presId="urn:microsoft.com/office/officeart/2008/layout/BubblePictureList"/>
    <dgm:cxn modelId="{C3639322-0F93-452E-86D8-B2CC0AE05C33}" type="presParOf" srcId="{D465663B-19E0-4F9D-9B07-CF7AE77C3628}" destId="{ABC2994A-CE33-42C0-86DB-EAE079B8E8CA}" srcOrd="0" destOrd="0" presId="urn:microsoft.com/office/officeart/2008/layout/BubblePictureList"/>
    <dgm:cxn modelId="{CAC61042-FADF-4999-A361-83C647F1A812}" type="presParOf" srcId="{D2D47731-EF6E-4F2C-A5A8-141E04296CBB}" destId="{388F5002-3976-44A1-801C-60ACA24C2149}" srcOrd="6" destOrd="0" presId="urn:microsoft.com/office/officeart/2008/layout/BubblePictureList"/>
    <dgm:cxn modelId="{71592B32-36FA-4146-8FB8-AA5226E52D3C}" type="presParOf" srcId="{388F5002-3976-44A1-801C-60ACA24C2149}" destId="{43797589-AD70-4EF9-96E4-B5267DAB68F8}" srcOrd="0" destOrd="0" presId="urn:microsoft.com/office/officeart/2008/layout/BubblePictureList"/>
    <dgm:cxn modelId="{2CF9A5DF-505D-40D9-AAF2-B5EF64534BB2}" type="presParOf" srcId="{D2D47731-EF6E-4F2C-A5A8-141E04296CBB}" destId="{1E165D0A-C799-4B2B-9389-CAB6ADC3438C}" srcOrd="7" destOrd="0" presId="urn:microsoft.com/office/officeart/2008/layout/BubblePictureList"/>
    <dgm:cxn modelId="{40A5F140-1E06-479E-B25A-6E7EF3B24C72}" type="presParOf" srcId="{1E165D0A-C799-4B2B-9389-CAB6ADC3438C}" destId="{A9999954-DADF-4B01-9134-660A4D60DEDD}" srcOrd="0" destOrd="0" presId="urn:microsoft.com/office/officeart/2008/layout/BubblePictureList"/>
    <dgm:cxn modelId="{F3A2ADA6-C92C-4200-AB62-3DDB9EAFFCBB}" type="presParOf" srcId="{D2D47731-EF6E-4F2C-A5A8-141E04296CBB}" destId="{ED71EDC8-9BF5-412B-8670-0E51195F6566}" srcOrd="8" destOrd="0" presId="urn:microsoft.com/office/officeart/2008/layout/BubblePictureList"/>
    <dgm:cxn modelId="{9DBC4C39-5BC0-4782-A6C0-3E60A3A29940}" type="presParOf" srcId="{D2D47731-EF6E-4F2C-A5A8-141E04296CBB}" destId="{18078196-DF4D-47EC-AE56-3A14715F5A7B}" srcOrd="9" destOrd="0" presId="urn:microsoft.com/office/officeart/2008/layout/BubblePictureList"/>
    <dgm:cxn modelId="{1605AE48-B4D9-49F8-B0FD-158A16EF63C4}" type="presParOf" srcId="{D2D47731-EF6E-4F2C-A5A8-141E04296CBB}" destId="{5354FDD6-94EE-4E61-ACDC-03CCA58E5540}" srcOrd="10" destOrd="0" presId="urn:microsoft.com/office/officeart/2008/layout/BubblePictureList"/>
    <dgm:cxn modelId="{21CD22F2-CA99-4127-80C7-09367DE03454}" type="presParOf" srcId="{D2D47731-EF6E-4F2C-A5A8-141E04296CBB}" destId="{9A912021-2934-4824-B94D-7019148A6B22}" srcOrd="11" destOrd="0" presId="urn:microsoft.com/office/officeart/2008/layout/BubblePictureList"/>
    <dgm:cxn modelId="{6F274308-194A-4616-8C09-EC56D1D657AB}" type="presParOf" srcId="{9A912021-2934-4824-B94D-7019148A6B22}" destId="{83E29B4C-9498-4C48-97D0-A38BB62A6561}" srcOrd="0" destOrd="0" presId="urn:microsoft.com/office/officeart/2008/layout/Bubble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CC3F3-BFCD-4E45-9F1E-93133C8D453A}" type="doc">
      <dgm:prSet loTypeId="urn:microsoft.com/office/officeart/2005/8/layout/arrow5" loCatId="relationship" qsTypeId="urn:microsoft.com/office/officeart/2005/8/quickstyle/simple2" qsCatId="simple" csTypeId="urn:microsoft.com/office/officeart/2005/8/colors/colorful2" csCatId="colorful" phldr="1"/>
      <dgm:spPr/>
      <dgm:t>
        <a:bodyPr/>
        <a:lstStyle/>
        <a:p>
          <a:endParaRPr lang="fr-CA"/>
        </a:p>
      </dgm:t>
    </dgm:pt>
    <dgm:pt modelId="{5497EA85-27D4-47EF-BB1A-7995BB342D6D}">
      <dgm:prSet phldrT="[Texte]"/>
      <dgm:spPr/>
      <dgm:t>
        <a:bodyPr/>
        <a:lstStyle/>
        <a:p>
          <a:r>
            <a:rPr lang="fr-CA" dirty="0" smtClean="0"/>
            <a:t>BUL</a:t>
          </a:r>
          <a:endParaRPr lang="fr-CA" dirty="0"/>
        </a:p>
      </dgm:t>
    </dgm:pt>
    <dgm:pt modelId="{AC43648B-19EF-4A92-B6CE-258B65B4C9AC}" type="parTrans" cxnId="{CC48551D-94EE-45DC-AAA5-045AF4F0522C}">
      <dgm:prSet/>
      <dgm:spPr/>
      <dgm:t>
        <a:bodyPr/>
        <a:lstStyle/>
        <a:p>
          <a:endParaRPr lang="fr-CA"/>
        </a:p>
      </dgm:t>
    </dgm:pt>
    <dgm:pt modelId="{8EAE5378-3412-44D9-9769-6674BBE0317C}" type="sibTrans" cxnId="{CC48551D-94EE-45DC-AAA5-045AF4F0522C}">
      <dgm:prSet/>
      <dgm:spPr/>
      <dgm:t>
        <a:bodyPr/>
        <a:lstStyle/>
        <a:p>
          <a:endParaRPr lang="fr-CA"/>
        </a:p>
      </dgm:t>
    </dgm:pt>
    <dgm:pt modelId="{8F65CC7C-9EB8-4FF6-8F21-D6E30E06CE5B}">
      <dgm:prSet phldrT="[Texte]"/>
      <dgm:spPr/>
      <dgm:t>
        <a:bodyPr/>
        <a:lstStyle/>
        <a:p>
          <a:r>
            <a:rPr lang="fr-CA" dirty="0" smtClean="0"/>
            <a:t>BCI-CREPUQ</a:t>
          </a:r>
          <a:endParaRPr lang="fr-CA" dirty="0"/>
        </a:p>
      </dgm:t>
    </dgm:pt>
    <dgm:pt modelId="{B4C23D4F-16E2-4921-AFDA-E1DC7608B974}" type="parTrans" cxnId="{6841E96D-D9A1-4B01-BEB0-67696F21A512}">
      <dgm:prSet/>
      <dgm:spPr/>
      <dgm:t>
        <a:bodyPr/>
        <a:lstStyle/>
        <a:p>
          <a:endParaRPr lang="fr-CA"/>
        </a:p>
      </dgm:t>
    </dgm:pt>
    <dgm:pt modelId="{9C4F2F7A-82C2-4844-85F4-CBFD59428D3B}" type="sibTrans" cxnId="{6841E96D-D9A1-4B01-BEB0-67696F21A512}">
      <dgm:prSet/>
      <dgm:spPr/>
      <dgm:t>
        <a:bodyPr/>
        <a:lstStyle/>
        <a:p>
          <a:endParaRPr lang="fr-CA"/>
        </a:p>
      </dgm:t>
    </dgm:pt>
    <dgm:pt modelId="{4DBDE687-65F9-4AB7-B025-836BE1799DE2}">
      <dgm:prSet/>
      <dgm:spPr/>
      <dgm:t>
        <a:bodyPr/>
        <a:lstStyle/>
        <a:p>
          <a:r>
            <a:rPr lang="fr-CA" dirty="0" smtClean="0"/>
            <a:t>ABRC</a:t>
          </a:r>
          <a:endParaRPr lang="fr-CA" dirty="0"/>
        </a:p>
      </dgm:t>
    </dgm:pt>
    <dgm:pt modelId="{8FC06ADF-1C03-4009-8A9C-773B2F4DC63D}" type="parTrans" cxnId="{89F1B43E-2F8E-4F55-8D9B-E96330987A1A}">
      <dgm:prSet/>
      <dgm:spPr/>
      <dgm:t>
        <a:bodyPr/>
        <a:lstStyle/>
        <a:p>
          <a:endParaRPr lang="fr-CA"/>
        </a:p>
      </dgm:t>
    </dgm:pt>
    <dgm:pt modelId="{6C30A3E3-052B-4F61-B001-AAB1CB836D94}" type="sibTrans" cxnId="{89F1B43E-2F8E-4F55-8D9B-E96330987A1A}">
      <dgm:prSet/>
      <dgm:spPr/>
      <dgm:t>
        <a:bodyPr/>
        <a:lstStyle/>
        <a:p>
          <a:endParaRPr lang="fr-CA"/>
        </a:p>
      </dgm:t>
    </dgm:pt>
    <dgm:pt modelId="{664393C3-A695-47B2-9E1E-BBCF2EC89B41}">
      <dgm:prSet/>
      <dgm:spPr/>
      <dgm:t>
        <a:bodyPr/>
        <a:lstStyle/>
        <a:p>
          <a:r>
            <a:rPr lang="fr-CA" dirty="0" smtClean="0"/>
            <a:t>U15</a:t>
          </a:r>
          <a:endParaRPr lang="fr-CA" dirty="0"/>
        </a:p>
      </dgm:t>
    </dgm:pt>
    <dgm:pt modelId="{06866CC2-C8BA-47A2-B708-86188664AC30}" type="parTrans" cxnId="{064CC5BA-E405-4820-8523-9F495EF4A72F}">
      <dgm:prSet/>
      <dgm:spPr/>
      <dgm:t>
        <a:bodyPr/>
        <a:lstStyle/>
        <a:p>
          <a:endParaRPr lang="fr-CA"/>
        </a:p>
      </dgm:t>
    </dgm:pt>
    <dgm:pt modelId="{CF105AE6-D6A4-4205-98BA-F10C5070CA9E}" type="sibTrans" cxnId="{064CC5BA-E405-4820-8523-9F495EF4A72F}">
      <dgm:prSet/>
      <dgm:spPr/>
      <dgm:t>
        <a:bodyPr/>
        <a:lstStyle/>
        <a:p>
          <a:endParaRPr lang="fr-CA"/>
        </a:p>
      </dgm:t>
    </dgm:pt>
    <dgm:pt modelId="{93D9770B-F5D6-4F84-86D5-83FC0235BAEC}" type="pres">
      <dgm:prSet presAssocID="{251CC3F3-BFCD-4E45-9F1E-93133C8D453A}" presName="diagram" presStyleCnt="0">
        <dgm:presLayoutVars>
          <dgm:dir/>
          <dgm:resizeHandles val="exact"/>
        </dgm:presLayoutVars>
      </dgm:prSet>
      <dgm:spPr/>
      <dgm:t>
        <a:bodyPr/>
        <a:lstStyle/>
        <a:p>
          <a:endParaRPr lang="fr-CA"/>
        </a:p>
      </dgm:t>
    </dgm:pt>
    <dgm:pt modelId="{44030BB4-9190-4BDB-9FD0-5BADAC6EFD2E}" type="pres">
      <dgm:prSet presAssocID="{5497EA85-27D4-47EF-BB1A-7995BB342D6D}" presName="arrow" presStyleLbl="node1" presStyleIdx="0" presStyleCnt="4" custScaleX="107260" custScaleY="92466" custRadScaleRad="97260">
        <dgm:presLayoutVars>
          <dgm:bulletEnabled val="1"/>
        </dgm:presLayoutVars>
      </dgm:prSet>
      <dgm:spPr/>
      <dgm:t>
        <a:bodyPr/>
        <a:lstStyle/>
        <a:p>
          <a:endParaRPr lang="fr-CA"/>
        </a:p>
      </dgm:t>
    </dgm:pt>
    <dgm:pt modelId="{ED6F5966-7FAB-4C58-8B10-0EACBB667379}" type="pres">
      <dgm:prSet presAssocID="{4DBDE687-65F9-4AB7-B025-836BE1799DE2}" presName="arrow" presStyleLbl="node1" presStyleIdx="1" presStyleCnt="4" custScaleX="107260" custScaleY="92466" custRadScaleRad="97260">
        <dgm:presLayoutVars>
          <dgm:bulletEnabled val="1"/>
        </dgm:presLayoutVars>
      </dgm:prSet>
      <dgm:spPr/>
      <dgm:t>
        <a:bodyPr/>
        <a:lstStyle/>
        <a:p>
          <a:endParaRPr lang="fr-CA"/>
        </a:p>
      </dgm:t>
    </dgm:pt>
    <dgm:pt modelId="{6DD0B31B-FE18-49EA-815D-10548C09EF44}" type="pres">
      <dgm:prSet presAssocID="{664393C3-A695-47B2-9E1E-BBCF2EC89B41}" presName="arrow" presStyleLbl="node1" presStyleIdx="2" presStyleCnt="4" custScaleX="107260" custScaleY="92466" custRadScaleRad="97260">
        <dgm:presLayoutVars>
          <dgm:bulletEnabled val="1"/>
        </dgm:presLayoutVars>
      </dgm:prSet>
      <dgm:spPr/>
      <dgm:t>
        <a:bodyPr/>
        <a:lstStyle/>
        <a:p>
          <a:endParaRPr lang="fr-CA"/>
        </a:p>
      </dgm:t>
    </dgm:pt>
    <dgm:pt modelId="{D0162E6B-9411-4893-8508-44BF0F2BB8FA}" type="pres">
      <dgm:prSet presAssocID="{8F65CC7C-9EB8-4FF6-8F21-D6E30E06CE5B}" presName="arrow" presStyleLbl="node1" presStyleIdx="3" presStyleCnt="4" custScaleX="107260" custScaleY="92466" custRadScaleRad="97260">
        <dgm:presLayoutVars>
          <dgm:bulletEnabled val="1"/>
        </dgm:presLayoutVars>
      </dgm:prSet>
      <dgm:spPr/>
      <dgm:t>
        <a:bodyPr/>
        <a:lstStyle/>
        <a:p>
          <a:endParaRPr lang="fr-CA"/>
        </a:p>
      </dgm:t>
    </dgm:pt>
  </dgm:ptLst>
  <dgm:cxnLst>
    <dgm:cxn modelId="{CC48551D-94EE-45DC-AAA5-045AF4F0522C}" srcId="{251CC3F3-BFCD-4E45-9F1E-93133C8D453A}" destId="{5497EA85-27D4-47EF-BB1A-7995BB342D6D}" srcOrd="0" destOrd="0" parTransId="{AC43648B-19EF-4A92-B6CE-258B65B4C9AC}" sibTransId="{8EAE5378-3412-44D9-9769-6674BBE0317C}"/>
    <dgm:cxn modelId="{064CC5BA-E405-4820-8523-9F495EF4A72F}" srcId="{251CC3F3-BFCD-4E45-9F1E-93133C8D453A}" destId="{664393C3-A695-47B2-9E1E-BBCF2EC89B41}" srcOrd="2" destOrd="0" parTransId="{06866CC2-C8BA-47A2-B708-86188664AC30}" sibTransId="{CF105AE6-D6A4-4205-98BA-F10C5070CA9E}"/>
    <dgm:cxn modelId="{67EEE37B-2DDF-4FE1-B8BE-697D26EBE480}" type="presOf" srcId="{4DBDE687-65F9-4AB7-B025-836BE1799DE2}" destId="{ED6F5966-7FAB-4C58-8B10-0EACBB667379}" srcOrd="0" destOrd="0" presId="urn:microsoft.com/office/officeart/2005/8/layout/arrow5"/>
    <dgm:cxn modelId="{6841E96D-D9A1-4B01-BEB0-67696F21A512}" srcId="{251CC3F3-BFCD-4E45-9F1E-93133C8D453A}" destId="{8F65CC7C-9EB8-4FF6-8F21-D6E30E06CE5B}" srcOrd="3" destOrd="0" parTransId="{B4C23D4F-16E2-4921-AFDA-E1DC7608B974}" sibTransId="{9C4F2F7A-82C2-4844-85F4-CBFD59428D3B}"/>
    <dgm:cxn modelId="{85A94A4E-A86D-4DF9-8F2B-994CE8EAE91F}" type="presOf" srcId="{664393C3-A695-47B2-9E1E-BBCF2EC89B41}" destId="{6DD0B31B-FE18-49EA-815D-10548C09EF44}" srcOrd="0" destOrd="0" presId="urn:microsoft.com/office/officeart/2005/8/layout/arrow5"/>
    <dgm:cxn modelId="{1A875C1A-D73A-47F0-AE69-46579AC803C4}" type="presOf" srcId="{8F65CC7C-9EB8-4FF6-8F21-D6E30E06CE5B}" destId="{D0162E6B-9411-4893-8508-44BF0F2BB8FA}" srcOrd="0" destOrd="0" presId="urn:microsoft.com/office/officeart/2005/8/layout/arrow5"/>
    <dgm:cxn modelId="{89F1B43E-2F8E-4F55-8D9B-E96330987A1A}" srcId="{251CC3F3-BFCD-4E45-9F1E-93133C8D453A}" destId="{4DBDE687-65F9-4AB7-B025-836BE1799DE2}" srcOrd="1" destOrd="0" parTransId="{8FC06ADF-1C03-4009-8A9C-773B2F4DC63D}" sibTransId="{6C30A3E3-052B-4F61-B001-AAB1CB836D94}"/>
    <dgm:cxn modelId="{A07403C3-094F-49DB-849E-9EF0B46E2BF9}" type="presOf" srcId="{5497EA85-27D4-47EF-BB1A-7995BB342D6D}" destId="{44030BB4-9190-4BDB-9FD0-5BADAC6EFD2E}" srcOrd="0" destOrd="0" presId="urn:microsoft.com/office/officeart/2005/8/layout/arrow5"/>
    <dgm:cxn modelId="{3A6D7316-A530-41CC-B613-09C13E89392E}" type="presOf" srcId="{251CC3F3-BFCD-4E45-9F1E-93133C8D453A}" destId="{93D9770B-F5D6-4F84-86D5-83FC0235BAEC}" srcOrd="0" destOrd="0" presId="urn:microsoft.com/office/officeart/2005/8/layout/arrow5"/>
    <dgm:cxn modelId="{28E76B60-B67E-4CA2-99CB-BCA81E7B4DD3}" type="presParOf" srcId="{93D9770B-F5D6-4F84-86D5-83FC0235BAEC}" destId="{44030BB4-9190-4BDB-9FD0-5BADAC6EFD2E}" srcOrd="0" destOrd="0" presId="urn:microsoft.com/office/officeart/2005/8/layout/arrow5"/>
    <dgm:cxn modelId="{41E753B3-D54F-4126-9BB5-1E3F6BDE5901}" type="presParOf" srcId="{93D9770B-F5D6-4F84-86D5-83FC0235BAEC}" destId="{ED6F5966-7FAB-4C58-8B10-0EACBB667379}" srcOrd="1" destOrd="0" presId="urn:microsoft.com/office/officeart/2005/8/layout/arrow5"/>
    <dgm:cxn modelId="{4670EF8C-8C36-401B-A355-73D72D7737BE}" type="presParOf" srcId="{93D9770B-F5D6-4F84-86D5-83FC0235BAEC}" destId="{6DD0B31B-FE18-49EA-815D-10548C09EF44}" srcOrd="2" destOrd="0" presId="urn:microsoft.com/office/officeart/2005/8/layout/arrow5"/>
    <dgm:cxn modelId="{C81EF13D-1183-47F9-B734-9ABC5010F0F8}" type="presParOf" srcId="{93D9770B-F5D6-4F84-86D5-83FC0235BAEC}" destId="{D0162E6B-9411-4893-8508-44BF0F2BB8FA}" srcOrd="3"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2015F7-DF4E-400C-A39B-E7D35D144976}" type="doc">
      <dgm:prSet loTypeId="urn:microsoft.com/office/officeart/2005/8/layout/hChevron3" loCatId="process" qsTypeId="urn:microsoft.com/office/officeart/2005/8/quickstyle/simple1" qsCatId="simple" csTypeId="urn:microsoft.com/office/officeart/2005/8/colors/accent2_5" csCatId="accent2" phldr="1"/>
      <dgm:spPr/>
    </dgm:pt>
    <dgm:pt modelId="{B09DBC47-5615-4915-BF4A-320CDB82146F}">
      <dgm:prSet phldrT="[Texte]"/>
      <dgm:spPr/>
      <dgm:t>
        <a:bodyPr/>
        <a:lstStyle/>
        <a:p>
          <a:r>
            <a:rPr lang="fr-CA" dirty="0" smtClean="0"/>
            <a:t>2005</a:t>
          </a:r>
          <a:endParaRPr lang="fr-CA" dirty="0"/>
        </a:p>
      </dgm:t>
    </dgm:pt>
    <dgm:pt modelId="{2905E125-72A9-4169-8E59-1E82DDB9F87E}" type="parTrans" cxnId="{DBDFAF8D-06DC-4941-9A7D-FAADCA439046}">
      <dgm:prSet/>
      <dgm:spPr/>
      <dgm:t>
        <a:bodyPr/>
        <a:lstStyle/>
        <a:p>
          <a:endParaRPr lang="fr-CA"/>
        </a:p>
      </dgm:t>
    </dgm:pt>
    <dgm:pt modelId="{789CE7CA-8AD0-4C4D-9A41-2216F7082B11}" type="sibTrans" cxnId="{DBDFAF8D-06DC-4941-9A7D-FAADCA439046}">
      <dgm:prSet/>
      <dgm:spPr/>
      <dgm:t>
        <a:bodyPr/>
        <a:lstStyle/>
        <a:p>
          <a:endParaRPr lang="fr-CA"/>
        </a:p>
      </dgm:t>
    </dgm:pt>
    <dgm:pt modelId="{8EB78422-BA4C-47CF-B1CE-D118554C79F7}">
      <dgm:prSet phldrT="[Texte]"/>
      <dgm:spPr/>
      <dgm:t>
        <a:bodyPr/>
        <a:lstStyle/>
        <a:p>
          <a:r>
            <a:rPr lang="fr-CA" dirty="0" smtClean="0"/>
            <a:t>2007</a:t>
          </a:r>
          <a:endParaRPr lang="fr-CA" dirty="0"/>
        </a:p>
      </dgm:t>
    </dgm:pt>
    <dgm:pt modelId="{5ADB76E8-A536-4ACB-BB49-04027CEB9D96}" type="parTrans" cxnId="{5A322B5F-6DCB-44F9-8D6E-C3C30920517A}">
      <dgm:prSet/>
      <dgm:spPr/>
      <dgm:t>
        <a:bodyPr/>
        <a:lstStyle/>
        <a:p>
          <a:endParaRPr lang="fr-CA"/>
        </a:p>
      </dgm:t>
    </dgm:pt>
    <dgm:pt modelId="{FC0E6EBA-873B-41DC-9DFC-CFF36128D661}" type="sibTrans" cxnId="{5A322B5F-6DCB-44F9-8D6E-C3C30920517A}">
      <dgm:prSet/>
      <dgm:spPr/>
      <dgm:t>
        <a:bodyPr/>
        <a:lstStyle/>
        <a:p>
          <a:endParaRPr lang="fr-CA"/>
        </a:p>
      </dgm:t>
    </dgm:pt>
    <dgm:pt modelId="{75F16D87-063A-455B-8852-4DDF67BE1E06}">
      <dgm:prSet phldrT="[Texte]"/>
      <dgm:spPr/>
      <dgm:t>
        <a:bodyPr/>
        <a:lstStyle/>
        <a:p>
          <a:r>
            <a:rPr lang="fr-CA" dirty="0" smtClean="0"/>
            <a:t>2013</a:t>
          </a:r>
          <a:endParaRPr lang="fr-CA" dirty="0"/>
        </a:p>
      </dgm:t>
    </dgm:pt>
    <dgm:pt modelId="{B565CF59-B48C-4E66-9A95-7248D56224EF}" type="parTrans" cxnId="{AB665A3F-5189-4EDB-BB5F-19F4BC5116FD}">
      <dgm:prSet/>
      <dgm:spPr/>
      <dgm:t>
        <a:bodyPr/>
        <a:lstStyle/>
        <a:p>
          <a:endParaRPr lang="fr-CA"/>
        </a:p>
      </dgm:t>
    </dgm:pt>
    <dgm:pt modelId="{6373E1D9-6701-47AC-9FEE-833CA82AE2F5}" type="sibTrans" cxnId="{AB665A3F-5189-4EDB-BB5F-19F4BC5116FD}">
      <dgm:prSet/>
      <dgm:spPr/>
      <dgm:t>
        <a:bodyPr/>
        <a:lstStyle/>
        <a:p>
          <a:endParaRPr lang="fr-CA"/>
        </a:p>
      </dgm:t>
    </dgm:pt>
    <dgm:pt modelId="{74183E42-174E-4BE9-AB44-AF85F89ABA84}" type="pres">
      <dgm:prSet presAssocID="{152015F7-DF4E-400C-A39B-E7D35D144976}" presName="Name0" presStyleCnt="0">
        <dgm:presLayoutVars>
          <dgm:dir/>
          <dgm:resizeHandles val="exact"/>
        </dgm:presLayoutVars>
      </dgm:prSet>
      <dgm:spPr/>
    </dgm:pt>
    <dgm:pt modelId="{92AF101B-4952-41DF-A06D-CE3CA794F23B}" type="pres">
      <dgm:prSet presAssocID="{B09DBC47-5615-4915-BF4A-320CDB82146F}" presName="parTxOnly" presStyleLbl="node1" presStyleIdx="0" presStyleCnt="3">
        <dgm:presLayoutVars>
          <dgm:bulletEnabled val="1"/>
        </dgm:presLayoutVars>
      </dgm:prSet>
      <dgm:spPr/>
      <dgm:t>
        <a:bodyPr/>
        <a:lstStyle/>
        <a:p>
          <a:endParaRPr lang="fr-CA"/>
        </a:p>
      </dgm:t>
    </dgm:pt>
    <dgm:pt modelId="{4C094346-C1F8-4033-ACA5-EC9F475C3BCD}" type="pres">
      <dgm:prSet presAssocID="{789CE7CA-8AD0-4C4D-9A41-2216F7082B11}" presName="parSpace" presStyleCnt="0"/>
      <dgm:spPr/>
    </dgm:pt>
    <dgm:pt modelId="{161DCF69-7218-4A1C-90FD-4DFD45ABD533}" type="pres">
      <dgm:prSet presAssocID="{8EB78422-BA4C-47CF-B1CE-D118554C79F7}" presName="parTxOnly" presStyleLbl="node1" presStyleIdx="1" presStyleCnt="3" custLinFactNeighborX="8715" custLinFactNeighborY="-22500">
        <dgm:presLayoutVars>
          <dgm:bulletEnabled val="1"/>
        </dgm:presLayoutVars>
      </dgm:prSet>
      <dgm:spPr/>
      <dgm:t>
        <a:bodyPr/>
        <a:lstStyle/>
        <a:p>
          <a:endParaRPr lang="fr-CA"/>
        </a:p>
      </dgm:t>
    </dgm:pt>
    <dgm:pt modelId="{06F79431-453E-4275-A842-0FACE492D7FD}" type="pres">
      <dgm:prSet presAssocID="{FC0E6EBA-873B-41DC-9DFC-CFF36128D661}" presName="parSpace" presStyleCnt="0"/>
      <dgm:spPr/>
    </dgm:pt>
    <dgm:pt modelId="{351493D1-BD55-4A68-A1F1-43533043BCC8}" type="pres">
      <dgm:prSet presAssocID="{75F16D87-063A-455B-8852-4DDF67BE1E06}" presName="parTxOnly" presStyleLbl="node1" presStyleIdx="2" presStyleCnt="3" custLinFactY="19206" custLinFactNeighborX="572" custLinFactNeighborY="100000">
        <dgm:presLayoutVars>
          <dgm:bulletEnabled val="1"/>
        </dgm:presLayoutVars>
      </dgm:prSet>
      <dgm:spPr/>
      <dgm:t>
        <a:bodyPr/>
        <a:lstStyle/>
        <a:p>
          <a:endParaRPr lang="fr-CA"/>
        </a:p>
      </dgm:t>
    </dgm:pt>
  </dgm:ptLst>
  <dgm:cxnLst>
    <dgm:cxn modelId="{5A322B5F-6DCB-44F9-8D6E-C3C30920517A}" srcId="{152015F7-DF4E-400C-A39B-E7D35D144976}" destId="{8EB78422-BA4C-47CF-B1CE-D118554C79F7}" srcOrd="1" destOrd="0" parTransId="{5ADB76E8-A536-4ACB-BB49-04027CEB9D96}" sibTransId="{FC0E6EBA-873B-41DC-9DFC-CFF36128D661}"/>
    <dgm:cxn modelId="{1C3D0B25-0034-46FF-B969-0530094EFE2B}" type="presOf" srcId="{75F16D87-063A-455B-8852-4DDF67BE1E06}" destId="{351493D1-BD55-4A68-A1F1-43533043BCC8}" srcOrd="0" destOrd="0" presId="urn:microsoft.com/office/officeart/2005/8/layout/hChevron3"/>
    <dgm:cxn modelId="{AB665A3F-5189-4EDB-BB5F-19F4BC5116FD}" srcId="{152015F7-DF4E-400C-A39B-E7D35D144976}" destId="{75F16D87-063A-455B-8852-4DDF67BE1E06}" srcOrd="2" destOrd="0" parTransId="{B565CF59-B48C-4E66-9A95-7248D56224EF}" sibTransId="{6373E1D9-6701-47AC-9FEE-833CA82AE2F5}"/>
    <dgm:cxn modelId="{08FE35ED-B8BA-4543-AB49-3C1A5BB6798C}" type="presOf" srcId="{8EB78422-BA4C-47CF-B1CE-D118554C79F7}" destId="{161DCF69-7218-4A1C-90FD-4DFD45ABD533}" srcOrd="0" destOrd="0" presId="urn:microsoft.com/office/officeart/2005/8/layout/hChevron3"/>
    <dgm:cxn modelId="{690FD94E-448A-49BF-B0D3-9FD02FC24178}" type="presOf" srcId="{152015F7-DF4E-400C-A39B-E7D35D144976}" destId="{74183E42-174E-4BE9-AB44-AF85F89ABA84}" srcOrd="0" destOrd="0" presId="urn:microsoft.com/office/officeart/2005/8/layout/hChevron3"/>
    <dgm:cxn modelId="{E6FC8794-1B3E-422E-95EC-9E998B34D383}" type="presOf" srcId="{B09DBC47-5615-4915-BF4A-320CDB82146F}" destId="{92AF101B-4952-41DF-A06D-CE3CA794F23B}" srcOrd="0" destOrd="0" presId="urn:microsoft.com/office/officeart/2005/8/layout/hChevron3"/>
    <dgm:cxn modelId="{DBDFAF8D-06DC-4941-9A7D-FAADCA439046}" srcId="{152015F7-DF4E-400C-A39B-E7D35D144976}" destId="{B09DBC47-5615-4915-BF4A-320CDB82146F}" srcOrd="0" destOrd="0" parTransId="{2905E125-72A9-4169-8E59-1E82DDB9F87E}" sibTransId="{789CE7CA-8AD0-4C4D-9A41-2216F7082B11}"/>
    <dgm:cxn modelId="{40098EDA-394F-4E46-A270-DBFFE4107135}" type="presParOf" srcId="{74183E42-174E-4BE9-AB44-AF85F89ABA84}" destId="{92AF101B-4952-41DF-A06D-CE3CA794F23B}" srcOrd="0" destOrd="0" presId="urn:microsoft.com/office/officeart/2005/8/layout/hChevron3"/>
    <dgm:cxn modelId="{5A035141-6A0E-46AE-8645-DA0E502D661E}" type="presParOf" srcId="{74183E42-174E-4BE9-AB44-AF85F89ABA84}" destId="{4C094346-C1F8-4033-ACA5-EC9F475C3BCD}" srcOrd="1" destOrd="0" presId="urn:microsoft.com/office/officeart/2005/8/layout/hChevron3"/>
    <dgm:cxn modelId="{8D8A7D93-9FCF-43D3-968B-ACCE17FE7910}" type="presParOf" srcId="{74183E42-174E-4BE9-AB44-AF85F89ABA84}" destId="{161DCF69-7218-4A1C-90FD-4DFD45ABD533}" srcOrd="2" destOrd="0" presId="urn:microsoft.com/office/officeart/2005/8/layout/hChevron3"/>
    <dgm:cxn modelId="{49CCD47D-BB2A-4593-B06D-493E647C7ACC}" type="presParOf" srcId="{74183E42-174E-4BE9-AB44-AF85F89ABA84}" destId="{06F79431-453E-4275-A842-0FACE492D7FD}" srcOrd="3" destOrd="0" presId="urn:microsoft.com/office/officeart/2005/8/layout/hChevron3"/>
    <dgm:cxn modelId="{9014C3CD-B67C-4A25-B737-913CB6D5A64D}" type="presParOf" srcId="{74183E42-174E-4BE9-AB44-AF85F89ABA84}" destId="{351493D1-BD55-4A68-A1F1-43533043BCC8}" srcOrd="4"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EA372-9A45-482D-A728-0D594B00A18B}">
      <dsp:nvSpPr>
        <dsp:cNvPr id="0" name=""/>
        <dsp:cNvSpPr/>
      </dsp:nvSpPr>
      <dsp:spPr>
        <a:xfrm>
          <a:off x="1450046" y="2236331"/>
          <a:ext cx="1514109" cy="151435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ECA6F9B-7A71-41B5-8813-CD96FF72F3B5}">
      <dsp:nvSpPr>
        <dsp:cNvPr id="0" name=""/>
        <dsp:cNvSpPr/>
      </dsp:nvSpPr>
      <dsp:spPr>
        <a:xfrm>
          <a:off x="2368144" y="1063948"/>
          <a:ext cx="449679" cy="449390"/>
        </a:xfrm>
        <a:prstGeom prst="donut">
          <a:avLst>
            <a:gd name="adj" fmla="val 7460"/>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00D37E-996F-4544-B11B-71A5C76ABAF1}">
      <dsp:nvSpPr>
        <dsp:cNvPr id="0" name=""/>
        <dsp:cNvSpPr/>
      </dsp:nvSpPr>
      <dsp:spPr>
        <a:xfrm>
          <a:off x="1508167" y="2294444"/>
          <a:ext cx="1398369" cy="13981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BC2994A-CE33-42C0-86DB-EAE079B8E8CA}">
      <dsp:nvSpPr>
        <dsp:cNvPr id="0" name=""/>
        <dsp:cNvSpPr/>
      </dsp:nvSpPr>
      <dsp:spPr>
        <a:xfrm>
          <a:off x="3115459" y="2515957"/>
          <a:ext cx="900533" cy="900534"/>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3797589-AD70-4EF9-96E4-B5267DAB68F8}">
      <dsp:nvSpPr>
        <dsp:cNvPr id="0" name=""/>
        <dsp:cNvSpPr/>
      </dsp:nvSpPr>
      <dsp:spPr>
        <a:xfrm>
          <a:off x="3169484" y="2570130"/>
          <a:ext cx="792474" cy="79247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9999954-DADF-4B01-9134-660A4D60DEDD}">
      <dsp:nvSpPr>
        <dsp:cNvPr id="0" name=""/>
        <dsp:cNvSpPr/>
      </dsp:nvSpPr>
      <dsp:spPr>
        <a:xfrm>
          <a:off x="2761450" y="1353772"/>
          <a:ext cx="1116663" cy="1116669"/>
        </a:xfrm>
        <a:prstGeom prst="ellipse">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8078196-DF4D-47EC-AE56-3A14715F5A7B}">
      <dsp:nvSpPr>
        <dsp:cNvPr id="0" name=""/>
        <dsp:cNvSpPr/>
      </dsp:nvSpPr>
      <dsp:spPr>
        <a:xfrm>
          <a:off x="3661310" y="1154533"/>
          <a:ext cx="332673" cy="332901"/>
        </a:xfrm>
        <a:prstGeom prst="donut">
          <a:avLst>
            <a:gd name="adj" fmla="val 7460"/>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354FDD6-94EE-4E61-ACDC-03CCA58E5540}">
      <dsp:nvSpPr>
        <dsp:cNvPr id="0" name=""/>
        <dsp:cNvSpPr/>
      </dsp:nvSpPr>
      <dsp:spPr>
        <a:xfrm>
          <a:off x="3994617" y="3318129"/>
          <a:ext cx="249821" cy="249544"/>
        </a:xfrm>
        <a:prstGeom prst="donut">
          <a:avLst>
            <a:gd name="adj" fmla="val 746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3E29B4C-9498-4C48-97D0-A38BB62A6561}">
      <dsp:nvSpPr>
        <dsp:cNvPr id="0" name=""/>
        <dsp:cNvSpPr/>
      </dsp:nvSpPr>
      <dsp:spPr>
        <a:xfrm>
          <a:off x="2815798" y="1407806"/>
          <a:ext cx="1008599" cy="10086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DEA326E-6E1F-4E67-B983-6BCED21C9529}">
      <dsp:nvSpPr>
        <dsp:cNvPr id="0" name=""/>
        <dsp:cNvSpPr/>
      </dsp:nvSpPr>
      <dsp:spPr>
        <a:xfrm>
          <a:off x="3370" y="1457720"/>
          <a:ext cx="2247130" cy="729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 numCol="1" spcCol="1270" anchor="b" anchorCtr="0">
          <a:noAutofit/>
        </a:bodyPr>
        <a:lstStyle/>
        <a:p>
          <a:pPr lvl="0" algn="r" defTabSz="889000">
            <a:lnSpc>
              <a:spcPct val="90000"/>
            </a:lnSpc>
            <a:spcBef>
              <a:spcPct val="0"/>
            </a:spcBef>
            <a:spcAft>
              <a:spcPct val="35000"/>
            </a:spcAft>
          </a:pPr>
          <a:r>
            <a:rPr lang="fr-CA" sz="2000" kern="1200" dirty="0" smtClean="0">
              <a:latin typeface="Minion Pro" pitchFamily="18" charset="0"/>
            </a:rPr>
            <a:t>Espaces</a:t>
          </a:r>
          <a:endParaRPr lang="fr-CA" sz="2000" kern="1200" dirty="0">
            <a:latin typeface="Minion Pro" pitchFamily="18" charset="0"/>
          </a:endParaRPr>
        </a:p>
      </dsp:txBody>
      <dsp:txXfrm>
        <a:off x="3370" y="1457720"/>
        <a:ext cx="2247130" cy="729700"/>
      </dsp:txXfrm>
    </dsp:sp>
    <dsp:sp modelId="{393DA3F0-C7C8-47AD-8F3A-031C41A1F7D2}">
      <dsp:nvSpPr>
        <dsp:cNvPr id="0" name=""/>
        <dsp:cNvSpPr/>
      </dsp:nvSpPr>
      <dsp:spPr>
        <a:xfrm>
          <a:off x="4077469" y="2569232"/>
          <a:ext cx="2247130" cy="698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r-CA" sz="2000" kern="1200" dirty="0" smtClean="0">
              <a:latin typeface="Minion Pro" pitchFamily="18" charset="0"/>
            </a:rPr>
            <a:t>Collections</a:t>
          </a:r>
          <a:endParaRPr lang="fr-CA" sz="2000" kern="1200" dirty="0">
            <a:latin typeface="Minion Pro" pitchFamily="18" charset="0"/>
          </a:endParaRPr>
        </a:p>
      </dsp:txBody>
      <dsp:txXfrm>
        <a:off x="4077469" y="2569232"/>
        <a:ext cx="2247130" cy="698935"/>
      </dsp:txXfrm>
    </dsp:sp>
    <dsp:sp modelId="{ED71EDC8-9BF5-412B-8670-0E51195F6566}">
      <dsp:nvSpPr>
        <dsp:cNvPr id="0" name=""/>
        <dsp:cNvSpPr/>
      </dsp:nvSpPr>
      <dsp:spPr>
        <a:xfrm>
          <a:off x="3997988" y="1457720"/>
          <a:ext cx="2247130" cy="90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r-CA" sz="2000" kern="1200" dirty="0" smtClean="0">
              <a:latin typeface="Minion Pro" pitchFamily="18" charset="0"/>
            </a:rPr>
            <a:t>Services</a:t>
          </a:r>
          <a:endParaRPr lang="fr-CA" sz="2000" kern="1200" dirty="0">
            <a:latin typeface="Minion Pro" pitchFamily="18" charset="0"/>
          </a:endParaRPr>
        </a:p>
      </dsp:txBody>
      <dsp:txXfrm>
        <a:off x="3997988" y="1457720"/>
        <a:ext cx="2247130" cy="90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30BB4-9190-4BDB-9FD0-5BADAC6EFD2E}">
      <dsp:nvSpPr>
        <dsp:cNvPr id="0" name=""/>
        <dsp:cNvSpPr/>
      </dsp:nvSpPr>
      <dsp:spPr>
        <a:xfrm>
          <a:off x="2028720" y="99610"/>
          <a:ext cx="1809959" cy="1560317"/>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CA" sz="2100" kern="1200" dirty="0" smtClean="0"/>
            <a:t>BUL</a:t>
          </a:r>
          <a:endParaRPr lang="fr-CA" sz="2100" kern="1200" dirty="0"/>
        </a:p>
      </dsp:txBody>
      <dsp:txXfrm>
        <a:off x="2481210" y="99610"/>
        <a:ext cx="904979" cy="1287262"/>
      </dsp:txXfrm>
    </dsp:sp>
    <dsp:sp modelId="{ED6F5966-7FAB-4C58-8B10-0EACBB667379}">
      <dsp:nvSpPr>
        <dsp:cNvPr id="0" name=""/>
        <dsp:cNvSpPr/>
      </dsp:nvSpPr>
      <dsp:spPr>
        <a:xfrm rot="5400000">
          <a:off x="3266677" y="1337567"/>
          <a:ext cx="1809959" cy="1560317"/>
        </a:xfrm>
        <a:prstGeom prst="downArrow">
          <a:avLst>
            <a:gd name="adj1" fmla="val 50000"/>
            <a:gd name="adj2" fmla="val 35000"/>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CA" sz="2100" kern="1200" dirty="0" smtClean="0"/>
            <a:t>ABRC</a:t>
          </a:r>
          <a:endParaRPr lang="fr-CA" sz="2100" kern="1200" dirty="0"/>
        </a:p>
      </dsp:txBody>
      <dsp:txXfrm rot="-5400000">
        <a:off x="3664554" y="1665236"/>
        <a:ext cx="1287262" cy="904979"/>
      </dsp:txXfrm>
    </dsp:sp>
    <dsp:sp modelId="{6DD0B31B-FE18-49EA-815D-10548C09EF44}">
      <dsp:nvSpPr>
        <dsp:cNvPr id="0" name=""/>
        <dsp:cNvSpPr/>
      </dsp:nvSpPr>
      <dsp:spPr>
        <a:xfrm rot="10800000">
          <a:off x="2028720" y="2575524"/>
          <a:ext cx="1809959" cy="1560317"/>
        </a:xfrm>
        <a:prstGeom prst="downArrow">
          <a:avLst>
            <a:gd name="adj1" fmla="val 50000"/>
            <a:gd name="adj2" fmla="val 35000"/>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CA" sz="2100" kern="1200" dirty="0" smtClean="0"/>
            <a:t>U15</a:t>
          </a:r>
          <a:endParaRPr lang="fr-CA" sz="2100" kern="1200" dirty="0"/>
        </a:p>
      </dsp:txBody>
      <dsp:txXfrm rot="10800000">
        <a:off x="2481210" y="2848579"/>
        <a:ext cx="904979" cy="1287262"/>
      </dsp:txXfrm>
    </dsp:sp>
    <dsp:sp modelId="{D0162E6B-9411-4893-8508-44BF0F2BB8FA}">
      <dsp:nvSpPr>
        <dsp:cNvPr id="0" name=""/>
        <dsp:cNvSpPr/>
      </dsp:nvSpPr>
      <dsp:spPr>
        <a:xfrm rot="16200000">
          <a:off x="790763" y="1337567"/>
          <a:ext cx="1809959" cy="1560317"/>
        </a:xfrm>
        <a:prstGeom prst="downArrow">
          <a:avLst>
            <a:gd name="adj1" fmla="val 50000"/>
            <a:gd name="adj2" fmla="val 35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CA" sz="2100" kern="1200" dirty="0" smtClean="0"/>
            <a:t>BCI-CREPUQ</a:t>
          </a:r>
          <a:endParaRPr lang="fr-CA" sz="2100" kern="1200" dirty="0"/>
        </a:p>
      </dsp:txBody>
      <dsp:txXfrm rot="5400000">
        <a:off x="915585" y="1665236"/>
        <a:ext cx="1287262" cy="904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F101B-4952-41DF-A06D-CE3CA794F23B}">
      <dsp:nvSpPr>
        <dsp:cNvPr id="0" name=""/>
        <dsp:cNvSpPr/>
      </dsp:nvSpPr>
      <dsp:spPr>
        <a:xfrm>
          <a:off x="3838" y="0"/>
          <a:ext cx="3356441" cy="295273"/>
        </a:xfrm>
        <a:prstGeom prst="homePlat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fr-CA" sz="1500" kern="1200" dirty="0" smtClean="0"/>
            <a:t>2005</a:t>
          </a:r>
          <a:endParaRPr lang="fr-CA" sz="1500" kern="1200" dirty="0"/>
        </a:p>
      </dsp:txBody>
      <dsp:txXfrm>
        <a:off x="3838" y="0"/>
        <a:ext cx="3282623" cy="295273"/>
      </dsp:txXfrm>
    </dsp:sp>
    <dsp:sp modelId="{161DCF69-7218-4A1C-90FD-4DFD45ABD533}">
      <dsp:nvSpPr>
        <dsp:cNvPr id="0" name=""/>
        <dsp:cNvSpPr/>
      </dsp:nvSpPr>
      <dsp:spPr>
        <a:xfrm>
          <a:off x="2747494" y="0"/>
          <a:ext cx="3356441" cy="295273"/>
        </a:xfrm>
        <a:prstGeom prst="chevron">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fr-CA" sz="1500" kern="1200" dirty="0" smtClean="0"/>
            <a:t>2007</a:t>
          </a:r>
          <a:endParaRPr lang="fr-CA" sz="1500" kern="1200" dirty="0"/>
        </a:p>
      </dsp:txBody>
      <dsp:txXfrm>
        <a:off x="2895131" y="0"/>
        <a:ext cx="3061168" cy="295273"/>
      </dsp:txXfrm>
    </dsp:sp>
    <dsp:sp modelId="{351493D1-BD55-4A68-A1F1-43533043BCC8}">
      <dsp:nvSpPr>
        <dsp:cNvPr id="0" name=""/>
        <dsp:cNvSpPr/>
      </dsp:nvSpPr>
      <dsp:spPr>
        <a:xfrm>
          <a:off x="5377983" y="0"/>
          <a:ext cx="3356441" cy="295273"/>
        </a:xfrm>
        <a:prstGeom prst="chevron">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fr-CA" sz="1500" kern="1200" dirty="0" smtClean="0"/>
            <a:t>2013</a:t>
          </a:r>
          <a:endParaRPr lang="fr-CA" sz="1500" kern="1200" dirty="0"/>
        </a:p>
      </dsp:txBody>
      <dsp:txXfrm>
        <a:off x="5525620" y="0"/>
        <a:ext cx="3061168" cy="295273"/>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0.84065</cdr:x>
      <cdr:y>0.60991</cdr:y>
    </cdr:from>
    <cdr:to>
      <cdr:x>0.84065</cdr:x>
      <cdr:y>0.75335</cdr:y>
    </cdr:to>
    <cdr:cxnSp macro="">
      <cdr:nvCxnSpPr>
        <cdr:cNvPr id="4" name="Connecteur droit avec flèche 3"/>
        <cdr:cNvCxnSpPr/>
      </cdr:nvCxnSpPr>
      <cdr:spPr>
        <a:xfrm xmlns:a="http://schemas.openxmlformats.org/drawingml/2006/main">
          <a:off x="3584268" y="2198434"/>
          <a:ext cx="0" cy="517043"/>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0.66893</cdr:x>
      <cdr:y>0.25811</cdr:y>
    </cdr:from>
    <cdr:to>
      <cdr:x>0.66941</cdr:x>
      <cdr:y>0.38666</cdr:y>
    </cdr:to>
    <cdr:cxnSp macro="">
      <cdr:nvCxnSpPr>
        <cdr:cNvPr id="5" name="Connecteur droit avec flèche 4"/>
        <cdr:cNvCxnSpPr/>
      </cdr:nvCxnSpPr>
      <cdr:spPr>
        <a:xfrm xmlns:a="http://schemas.openxmlformats.org/drawingml/2006/main" flipH="1">
          <a:off x="2852115" y="930351"/>
          <a:ext cx="2070" cy="463391"/>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0.89317</cdr:x>
      <cdr:y>0.43107</cdr:y>
    </cdr:from>
    <cdr:to>
      <cdr:x>0.89317</cdr:x>
      <cdr:y>0.69047</cdr:y>
    </cdr:to>
    <cdr:cxnSp macro="">
      <cdr:nvCxnSpPr>
        <cdr:cNvPr id="5" name="Connecteur droit avec flèche 4"/>
        <cdr:cNvCxnSpPr/>
      </cdr:nvCxnSpPr>
      <cdr:spPr>
        <a:xfrm xmlns:a="http://schemas.openxmlformats.org/drawingml/2006/main">
          <a:off x="3801104" y="1705925"/>
          <a:ext cx="0" cy="1026544"/>
        </a:xfrm>
        <a:prstGeom xmlns:a="http://schemas.openxmlformats.org/drawingml/2006/main" prst="straightConnector1">
          <a:avLst/>
        </a:prstGeom>
        <a:ln xmlns:a="http://schemas.openxmlformats.org/drawingml/2006/main" w="38100">
          <a:solidFill>
            <a:srgbClr val="FF0000"/>
          </a:solidFill>
          <a:tailEnd type="arrow"/>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0.12701</cdr:x>
      <cdr:y>0.9181</cdr:y>
    </cdr:from>
    <cdr:to>
      <cdr:x>0.78066</cdr:x>
      <cdr:y>0.98491</cdr:y>
    </cdr:to>
    <cdr:sp macro="" textlink="">
      <cdr:nvSpPr>
        <cdr:cNvPr id="2" name="ZoneTexte 1"/>
        <cdr:cNvSpPr txBox="1"/>
      </cdr:nvSpPr>
      <cdr:spPr>
        <a:xfrm xmlns:a="http://schemas.openxmlformats.org/drawingml/2006/main">
          <a:off x="644258" y="3674854"/>
          <a:ext cx="3315530" cy="267418"/>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fr-CA" sz="1400" dirty="0" smtClean="0">
              <a:latin typeface="Times New Roman" pitchFamily="18" charset="0"/>
              <a:cs typeface="Times New Roman" pitchFamily="18" charset="0"/>
            </a:rPr>
            <a:t>Navigation</a:t>
          </a:r>
          <a:r>
            <a:rPr lang="fr-CA" sz="1400" baseline="0" dirty="0" smtClean="0">
              <a:latin typeface="Times New Roman" pitchFamily="18" charset="0"/>
              <a:cs typeface="Times New Roman" pitchFamily="18" charset="0"/>
            </a:rPr>
            <a:t> </a:t>
          </a:r>
          <a:r>
            <a:rPr lang="fr-CA" sz="1400" baseline="0" dirty="0">
              <a:latin typeface="Times New Roman" pitchFamily="18" charset="0"/>
              <a:cs typeface="Times New Roman" pitchFamily="18" charset="0"/>
            </a:rPr>
            <a:t>Web - professeurs</a:t>
          </a:r>
          <a:endParaRPr lang="fr-CA" sz="1400"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0.1417</cdr:x>
      <cdr:y>0.89149</cdr:y>
    </cdr:from>
    <cdr:to>
      <cdr:x>0.79535</cdr:x>
      <cdr:y>1</cdr:y>
    </cdr:to>
    <cdr:sp macro="" textlink="">
      <cdr:nvSpPr>
        <cdr:cNvPr id="2" name="ZoneTexte 1"/>
        <cdr:cNvSpPr txBox="1"/>
      </cdr:nvSpPr>
      <cdr:spPr>
        <a:xfrm xmlns:a="http://schemas.openxmlformats.org/drawingml/2006/main">
          <a:off x="647871" y="3559477"/>
          <a:ext cx="2988487" cy="433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CA" sz="1400" dirty="0" smtClean="0">
              <a:latin typeface="Times New Roman" pitchFamily="18" charset="0"/>
              <a:cs typeface="Times New Roman" pitchFamily="18" charset="0"/>
            </a:rPr>
            <a:t>Navigation</a:t>
          </a:r>
          <a:r>
            <a:rPr lang="fr-CA" sz="1400" baseline="0" dirty="0" smtClean="0">
              <a:latin typeface="Times New Roman" pitchFamily="18" charset="0"/>
              <a:cs typeface="Times New Roman" pitchFamily="18" charset="0"/>
            </a:rPr>
            <a:t> </a:t>
          </a:r>
          <a:r>
            <a:rPr lang="fr-CA" sz="1400" baseline="0" dirty="0">
              <a:latin typeface="Times New Roman" pitchFamily="18" charset="0"/>
              <a:cs typeface="Times New Roman" pitchFamily="18" charset="0"/>
            </a:rPr>
            <a:t>Web - Global</a:t>
          </a:r>
          <a:endParaRPr lang="fr-CA" sz="1400" dirty="0">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0.12382</cdr:x>
      <cdr:y>0.91305</cdr:y>
    </cdr:from>
    <cdr:to>
      <cdr:x>0.24945</cdr:x>
      <cdr:y>0.97744</cdr:y>
    </cdr:to>
    <cdr:sp macro="" textlink="">
      <cdr:nvSpPr>
        <cdr:cNvPr id="2" name="ZoneTexte 14"/>
        <cdr:cNvSpPr txBox="1"/>
      </cdr:nvSpPr>
      <cdr:spPr>
        <a:xfrm xmlns:a="http://schemas.openxmlformats.org/drawingml/2006/main">
          <a:off x="969698" y="4364405"/>
          <a:ext cx="98379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CA" sz="1400" dirty="0"/>
            <a:t>T</a:t>
          </a:r>
          <a:r>
            <a:rPr lang="fr-CA" sz="1400" dirty="0" smtClean="0"/>
            <a:t>raitement</a:t>
          </a:r>
          <a:endParaRPr lang="fr-CA" sz="1400" dirty="0"/>
        </a:p>
      </cdr:txBody>
    </cdr:sp>
  </cdr:relSizeAnchor>
  <cdr:relSizeAnchor xmlns:cdr="http://schemas.openxmlformats.org/drawingml/2006/chartDrawing">
    <cdr:from>
      <cdr:x>0.33161</cdr:x>
      <cdr:y>0.91305</cdr:y>
    </cdr:from>
    <cdr:to>
      <cdr:x>0.39735</cdr:x>
      <cdr:y>0.97744</cdr:y>
    </cdr:to>
    <cdr:sp macro="" textlink="">
      <cdr:nvSpPr>
        <cdr:cNvPr id="3" name="ZoneTexte 15"/>
        <cdr:cNvSpPr txBox="1"/>
      </cdr:nvSpPr>
      <cdr:spPr>
        <a:xfrm xmlns:a="http://schemas.openxmlformats.org/drawingml/2006/main">
          <a:off x="2596897" y="4364405"/>
          <a:ext cx="51488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CA" sz="1400" dirty="0" smtClean="0"/>
            <a:t>Aide</a:t>
          </a:r>
          <a:endParaRPr lang="fr-CA" sz="1400" dirty="0"/>
        </a:p>
      </cdr:txBody>
    </cdr:sp>
  </cdr:relSizeAnchor>
  <cdr:relSizeAnchor xmlns:cdr="http://schemas.openxmlformats.org/drawingml/2006/chartDrawing">
    <cdr:from>
      <cdr:x>0.44571</cdr:x>
      <cdr:y>0.91305</cdr:y>
    </cdr:from>
    <cdr:to>
      <cdr:x>0.63731</cdr:x>
      <cdr:y>0.97744</cdr:y>
    </cdr:to>
    <cdr:sp macro="" textlink="">
      <cdr:nvSpPr>
        <cdr:cNvPr id="4" name="ZoneTexte 17"/>
        <cdr:cNvSpPr txBox="1"/>
      </cdr:nvSpPr>
      <cdr:spPr>
        <a:xfrm xmlns:a="http://schemas.openxmlformats.org/drawingml/2006/main">
          <a:off x="3490449" y="4364405"/>
          <a:ext cx="150047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CA" sz="1400" dirty="0" smtClean="0"/>
            <a:t>Qualité du service</a:t>
          </a:r>
          <a:endParaRPr lang="fr-CA" sz="1400" dirty="0"/>
        </a:p>
      </cdr:txBody>
    </cdr:sp>
  </cdr:relSizeAnchor>
  <cdr:relSizeAnchor xmlns:cdr="http://schemas.openxmlformats.org/drawingml/2006/chartDrawing">
    <cdr:from>
      <cdr:x>0.67203</cdr:x>
      <cdr:y>0.91305</cdr:y>
    </cdr:from>
    <cdr:to>
      <cdr:x>0.78445</cdr:x>
      <cdr:y>0.97744</cdr:y>
    </cdr:to>
    <cdr:sp macro="" textlink="">
      <cdr:nvSpPr>
        <cdr:cNvPr id="5" name="ZoneTexte 18"/>
        <cdr:cNvSpPr txBox="1"/>
      </cdr:nvSpPr>
      <cdr:spPr>
        <a:xfrm xmlns:a="http://schemas.openxmlformats.org/drawingml/2006/main">
          <a:off x="5262829" y="4364405"/>
          <a:ext cx="88043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CA" sz="1400" dirty="0" smtClean="0"/>
            <a:t>Moyenne</a:t>
          </a:r>
          <a:endParaRPr lang="fr-CA"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A8B11B-61A4-464D-894D-32ED278B254D}" type="datetimeFigureOut">
              <a:rPr lang="fr-CA" smtClean="0"/>
              <a:t>2014-04-01</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B343E3-50FF-4AFD-BFC7-7765EC41501D}" type="slidenum">
              <a:rPr lang="fr-CA" smtClean="0"/>
              <a:t>‹N°›</a:t>
            </a:fld>
            <a:endParaRPr lang="fr-CA"/>
          </a:p>
        </p:txBody>
      </p:sp>
    </p:spTree>
    <p:extLst>
      <p:ext uri="{BB962C8B-B14F-4D97-AF65-F5344CB8AC3E}">
        <p14:creationId xmlns:p14="http://schemas.microsoft.com/office/powerpoint/2010/main" val="141180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DF564A-19C1-4301-92F6-E31FE51D1B3F}" type="datetimeFigureOut">
              <a:rPr lang="fr-CA" smtClean="0"/>
              <a:t>2014-04-01</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0483B2-A387-4DEE-AF29-809E47C13680}" type="slidenum">
              <a:rPr lang="fr-CA" smtClean="0"/>
              <a:t>‹N°›</a:t>
            </a:fld>
            <a:endParaRPr lang="fr-CA"/>
          </a:p>
        </p:txBody>
      </p:sp>
    </p:spTree>
    <p:extLst>
      <p:ext uri="{BB962C8B-B14F-4D97-AF65-F5344CB8AC3E}">
        <p14:creationId xmlns:p14="http://schemas.microsoft.com/office/powerpoint/2010/main" val="398401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a:t>
            </a:fld>
            <a:endParaRPr lang="fr-CA"/>
          </a:p>
        </p:txBody>
      </p:sp>
    </p:spTree>
    <p:extLst>
      <p:ext uri="{BB962C8B-B14F-4D97-AF65-F5344CB8AC3E}">
        <p14:creationId xmlns:p14="http://schemas.microsoft.com/office/powerpoint/2010/main" val="168225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10</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11</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14</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15</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16</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Les professeurs sont le groupe le plus satisfait</a:t>
            </a:r>
          </a:p>
          <a:p>
            <a:pPr marL="285750" indent="-285750">
              <a:buFont typeface="Wingdings" panose="05000000000000000000" pitchFamily="2" charset="2"/>
              <a:buChar char="v"/>
            </a:pPr>
            <a:r>
              <a:rPr lang="fr-CA" dirty="0" smtClean="0"/>
              <a:t>Nette amélioration depuis 2005</a:t>
            </a:r>
          </a:p>
          <a:p>
            <a:pPr marL="285750" indent="-285750">
              <a:buFont typeface="Wingdings" panose="05000000000000000000" pitchFamily="2" charset="2"/>
              <a:buChar char="v"/>
            </a:pPr>
            <a:r>
              <a:rPr lang="fr-CA" dirty="0" smtClean="0"/>
              <a:t>Questions AS2 et AS5 restent des éléments problématiques, surtout pour les étudiants de tous les cycles.</a:t>
            </a:r>
          </a:p>
          <a:p>
            <a:pPr marL="285750" indent="-285750">
              <a:buFont typeface="Wingdings" panose="05000000000000000000" pitchFamily="2" charset="2"/>
              <a:buChar char="v"/>
            </a:pPr>
            <a:r>
              <a:rPr lang="fr-CA" dirty="0" smtClean="0"/>
              <a:t>Il est étonnant de constater que les professeurs sont insatisfait de ne pas trouver la documentation imprimée nécessaire</a:t>
            </a:r>
          </a:p>
          <a:p>
            <a:pPr marL="285750" indent="-285750">
              <a:buFont typeface="Wingdings" panose="05000000000000000000" pitchFamily="2" charset="2"/>
              <a:buChar char="v"/>
            </a:pPr>
            <a:r>
              <a:rPr lang="fr-CA" dirty="0" smtClean="0"/>
              <a:t>Les professeurs et étudiants gradués sont les plus insatisfait des espaces de travail (LP-3)</a:t>
            </a:r>
          </a:p>
          <a:p>
            <a:pPr marL="285750" indent="-285750">
              <a:buFont typeface="Wingdings" panose="05000000000000000000" pitchFamily="2" charset="2"/>
              <a:buChar char="v"/>
            </a:pPr>
            <a:r>
              <a:rPr lang="fr-CA" dirty="0" smtClean="0"/>
              <a:t>La BUL se compare avantageusement aux autres BU, les mêmes faiblesses sont observées partout ailleurs</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17</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18</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19</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20</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21</a:t>
            </a:fld>
            <a:endParaRPr lang="fr-CA"/>
          </a:p>
        </p:txBody>
      </p:sp>
    </p:spTree>
    <p:extLst>
      <p:ext uri="{BB962C8B-B14F-4D97-AF65-F5344CB8AC3E}">
        <p14:creationId xmlns:p14="http://schemas.microsoft.com/office/powerpoint/2010/main" val="85233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a:t>
            </a:fld>
            <a:endParaRPr lang="fr-CA"/>
          </a:p>
        </p:txBody>
      </p:sp>
    </p:spTree>
    <p:extLst>
      <p:ext uri="{BB962C8B-B14F-4D97-AF65-F5344CB8AC3E}">
        <p14:creationId xmlns:p14="http://schemas.microsoft.com/office/powerpoint/2010/main" val="2801940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22</a:t>
            </a:fld>
            <a:endParaRPr lang="fr-CA"/>
          </a:p>
        </p:txBody>
      </p:sp>
    </p:spTree>
    <p:extLst>
      <p:ext uri="{BB962C8B-B14F-4D97-AF65-F5344CB8AC3E}">
        <p14:creationId xmlns:p14="http://schemas.microsoft.com/office/powerpoint/2010/main" val="85233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23</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Partout le niveau de perception est au-dessus du minimum</a:t>
            </a:r>
          </a:p>
          <a:p>
            <a:pPr marL="285750" indent="-285750">
              <a:buFont typeface="Wingdings" panose="05000000000000000000" pitchFamily="2" charset="2"/>
              <a:buChar char="v"/>
            </a:pPr>
            <a:r>
              <a:rPr lang="fr-CA" dirty="0" smtClean="0"/>
              <a:t>Par contre les professeurs sont en opposition sur deux questions, Q4 &amp; Q5</a:t>
            </a:r>
          </a:p>
          <a:p>
            <a:pPr marL="285750" indent="-285750">
              <a:buFont typeface="Wingdings" panose="05000000000000000000" pitchFamily="2" charset="2"/>
              <a:buChar char="v"/>
            </a:pPr>
            <a:r>
              <a:rPr lang="fr-CA" dirty="0" smtClean="0"/>
              <a:t>Pour les questions Q1 et Q5, nette progression depuis 2007</a:t>
            </a:r>
          </a:p>
          <a:p>
            <a:pPr marL="285750" indent="-285750">
              <a:buFont typeface="Wingdings" panose="05000000000000000000" pitchFamily="2" charset="2"/>
              <a:buChar char="v"/>
            </a:pPr>
            <a:r>
              <a:rPr lang="fr-CA" dirty="0" smtClean="0"/>
              <a:t>Questions AS2 et AS5 restent des éléments problématiques, surtout pour les étudiants de tous les cycles.</a:t>
            </a:r>
          </a:p>
          <a:p>
            <a:pPr marL="285750" indent="-285750">
              <a:buFont typeface="Wingdings" panose="05000000000000000000" pitchFamily="2" charset="2"/>
              <a:buChar char="v"/>
            </a:pPr>
            <a:r>
              <a:rPr lang="fr-CA" dirty="0" smtClean="0"/>
              <a:t>La BUL se compare très bien par rapport aux autres BU, les mêmes faiblesses sont observées partout ailleurs, particulièrement pour la questions Q4</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24</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25</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eaLnBrk="1" fontAlgn="auto" latinLnBrk="0" hangingPunct="1"/>
            <a:r>
              <a:rPr lang="fr-CA" sz="1200" b="1" i="0" u="none" strike="noStrike" kern="1200" dirty="0" smtClean="0">
                <a:solidFill>
                  <a:schemeClr val="tx1"/>
                </a:solidFill>
                <a:effectLst/>
                <a:latin typeface="+mn-lt"/>
                <a:ea typeface="+mn-ea"/>
                <a:cs typeface="+mn-cs"/>
              </a:rPr>
              <a:t>QS1</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FR" sz="1200" b="1" i="0" u="none" strike="noStrike" kern="1200" dirty="0" smtClean="0">
                <a:solidFill>
                  <a:schemeClr val="tx1"/>
                </a:solidFill>
                <a:effectLst/>
                <a:latin typeface="+mn-lt"/>
                <a:ea typeface="+mn-ea"/>
                <a:cs typeface="+mn-cs"/>
              </a:rPr>
              <a:t>En général, je suis satisfait de la façon dont je suis traité à la Bibliothèque.</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CA" sz="1200" b="1" i="0" u="none" strike="noStrike" kern="1200" dirty="0" smtClean="0">
                <a:solidFill>
                  <a:schemeClr val="tx1"/>
                </a:solidFill>
                <a:effectLst/>
                <a:latin typeface="+mn-lt"/>
                <a:ea typeface="+mn-ea"/>
                <a:cs typeface="+mn-cs"/>
              </a:rPr>
              <a:t>QS2</a:t>
            </a:r>
            <a:endParaRPr lang="fr-CA" sz="1200" b="0" i="0" u="none" strike="noStrike" kern="1200" dirty="0" smtClean="0">
              <a:solidFill>
                <a:schemeClr val="tx1"/>
              </a:solidFill>
              <a:effectLst/>
              <a:latin typeface="+mn-lt"/>
              <a:ea typeface="+mn-ea"/>
              <a:cs typeface="+mn-cs"/>
            </a:endParaRPr>
          </a:p>
          <a:p>
            <a:pPr rtl="0" eaLnBrk="1" fontAlgn="ctr" latinLnBrk="0" hangingPunct="1"/>
            <a:r>
              <a:rPr lang="fr-FR" sz="1200" b="0" i="0" u="none" strike="noStrike" kern="1200" dirty="0" smtClean="0">
                <a:solidFill>
                  <a:schemeClr val="tx1"/>
                </a:solidFill>
                <a:effectLst/>
                <a:latin typeface="+mn-lt"/>
                <a:ea typeface="+mn-ea"/>
                <a:cs typeface="+mn-cs"/>
              </a:rPr>
              <a:t>En général, je suis satisfait de </a:t>
            </a:r>
            <a:r>
              <a:rPr lang="fr-FR" sz="1200" b="1" i="0" u="none" strike="noStrike" kern="1200" dirty="0" smtClean="0">
                <a:solidFill>
                  <a:schemeClr val="tx1"/>
                </a:solidFill>
                <a:effectLst/>
                <a:latin typeface="+mn-lt"/>
                <a:ea typeface="+mn-ea"/>
                <a:cs typeface="+mn-cs"/>
              </a:rPr>
              <a:t>l'aide que je reçois </a:t>
            </a:r>
            <a:r>
              <a:rPr lang="fr-FR" sz="1200" b="0" i="0" u="none" strike="noStrike" kern="1200" dirty="0" smtClean="0">
                <a:solidFill>
                  <a:schemeClr val="tx1"/>
                </a:solidFill>
                <a:effectLst/>
                <a:latin typeface="+mn-lt"/>
                <a:ea typeface="+mn-ea"/>
                <a:cs typeface="+mn-cs"/>
              </a:rPr>
              <a:t>pour mes besoins d'information et</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d'apprentissage, pour mes recherches ou pour mon enseignement.</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CA" sz="1200" b="1" i="0" u="none" strike="noStrike" kern="1200" dirty="0" smtClean="0">
                <a:solidFill>
                  <a:schemeClr val="tx1"/>
                </a:solidFill>
                <a:effectLst/>
                <a:latin typeface="+mn-lt"/>
                <a:ea typeface="+mn-ea"/>
                <a:cs typeface="+mn-cs"/>
              </a:rPr>
              <a:t>QS3</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FR" sz="1200" b="0" i="0" u="none" strike="noStrike" kern="1200" dirty="0" smtClean="0">
                <a:solidFill>
                  <a:schemeClr val="tx1"/>
                </a:solidFill>
                <a:effectLst/>
                <a:latin typeface="+mn-lt"/>
                <a:ea typeface="+mn-ea"/>
                <a:cs typeface="+mn-cs"/>
              </a:rPr>
              <a:t>Comment classeriez-vous globalement le </a:t>
            </a:r>
            <a:r>
              <a:rPr lang="fr-FR" sz="1200" b="1" i="0" u="none" strike="noStrike" kern="1200" dirty="0" smtClean="0">
                <a:solidFill>
                  <a:schemeClr val="tx1"/>
                </a:solidFill>
                <a:effectLst/>
                <a:latin typeface="+mn-lt"/>
                <a:ea typeface="+mn-ea"/>
                <a:cs typeface="+mn-cs"/>
              </a:rPr>
              <a:t>niveau de la qualité des services </a:t>
            </a:r>
            <a:r>
              <a:rPr lang="fr-FR" sz="1200" b="0" i="0" u="none" strike="noStrike" kern="1200" dirty="0" smtClean="0">
                <a:solidFill>
                  <a:schemeClr val="tx1"/>
                </a:solidFill>
                <a:effectLst/>
                <a:latin typeface="+mn-lt"/>
                <a:ea typeface="+mn-ea"/>
                <a:cs typeface="+mn-cs"/>
              </a:rPr>
              <a:t>fournis par la Bibliothèque?</a:t>
            </a:r>
            <a:endParaRPr lang="fr-CA" sz="1200" b="0" i="0" u="none" strike="noStrike"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26</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27</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28</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Le niveau de satisfaction général est très bon, particulièrement pour la question QS1.</a:t>
            </a:r>
          </a:p>
          <a:p>
            <a:pPr marL="285750" indent="-285750">
              <a:buFont typeface="Wingdings" panose="05000000000000000000" pitchFamily="2" charset="2"/>
              <a:buChar char="v"/>
            </a:pPr>
            <a:r>
              <a:rPr lang="fr-CA" dirty="0" smtClean="0"/>
              <a:t>Évolution positive et continue de la satisfaction depuis 2005 est notable</a:t>
            </a:r>
          </a:p>
          <a:p>
            <a:pPr marL="285750" indent="-285750">
              <a:buFont typeface="Wingdings" panose="05000000000000000000" pitchFamily="2" charset="2"/>
              <a:buChar char="v"/>
            </a:pPr>
            <a:r>
              <a:rPr lang="fr-CA" dirty="0" smtClean="0"/>
              <a:t> La BUL se compare très bien aux résultats moyens des autres Bibliothèques universitaires.</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29</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30</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eaLnBrk="1" fontAlgn="auto" latinLnBrk="0" hangingPunct="1"/>
            <a:r>
              <a:rPr lang="fr-CA" sz="1200" b="1" i="0" u="none" strike="noStrike" kern="1200" dirty="0" smtClean="0">
                <a:solidFill>
                  <a:schemeClr val="tx1"/>
                </a:solidFill>
                <a:effectLst/>
                <a:latin typeface="+mn-lt"/>
                <a:ea typeface="+mn-ea"/>
                <a:cs typeface="+mn-cs"/>
              </a:rPr>
              <a:t>A1 </a:t>
            </a:r>
            <a:r>
              <a:rPr lang="fr-FR" sz="1200" b="1" i="0" u="none" strike="noStrike" kern="1200" dirty="0" smtClean="0">
                <a:solidFill>
                  <a:schemeClr val="tx1"/>
                </a:solidFill>
                <a:effectLst/>
                <a:latin typeface="+mn-lt"/>
                <a:ea typeface="+mn-ea"/>
                <a:cs typeface="+mn-cs"/>
              </a:rPr>
              <a:t>La Bibliothèque m'aide à demeurer à la fine pointe de mes champs d'intérêt</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CA" sz="1200" b="1" i="0" u="none" strike="noStrike" kern="1200" dirty="0" smtClean="0">
                <a:solidFill>
                  <a:schemeClr val="tx1"/>
                </a:solidFill>
                <a:effectLst/>
                <a:latin typeface="+mn-lt"/>
                <a:ea typeface="+mn-ea"/>
                <a:cs typeface="+mn-cs"/>
              </a:rPr>
              <a:t>A2 </a:t>
            </a:r>
            <a:r>
              <a:rPr lang="fr-FR" sz="1200" b="0" i="0" u="none" strike="noStrike" kern="1200" dirty="0" smtClean="0">
                <a:solidFill>
                  <a:schemeClr val="tx1"/>
                </a:solidFill>
                <a:effectLst/>
                <a:latin typeface="+mn-lt"/>
                <a:ea typeface="+mn-ea"/>
                <a:cs typeface="+mn-cs"/>
              </a:rPr>
              <a:t>La Bibliothèque </a:t>
            </a:r>
            <a:r>
              <a:rPr lang="fr-FR" sz="1200" b="1" i="0" u="none" strike="noStrike" kern="1200" dirty="0" smtClean="0">
                <a:solidFill>
                  <a:schemeClr val="tx1"/>
                </a:solidFill>
                <a:effectLst/>
                <a:latin typeface="+mn-lt"/>
                <a:ea typeface="+mn-ea"/>
                <a:cs typeface="+mn-cs"/>
              </a:rPr>
              <a:t>contribue à mon avancement</a:t>
            </a:r>
            <a:r>
              <a:rPr lang="fr-FR" sz="1200" b="0" i="0" u="none" strike="noStrike" kern="1200" dirty="0" smtClean="0">
                <a:solidFill>
                  <a:schemeClr val="tx1"/>
                </a:solidFill>
                <a:effectLst/>
                <a:latin typeface="+mn-lt"/>
                <a:ea typeface="+mn-ea"/>
                <a:cs typeface="+mn-cs"/>
              </a:rPr>
              <a:t> dans ma discipline ou travail</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CA" sz="1200" b="1" i="0" u="none" strike="noStrike" kern="1200" dirty="0" smtClean="0">
                <a:solidFill>
                  <a:schemeClr val="tx1"/>
                </a:solidFill>
                <a:effectLst/>
                <a:latin typeface="+mn-lt"/>
                <a:ea typeface="+mn-ea"/>
                <a:cs typeface="+mn-cs"/>
              </a:rPr>
              <a:t>A3 </a:t>
            </a:r>
            <a:r>
              <a:rPr lang="fr-FR" sz="1200" b="0" i="0" u="none" strike="noStrike" kern="1200" dirty="0" smtClean="0">
                <a:solidFill>
                  <a:schemeClr val="tx1"/>
                </a:solidFill>
                <a:effectLst/>
                <a:latin typeface="+mn-lt"/>
                <a:ea typeface="+mn-ea"/>
                <a:cs typeface="+mn-cs"/>
              </a:rPr>
              <a:t>La Bibliothèque </a:t>
            </a:r>
            <a:r>
              <a:rPr lang="fr-FR" sz="1200" b="1" i="0" u="none" strike="noStrike" kern="1200" dirty="0" smtClean="0">
                <a:solidFill>
                  <a:schemeClr val="tx1"/>
                </a:solidFill>
                <a:effectLst/>
                <a:latin typeface="+mn-lt"/>
                <a:ea typeface="+mn-ea"/>
                <a:cs typeface="+mn-cs"/>
              </a:rPr>
              <a:t>me rend plus efficace </a:t>
            </a:r>
            <a:r>
              <a:rPr lang="fr-FR" sz="1200" b="0" i="0" u="none" strike="noStrike" kern="1200" dirty="0" smtClean="0">
                <a:solidFill>
                  <a:schemeClr val="tx1"/>
                </a:solidFill>
                <a:effectLst/>
                <a:latin typeface="+mn-lt"/>
                <a:ea typeface="+mn-ea"/>
                <a:cs typeface="+mn-cs"/>
              </a:rPr>
              <a:t>dans mes activités académiques</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CA" sz="1200" b="1" i="0" u="none" strike="noStrike" kern="1200" dirty="0" smtClean="0">
                <a:solidFill>
                  <a:schemeClr val="tx1"/>
                </a:solidFill>
                <a:effectLst/>
                <a:latin typeface="+mn-lt"/>
                <a:ea typeface="+mn-ea"/>
                <a:cs typeface="+mn-cs"/>
              </a:rPr>
              <a:t>A4 </a:t>
            </a:r>
            <a:r>
              <a:rPr lang="fr-FR" sz="1200" b="0" i="0" u="none" strike="noStrike" kern="1200" dirty="0" smtClean="0">
                <a:solidFill>
                  <a:schemeClr val="tx1"/>
                </a:solidFill>
                <a:effectLst/>
                <a:latin typeface="+mn-lt"/>
                <a:ea typeface="+mn-ea"/>
                <a:cs typeface="+mn-cs"/>
              </a:rPr>
              <a:t>La Bibliothèque m'aide à faire la distinction entre une </a:t>
            </a:r>
            <a:r>
              <a:rPr lang="fr-FR" sz="1200" b="1" i="0" u="none" strike="noStrike" kern="1200" dirty="0" smtClean="0">
                <a:solidFill>
                  <a:schemeClr val="tx1"/>
                </a:solidFill>
                <a:effectLst/>
                <a:latin typeface="+mn-lt"/>
                <a:ea typeface="+mn-ea"/>
                <a:cs typeface="+mn-cs"/>
              </a:rPr>
              <a:t>information fiable </a:t>
            </a:r>
            <a:r>
              <a:rPr lang="fr-FR" sz="1200" b="0" i="0" u="none" strike="noStrike" kern="1200" dirty="0" smtClean="0">
                <a:solidFill>
                  <a:schemeClr val="tx1"/>
                </a:solidFill>
                <a:effectLst/>
                <a:latin typeface="+mn-lt"/>
                <a:ea typeface="+mn-ea"/>
                <a:cs typeface="+mn-cs"/>
              </a:rPr>
              <a:t>et une autre qui ne l'est pas</a:t>
            </a:r>
            <a:endParaRPr lang="fr-CA" sz="1200" b="0" i="0" u="none" strike="noStrike" kern="1200" dirty="0" smtClean="0">
              <a:solidFill>
                <a:schemeClr val="tx1"/>
              </a:solidFill>
              <a:effectLst/>
              <a:latin typeface="+mn-lt"/>
              <a:ea typeface="+mn-ea"/>
              <a:cs typeface="+mn-cs"/>
            </a:endParaRPr>
          </a:p>
          <a:p>
            <a:pPr rtl="0" eaLnBrk="1" fontAlgn="auto" latinLnBrk="0" hangingPunct="1"/>
            <a:r>
              <a:rPr lang="fr-CA" sz="1200" b="1" i="0" u="none" strike="noStrike" kern="1200" dirty="0" smtClean="0">
                <a:solidFill>
                  <a:schemeClr val="tx1"/>
                </a:solidFill>
                <a:effectLst/>
                <a:latin typeface="+mn-lt"/>
                <a:ea typeface="+mn-ea"/>
                <a:cs typeface="+mn-cs"/>
              </a:rPr>
              <a:t>A5 </a:t>
            </a:r>
            <a:r>
              <a:rPr lang="fr-FR" sz="1200" b="0" i="0" u="none" strike="noStrike" kern="1200" dirty="0" smtClean="0">
                <a:solidFill>
                  <a:schemeClr val="tx1"/>
                </a:solidFill>
                <a:effectLst/>
                <a:latin typeface="+mn-lt"/>
                <a:ea typeface="+mn-ea"/>
                <a:cs typeface="+mn-cs"/>
              </a:rPr>
              <a:t>La Bibliothèque voit à développer mes </a:t>
            </a:r>
            <a:r>
              <a:rPr lang="fr-FR" sz="1200" b="1" i="0" u="none" strike="noStrike" kern="1200" dirty="0" smtClean="0">
                <a:solidFill>
                  <a:schemeClr val="tx1"/>
                </a:solidFill>
                <a:effectLst/>
                <a:latin typeface="+mn-lt"/>
                <a:ea typeface="+mn-ea"/>
                <a:cs typeface="+mn-cs"/>
              </a:rPr>
              <a:t>habiletés de recherche d'information </a:t>
            </a:r>
            <a:r>
              <a:rPr lang="fr-FR" sz="1200" b="0" i="0" u="none" strike="noStrike" kern="1200" dirty="0" smtClean="0">
                <a:solidFill>
                  <a:schemeClr val="tx1"/>
                </a:solidFill>
                <a:effectLst/>
                <a:latin typeface="+mn-lt"/>
                <a:ea typeface="+mn-ea"/>
                <a:cs typeface="+mn-cs"/>
              </a:rPr>
              <a:t>dont j'ai besoin pour mes travaux ou mes études</a:t>
            </a:r>
            <a:endParaRPr lang="fr-CA"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31</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a:t>
            </a:fld>
            <a:endParaRPr lang="fr-CA"/>
          </a:p>
        </p:txBody>
      </p:sp>
    </p:spTree>
    <p:extLst>
      <p:ext uri="{BB962C8B-B14F-4D97-AF65-F5344CB8AC3E}">
        <p14:creationId xmlns:p14="http://schemas.microsoft.com/office/powerpoint/2010/main" val="28143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t>Amélioration</a:t>
            </a:r>
            <a:r>
              <a:rPr lang="fr-CA" sz="1200" baseline="0" dirty="0" smtClean="0"/>
              <a:t> des compétences informationnelles des usagers</a:t>
            </a:r>
            <a:endParaRPr lang="fr-CA" sz="1200" dirty="0" smtClean="0"/>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32</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33</a:t>
            </a:fld>
            <a:endParaRPr lang="fr-CA"/>
          </a:p>
        </p:txBody>
      </p:sp>
    </p:spTree>
    <p:extLst>
      <p:ext uri="{BB962C8B-B14F-4D97-AF65-F5344CB8AC3E}">
        <p14:creationId xmlns:p14="http://schemas.microsoft.com/office/powerpoint/2010/main" val="1175146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À l’exception de l’énoncé A4, tous les usagers sont en bon accord avec les affirmations.</a:t>
            </a:r>
          </a:p>
          <a:p>
            <a:pPr marL="285750" indent="-285750">
              <a:buFont typeface="Wingdings" panose="05000000000000000000" pitchFamily="2" charset="2"/>
              <a:buChar char="v"/>
            </a:pPr>
            <a:r>
              <a:rPr lang="fr-CA" dirty="0" smtClean="0"/>
              <a:t>Clivage important entre les usagers sur l’énoncé avec lequel ils sont en accord</a:t>
            </a:r>
          </a:p>
          <a:p>
            <a:pPr marL="285750" indent="-285750">
              <a:buFont typeface="Wingdings" panose="05000000000000000000" pitchFamily="2" charset="2"/>
              <a:buChar char="v"/>
            </a:pPr>
            <a:r>
              <a:rPr lang="fr-CA" dirty="0" smtClean="0"/>
              <a:t> Évolution spectaculaire depuis 2055 mais stagnation de la majorité des énoncés depuis 2007.</a:t>
            </a:r>
          </a:p>
          <a:p>
            <a:pPr marL="285750" indent="-285750">
              <a:buFont typeface="Wingdings" panose="05000000000000000000" pitchFamily="2" charset="2"/>
              <a:buChar char="v"/>
            </a:pPr>
            <a:r>
              <a:rPr lang="fr-CA" dirty="0" smtClean="0"/>
              <a:t>La BUL se compare très bien aux autres BU, l’énoncé A4 semble problématique de manière général.</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34</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35</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36</a:t>
            </a:fld>
            <a:endParaRPr lang="fr-CA"/>
          </a:p>
        </p:txBody>
      </p:sp>
    </p:spTree>
    <p:extLst>
      <p:ext uri="{BB962C8B-B14F-4D97-AF65-F5344CB8AC3E}">
        <p14:creationId xmlns:p14="http://schemas.microsoft.com/office/powerpoint/2010/main" val="1451953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37</a:t>
            </a:fld>
            <a:endParaRPr lang="fr-CA"/>
          </a:p>
        </p:txBody>
      </p:sp>
    </p:spTree>
    <p:extLst>
      <p:ext uri="{BB962C8B-B14F-4D97-AF65-F5344CB8AC3E}">
        <p14:creationId xmlns:p14="http://schemas.microsoft.com/office/powerpoint/2010/main" val="443404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Que très peu de variation depuis 2005, les plus notables sont:</a:t>
            </a:r>
          </a:p>
          <a:p>
            <a:pPr marL="742950" lvl="1" indent="-285750">
              <a:buFont typeface="Wingdings" panose="05000000000000000000" pitchFamily="2" charset="2"/>
              <a:buChar char="v"/>
            </a:pPr>
            <a:r>
              <a:rPr lang="fr-CA" dirty="0" smtClean="0"/>
              <a:t>Augmentation de l’utilisation d’autres moteurs de recherche (65 à 79%)</a:t>
            </a:r>
          </a:p>
          <a:p>
            <a:pPr marL="742950" lvl="1" indent="-285750">
              <a:buFont typeface="Wingdings" panose="05000000000000000000" pitchFamily="2" charset="2"/>
              <a:buChar char="v"/>
            </a:pPr>
            <a:r>
              <a:rPr lang="fr-CA" dirty="0" smtClean="0"/>
              <a:t>Augmentation de la fréquentation</a:t>
            </a:r>
          </a:p>
          <a:p>
            <a:pPr marL="742950" lvl="1" indent="-285750">
              <a:buFont typeface="Wingdings" panose="05000000000000000000" pitchFamily="2" charset="2"/>
              <a:buChar char="v"/>
            </a:pPr>
            <a:r>
              <a:rPr lang="fr-CA" dirty="0" smtClean="0"/>
              <a:t>Diminution de l’utilisation du site web (ou d’Ariane ?)</a:t>
            </a:r>
          </a:p>
          <a:p>
            <a:pPr marL="285750" indent="-285750">
              <a:buFont typeface="Wingdings" panose="05000000000000000000" pitchFamily="2" charset="2"/>
              <a:buChar char="v"/>
            </a:pPr>
            <a:r>
              <a:rPr lang="fr-CA" dirty="0" smtClean="0"/>
              <a:t>Les résultats sont très semblables aux autres BU à l’exception peut-être de: </a:t>
            </a:r>
          </a:p>
          <a:p>
            <a:pPr marL="742950" lvl="1" indent="-285750">
              <a:buFont typeface="Wingdings" panose="05000000000000000000" pitchFamily="2" charset="2"/>
              <a:buChar char="v"/>
            </a:pPr>
            <a:r>
              <a:rPr lang="fr-CA" dirty="0" smtClean="0"/>
              <a:t>À la BUL il y a une diminution accrue de l’utilisation du site web</a:t>
            </a:r>
          </a:p>
          <a:p>
            <a:pPr marL="742950" lvl="1" indent="-285750">
              <a:buFont typeface="Wingdings" panose="05000000000000000000" pitchFamily="2" charset="2"/>
              <a:buChar char="v"/>
            </a:pPr>
            <a:r>
              <a:rPr lang="fr-CA" dirty="0" smtClean="0"/>
              <a:t>À la BUL il y a une diminution accrue de la fréquentation sur place</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38</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39</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dirty="0" smtClean="0"/>
              <a:t>Je vais mon concentré sur les aspects qui ont généré</a:t>
            </a:r>
            <a:r>
              <a:rPr lang="fr-CA" sz="1400" baseline="0" dirty="0" smtClean="0"/>
              <a:t> plus de 0% de commentaires</a:t>
            </a:r>
            <a:endParaRPr lang="fr-CA" sz="1400" dirty="0" smtClean="0"/>
          </a:p>
          <a:p>
            <a:endParaRPr lang="fr-CA" sz="1400" dirty="0" smtClean="0"/>
          </a:p>
          <a:p>
            <a:r>
              <a:rPr lang="fr-CA" sz="1400" dirty="0" smtClean="0"/>
              <a:t>1 414 Répondants ont laissés des commentaires</a:t>
            </a:r>
          </a:p>
          <a:p>
            <a:r>
              <a:rPr lang="fr-CA" sz="1400" dirty="0" smtClean="0"/>
              <a:t>Regroupés par mot clés, 10 thèmes principaux sont identifiés</a:t>
            </a:r>
          </a:p>
          <a:p>
            <a:r>
              <a:rPr lang="fr-CA" sz="1400" dirty="0" smtClean="0"/>
              <a:t>	Espaces (547)</a:t>
            </a:r>
          </a:p>
          <a:p>
            <a:r>
              <a:rPr lang="fr-CA" sz="1400" dirty="0" smtClean="0"/>
              <a:t>	Services (373) </a:t>
            </a:r>
          </a:p>
          <a:p>
            <a:r>
              <a:rPr lang="fr-CA" sz="1400" dirty="0" smtClean="0"/>
              <a:t>	Collections (256)</a:t>
            </a:r>
          </a:p>
          <a:p>
            <a:r>
              <a:rPr lang="fr-CA" sz="1400" dirty="0" smtClean="0"/>
              <a:t>	Généraux (179) </a:t>
            </a:r>
          </a:p>
          <a:p>
            <a:r>
              <a:rPr lang="fr-CA" sz="1400" dirty="0" smtClean="0"/>
              <a:t>	Outils technologiques (108) </a:t>
            </a:r>
          </a:p>
          <a:p>
            <a:r>
              <a:rPr lang="fr-CA" sz="1400" dirty="0" smtClean="0"/>
              <a:t>	Locaux travails équipes (90)</a:t>
            </a:r>
          </a:p>
          <a:p>
            <a:r>
              <a:rPr lang="fr-CA" sz="1400" dirty="0" smtClean="0"/>
              <a:t>	Site web et Ariane (86) </a:t>
            </a:r>
          </a:p>
          <a:p>
            <a:r>
              <a:rPr lang="fr-CA" sz="1400" dirty="0" smtClean="0"/>
              <a:t>	Règlements (62)</a:t>
            </a:r>
          </a:p>
          <a:p>
            <a:r>
              <a:rPr lang="fr-CA" sz="1400" dirty="0" smtClean="0"/>
              <a:t>	Heures d’ouvertures (61)</a:t>
            </a:r>
          </a:p>
          <a:p>
            <a:r>
              <a:rPr lang="fr-CA" sz="1400" dirty="0" smtClean="0"/>
              <a:t>	Modalité de prêt (41)</a:t>
            </a:r>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40</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dirty="0" smtClean="0"/>
              <a:t>Je vais mon concentré sur les aspects qui ont généré</a:t>
            </a:r>
            <a:r>
              <a:rPr lang="fr-CA" sz="1400" baseline="0" dirty="0" smtClean="0"/>
              <a:t> plus de 10% de commentaires</a:t>
            </a:r>
            <a:endParaRPr lang="fr-CA"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sz="1400" dirty="0" smtClean="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41</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Clr>
                <a:srgbClr val="FF0000"/>
              </a:buClr>
              <a:buSzPct val="125000"/>
              <a:buFont typeface="Wingdings" panose="05000000000000000000" pitchFamily="2" charset="2"/>
              <a:buChar char="Ø"/>
            </a:pPr>
            <a:r>
              <a:rPr lang="fr-CA" sz="1200" dirty="0" smtClean="0"/>
              <a:t>M</a:t>
            </a:r>
            <a:r>
              <a:rPr lang="fr-FR" sz="1200" dirty="0" err="1" smtClean="0"/>
              <a:t>anque</a:t>
            </a:r>
            <a:r>
              <a:rPr lang="fr-FR" sz="1200" dirty="0" smtClean="0"/>
              <a:t> de place de travail, particulièrement à la BSHS (103 des 115 commentaires), le nombre de locaux de travail actuellement disponible pour de petites équipe (2 à 4) semblent également être insuffisant pour répondre aux besoins des étudiants</a:t>
            </a:r>
          </a:p>
          <a:p>
            <a:pPr marL="285750" indent="-285750">
              <a:buClr>
                <a:srgbClr val="FF0000"/>
              </a:buClr>
              <a:buSzPct val="125000"/>
              <a:buFont typeface="Wingdings" panose="05000000000000000000" pitchFamily="2" charset="2"/>
              <a:buChar char="Ø"/>
            </a:pPr>
            <a:endParaRPr lang="fr-FR" sz="1200" dirty="0" smtClean="0"/>
          </a:p>
          <a:p>
            <a:pPr marL="285750" indent="-285750">
              <a:buClr>
                <a:srgbClr val="FF0000"/>
              </a:buClr>
              <a:buSzPct val="125000"/>
              <a:buFont typeface="Wingdings" panose="05000000000000000000" pitchFamily="2" charset="2"/>
              <a:buChar char="Ø"/>
            </a:pPr>
            <a:r>
              <a:rPr lang="fr-FR" sz="1200" dirty="0" smtClean="0"/>
              <a:t>Offrir des </a:t>
            </a:r>
            <a:r>
              <a:rPr lang="fr-FR" sz="1200" dirty="0" err="1" smtClean="0"/>
              <a:t>cubicules</a:t>
            </a:r>
            <a:r>
              <a:rPr lang="fr-FR" sz="1200" dirty="0" smtClean="0"/>
              <a:t> de plus grande dimensions seraient souhaité afin de pouvoir utiliser un ordinateur portable tout en travaillant sur des documents papier et, d’autre part, parce que l’isolement qu’ils procurent favorise la concentration.  </a:t>
            </a:r>
          </a:p>
          <a:p>
            <a:pPr marL="285750" indent="-285750">
              <a:buClr>
                <a:srgbClr val="FF0000"/>
              </a:buClr>
              <a:buSzPct val="125000"/>
              <a:buFont typeface="Wingdings" panose="05000000000000000000" pitchFamily="2" charset="2"/>
              <a:buChar char="Ø"/>
            </a:pPr>
            <a:endParaRPr lang="fr-CA" sz="1200" dirty="0" smtClean="0"/>
          </a:p>
          <a:p>
            <a:pPr marL="285750" indent="-285750">
              <a:buClr>
                <a:srgbClr val="FF0000"/>
              </a:buClr>
              <a:buSzPct val="125000"/>
              <a:buFont typeface="Wingdings" panose="05000000000000000000" pitchFamily="2" charset="2"/>
              <a:buChar char="Ø"/>
            </a:pPr>
            <a:r>
              <a:rPr lang="fr-FR" sz="1200" dirty="0" smtClean="0"/>
              <a:t>Sans surprise, l’état physique des lieux reçoit également son lot de commentaires négatifs, particulièrement pour la Bibliothèque scientifique (le tiers des 99 commentaires). </a:t>
            </a:r>
          </a:p>
          <a:p>
            <a:pPr marL="285750" indent="-285750">
              <a:buClr>
                <a:srgbClr val="FF0000"/>
              </a:buClr>
              <a:buSzPct val="125000"/>
              <a:buFont typeface="Wingdings" panose="05000000000000000000" pitchFamily="2" charset="2"/>
              <a:buChar char="Ø"/>
            </a:pPr>
            <a:endParaRPr lang="fr-FR" sz="1200" dirty="0" smtClean="0"/>
          </a:p>
          <a:p>
            <a:pPr marL="285750" indent="-285750">
              <a:buClr>
                <a:srgbClr val="FF0000"/>
              </a:buClr>
              <a:buSzPct val="125000"/>
              <a:buFont typeface="Wingdings" panose="05000000000000000000" pitchFamily="2" charset="2"/>
              <a:buChar char="Ø"/>
            </a:pPr>
            <a:r>
              <a:rPr lang="fr-FR" sz="1200" dirty="0" smtClean="0"/>
              <a:t>Les usagers de la BS indiquent que les espaces ont un urgent besoin de rénovation entre autre en raison de la température instable, mauvaise aération, manque de lumière naturelle.</a:t>
            </a:r>
          </a:p>
          <a:p>
            <a:pPr marL="285750" indent="-285750">
              <a:buClr>
                <a:srgbClr val="FF0000"/>
              </a:buClr>
              <a:buSzPct val="125000"/>
              <a:buFont typeface="Wingdings" panose="05000000000000000000" pitchFamily="2" charset="2"/>
              <a:buChar char="Ø"/>
            </a:pPr>
            <a:endParaRPr lang="fr-FR" sz="1200" dirty="0" smtClean="0"/>
          </a:p>
          <a:p>
            <a:pPr marL="285750" indent="-285750">
              <a:buClr>
                <a:srgbClr val="FF0000"/>
              </a:buClr>
              <a:buSzPct val="125000"/>
              <a:buFont typeface="Wingdings" panose="05000000000000000000" pitchFamily="2" charset="2"/>
              <a:buChar char="Ø"/>
            </a:pPr>
            <a:r>
              <a:rPr lang="fr-FR" sz="1200" dirty="0" smtClean="0"/>
              <a:t>Ces mêmes usagers mentionnent également que le mobilier est obsolète, inapproprié dans le contexte technologique actuel (p.ex. prise de courant) mais surtout que les chaises sont inconfortables.  </a:t>
            </a:r>
          </a:p>
          <a:p>
            <a:pPr marL="285750" indent="-285750">
              <a:buClr>
                <a:srgbClr val="FF0000"/>
              </a:buClr>
              <a:buSzPct val="125000"/>
              <a:buFont typeface="Wingdings" panose="05000000000000000000" pitchFamily="2" charset="2"/>
              <a:buChar char="Ø"/>
            </a:pPr>
            <a:endParaRPr lang="fr-FR" sz="1200" dirty="0" smtClean="0"/>
          </a:p>
          <a:p>
            <a:pPr marL="285750" indent="-285750">
              <a:buClr>
                <a:srgbClr val="FF0000"/>
              </a:buClr>
              <a:buSzPct val="125000"/>
              <a:buFont typeface="Wingdings" panose="05000000000000000000" pitchFamily="2" charset="2"/>
              <a:buChar char="Ø"/>
            </a:pPr>
            <a:r>
              <a:rPr lang="fr-FR" sz="1200" dirty="0" smtClean="0"/>
              <a:t>Les répondants utilisant la BSHS suggèrent pour le part de rénover l’ensemble des étages pour les rendre aussi fonctionnel et attrayante que le 4ième étage.  </a:t>
            </a:r>
          </a:p>
          <a:p>
            <a:pPr marL="285750" indent="-285750">
              <a:buClr>
                <a:srgbClr val="FF0000"/>
              </a:buClr>
              <a:buSzPct val="125000"/>
              <a:buFont typeface="Wingdings" panose="05000000000000000000" pitchFamily="2" charset="2"/>
              <a:buChar char="Ø"/>
            </a:pPr>
            <a:endParaRPr lang="fr-FR" sz="1200" dirty="0" smtClean="0"/>
          </a:p>
          <a:p>
            <a:pPr marL="285750" indent="-285750">
              <a:buClr>
                <a:srgbClr val="FF0000"/>
              </a:buClr>
              <a:buSzPct val="125000"/>
              <a:buFont typeface="Wingdings" panose="05000000000000000000" pitchFamily="2" charset="2"/>
              <a:buChar char="Ø"/>
            </a:pPr>
            <a:r>
              <a:rPr lang="fr-FR" sz="1200" dirty="0" smtClean="0"/>
              <a:t> Un exemple de commentaire par un usager de la Bibliothèque scientifique : « Environnement dépassé, mauvais éclairage, sentiment de sécurité faible, peu accueillant… »</a:t>
            </a:r>
            <a:endParaRPr lang="fr-CA" sz="1200"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42</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ts val="900"/>
              </a:spcBef>
              <a:spcAft>
                <a:spcPts val="900"/>
              </a:spcAft>
              <a:buClr>
                <a:srgbClr val="E7021A"/>
              </a:buClr>
              <a:buSzPct val="125000"/>
            </a:pPr>
            <a:r>
              <a:rPr lang="fr-CA" sz="1200" dirty="0" smtClean="0">
                <a:latin typeface="Minion Pro" pitchFamily="18" charset="0"/>
                <a:cs typeface="Arial Narrow"/>
              </a:rPr>
              <a:t>Tout n’est pas noir… </a:t>
            </a:r>
            <a:endParaRPr lang="fr-FR" sz="1200" dirty="0" smtClean="0">
              <a:latin typeface="Minion Pro" pitchFamily="18" charset="0"/>
              <a:cs typeface="Arial Narrow"/>
            </a:endParaRPr>
          </a:p>
          <a:p>
            <a:pPr>
              <a:spcBef>
                <a:spcPts val="900"/>
              </a:spcBef>
              <a:spcAft>
                <a:spcPts val="900"/>
              </a:spcAft>
              <a:buClr>
                <a:srgbClr val="E7021A"/>
              </a:buClr>
              <a:buSzPct val="125000"/>
            </a:pPr>
            <a:r>
              <a:rPr lang="fr-FR" sz="1200" dirty="0" smtClean="0">
                <a:latin typeface="Minion Pro" pitchFamily="18" charset="0"/>
                <a:cs typeface="Arial Narrow"/>
              </a:rPr>
              <a:t>Des 204 commentaires positifs reçus, plus de 60% ciblent la qualité des espaces du 4ième étage de la BSHS. Les usagers apprécient la lumière naturelle, le confort du mobilier et l’ambiance générale de travail. </a:t>
            </a:r>
            <a:endParaRPr lang="fr-CA" sz="1200" dirty="0" smtClean="0">
              <a:latin typeface="Minion Pro" pitchFamily="18" charset="0"/>
              <a:cs typeface="Arial Narrow"/>
            </a:endParaRP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43</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Clr>
                <a:srgbClr val="FF0000"/>
              </a:buClr>
              <a:buSzPct val="125000"/>
              <a:buFont typeface="Wingdings" panose="05000000000000000000" pitchFamily="2" charset="2"/>
              <a:buChar char="Ø"/>
            </a:pPr>
            <a:r>
              <a:rPr lang="fr-FR" sz="1600" dirty="0" smtClean="0"/>
              <a:t>La grande majorité des commentaires généraux négatifs portent sur des abonnements disciplinaires précis que nous n’avons pas.  Ces ressources sont pour la plupart très spécialisées et n’ont probablement jamais été demandé via les suggestions d’achat. </a:t>
            </a:r>
          </a:p>
          <a:p>
            <a:pPr>
              <a:buClr>
                <a:srgbClr val="FF0000"/>
              </a:buClr>
              <a:buSzPct val="125000"/>
            </a:pPr>
            <a:endParaRPr lang="fr-FR" sz="1600" dirty="0" smtClean="0"/>
          </a:p>
          <a:p>
            <a:pPr marL="285750" indent="-285750">
              <a:buClr>
                <a:srgbClr val="FF0000"/>
              </a:buClr>
              <a:buSzPct val="125000"/>
              <a:buFont typeface="Wingdings" panose="05000000000000000000" pitchFamily="2" charset="2"/>
              <a:buChar char="Ø"/>
            </a:pPr>
            <a:r>
              <a:rPr lang="fr-FR" sz="1600" dirty="0" smtClean="0"/>
              <a:t>En ce qui concerne la documentation électronique les remarques sont de deux ordres, </a:t>
            </a:r>
          </a:p>
          <a:p>
            <a:pPr marL="742950" lvl="1" indent="-285750">
              <a:buClr>
                <a:srgbClr val="FF0000"/>
              </a:buClr>
              <a:buSzPct val="125000"/>
              <a:buFont typeface="Arial" panose="020B0604020202020204" pitchFamily="34" charset="0"/>
              <a:buChar char="•"/>
            </a:pPr>
            <a:r>
              <a:rPr lang="fr-FR" sz="1600" dirty="0" smtClean="0"/>
              <a:t>une demande d’accroitre le contenu en documentation électronique de manière général </a:t>
            </a:r>
          </a:p>
          <a:p>
            <a:pPr marL="742950" lvl="1" indent="-285750">
              <a:buClr>
                <a:srgbClr val="FF0000"/>
              </a:buClr>
              <a:buSzPct val="125000"/>
              <a:buFont typeface="Arial" panose="020B0604020202020204" pitchFamily="34" charset="0"/>
              <a:buChar char="•"/>
            </a:pPr>
            <a:r>
              <a:rPr lang="fr-FR" sz="1600" dirty="0" smtClean="0"/>
              <a:t>Et particulièrement au niveau des livres, manuels de cours et des romans.  Enfin, les commentaires sur la disponibilité indiquent que plusieurs des ouvrages obligatoires demandés par les professeurs ne sont pas disponible à la Bibliothèque.</a:t>
            </a:r>
          </a:p>
          <a:p>
            <a:pPr lvl="1">
              <a:buClr>
                <a:srgbClr val="FF0000"/>
              </a:buClr>
              <a:buSzPct val="125000"/>
            </a:pPr>
            <a:endParaRPr lang="fr-FR" sz="1600" dirty="0" smtClean="0"/>
          </a:p>
          <a:p>
            <a:pPr marL="285750" indent="-285750">
              <a:buClr>
                <a:srgbClr val="FF0000"/>
              </a:buClr>
              <a:buSzPct val="125000"/>
              <a:buFont typeface="Wingdings" panose="05000000000000000000" pitchFamily="2" charset="2"/>
              <a:buChar char="Ø"/>
            </a:pPr>
            <a:r>
              <a:rPr lang="fr-FR" sz="1600" dirty="0" smtClean="0"/>
              <a:t>Les usagers les plus insatisfaits sont clairement les étudiants des cycles supérieurs</a:t>
            </a:r>
          </a:p>
          <a:p>
            <a:pPr marL="285750" indent="-285750">
              <a:buClr>
                <a:srgbClr val="FF0000"/>
              </a:buClr>
              <a:buSzPct val="125000"/>
              <a:buFont typeface="Wingdings" panose="05000000000000000000" pitchFamily="2" charset="2"/>
              <a:buChar char="Ø"/>
            </a:pPr>
            <a:endParaRPr lang="fr-FR" sz="1600" dirty="0" smtClean="0"/>
          </a:p>
          <a:p>
            <a:pPr marL="285750" indent="-285750">
              <a:buClr>
                <a:srgbClr val="FF0000"/>
              </a:buClr>
              <a:buSzPct val="125000"/>
              <a:buFont typeface="Wingdings" panose="05000000000000000000" pitchFamily="2" charset="2"/>
              <a:buChar char="Ø"/>
            </a:pPr>
            <a:r>
              <a:rPr lang="fr-FR" sz="1600" dirty="0" smtClean="0"/>
              <a:t>Les éléments soulevés sont toutefois les mêmes pour l’ensemble des usagers, peu importe la Bibliothèque fréquentée</a:t>
            </a:r>
          </a:p>
          <a:p>
            <a:pPr marL="742950" lvl="1" indent="-285750">
              <a:buClr>
                <a:srgbClr val="FF0000"/>
              </a:buClr>
              <a:buSzPct val="125000"/>
              <a:buFont typeface="Arial" panose="020B0604020202020204" pitchFamily="34" charset="0"/>
              <a:buChar char="•"/>
            </a:pPr>
            <a:endParaRPr lang="fr-FR" sz="1600" dirty="0" smtClean="0"/>
          </a:p>
          <a:p>
            <a:pPr marL="285750" lvl="1" indent="-285750">
              <a:buClr>
                <a:srgbClr val="00B050"/>
              </a:buClr>
              <a:buSzPct val="125000"/>
              <a:buFont typeface="Wingdings" panose="05000000000000000000" pitchFamily="2" charset="2"/>
              <a:buChar char="Ø"/>
            </a:pPr>
            <a:r>
              <a:rPr lang="fr-FR" sz="1600" dirty="0" smtClean="0">
                <a:solidFill>
                  <a:srgbClr val="00B050"/>
                </a:solidFill>
              </a:rPr>
              <a:t>Notons toutefois qu’un nombre significatif de répondant apprécient la qualité des ressources électroniques mises à leurs dispositions et la facilité d’accès à distance</a:t>
            </a:r>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44</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Clr>
                <a:srgbClr val="00B050"/>
              </a:buClr>
              <a:buSzPct val="125000"/>
              <a:buFont typeface="Wingdings" panose="05000000000000000000" pitchFamily="2" charset="2"/>
              <a:buChar char="Ø"/>
            </a:pPr>
            <a:r>
              <a:rPr lang="fr-FR" dirty="0" smtClean="0"/>
              <a:t>Les services offerts par la Bibliothèque ont généré 26% des commentaires totaux et la grande majorité (80%) sont positifs pour l’ensemble des clientèles et peu-importe la Bibliothèque fréquentée.</a:t>
            </a:r>
          </a:p>
          <a:p>
            <a:pPr>
              <a:buClr>
                <a:srgbClr val="00B050"/>
              </a:buClr>
              <a:buSzPct val="125000"/>
            </a:pPr>
            <a:endParaRPr lang="fr-FR" dirty="0" smtClean="0"/>
          </a:p>
          <a:p>
            <a:pPr marL="285750" indent="-285750">
              <a:buClr>
                <a:srgbClr val="00B050"/>
              </a:buClr>
              <a:buSzPct val="125000"/>
              <a:buFont typeface="Wingdings" panose="05000000000000000000" pitchFamily="2" charset="2"/>
              <a:buChar char="Ø"/>
            </a:pPr>
            <a:r>
              <a:rPr lang="fr-FR" dirty="0" smtClean="0"/>
              <a:t>Les qualificatifs les plus utilisés par les répondants se regroupent en 4 catégories, pour le service en général on note </a:t>
            </a:r>
            <a:r>
              <a:rPr lang="fr-FR" b="1" dirty="0" smtClean="0">
                <a:solidFill>
                  <a:srgbClr val="00B0F0"/>
                </a:solidFill>
              </a:rPr>
              <a:t>aimable</a:t>
            </a:r>
            <a:r>
              <a:rPr lang="fr-FR" dirty="0" smtClean="0"/>
              <a:t>, </a:t>
            </a:r>
            <a:r>
              <a:rPr lang="fr-FR" b="1" dirty="0" smtClean="0">
                <a:solidFill>
                  <a:srgbClr val="00B0F0"/>
                </a:solidFill>
              </a:rPr>
              <a:t>accueillant</a:t>
            </a:r>
            <a:r>
              <a:rPr lang="fr-FR" dirty="0" smtClean="0"/>
              <a:t>, </a:t>
            </a:r>
            <a:r>
              <a:rPr lang="fr-FR" b="1" dirty="0" smtClean="0">
                <a:solidFill>
                  <a:srgbClr val="00B0F0"/>
                </a:solidFill>
              </a:rPr>
              <a:t>disponible</a:t>
            </a:r>
            <a:r>
              <a:rPr lang="fr-FR" dirty="0" smtClean="0"/>
              <a:t>, </a:t>
            </a:r>
            <a:r>
              <a:rPr lang="fr-FR" b="1" dirty="0" smtClean="0">
                <a:solidFill>
                  <a:srgbClr val="00B0F0"/>
                </a:solidFill>
              </a:rPr>
              <a:t>serviable</a:t>
            </a:r>
            <a:r>
              <a:rPr lang="fr-FR" dirty="0" smtClean="0">
                <a:solidFill>
                  <a:srgbClr val="00B0F0"/>
                </a:solidFill>
              </a:rPr>
              <a:t> </a:t>
            </a:r>
            <a:r>
              <a:rPr lang="fr-FR" dirty="0" smtClean="0"/>
              <a:t>et </a:t>
            </a:r>
            <a:r>
              <a:rPr lang="fr-FR" b="1" dirty="0" smtClean="0">
                <a:solidFill>
                  <a:srgbClr val="00B0F0"/>
                </a:solidFill>
              </a:rPr>
              <a:t>dévoué</a:t>
            </a:r>
            <a:r>
              <a:rPr lang="fr-FR" dirty="0" smtClean="0"/>
              <a:t>.</a:t>
            </a:r>
          </a:p>
          <a:p>
            <a:pPr>
              <a:buClr>
                <a:srgbClr val="00B050"/>
              </a:buClr>
              <a:buSzPct val="125000"/>
            </a:pPr>
            <a:r>
              <a:rPr lang="fr-FR" dirty="0" smtClean="0"/>
              <a:t> </a:t>
            </a:r>
          </a:p>
          <a:p>
            <a:pPr marL="285750" indent="-285750">
              <a:buClr>
                <a:srgbClr val="00B050"/>
              </a:buClr>
              <a:buSzPct val="125000"/>
              <a:buFont typeface="Wingdings" panose="05000000000000000000" pitchFamily="2" charset="2"/>
              <a:buChar char="Ø"/>
            </a:pPr>
            <a:r>
              <a:rPr lang="fr-FR" dirty="0" smtClean="0"/>
              <a:t>En terme plus précis un grand nombre d’utilisateur relèvent la grande compétence et les qualifications du personnel de la Bibliothèque.  </a:t>
            </a:r>
          </a:p>
          <a:p>
            <a:pPr>
              <a:buClr>
                <a:srgbClr val="00B050"/>
              </a:buClr>
              <a:buSzPct val="125000"/>
            </a:pPr>
            <a:endParaRPr lang="fr-FR" dirty="0" smtClean="0"/>
          </a:p>
          <a:p>
            <a:pPr marL="285750" indent="-285750">
              <a:buClr>
                <a:srgbClr val="00B050"/>
              </a:buClr>
              <a:buSzPct val="125000"/>
              <a:buFont typeface="Wingdings" panose="05000000000000000000" pitchFamily="2" charset="2"/>
              <a:buChar char="Ø"/>
            </a:pPr>
            <a:r>
              <a:rPr lang="fr-FR" dirty="0" smtClean="0"/>
              <a:t>Un grand nombre de commentaires font également l’éloge des Bibliothécaires  disciplinaires ou technicien de manière ciblé (le nom du Bibliothécaire ou technicien est mentionné) ce qui suggère que nos services plus personnalisé sont fortement apprécié.   </a:t>
            </a:r>
          </a:p>
          <a:p>
            <a:pPr>
              <a:buClr>
                <a:srgbClr val="00B050"/>
              </a:buClr>
              <a:buSzPct val="125000"/>
            </a:pPr>
            <a:endParaRPr lang="fr-FR" dirty="0" smtClean="0"/>
          </a:p>
          <a:p>
            <a:pPr marL="285750" indent="-285750">
              <a:buClr>
                <a:srgbClr val="00B050"/>
              </a:buClr>
              <a:buSzPct val="125000"/>
              <a:buFont typeface="Wingdings" panose="05000000000000000000" pitchFamily="2" charset="2"/>
              <a:buChar char="Ø"/>
            </a:pPr>
            <a:r>
              <a:rPr lang="fr-FR" dirty="0" smtClean="0"/>
              <a:t>Enfin, un nombre non négligeable de répondant soulignent la qualité des formations, tutoriel et du service de PEB que nous offrons</a:t>
            </a:r>
            <a:r>
              <a:rPr lang="fr-FR" sz="800" dirty="0" smtClean="0"/>
              <a:t> </a:t>
            </a:r>
            <a:endParaRPr lang="fr-CA" sz="1200"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45</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Clr>
                <a:srgbClr val="00B050"/>
              </a:buClr>
              <a:buSzPct val="125000"/>
              <a:buFont typeface="Wingdings" panose="05000000000000000000" pitchFamily="2" charset="2"/>
              <a:buChar char="Ø"/>
            </a:pPr>
            <a:r>
              <a:rPr lang="fr-FR" dirty="0" smtClean="0"/>
              <a:t>Les commentaires généraux sont presqu’entièrement des remarques positives sur le bon service et le bon travail effectué par la « Bibliothèque ». </a:t>
            </a:r>
          </a:p>
          <a:p>
            <a:pPr>
              <a:buClr>
                <a:srgbClr val="00B050"/>
              </a:buClr>
              <a:buSzPct val="125000"/>
            </a:pPr>
            <a:endParaRPr lang="fr-FR" dirty="0" smtClean="0"/>
          </a:p>
          <a:p>
            <a:pPr marL="285750" indent="-285750">
              <a:buClr>
                <a:srgbClr val="00B050"/>
              </a:buClr>
              <a:buSzPct val="125000"/>
              <a:buFont typeface="Wingdings" panose="05000000000000000000" pitchFamily="2" charset="2"/>
              <a:buChar char="Ø"/>
            </a:pPr>
            <a:r>
              <a:rPr lang="fr-FR" dirty="0" smtClean="0"/>
              <a:t>Aucun service ou ressources en particulier n’est mentionné autre qu’une perception positive de l’ensemble de la BUL.  </a:t>
            </a:r>
          </a:p>
          <a:p>
            <a:pPr>
              <a:buClr>
                <a:srgbClr val="00B050"/>
              </a:buClr>
              <a:buSzPct val="125000"/>
            </a:pPr>
            <a:endParaRPr lang="fr-FR" dirty="0" smtClean="0"/>
          </a:p>
          <a:p>
            <a:pPr marL="285750" indent="-285750">
              <a:buClr>
                <a:srgbClr val="00B050"/>
              </a:buClr>
              <a:buSzPct val="125000"/>
              <a:buFont typeface="Wingdings" panose="05000000000000000000" pitchFamily="2" charset="2"/>
              <a:buChar char="Ø"/>
            </a:pPr>
            <a:r>
              <a:rPr lang="fr-FR" dirty="0" smtClean="0"/>
              <a:t>Ces commentaires représentent </a:t>
            </a:r>
            <a:r>
              <a:rPr lang="fr-FR" dirty="0" smtClean="0">
                <a:solidFill>
                  <a:srgbClr val="00B0F0"/>
                </a:solidFill>
              </a:rPr>
              <a:t>12%</a:t>
            </a:r>
            <a:r>
              <a:rPr lang="fr-FR" dirty="0" smtClean="0"/>
              <a:t> de tous les commentaires reçus. </a:t>
            </a:r>
            <a:r>
              <a:rPr lang="fr-CA" sz="800" dirty="0" smtClean="0"/>
              <a:t> </a:t>
            </a:r>
            <a:endParaRPr lang="fr-CA" sz="800"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46</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50% des commentaires sont positifs</a:t>
            </a:r>
          </a:p>
          <a:p>
            <a:pPr marL="742950" lvl="1" indent="-285750">
              <a:buFont typeface="Wingdings" panose="05000000000000000000" pitchFamily="2" charset="2"/>
              <a:buChar char="v"/>
            </a:pPr>
            <a:r>
              <a:rPr lang="fr-CA" dirty="0" smtClean="0"/>
              <a:t>Surtout au niveau des services et du personnel.</a:t>
            </a:r>
          </a:p>
          <a:p>
            <a:pPr marL="285750" indent="-285750">
              <a:buFont typeface="Wingdings" panose="05000000000000000000" pitchFamily="2" charset="2"/>
              <a:buChar char="v"/>
            </a:pPr>
            <a:r>
              <a:rPr lang="fr-CA" dirty="0" smtClean="0"/>
              <a:t>L’amélioration des espaces doit rester une priorité</a:t>
            </a:r>
          </a:p>
          <a:p>
            <a:pPr marL="285750" indent="-285750">
              <a:buFont typeface="Wingdings" panose="05000000000000000000" pitchFamily="2" charset="2"/>
              <a:buChar char="v"/>
            </a:pPr>
            <a:r>
              <a:rPr lang="fr-CA" dirty="0" smtClean="0"/>
              <a:t>Le manque d’abonnements à des périodiques très spécialisés est soulevé.</a:t>
            </a:r>
          </a:p>
          <a:p>
            <a:pPr marL="285750" indent="-285750">
              <a:buFont typeface="Wingdings" panose="05000000000000000000" pitchFamily="2" charset="2"/>
              <a:buChar char="v"/>
            </a:pPr>
            <a:r>
              <a:rPr lang="fr-CA" dirty="0" smtClean="0"/>
              <a:t>Le faible nombre de livre ou manuel en format électronique.</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47</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48</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Nous avons vu les points positifs,</a:t>
            </a:r>
            <a:r>
              <a:rPr lang="fr-CA" baseline="0" dirty="0" smtClean="0"/>
              <a:t> services,   Excellent progression depuis 2005, bonne comparaison face à la moyenne des Bibliothèque universitaires.</a:t>
            </a:r>
          </a:p>
          <a:p>
            <a:pPr marL="285750" indent="-285750">
              <a:buFont typeface="Wingdings" panose="05000000000000000000" pitchFamily="2" charset="2"/>
              <a:buChar char="v"/>
            </a:pPr>
            <a:r>
              <a:rPr lang="fr-CA" baseline="0" dirty="0" smtClean="0"/>
              <a:t>Le rapport LQUAL est aussi un outil pour améliorer des éléments précis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49</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Ce sont la ou nous avons les attentes les plus élevées</a:t>
            </a:r>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50</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Ce sont la ou nous avons les attentes les plus élevées</a:t>
            </a:r>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51</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err="1" smtClean="0"/>
              <a:t>LibQUAL</a:t>
            </a:r>
            <a:r>
              <a:rPr lang="fr-CA" sz="1200" dirty="0" smtClean="0"/>
              <a:t>+ est un ensemble de services destiné aux bibliothèques désireuses de solliciter, suivre, comprendre et agir sur les opinions de la qualité de service des utilisateurs. Ces services sont offerts à la communauté des bibliothèques par l'Association des bibliothèques de recherche (ARL). La pièce maîtresse du programme est une enquête basée sur le Web rigoureusement testés et qui fourni une formation qui aide les bibliothèques à évaluer et à améliorer les services de la bibliothèque, de changer la culture organisationnelle, et mieux valoriser la bibliothèque.</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Minion Pro" pitchFamily="18" charset="0"/>
                <a:cs typeface="Arial Narrow"/>
              </a:rPr>
              <a:t>Principales composantes évaluées : collections, services et espaces</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Ce sont la ou nous avons les attentes les plus élevées</a:t>
            </a:r>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52</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v"/>
            </a:pPr>
            <a:r>
              <a:rPr lang="fr-CA" dirty="0" smtClean="0"/>
              <a:t>Ce sont la ou nous avons les attentes les plus élevées</a:t>
            </a:r>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53</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54</a:t>
            </a:fld>
            <a:endParaRPr lang="fr-CA"/>
          </a:p>
        </p:txBody>
      </p:sp>
    </p:spTree>
    <p:extLst>
      <p:ext uri="{BB962C8B-B14F-4D97-AF65-F5344CB8AC3E}">
        <p14:creationId xmlns:p14="http://schemas.microsoft.com/office/powerpoint/2010/main" val="4176307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55</a:t>
            </a:fld>
            <a:endParaRPr lang="fr-CA"/>
          </a:p>
        </p:txBody>
      </p:sp>
    </p:spTree>
    <p:extLst>
      <p:ext uri="{BB962C8B-B14F-4D97-AF65-F5344CB8AC3E}">
        <p14:creationId xmlns:p14="http://schemas.microsoft.com/office/powerpoint/2010/main" val="41825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VS BUL </a:t>
            </a:r>
          </a:p>
          <a:p>
            <a:r>
              <a:rPr lang="fr-CA" dirty="0" smtClean="0"/>
              <a:t>	</a:t>
            </a:r>
            <a:r>
              <a:rPr lang="fr-CA" dirty="0" err="1" smtClean="0"/>
              <a:t>LibQUAL</a:t>
            </a:r>
            <a:r>
              <a:rPr lang="fr-CA" dirty="0" smtClean="0"/>
              <a:t>+ 2005 et 2007</a:t>
            </a:r>
          </a:p>
          <a:p>
            <a:endParaRPr lang="fr-CA" dirty="0" smtClean="0"/>
          </a:p>
          <a:p>
            <a:r>
              <a:rPr lang="fr-CA" dirty="0" smtClean="0"/>
              <a:t>VS membres CREPUQ </a:t>
            </a:r>
          </a:p>
          <a:p>
            <a:r>
              <a:rPr lang="fr-CA" dirty="0" smtClean="0"/>
              <a:t>	Les Bibliothèques des universités Québécoises</a:t>
            </a:r>
          </a:p>
          <a:p>
            <a:endParaRPr lang="fr-CA" dirty="0" smtClean="0"/>
          </a:p>
          <a:p>
            <a:r>
              <a:rPr lang="fr-CA" dirty="0" smtClean="0"/>
              <a:t>VS ABCR</a:t>
            </a:r>
          </a:p>
          <a:p>
            <a:r>
              <a:rPr lang="fr-CA" dirty="0" smtClean="0"/>
              <a:t>	Association des Bibliothèques canadiennes de recherche</a:t>
            </a:r>
          </a:p>
          <a:p>
            <a:endParaRPr lang="fr-CA" dirty="0" smtClean="0"/>
          </a:p>
          <a:p>
            <a:r>
              <a:rPr lang="fr-CA" dirty="0" smtClean="0"/>
              <a:t>VS U15</a:t>
            </a:r>
          </a:p>
          <a:p>
            <a:r>
              <a:rPr lang="fr-CA" dirty="0" smtClean="0"/>
              <a:t>	les 15 plus grosse université de recherche du canada</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6</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travail débute en janvier 2013</a:t>
            </a:r>
          </a:p>
          <a:p>
            <a:r>
              <a:rPr lang="fr-CA" dirty="0" smtClean="0"/>
              <a:t>	- Personnaliser l’enquêtes</a:t>
            </a:r>
          </a:p>
          <a:p>
            <a:r>
              <a:rPr lang="fr-CA" dirty="0" smtClean="0"/>
              <a:t>		Questions particulières</a:t>
            </a:r>
          </a:p>
          <a:p>
            <a:r>
              <a:rPr lang="fr-CA" dirty="0" smtClean="0"/>
              <a:t>		version Lite, méthodologie</a:t>
            </a:r>
          </a:p>
          <a:p>
            <a:r>
              <a:rPr lang="fr-CA" dirty="0" smtClean="0"/>
              <a:t>	- Identifier les usagers que nous voulons joindre</a:t>
            </a:r>
          </a:p>
          <a:p>
            <a:r>
              <a:rPr lang="fr-CA" dirty="0" smtClean="0"/>
              <a:t>		Par échantillonnage vs l’ensemble de la population</a:t>
            </a:r>
          </a:p>
          <a:p>
            <a:r>
              <a:rPr lang="fr-CA" dirty="0" smtClean="0"/>
              <a:t>	- Mettre en place les moyens de communications et incitatifs</a:t>
            </a:r>
          </a:p>
          <a:p>
            <a:r>
              <a:rPr lang="fr-CA" dirty="0" smtClean="0"/>
              <a:t>		Affiches, napperons, nouvelle sur le site, courriels ciblés, etc.</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7</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Enquête à lieu du 11 février au 6 mars 2013</a:t>
            </a:r>
          </a:p>
          <a:p>
            <a:r>
              <a:rPr lang="fr-CA" dirty="0" smtClean="0"/>
              <a:t>	- 4,082 personnes ont répondu au sondage.</a:t>
            </a:r>
          </a:p>
          <a:p>
            <a:endParaRPr lang="fr-CA" dirty="0" smtClean="0"/>
          </a:p>
          <a:p>
            <a:r>
              <a:rPr lang="fr-CA" dirty="0" smtClean="0"/>
              <a:t>En bleu</a:t>
            </a:r>
            <a:r>
              <a:rPr lang="fr-CA" baseline="0" dirty="0" smtClean="0"/>
              <a:t> la population réelle</a:t>
            </a:r>
          </a:p>
          <a:p>
            <a:r>
              <a:rPr lang="fr-CA" baseline="0" dirty="0" smtClean="0"/>
              <a:t>En rouge la population des répondants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8</a:t>
            </a:fld>
            <a:endParaRPr lang="fr-CA"/>
          </a:p>
        </p:txBody>
      </p:sp>
    </p:spTree>
    <p:extLst>
      <p:ext uri="{BB962C8B-B14F-4D97-AF65-F5344CB8AC3E}">
        <p14:creationId xmlns:p14="http://schemas.microsoft.com/office/powerpoint/2010/main" val="251894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Wingdings" pitchFamily="2" charset="2"/>
              <a:buChar char="Ø"/>
            </a:pPr>
            <a:r>
              <a:rPr lang="fr-CA" sz="1400" dirty="0" smtClean="0"/>
              <a:t>27 questions centrales</a:t>
            </a:r>
          </a:p>
          <a:p>
            <a:pPr marL="742950" lvl="1" indent="-285750">
              <a:buFont typeface="Courier New" pitchFamily="49" charset="0"/>
              <a:buChar char="o"/>
            </a:pPr>
            <a:r>
              <a:rPr lang="fr-CA" sz="1400" dirty="0" smtClean="0"/>
              <a:t>22 obligatoires</a:t>
            </a:r>
          </a:p>
          <a:p>
            <a:pPr marL="742950" lvl="1" indent="-285750">
              <a:buFont typeface="Courier New" pitchFamily="49" charset="0"/>
              <a:buChar char="o"/>
            </a:pPr>
            <a:r>
              <a:rPr lang="fr-CA" sz="1400" dirty="0" smtClean="0"/>
              <a:t>5 aux choix</a:t>
            </a:r>
          </a:p>
          <a:p>
            <a:pPr marL="285750" indent="-285750">
              <a:buFont typeface="Wingdings" pitchFamily="2" charset="2"/>
              <a:buChar char="Ø"/>
            </a:pPr>
            <a:r>
              <a:rPr lang="fr-CA" sz="1400" dirty="0" smtClean="0"/>
              <a:t>5 questions « locales » choisies par la BUL</a:t>
            </a:r>
          </a:p>
          <a:p>
            <a:pPr marL="285750" indent="-285750">
              <a:buFont typeface="Wingdings" pitchFamily="2" charset="2"/>
              <a:buChar char="Ø"/>
            </a:pPr>
            <a:r>
              <a:rPr lang="fr-CA" sz="1400" dirty="0" smtClean="0"/>
              <a:t>3 questions sur la satisfaction générale des usagers</a:t>
            </a:r>
          </a:p>
          <a:p>
            <a:pPr marL="285750" indent="-285750">
              <a:buFont typeface="Wingdings" pitchFamily="2" charset="2"/>
              <a:buChar char="Ø"/>
            </a:pPr>
            <a:r>
              <a:rPr lang="fr-CA" sz="1400" dirty="0" smtClean="0"/>
              <a:t>5 questions sur les compétences informationnelles</a:t>
            </a:r>
          </a:p>
          <a:p>
            <a:pPr marL="285750" indent="-285750">
              <a:buFont typeface="Wingdings" pitchFamily="2" charset="2"/>
              <a:buChar char="Ø"/>
            </a:pPr>
            <a:r>
              <a:rPr lang="fr-CA" sz="1400" dirty="0" smtClean="0"/>
              <a:t>3 questions sur les habitudes  d’utilisations</a:t>
            </a:r>
          </a:p>
          <a:p>
            <a:r>
              <a:rPr lang="fr-CA" dirty="0" smtClean="0"/>
              <a:t>L’usager répond à 14 questions (version Lite)</a:t>
            </a:r>
            <a:r>
              <a:rPr lang="fr-CA" b="1" dirty="0" smtClean="0"/>
              <a:t> environ 20 minutes</a:t>
            </a:r>
          </a:p>
          <a:p>
            <a:endParaRPr lang="fr-CA" dirty="0"/>
          </a:p>
        </p:txBody>
      </p:sp>
      <p:sp>
        <p:nvSpPr>
          <p:cNvPr id="4" name="Espace réservé du numéro de diapositive 3"/>
          <p:cNvSpPr>
            <a:spLocks noGrp="1"/>
          </p:cNvSpPr>
          <p:nvPr>
            <p:ph type="sldNum" sz="quarter" idx="10"/>
          </p:nvPr>
        </p:nvSpPr>
        <p:spPr/>
        <p:txBody>
          <a:bodyPr/>
          <a:lstStyle/>
          <a:p>
            <a:fld id="{0F0483B2-A387-4DEE-AF29-809E47C13680}" type="slidenum">
              <a:rPr lang="fr-CA" smtClean="0"/>
              <a:t>9</a:t>
            </a:fld>
            <a:endParaRPr lang="fr-CA"/>
          </a:p>
        </p:txBody>
      </p:sp>
    </p:spTree>
    <p:extLst>
      <p:ext uri="{BB962C8B-B14F-4D97-AF65-F5344CB8AC3E}">
        <p14:creationId xmlns:p14="http://schemas.microsoft.com/office/powerpoint/2010/main" val="251894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‹N°›</a:t>
            </a:fld>
            <a:endParaRPr lang="fr-F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0197E84-55D5-9548-9767-AF7332CBBE76}" type="datetimeFigureOut">
              <a:rPr lang="fr-FR" smtClean="0"/>
              <a:pPr/>
              <a:t>01/04/2014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19A27-F40F-A342-9C4E-1277721D989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97E84-55D5-9548-9767-AF7332CBBE76}" type="datetimeFigureOut">
              <a:rPr lang="fr-FR" smtClean="0"/>
              <a:pPr/>
              <a:t>01/04/2014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19A27-F40F-A342-9C4E-1277721D989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chart" Target="../charts/chart2.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3.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chart" Target="../charts/chart4.xml"/><Relationship Id="rId4" Type="http://schemas.openxmlformats.org/officeDocument/2006/relationships/tags" Target="../tags/tag56.xml"/><Relationship Id="rId9"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chart" Target="../charts/chart5.xml"/><Relationship Id="rId4" Type="http://schemas.openxmlformats.org/officeDocument/2006/relationships/tags" Target="../tags/tag63.xml"/><Relationship Id="rId9"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chart" Target="../charts/chart6.xml"/><Relationship Id="rId4" Type="http://schemas.openxmlformats.org/officeDocument/2006/relationships/tags" Target="../tags/tag70.xml"/><Relationship Id="rId9"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7" Type="http://schemas.microsoft.com/office/2007/relationships/hdphoto" Target="../media/hdphoto1.wdp"/><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1.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chart" Target="../charts/chart7.xml"/><Relationship Id="rId2" Type="http://schemas.openxmlformats.org/officeDocument/2006/relationships/tags" Target="../tags/tag81.xml"/><Relationship Id="rId16" Type="http://schemas.openxmlformats.org/officeDocument/2006/relationships/image" Target="../media/image6.pn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image" Target="../media/image8.pdf"/><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4.png"/><Relationship Id="rId4" Type="http://schemas.openxmlformats.org/officeDocument/2006/relationships/tags" Target="../tags/tag8.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image" Target="../media/image8.pd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chart" Target="../charts/chart8.xml"/><Relationship Id="rId2" Type="http://schemas.openxmlformats.org/officeDocument/2006/relationships/tags" Target="../tags/tag93.xml"/><Relationship Id="rId16" Type="http://schemas.openxmlformats.org/officeDocument/2006/relationships/notesSlide" Target="../notesSlides/notesSlide18.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slideLayout" Target="../slideLayouts/slideLayout2.xml"/><Relationship Id="rId10" Type="http://schemas.openxmlformats.org/officeDocument/2006/relationships/tags" Target="../tags/tag101.xml"/><Relationship Id="rId19" Type="http://schemas.openxmlformats.org/officeDocument/2006/relationships/image" Target="../media/image6.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21.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3" Type="http://schemas.openxmlformats.org/officeDocument/2006/relationships/tags" Target="../tags/tag108.xml"/><Relationship Id="rId21" Type="http://schemas.openxmlformats.org/officeDocument/2006/relationships/image" Target="../media/image8.pdf"/><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notesSlide" Target="../notesSlides/notesSlide19.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chart" Target="../charts/chart10.xml"/><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chart" Target="../charts/chart9.xml"/><Relationship Id="rId10" Type="http://schemas.openxmlformats.org/officeDocument/2006/relationships/tags" Target="../tags/tag115.xml"/><Relationship Id="rId19"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image" Target="../media/image8.pdf"/><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chart" Target="../charts/chart1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chart" Target="../charts/chart11.xml"/><Relationship Id="rId5" Type="http://schemas.openxmlformats.org/officeDocument/2006/relationships/tags" Target="../tags/tag128.xml"/><Relationship Id="rId10" Type="http://schemas.openxmlformats.org/officeDocument/2006/relationships/notesSlide" Target="../notesSlides/notesSlide20.xml"/><Relationship Id="rId4" Type="http://schemas.openxmlformats.org/officeDocument/2006/relationships/tags" Target="../tags/tag127.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image" Target="../media/image6.png"/><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image" Target="../media/image8.pdf"/><Relationship Id="rId2" Type="http://schemas.openxmlformats.org/officeDocument/2006/relationships/tags" Target="../tags/tag133.xml"/><Relationship Id="rId16" Type="http://schemas.openxmlformats.org/officeDocument/2006/relationships/chart" Target="../charts/chart1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notesSlide" Target="../notesSlides/notesSlide21.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47.xml"/><Relationship Id="rId7" Type="http://schemas.microsoft.com/office/2007/relationships/hdphoto" Target="../media/hdphoto1.wdp"/><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1.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notesSlide" Target="../notesSlides/notesSlide24.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slideLayout" Target="../slideLayouts/slideLayout2.xml"/><Relationship Id="rId2" Type="http://schemas.openxmlformats.org/officeDocument/2006/relationships/tags" Target="../tags/tag152.xml"/><Relationship Id="rId16" Type="http://schemas.openxmlformats.org/officeDocument/2006/relationships/image" Target="../media/image6.png"/><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image" Target="../media/image8.pdf"/><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chart" Target="../charts/chart14.xml"/></Relationships>
</file>

<file path=ppt/slides/_rels/slide27.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image" Target="../media/image8.pdf"/><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chart" Target="../charts/chart15.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notesSlide" Target="../notesSlides/notesSlide25.xml"/><Relationship Id="rId5" Type="http://schemas.openxmlformats.org/officeDocument/2006/relationships/tags" Target="../tags/tag166.xml"/><Relationship Id="rId10" Type="http://schemas.openxmlformats.org/officeDocument/2006/relationships/slideLayout" Target="../slideLayouts/slideLayout2.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notesSlide" Target="../notesSlides/notesSlide26.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slideLayout" Target="../slideLayouts/slideLayout2.xml"/><Relationship Id="rId17" Type="http://schemas.openxmlformats.org/officeDocument/2006/relationships/image" Target="../media/image12.jpg"/><Relationship Id="rId2" Type="http://schemas.openxmlformats.org/officeDocument/2006/relationships/tags" Target="../tags/tag172.xml"/><Relationship Id="rId16" Type="http://schemas.openxmlformats.org/officeDocument/2006/relationships/image" Target="../media/image6.png"/><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image" Target="../media/image8.pdf"/><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tags" Target="../tags/tag184.xml"/><Relationship Id="rId7" Type="http://schemas.microsoft.com/office/2007/relationships/hdphoto" Target="../media/hdphoto1.wdp"/><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1.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6.pdf"/><Relationship Id="rId5" Type="http://schemas.openxmlformats.org/officeDocument/2006/relationships/tags" Target="../tags/tag15.xml"/><Relationship Id="rId10" Type="http://schemas.openxmlformats.org/officeDocument/2006/relationships/image" Target="../media/image5.jpeg"/><Relationship Id="rId4" Type="http://schemas.openxmlformats.org/officeDocument/2006/relationships/tags" Target="../tags/tag14.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slideLayout" Target="../slideLayouts/slideLayout2.xml"/><Relationship Id="rId3" Type="http://schemas.openxmlformats.org/officeDocument/2006/relationships/tags" Target="../tags/tag190.xml"/><Relationship Id="rId21" Type="http://schemas.openxmlformats.org/officeDocument/2006/relationships/image" Target="../media/image8.pdf"/><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chart" Target="../charts/chart17.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tags" Target="../tags/tag202.xml"/><Relationship Id="rId10" Type="http://schemas.openxmlformats.org/officeDocument/2006/relationships/tags" Target="../tags/tag197.xml"/><Relationship Id="rId19" Type="http://schemas.openxmlformats.org/officeDocument/2006/relationships/notesSlide" Target="../notesSlides/notesSlide29.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image" Target="../media/image8.pdf"/><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chart" Target="../charts/chart18.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notesSlide" Target="../notesSlides/notesSlide30.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slideLayout" Target="../slideLayouts/slideLayout2.xml"/><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image" Target="../media/image6.png"/><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image" Target="../media/image8.pdf"/><Relationship Id="rId2" Type="http://schemas.openxmlformats.org/officeDocument/2006/relationships/tags" Target="../tags/tag228.xml"/><Relationship Id="rId16" Type="http://schemas.openxmlformats.org/officeDocument/2006/relationships/chart" Target="../charts/chart19.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notesSlide" Target="../notesSlides/notesSlide31.xml"/><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242.xml"/><Relationship Id="rId7" Type="http://schemas.microsoft.com/office/2007/relationships/hdphoto" Target="../media/hdphoto1.wdp"/><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11.jpe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18" Type="http://schemas.openxmlformats.org/officeDocument/2006/relationships/image" Target="../media/image8.pdf"/><Relationship Id="rId3" Type="http://schemas.openxmlformats.org/officeDocument/2006/relationships/tags" Target="../tags/tag248.xml"/><Relationship Id="rId21" Type="http://schemas.openxmlformats.org/officeDocument/2006/relationships/chart" Target="../charts/chart21.xml"/><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notesSlide" Target="../notesSlides/notesSlide34.xml"/><Relationship Id="rId2" Type="http://schemas.openxmlformats.org/officeDocument/2006/relationships/tags" Target="../tags/tag247.xml"/><Relationship Id="rId16" Type="http://schemas.openxmlformats.org/officeDocument/2006/relationships/slideLayout" Target="../slideLayouts/slideLayout2.xml"/><Relationship Id="rId20" Type="http://schemas.openxmlformats.org/officeDocument/2006/relationships/chart" Target="../charts/chart20.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image" Target="../media/image13.jpg"/><Relationship Id="rId10" Type="http://schemas.openxmlformats.org/officeDocument/2006/relationships/tags" Target="../tags/tag255.xml"/><Relationship Id="rId19" Type="http://schemas.openxmlformats.org/officeDocument/2006/relationships/image" Target="../media/image6.png"/><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chart" Target="../charts/chart22.xml"/></Relationships>
</file>

<file path=ppt/slides/_rels/slide37.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slideLayout" Target="../slideLayouts/slideLayout2.xml"/><Relationship Id="rId3" Type="http://schemas.openxmlformats.org/officeDocument/2006/relationships/tags" Target="../tags/tag263.xml"/><Relationship Id="rId21" Type="http://schemas.openxmlformats.org/officeDocument/2006/relationships/tags" Target="../tags/tag281.xml"/><Relationship Id="rId34" Type="http://schemas.openxmlformats.org/officeDocument/2006/relationships/image" Target="../media/image14.jpg"/><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chart" Target="../charts/chart26.xml"/><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image" Target="../media/image6.png"/><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chart" Target="../charts/chart25.xml"/><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image" Target="../media/image8.pdf"/><Relationship Id="rId36" Type="http://schemas.openxmlformats.org/officeDocument/2006/relationships/image" Target="../media/image16.jpg"/><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chart" Target="../charts/chart24.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notesSlide" Target="../notesSlides/notesSlide35.xml"/><Relationship Id="rId30" Type="http://schemas.openxmlformats.org/officeDocument/2006/relationships/chart" Target="../charts/chart23.xml"/><Relationship Id="rId35" Type="http://schemas.openxmlformats.org/officeDocument/2006/relationships/image" Target="../media/image15.jpg"/></Relationships>
</file>

<file path=ppt/slides/_rels/slide38.xml.rels><?xml version="1.0" encoding="UTF-8" standalone="yes"?>
<Relationships xmlns="http://schemas.openxmlformats.org/package/2006/relationships"><Relationship Id="rId3" Type="http://schemas.openxmlformats.org/officeDocument/2006/relationships/tags" Target="../tags/tag288.xml"/><Relationship Id="rId7" Type="http://schemas.microsoft.com/office/2007/relationships/hdphoto" Target="../media/hdphoto1.wdp"/><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11.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5.jpe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chart" Target="../charts/chart27.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295.xml"/></Relationships>
</file>

<file path=ppt/slides/_rels/slide4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tags" Target="../tags/tag298.xml"/><Relationship Id="rId7" Type="http://schemas.openxmlformats.org/officeDocument/2006/relationships/chart" Target="../charts/chart28.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299.xml"/></Relationships>
</file>

<file path=ppt/slides/_rels/slide42.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hyperlink" Target="Libqual%202013_analyse%20des%20commentaires%20public.xlsx" TargetMode="Externa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317.xml"/><Relationship Id="rId7" Type="http://schemas.microsoft.com/office/2007/relationships/hdphoto" Target="../media/hdphoto1.wdp"/><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11.jpe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image" Target="../media/image5.jpe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23.xml"/><Relationship Id="rId7" Type="http://schemas.openxmlformats.org/officeDocument/2006/relationships/diagramData" Target="../diagrams/data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5.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24.xml"/><Relationship Id="rId9"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38.xml"/><Relationship Id="rId7" Type="http://schemas.openxmlformats.org/officeDocument/2006/relationships/image" Target="../media/image17.jpeg"/><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339.xml"/></Relationships>
</file>

<file path=ppt/slides/_rels/slide55.xml.rels><?xml version="1.0" encoding="UTF-8" standalone="yes"?>
<Relationships xmlns="http://schemas.openxmlformats.org/package/2006/relationships"><Relationship Id="rId8" Type="http://schemas.openxmlformats.org/officeDocument/2006/relationships/tags" Target="../tags/tag347.xml"/><Relationship Id="rId13" Type="http://schemas.openxmlformats.org/officeDocument/2006/relationships/image" Target="../media/image8.pdf"/><Relationship Id="rId3" Type="http://schemas.openxmlformats.org/officeDocument/2006/relationships/tags" Target="../tags/tag342.xml"/><Relationship Id="rId7" Type="http://schemas.openxmlformats.org/officeDocument/2006/relationships/tags" Target="../tags/tag346.xml"/><Relationship Id="rId12" Type="http://schemas.openxmlformats.org/officeDocument/2006/relationships/image" Target="../media/image5.jpeg"/><Relationship Id="rId2" Type="http://schemas.openxmlformats.org/officeDocument/2006/relationships/tags" Target="../tags/tag341.xml"/><Relationship Id="rId16" Type="http://schemas.openxmlformats.org/officeDocument/2006/relationships/chart" Target="../charts/chart31.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notesSlide" Target="../notesSlides/notesSlide53.xml"/><Relationship Id="rId5" Type="http://schemas.openxmlformats.org/officeDocument/2006/relationships/tags" Target="../tags/tag344.xml"/><Relationship Id="rId15" Type="http://schemas.openxmlformats.org/officeDocument/2006/relationships/chart" Target="../charts/chart30.xml"/><Relationship Id="rId10" Type="http://schemas.openxmlformats.org/officeDocument/2006/relationships/slideLayout" Target="../slideLayouts/slideLayout2.xml"/><Relationship Id="rId4" Type="http://schemas.openxmlformats.org/officeDocument/2006/relationships/tags" Target="../tags/tag343.xml"/><Relationship Id="rId9" Type="http://schemas.openxmlformats.org/officeDocument/2006/relationships/tags" Target="../tags/tag348.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tags" Target="../tags/tag27.xml"/><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notesSlide" Target="../notesSlides/notesSlide6.xml"/><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33.xml"/><Relationship Id="rId7" Type="http://schemas.openxmlformats.org/officeDocument/2006/relationships/notesSlide" Target="../notesSlides/notesSlide8.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LBIBLIO-Gabarit-Bibl-VF-12.jpg"/>
          <p:cNvPicPr>
            <a:picLocks noChangeAspect="1"/>
          </p:cNvPicPr>
          <p:nvPr>
            <p:custDataLst>
              <p:tags r:id="rId2"/>
            </p:custDataLst>
          </p:nvPr>
        </p:nvPicPr>
        <p:blipFill>
          <a:blip r:embed="rId5"/>
          <a:stretch>
            <a:fillRect/>
          </a:stretch>
        </p:blipFill>
        <p:spPr>
          <a:xfrm>
            <a:off x="0" y="0"/>
            <a:ext cx="9144000" cy="68580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2183250"/>
            <a:ext cx="8056710" cy="86260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5400" dirty="0" smtClean="0">
                <a:solidFill>
                  <a:srgbClr val="E7021A"/>
                </a:solidFill>
                <a:latin typeface="Times New Roman" pitchFamily="18" charset="0"/>
                <a:cs typeface="Times New Roman" pitchFamily="18" charset="0"/>
              </a:rPr>
              <a:t>Les résultats</a:t>
            </a:r>
            <a:endParaRPr lang="fr-FR" sz="5400" dirty="0">
              <a:solidFill>
                <a:srgbClr val="E7021A"/>
              </a:solidFill>
              <a:latin typeface="Times New Roman" pitchFamily="18" charset="0"/>
              <a:cs typeface="Times New Roman" pitchFamily="18" charset="0"/>
            </a:endParaRPr>
          </a:p>
        </p:txBody>
      </p:sp>
      <p:pic>
        <p:nvPicPr>
          <p:cNvPr id="7" name="Image 6" descr="ULBIBLIO-Gabarit-Bibl-VF-12.jpg"/>
          <p:cNvPicPr>
            <a:picLocks noChangeAspect="1"/>
          </p:cNvPicPr>
          <p:nvPr>
            <p:custDataLst>
              <p:tags r:id="rId3"/>
            </p:custDataLst>
          </p:nvPr>
        </p:nvPicPr>
        <p:blipFill rotWithShape="1">
          <a:blip r:embed="rId6"/>
          <a:srcRect l="76080" r="10665" b="21652"/>
          <a:stretch/>
        </p:blipFill>
        <p:spPr>
          <a:xfrm>
            <a:off x="7609116" y="0"/>
            <a:ext cx="1546969" cy="6858000"/>
          </a:xfrm>
          <a:prstGeom prst="rect">
            <a:avLst/>
          </a:prstGeom>
        </p:spPr>
      </p:pic>
    </p:spTree>
    <p:custDataLst>
      <p:tags r:id="rId1"/>
    </p:custDataLst>
    <p:extLst>
      <p:ext uri="{BB962C8B-B14F-4D97-AF65-F5344CB8AC3E}">
        <p14:creationId xmlns:p14="http://schemas.microsoft.com/office/powerpoint/2010/main" val="2434180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Questions centrales</a:t>
            </a:r>
            <a:endParaRPr lang="fr-FR" sz="3600" dirty="0">
              <a:solidFill>
                <a:srgbClr val="E7021A"/>
              </a:solidFill>
              <a:latin typeface="Times New Roman" pitchFamily="18" charset="0"/>
              <a:cs typeface="Times New Roman" pitchFamily="18" charset="0"/>
            </a:endParaRP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4258447658"/>
              </p:ext>
            </p:extLst>
          </p:nvPr>
        </p:nvGraphicFramePr>
        <p:xfrm>
          <a:off x="742950" y="1714499"/>
          <a:ext cx="7467600" cy="4943484"/>
        </p:xfrm>
        <a:graphic>
          <a:graphicData uri="http://schemas.openxmlformats.org/drawingml/2006/table">
            <a:tbl>
              <a:tblPr firstRow="1" firstCol="1" bandRow="1">
                <a:tableStyleId>{9DCAF9ED-07DC-4A11-8D7F-57B35C25682E}</a:tableStyleId>
              </a:tblPr>
              <a:tblGrid>
                <a:gridCol w="7467600"/>
              </a:tblGrid>
              <a:tr h="255690">
                <a:tc>
                  <a:txBody>
                    <a:bodyPr/>
                    <a:lstStyle/>
                    <a:p>
                      <a:pPr>
                        <a:spcAft>
                          <a:spcPts val="0"/>
                        </a:spcAft>
                      </a:pPr>
                      <a:r>
                        <a:rPr lang="fr-FR" sz="1400" dirty="0" smtClean="0">
                          <a:effectLst/>
                          <a:latin typeface="Arial" pitchFamily="34" charset="0"/>
                          <a:cs typeface="Arial" pitchFamily="34" charset="0"/>
                        </a:rPr>
                        <a:t>  Services</a:t>
                      </a:r>
                      <a:endParaRPr lang="fr-CA" sz="1600" dirty="0">
                        <a:effectLst/>
                        <a:latin typeface="Arial" pitchFamily="34" charset="0"/>
                        <a:ea typeface="Times New Roman"/>
                        <a:cs typeface="Arial" pitchFamily="34" charset="0"/>
                      </a:endParaRPr>
                    </a:p>
                  </a:txBody>
                  <a:tcPr marL="42242" marR="42242" marT="0" marB="0" anchor="ctr">
                    <a:solidFill>
                      <a:srgbClr val="AF2821"/>
                    </a:solidFill>
                  </a:tcPr>
                </a:tc>
              </a:tr>
              <a:tr h="189837">
                <a:tc>
                  <a:txBody>
                    <a:bodyPr/>
                    <a:lstStyle/>
                    <a:p>
                      <a:pPr>
                        <a:spcAft>
                          <a:spcPts val="0"/>
                        </a:spcAft>
                      </a:pPr>
                      <a:r>
                        <a:rPr lang="fr-FR" sz="1000" b="0" dirty="0" smtClean="0">
                          <a:effectLst/>
                          <a:latin typeface="Arial" pitchFamily="34" charset="0"/>
                          <a:cs typeface="Arial" pitchFamily="34" charset="0"/>
                        </a:rPr>
                        <a:t>   AS-1 </a:t>
                      </a:r>
                      <a:r>
                        <a:rPr lang="fr-FR" sz="1000" b="0" dirty="0">
                          <a:effectLst/>
                          <a:latin typeface="Arial" pitchFamily="34" charset="0"/>
                          <a:cs typeface="Arial" pitchFamily="34" charset="0"/>
                        </a:rPr>
                        <a:t>Un personnel qui inspire </a:t>
                      </a:r>
                      <a:r>
                        <a:rPr lang="fr-FR" sz="1000" b="1" dirty="0">
                          <a:effectLst/>
                          <a:latin typeface="Arial" pitchFamily="34" charset="0"/>
                          <a:cs typeface="Arial" pitchFamily="34" charset="0"/>
                        </a:rPr>
                        <a:t>confiance</a:t>
                      </a:r>
                      <a:endParaRPr lang="fr-CA" sz="1000" b="1"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AS-2 </a:t>
                      </a:r>
                      <a:r>
                        <a:rPr lang="fr-FR" sz="1000" b="0" dirty="0">
                          <a:effectLst/>
                          <a:latin typeface="Arial" pitchFamily="34" charset="0"/>
                          <a:cs typeface="Arial" pitchFamily="34" charset="0"/>
                        </a:rPr>
                        <a:t>La bibliothèque rend un </a:t>
                      </a:r>
                      <a:r>
                        <a:rPr lang="fr-FR" sz="1000" b="1" dirty="0">
                          <a:effectLst/>
                          <a:latin typeface="Arial" pitchFamily="34" charset="0"/>
                          <a:cs typeface="Arial" pitchFamily="34" charset="0"/>
                        </a:rPr>
                        <a:t>service personnalisé </a:t>
                      </a:r>
                      <a:r>
                        <a:rPr lang="fr-FR" sz="1000" b="0" dirty="0">
                          <a:effectLst/>
                          <a:latin typeface="Arial" pitchFamily="34" charset="0"/>
                          <a:cs typeface="Arial" pitchFamily="34" charset="0"/>
                        </a:rPr>
                        <a:t>à chaque usager</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AS-3 </a:t>
                      </a:r>
                      <a:r>
                        <a:rPr lang="fr-FR" sz="1000" b="0" dirty="0">
                          <a:effectLst/>
                          <a:latin typeface="Arial" pitchFamily="34" charset="0"/>
                          <a:cs typeface="Arial" pitchFamily="34" charset="0"/>
                        </a:rPr>
                        <a:t>Le personnel est toujours </a:t>
                      </a:r>
                      <a:r>
                        <a:rPr lang="fr-FR" sz="1000" b="1" dirty="0">
                          <a:effectLst/>
                          <a:latin typeface="Arial" pitchFamily="34" charset="0"/>
                          <a:cs typeface="Arial" pitchFamily="34" charset="0"/>
                        </a:rPr>
                        <a:t>courtois</a:t>
                      </a:r>
                      <a:endParaRPr lang="fr-CA" sz="1000" b="1"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AS-4 </a:t>
                      </a:r>
                      <a:r>
                        <a:rPr lang="fr-FR" sz="1000" b="1" dirty="0">
                          <a:effectLst/>
                          <a:latin typeface="Arial" pitchFamily="34" charset="0"/>
                          <a:cs typeface="Arial" pitchFamily="34" charset="0"/>
                        </a:rPr>
                        <a:t>Empressement à répondre </a:t>
                      </a:r>
                      <a:r>
                        <a:rPr lang="fr-FR" sz="1000" b="0" dirty="0">
                          <a:effectLst/>
                          <a:latin typeface="Arial" pitchFamily="34" charset="0"/>
                          <a:cs typeface="Arial" pitchFamily="34" charset="0"/>
                        </a:rPr>
                        <a:t>aux questions des usagers</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AS-5 </a:t>
                      </a:r>
                      <a:r>
                        <a:rPr lang="fr-FR" sz="1000" b="0" dirty="0">
                          <a:effectLst/>
                          <a:latin typeface="Arial" pitchFamily="34" charset="0"/>
                          <a:cs typeface="Arial" pitchFamily="34" charset="0"/>
                        </a:rPr>
                        <a:t>Le personnel est </a:t>
                      </a:r>
                      <a:r>
                        <a:rPr lang="fr-FR" sz="1000" b="1" dirty="0">
                          <a:effectLst/>
                          <a:latin typeface="Arial" pitchFamily="34" charset="0"/>
                          <a:cs typeface="Arial" pitchFamily="34" charset="0"/>
                        </a:rPr>
                        <a:t>compétent</a:t>
                      </a:r>
                      <a:r>
                        <a:rPr lang="fr-FR" sz="1000" b="0" dirty="0">
                          <a:effectLst/>
                          <a:latin typeface="Arial" pitchFamily="34" charset="0"/>
                          <a:cs typeface="Arial" pitchFamily="34" charset="0"/>
                        </a:rPr>
                        <a:t> et capable de répondre aux questions des usagers</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AS-6 </a:t>
                      </a:r>
                      <a:r>
                        <a:rPr lang="fr-FR" sz="1000" b="0" dirty="0">
                          <a:effectLst/>
                          <a:latin typeface="Arial" pitchFamily="34" charset="0"/>
                          <a:cs typeface="Arial" pitchFamily="34" charset="0"/>
                        </a:rPr>
                        <a:t>Le personnel est </a:t>
                      </a:r>
                      <a:r>
                        <a:rPr lang="fr-FR" sz="1000" b="1" dirty="0">
                          <a:effectLst/>
                          <a:latin typeface="Arial" pitchFamily="34" charset="0"/>
                          <a:cs typeface="Arial" pitchFamily="34" charset="0"/>
                        </a:rPr>
                        <a:t>attentif</a:t>
                      </a:r>
                      <a:r>
                        <a:rPr lang="fr-FR" sz="1000" b="0" dirty="0">
                          <a:effectLst/>
                          <a:latin typeface="Arial" pitchFamily="34" charset="0"/>
                          <a:cs typeface="Arial" pitchFamily="34" charset="0"/>
                        </a:rPr>
                        <a:t> aux besoins des usagers</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AS-7 </a:t>
                      </a:r>
                      <a:r>
                        <a:rPr lang="fr-FR" sz="1000" b="0" dirty="0">
                          <a:effectLst/>
                          <a:latin typeface="Arial" pitchFamily="34" charset="0"/>
                          <a:cs typeface="Arial" pitchFamily="34" charset="0"/>
                        </a:rPr>
                        <a:t>Un personnel qui </a:t>
                      </a:r>
                      <a:r>
                        <a:rPr lang="fr-FR" sz="1000" b="1" dirty="0">
                          <a:effectLst/>
                          <a:latin typeface="Arial" pitchFamily="34" charset="0"/>
                          <a:cs typeface="Arial" pitchFamily="34" charset="0"/>
                        </a:rPr>
                        <a:t>comprend les besoins </a:t>
                      </a:r>
                      <a:r>
                        <a:rPr lang="fr-FR" sz="1000" b="0" dirty="0">
                          <a:effectLst/>
                          <a:latin typeface="Arial" pitchFamily="34" charset="0"/>
                          <a:cs typeface="Arial" pitchFamily="34" charset="0"/>
                        </a:rPr>
                        <a:t>des usagers</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AS-8 </a:t>
                      </a:r>
                      <a:r>
                        <a:rPr lang="fr-FR" sz="1000" b="1" dirty="0">
                          <a:effectLst/>
                          <a:latin typeface="Arial" pitchFamily="34" charset="0"/>
                          <a:cs typeface="Arial" pitchFamily="34" charset="0"/>
                        </a:rPr>
                        <a:t>Volonté </a:t>
                      </a:r>
                      <a:r>
                        <a:rPr lang="fr-FR" sz="1000" b="0" dirty="0">
                          <a:effectLst/>
                          <a:latin typeface="Arial" pitchFamily="34" charset="0"/>
                          <a:cs typeface="Arial" pitchFamily="34" charset="0"/>
                        </a:rPr>
                        <a:t>manifeste du personnel </a:t>
                      </a:r>
                      <a:r>
                        <a:rPr lang="fr-FR" sz="1000" b="1" dirty="0">
                          <a:effectLst/>
                          <a:latin typeface="Arial" pitchFamily="34" charset="0"/>
                          <a:cs typeface="Arial" pitchFamily="34" charset="0"/>
                        </a:rPr>
                        <a:t>d'aider</a:t>
                      </a:r>
                      <a:r>
                        <a:rPr lang="fr-FR" sz="1000" b="0" dirty="0">
                          <a:effectLst/>
                          <a:latin typeface="Arial" pitchFamily="34" charset="0"/>
                          <a:cs typeface="Arial" pitchFamily="34" charset="0"/>
                        </a:rPr>
                        <a:t> les usagers</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solidFill>
                            <a:schemeClr val="tx1"/>
                          </a:solidFill>
                          <a:effectLst/>
                          <a:latin typeface="Arial" pitchFamily="34" charset="0"/>
                          <a:cs typeface="Arial" pitchFamily="34" charset="0"/>
                        </a:rPr>
                        <a:t>   AS-9 Un </a:t>
                      </a:r>
                      <a:r>
                        <a:rPr lang="fr-FR" sz="1000" b="1" dirty="0" smtClean="0">
                          <a:solidFill>
                            <a:schemeClr val="tx1"/>
                          </a:solidFill>
                          <a:effectLst/>
                          <a:latin typeface="Arial" pitchFamily="34" charset="0"/>
                          <a:cs typeface="Arial" pitchFamily="34" charset="0"/>
                        </a:rPr>
                        <a:t>traitement des problèmes </a:t>
                      </a:r>
                      <a:r>
                        <a:rPr lang="fr-FR" sz="1000" b="0" dirty="0" smtClean="0">
                          <a:solidFill>
                            <a:schemeClr val="tx1"/>
                          </a:solidFill>
                          <a:effectLst/>
                          <a:latin typeface="Arial" pitchFamily="34" charset="0"/>
                          <a:cs typeface="Arial" pitchFamily="34" charset="0"/>
                        </a:rPr>
                        <a:t>de service à l'usager sur lequel on peut compter</a:t>
                      </a:r>
                      <a:endParaRPr lang="fr-CA" sz="1000" b="0" dirty="0">
                        <a:solidFill>
                          <a:schemeClr val="tx1"/>
                        </a:solidFill>
                        <a:effectLst/>
                        <a:latin typeface="Arial" pitchFamily="34" charset="0"/>
                        <a:ea typeface="Times New Roman"/>
                        <a:cs typeface="Arial" pitchFamily="34" charset="0"/>
                      </a:endParaRPr>
                    </a:p>
                  </a:txBody>
                  <a:tcPr marL="42242" marR="42242" marT="0" marB="0" anchor="ctr"/>
                </a:tc>
              </a:tr>
              <a:tr h="255690">
                <a:tc>
                  <a:txBody>
                    <a:bodyPr/>
                    <a:lstStyle/>
                    <a:p>
                      <a:pPr>
                        <a:spcAft>
                          <a:spcPts val="0"/>
                        </a:spcAft>
                      </a:pPr>
                      <a:r>
                        <a:rPr lang="fr-FR" sz="1400" dirty="0" smtClean="0">
                          <a:solidFill>
                            <a:schemeClr val="bg1"/>
                          </a:solidFill>
                          <a:effectLst/>
                          <a:latin typeface="Arial" pitchFamily="34" charset="0"/>
                          <a:cs typeface="Arial" pitchFamily="34" charset="0"/>
                        </a:rPr>
                        <a:t>  Collections</a:t>
                      </a:r>
                      <a:endParaRPr lang="fr-CA" sz="1600" dirty="0">
                        <a:solidFill>
                          <a:schemeClr val="bg1"/>
                        </a:solidFill>
                        <a:effectLst/>
                        <a:latin typeface="Arial" pitchFamily="34" charset="0"/>
                        <a:ea typeface="Times New Roman"/>
                        <a:cs typeface="Arial" pitchFamily="34" charset="0"/>
                      </a:endParaRPr>
                    </a:p>
                  </a:txBody>
                  <a:tcPr marL="42242" marR="42242" marT="0" marB="0" anchor="ctr">
                    <a:solidFill>
                      <a:srgbClr val="AF2821"/>
                    </a:solidFill>
                  </a:tcPr>
                </a:tc>
              </a:tr>
              <a:tr h="189837">
                <a:tc>
                  <a:txBody>
                    <a:bodyPr/>
                    <a:lstStyle/>
                    <a:p>
                      <a:pPr>
                        <a:spcAft>
                          <a:spcPts val="0"/>
                        </a:spcAft>
                      </a:pPr>
                      <a:r>
                        <a:rPr lang="fr-FR" sz="1000" b="0" dirty="0" smtClean="0">
                          <a:effectLst/>
                          <a:latin typeface="Arial" pitchFamily="34" charset="0"/>
                          <a:cs typeface="Arial" pitchFamily="34" charset="0"/>
                        </a:rPr>
                        <a:t>   IC-1 </a:t>
                      </a:r>
                      <a:r>
                        <a:rPr lang="fr-FR" sz="1000" b="0" dirty="0">
                          <a:effectLst/>
                          <a:latin typeface="Arial" pitchFamily="34" charset="0"/>
                          <a:cs typeface="Arial" pitchFamily="34" charset="0"/>
                        </a:rPr>
                        <a:t>J’</a:t>
                      </a:r>
                      <a:r>
                        <a:rPr lang="fr-FR" sz="1000" b="1" dirty="0">
                          <a:effectLst/>
                          <a:latin typeface="Arial" pitchFamily="34" charset="0"/>
                          <a:cs typeface="Arial" pitchFamily="34" charset="0"/>
                        </a:rPr>
                        <a:t>accède</a:t>
                      </a:r>
                      <a:r>
                        <a:rPr lang="fr-FR" sz="1000" b="0" dirty="0">
                          <a:effectLst/>
                          <a:latin typeface="Arial" pitchFamily="34" charset="0"/>
                          <a:cs typeface="Arial" pitchFamily="34" charset="0"/>
                        </a:rPr>
                        <a:t> à des revues électroniques depuis mon </a:t>
                      </a:r>
                      <a:r>
                        <a:rPr lang="fr-FR" sz="1000" b="1" dirty="0">
                          <a:effectLst/>
                          <a:latin typeface="Arial" pitchFamily="34" charset="0"/>
                          <a:cs typeface="Arial" pitchFamily="34" charset="0"/>
                        </a:rPr>
                        <a:t>domicile</a:t>
                      </a:r>
                      <a:r>
                        <a:rPr lang="fr-FR" sz="1000" b="0" dirty="0">
                          <a:effectLst/>
                          <a:latin typeface="Arial" pitchFamily="34" charset="0"/>
                          <a:cs typeface="Arial" pitchFamily="34" charset="0"/>
                        </a:rPr>
                        <a:t> ou mon </a:t>
                      </a:r>
                      <a:r>
                        <a:rPr lang="fr-FR" sz="1000" b="1" dirty="0">
                          <a:effectLst/>
                          <a:latin typeface="Arial" pitchFamily="34" charset="0"/>
                          <a:cs typeface="Arial" pitchFamily="34" charset="0"/>
                        </a:rPr>
                        <a:t>bureau</a:t>
                      </a:r>
                      <a:endParaRPr lang="fr-CA" sz="1000" b="1"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IC-2 </a:t>
                      </a:r>
                      <a:r>
                        <a:rPr lang="fr-FR" sz="1000" b="0" dirty="0">
                          <a:effectLst/>
                          <a:latin typeface="Arial" pitchFamily="34" charset="0"/>
                          <a:cs typeface="Arial" pitchFamily="34" charset="0"/>
                        </a:rPr>
                        <a:t>Le </a:t>
                      </a:r>
                      <a:r>
                        <a:rPr lang="fr-FR" sz="1000" b="1" dirty="0">
                          <a:effectLst/>
                          <a:latin typeface="Arial" pitchFamily="34" charset="0"/>
                          <a:cs typeface="Arial" pitchFamily="34" charset="0"/>
                        </a:rPr>
                        <a:t>site web </a:t>
                      </a:r>
                      <a:r>
                        <a:rPr lang="fr-FR" sz="1000" b="0" dirty="0">
                          <a:effectLst/>
                          <a:latin typeface="Arial" pitchFamily="34" charset="0"/>
                          <a:cs typeface="Arial" pitchFamily="34" charset="0"/>
                        </a:rPr>
                        <a:t>me permet de </a:t>
                      </a:r>
                      <a:r>
                        <a:rPr lang="fr-FR" sz="1000" b="1" dirty="0">
                          <a:effectLst/>
                          <a:latin typeface="Arial" pitchFamily="34" charset="0"/>
                          <a:cs typeface="Arial" pitchFamily="34" charset="0"/>
                        </a:rPr>
                        <a:t>repérer ce que je cherche </a:t>
                      </a:r>
                      <a:r>
                        <a:rPr lang="fr-FR" sz="1000" b="0" dirty="0">
                          <a:effectLst/>
                          <a:latin typeface="Arial" pitchFamily="34" charset="0"/>
                          <a:cs typeface="Arial" pitchFamily="34" charset="0"/>
                        </a:rPr>
                        <a:t>de façon autonome</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IC-3 </a:t>
                      </a:r>
                      <a:r>
                        <a:rPr lang="fr-FR" sz="1000" b="0" dirty="0">
                          <a:effectLst/>
                          <a:latin typeface="Arial" pitchFamily="34" charset="0"/>
                          <a:cs typeface="Arial" pitchFamily="34" charset="0"/>
                        </a:rPr>
                        <a:t>Je trouve à la bibliothèque les </a:t>
                      </a:r>
                      <a:r>
                        <a:rPr lang="fr-FR" sz="1000" b="1" dirty="0">
                          <a:effectLst/>
                          <a:latin typeface="Arial" pitchFamily="34" charset="0"/>
                          <a:cs typeface="Arial" pitchFamily="34" charset="0"/>
                        </a:rPr>
                        <a:t>documents imprimés dont j’ai besoin </a:t>
                      </a:r>
                      <a:r>
                        <a:rPr lang="fr-FR" sz="1000" b="0" dirty="0">
                          <a:effectLst/>
                          <a:latin typeface="Arial" pitchFamily="34" charset="0"/>
                          <a:cs typeface="Arial" pitchFamily="34" charset="0"/>
                        </a:rPr>
                        <a:t>pour mes travaux</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IC-4 </a:t>
                      </a:r>
                      <a:r>
                        <a:rPr lang="fr-FR" sz="1000" b="0" dirty="0">
                          <a:effectLst/>
                          <a:latin typeface="Arial" pitchFamily="34" charset="0"/>
                          <a:cs typeface="Arial" pitchFamily="34" charset="0"/>
                        </a:rPr>
                        <a:t>J’ai </a:t>
                      </a:r>
                      <a:r>
                        <a:rPr lang="fr-FR" sz="1000" b="1" dirty="0">
                          <a:effectLst/>
                          <a:latin typeface="Arial" pitchFamily="34" charset="0"/>
                          <a:cs typeface="Arial" pitchFamily="34" charset="0"/>
                        </a:rPr>
                        <a:t>accès aux ressources électroniques </a:t>
                      </a:r>
                      <a:r>
                        <a:rPr lang="fr-FR" sz="1000" b="0" dirty="0">
                          <a:effectLst/>
                          <a:latin typeface="Arial" pitchFamily="34" charset="0"/>
                          <a:cs typeface="Arial" pitchFamily="34" charset="0"/>
                        </a:rPr>
                        <a:t>dont besoin</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IC-5 </a:t>
                      </a:r>
                      <a:r>
                        <a:rPr lang="fr-FR" sz="1000" b="0" dirty="0">
                          <a:effectLst/>
                          <a:latin typeface="Arial" pitchFamily="34" charset="0"/>
                          <a:cs typeface="Arial" pitchFamily="34" charset="0"/>
                        </a:rPr>
                        <a:t>Je trouve à la bibliothèque un </a:t>
                      </a:r>
                      <a:r>
                        <a:rPr lang="fr-FR" sz="1000" b="1" dirty="0">
                          <a:effectLst/>
                          <a:latin typeface="Arial" pitchFamily="34" charset="0"/>
                          <a:cs typeface="Arial" pitchFamily="34" charset="0"/>
                        </a:rPr>
                        <a:t>équipement moderne </a:t>
                      </a:r>
                      <a:r>
                        <a:rPr lang="fr-FR" sz="1000" b="0" dirty="0">
                          <a:effectLst/>
                          <a:latin typeface="Arial" pitchFamily="34" charset="0"/>
                          <a:cs typeface="Arial" pitchFamily="34" charset="0"/>
                        </a:rPr>
                        <a:t>qui me permet un accès facile aux informations dont j’ai besoin</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IC-6 </a:t>
                      </a:r>
                      <a:r>
                        <a:rPr lang="fr-FR" sz="1000" b="0" dirty="0">
                          <a:effectLst/>
                          <a:latin typeface="Arial" pitchFamily="34" charset="0"/>
                          <a:cs typeface="Arial" pitchFamily="34" charset="0"/>
                        </a:rPr>
                        <a:t>Des </a:t>
                      </a:r>
                      <a:r>
                        <a:rPr lang="fr-FR" sz="1000" b="1" dirty="0">
                          <a:effectLst/>
                          <a:latin typeface="Arial" pitchFamily="34" charset="0"/>
                          <a:cs typeface="Arial" pitchFamily="34" charset="0"/>
                        </a:rPr>
                        <a:t>outils de repérage conviviaux </a:t>
                      </a:r>
                      <a:r>
                        <a:rPr lang="fr-FR" sz="1000" b="0" dirty="0">
                          <a:effectLst/>
                          <a:latin typeface="Arial" pitchFamily="34" charset="0"/>
                          <a:cs typeface="Arial" pitchFamily="34" charset="0"/>
                        </a:rPr>
                        <a:t>qui me permettent de trouver par moi-même ce que je cherche</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IC-7 </a:t>
                      </a:r>
                      <a:r>
                        <a:rPr lang="fr-FR" sz="1000" b="0" dirty="0">
                          <a:effectLst/>
                          <a:latin typeface="Arial" pitchFamily="34" charset="0"/>
                          <a:cs typeface="Arial" pitchFamily="34" charset="0"/>
                        </a:rPr>
                        <a:t>La </a:t>
                      </a:r>
                      <a:r>
                        <a:rPr lang="fr-FR" sz="1000" b="1" dirty="0">
                          <a:effectLst/>
                          <a:latin typeface="Arial" pitchFamily="34" charset="0"/>
                          <a:cs typeface="Arial" pitchFamily="34" charset="0"/>
                        </a:rPr>
                        <a:t>documentation est facilement accessible </a:t>
                      </a:r>
                      <a:r>
                        <a:rPr lang="fr-FR" sz="1000" b="0" dirty="0">
                          <a:effectLst/>
                          <a:latin typeface="Arial" pitchFamily="34" charset="0"/>
                          <a:cs typeface="Arial" pitchFamily="34" charset="0"/>
                        </a:rPr>
                        <a:t>pour une utilisation autonome</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IC-8 </a:t>
                      </a:r>
                      <a:r>
                        <a:rPr lang="fr-FR" sz="1000" b="0" dirty="0">
                          <a:effectLst/>
                          <a:latin typeface="Arial" pitchFamily="34" charset="0"/>
                          <a:cs typeface="Arial" pitchFamily="34" charset="0"/>
                        </a:rPr>
                        <a:t>Les </a:t>
                      </a:r>
                      <a:r>
                        <a:rPr lang="fr-FR" sz="1000" b="1" dirty="0">
                          <a:effectLst/>
                          <a:latin typeface="Arial" pitchFamily="34" charset="0"/>
                          <a:cs typeface="Arial" pitchFamily="34" charset="0"/>
                        </a:rPr>
                        <a:t>revues en versions électronique ou imprimée </a:t>
                      </a:r>
                      <a:r>
                        <a:rPr lang="fr-FR" sz="1000" b="0" dirty="0">
                          <a:effectLst/>
                          <a:latin typeface="Arial" pitchFamily="34" charset="0"/>
                          <a:cs typeface="Arial" pitchFamily="34" charset="0"/>
                        </a:rPr>
                        <a:t>dont j'ai besoin pour mes travaux</a:t>
                      </a:r>
                      <a:endParaRPr lang="fr-CA" sz="1000" b="0" dirty="0">
                        <a:effectLst/>
                        <a:latin typeface="Arial" pitchFamily="34" charset="0"/>
                        <a:ea typeface="Times New Roman"/>
                        <a:cs typeface="Arial" pitchFamily="34" charset="0"/>
                      </a:endParaRPr>
                    </a:p>
                  </a:txBody>
                  <a:tcPr marL="42242" marR="42242" marT="0" marB="0" anchor="ctr"/>
                </a:tc>
              </a:tr>
              <a:tr h="255690">
                <a:tc>
                  <a:txBody>
                    <a:bodyPr/>
                    <a:lstStyle/>
                    <a:p>
                      <a:pPr>
                        <a:spcAft>
                          <a:spcPts val="0"/>
                        </a:spcAft>
                      </a:pPr>
                      <a:r>
                        <a:rPr lang="fr-FR" sz="1400" dirty="0" smtClean="0">
                          <a:solidFill>
                            <a:schemeClr val="bg1"/>
                          </a:solidFill>
                          <a:effectLst/>
                          <a:latin typeface="Arial" pitchFamily="34" charset="0"/>
                          <a:cs typeface="Arial" pitchFamily="34" charset="0"/>
                        </a:rPr>
                        <a:t>  Espaces</a:t>
                      </a:r>
                      <a:endParaRPr lang="fr-CA" sz="1600" dirty="0">
                        <a:solidFill>
                          <a:schemeClr val="bg1"/>
                        </a:solidFill>
                        <a:effectLst/>
                        <a:latin typeface="Arial" pitchFamily="34" charset="0"/>
                        <a:ea typeface="Times New Roman"/>
                        <a:cs typeface="Arial" pitchFamily="34" charset="0"/>
                      </a:endParaRPr>
                    </a:p>
                  </a:txBody>
                  <a:tcPr marL="42242" marR="42242" marT="0" marB="0" anchor="ctr">
                    <a:solidFill>
                      <a:srgbClr val="AF2821"/>
                    </a:solidFill>
                  </a:tcPr>
                </a:tc>
              </a:tr>
              <a:tr h="189837">
                <a:tc>
                  <a:txBody>
                    <a:bodyPr/>
                    <a:lstStyle/>
                    <a:p>
                      <a:pPr>
                        <a:spcAft>
                          <a:spcPts val="0"/>
                        </a:spcAft>
                      </a:pPr>
                      <a:r>
                        <a:rPr lang="fr-FR" sz="1000" b="0" dirty="0" smtClean="0">
                          <a:effectLst/>
                          <a:latin typeface="Arial" pitchFamily="34" charset="0"/>
                          <a:cs typeface="Arial" pitchFamily="34" charset="0"/>
                        </a:rPr>
                        <a:t>   LP-1 </a:t>
                      </a:r>
                      <a:r>
                        <a:rPr lang="fr-FR" sz="1000" b="0" dirty="0">
                          <a:effectLst/>
                          <a:latin typeface="Arial" pitchFamily="34" charset="0"/>
                          <a:cs typeface="Arial" pitchFamily="34" charset="0"/>
                        </a:rPr>
                        <a:t>Des locaux de bibliothèque qui </a:t>
                      </a:r>
                      <a:r>
                        <a:rPr lang="fr-FR" sz="1000" b="1" dirty="0">
                          <a:effectLst/>
                          <a:latin typeface="Arial" pitchFamily="34" charset="0"/>
                          <a:cs typeface="Arial" pitchFamily="34" charset="0"/>
                        </a:rPr>
                        <a:t>incitent à l'étude et à l'apprentissage</a:t>
                      </a:r>
                      <a:endParaRPr lang="fr-CA" sz="1000" b="1"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LP-2 </a:t>
                      </a:r>
                      <a:r>
                        <a:rPr lang="fr-FR" sz="1000" b="0" dirty="0">
                          <a:effectLst/>
                          <a:latin typeface="Arial" pitchFamily="34" charset="0"/>
                          <a:cs typeface="Arial" pitchFamily="34" charset="0"/>
                        </a:rPr>
                        <a:t>Un espace </a:t>
                      </a:r>
                      <a:r>
                        <a:rPr lang="fr-FR" sz="1000" b="1" dirty="0">
                          <a:effectLst/>
                          <a:latin typeface="Arial" pitchFamily="34" charset="0"/>
                          <a:cs typeface="Arial" pitchFamily="34" charset="0"/>
                        </a:rPr>
                        <a:t>tranquille</a:t>
                      </a:r>
                      <a:r>
                        <a:rPr lang="fr-FR" sz="1000" b="0" dirty="0">
                          <a:effectLst/>
                          <a:latin typeface="Arial" pitchFamily="34" charset="0"/>
                          <a:cs typeface="Arial" pitchFamily="34" charset="0"/>
                        </a:rPr>
                        <a:t> pour le travail individuel</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LP-3 </a:t>
                      </a:r>
                      <a:r>
                        <a:rPr lang="fr-FR" sz="1000" b="0" dirty="0">
                          <a:effectLst/>
                          <a:latin typeface="Arial" pitchFamily="34" charset="0"/>
                          <a:cs typeface="Arial" pitchFamily="34" charset="0"/>
                        </a:rPr>
                        <a:t>Des locaux </a:t>
                      </a:r>
                      <a:r>
                        <a:rPr lang="fr-FR" sz="1000" b="1" dirty="0">
                          <a:effectLst/>
                          <a:latin typeface="Arial" pitchFamily="34" charset="0"/>
                          <a:cs typeface="Arial" pitchFamily="34" charset="0"/>
                        </a:rPr>
                        <a:t>invitants et confortables</a:t>
                      </a:r>
                      <a:endParaRPr lang="fr-CA" sz="1000" b="1"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LP-4 </a:t>
                      </a:r>
                      <a:r>
                        <a:rPr lang="fr-FR" sz="1000" b="0" dirty="0">
                          <a:effectLst/>
                          <a:latin typeface="Arial" pitchFamily="34" charset="0"/>
                          <a:cs typeface="Arial" pitchFamily="34" charset="0"/>
                        </a:rPr>
                        <a:t>Un </a:t>
                      </a:r>
                      <a:r>
                        <a:rPr lang="fr-FR" sz="1000" b="1" dirty="0">
                          <a:effectLst/>
                          <a:latin typeface="Arial" pitchFamily="34" charset="0"/>
                          <a:cs typeface="Arial" pitchFamily="34" charset="0"/>
                        </a:rPr>
                        <a:t>refuge</a:t>
                      </a:r>
                      <a:r>
                        <a:rPr lang="fr-FR" sz="1000" b="0" dirty="0">
                          <a:effectLst/>
                          <a:latin typeface="Arial" pitchFamily="34" charset="0"/>
                          <a:cs typeface="Arial" pitchFamily="34" charset="0"/>
                        </a:rPr>
                        <a:t> pour l'étude, l'apprentissage ou la recherche</a:t>
                      </a:r>
                      <a:endParaRPr lang="fr-CA" sz="1000" b="0" dirty="0">
                        <a:effectLst/>
                        <a:latin typeface="Arial" pitchFamily="34" charset="0"/>
                        <a:ea typeface="Times New Roman"/>
                        <a:cs typeface="Arial" pitchFamily="34" charset="0"/>
                      </a:endParaRPr>
                    </a:p>
                  </a:txBody>
                  <a:tcPr marL="42242" marR="42242" marT="0" marB="0" anchor="ctr"/>
                </a:tc>
              </a:tr>
              <a:tr h="189837">
                <a:tc>
                  <a:txBody>
                    <a:bodyPr/>
                    <a:lstStyle/>
                    <a:p>
                      <a:pPr>
                        <a:spcAft>
                          <a:spcPts val="0"/>
                        </a:spcAft>
                      </a:pPr>
                      <a:r>
                        <a:rPr lang="fr-FR" sz="1000" b="0" dirty="0" smtClean="0">
                          <a:effectLst/>
                          <a:latin typeface="Arial" pitchFamily="34" charset="0"/>
                          <a:cs typeface="Arial" pitchFamily="34" charset="0"/>
                        </a:rPr>
                        <a:t>   LP-5 </a:t>
                      </a:r>
                      <a:r>
                        <a:rPr lang="fr-FR" sz="1000" b="0" dirty="0">
                          <a:effectLst/>
                          <a:latin typeface="Arial" pitchFamily="34" charset="0"/>
                          <a:cs typeface="Arial" pitchFamily="34" charset="0"/>
                        </a:rPr>
                        <a:t>La bibliothèque propose des </a:t>
                      </a:r>
                      <a:r>
                        <a:rPr lang="fr-FR" sz="1000" b="1" dirty="0">
                          <a:effectLst/>
                          <a:latin typeface="Arial" pitchFamily="34" charset="0"/>
                          <a:cs typeface="Arial" pitchFamily="34" charset="0"/>
                        </a:rPr>
                        <a:t>espaces communs </a:t>
                      </a:r>
                      <a:r>
                        <a:rPr lang="fr-FR" sz="1000" b="0" dirty="0">
                          <a:effectLst/>
                          <a:latin typeface="Arial" pitchFamily="34" charset="0"/>
                          <a:cs typeface="Arial" pitchFamily="34" charset="0"/>
                        </a:rPr>
                        <a:t>pour l’étude et le travail en groupe</a:t>
                      </a:r>
                      <a:endParaRPr lang="fr-CA" sz="1000" b="0" dirty="0">
                        <a:effectLst/>
                        <a:latin typeface="Arial" pitchFamily="34" charset="0"/>
                        <a:ea typeface="Times New Roman"/>
                        <a:cs typeface="Arial" pitchFamily="34" charset="0"/>
                      </a:endParaRPr>
                    </a:p>
                  </a:txBody>
                  <a:tcPr marL="42242" marR="42242" marT="0" marB="0" anchor="ctr"/>
                </a:tc>
              </a:tr>
            </a:tbl>
          </a:graphicData>
        </a:graphic>
      </p:graphicFrame>
    </p:spTree>
    <p:custDataLst>
      <p:tags r:id="rId1"/>
    </p:custDataLst>
    <p:extLst>
      <p:ext uri="{BB962C8B-B14F-4D97-AF65-F5344CB8AC3E}">
        <p14:creationId xmlns:p14="http://schemas.microsoft.com/office/powerpoint/2010/main" val="3763948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2938270356"/>
              </p:ext>
            </p:extLst>
          </p:nvPr>
        </p:nvGraphicFramePr>
        <p:xfrm>
          <a:off x="904875" y="1716881"/>
          <a:ext cx="7334250" cy="4071938"/>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2"/>
          <p:cNvSpPr txBox="1">
            <a:spLocks noChangeArrowheads="1"/>
          </p:cNvSpPr>
          <p:nvPr>
            <p:custDataLst>
              <p:tags r:id="rId1"/>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Mesure utilisée – La Perception</a:t>
            </a:r>
            <a:endParaRPr lang="fr-FR" sz="3600" dirty="0">
              <a:solidFill>
                <a:srgbClr val="E7021A"/>
              </a:solidFill>
              <a:latin typeface="Times New Roman" pitchFamily="18" charset="0"/>
              <a:cs typeface="Times New Roman" pitchFamily="18" charset="0"/>
            </a:endParaRPr>
          </a:p>
        </p:txBody>
      </p:sp>
      <p:sp>
        <p:nvSpPr>
          <p:cNvPr id="6" name="ZoneTexte 5"/>
          <p:cNvSpPr txBox="1"/>
          <p:nvPr>
            <p:custDataLst>
              <p:tags r:id="rId2"/>
            </p:custDataLst>
          </p:nvPr>
        </p:nvSpPr>
        <p:spPr>
          <a:xfrm>
            <a:off x="2229445" y="5802992"/>
            <a:ext cx="948208" cy="369332"/>
          </a:xfrm>
          <a:prstGeom prst="rect">
            <a:avLst/>
          </a:prstGeom>
          <a:noFill/>
        </p:spPr>
        <p:txBody>
          <a:bodyPr wrap="none" rtlCol="0">
            <a:spAutoFit/>
          </a:bodyPr>
          <a:lstStyle/>
          <a:p>
            <a:r>
              <a:rPr lang="fr-CA" dirty="0" smtClean="0"/>
              <a:t>Services</a:t>
            </a:r>
            <a:endParaRPr lang="fr-CA" dirty="0"/>
          </a:p>
        </p:txBody>
      </p:sp>
      <p:sp>
        <p:nvSpPr>
          <p:cNvPr id="7" name="ZoneTexte 6"/>
          <p:cNvSpPr txBox="1"/>
          <p:nvPr>
            <p:custDataLst>
              <p:tags r:id="rId3"/>
            </p:custDataLst>
          </p:nvPr>
        </p:nvSpPr>
        <p:spPr>
          <a:xfrm>
            <a:off x="4363045" y="5802992"/>
            <a:ext cx="1212191" cy="369332"/>
          </a:xfrm>
          <a:prstGeom prst="rect">
            <a:avLst/>
          </a:prstGeom>
          <a:noFill/>
        </p:spPr>
        <p:txBody>
          <a:bodyPr wrap="none" rtlCol="0">
            <a:spAutoFit/>
          </a:bodyPr>
          <a:lstStyle/>
          <a:p>
            <a:r>
              <a:rPr lang="fr-CA" dirty="0" smtClean="0"/>
              <a:t>Collections</a:t>
            </a:r>
            <a:endParaRPr lang="fr-CA" dirty="0"/>
          </a:p>
        </p:txBody>
      </p:sp>
      <p:sp>
        <p:nvSpPr>
          <p:cNvPr id="8" name="ZoneTexte 7"/>
          <p:cNvSpPr txBox="1"/>
          <p:nvPr>
            <p:custDataLst>
              <p:tags r:id="rId4"/>
            </p:custDataLst>
          </p:nvPr>
        </p:nvSpPr>
        <p:spPr>
          <a:xfrm>
            <a:off x="6222298" y="5802992"/>
            <a:ext cx="922047" cy="369332"/>
          </a:xfrm>
          <a:prstGeom prst="rect">
            <a:avLst/>
          </a:prstGeom>
          <a:noFill/>
        </p:spPr>
        <p:txBody>
          <a:bodyPr wrap="none" rtlCol="0">
            <a:spAutoFit/>
          </a:bodyPr>
          <a:lstStyle/>
          <a:p>
            <a:r>
              <a:rPr lang="fr-CA" dirty="0" smtClean="0"/>
              <a:t>Espaces</a:t>
            </a:r>
            <a:endParaRPr lang="fr-CA" dirty="0"/>
          </a:p>
        </p:txBody>
      </p:sp>
    </p:spTree>
    <p:extLst>
      <p:ext uri="{BB962C8B-B14F-4D97-AF65-F5344CB8AC3E}">
        <p14:creationId xmlns:p14="http://schemas.microsoft.com/office/powerpoint/2010/main" val="58687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2633729221"/>
              </p:ext>
            </p:extLst>
          </p:nvPr>
        </p:nvGraphicFramePr>
        <p:xfrm>
          <a:off x="752475" y="1840706"/>
          <a:ext cx="7334250" cy="4071938"/>
        </p:xfrm>
        <a:graphic>
          <a:graphicData uri="http://schemas.openxmlformats.org/drawingml/2006/chart">
            <c:chart xmlns:c="http://schemas.openxmlformats.org/drawingml/2006/chart" xmlns:r="http://schemas.openxmlformats.org/officeDocument/2006/relationships" r:id="rId6"/>
          </a:graphicData>
        </a:graphic>
      </p:graphicFrame>
      <p:sp>
        <p:nvSpPr>
          <p:cNvPr id="5" name="ZoneTexte 4"/>
          <p:cNvSpPr txBox="1"/>
          <p:nvPr>
            <p:custDataLst>
              <p:tags r:id="rId1"/>
            </p:custDataLst>
          </p:nvPr>
        </p:nvSpPr>
        <p:spPr>
          <a:xfrm>
            <a:off x="2229445" y="5802992"/>
            <a:ext cx="948208" cy="369332"/>
          </a:xfrm>
          <a:prstGeom prst="rect">
            <a:avLst/>
          </a:prstGeom>
          <a:noFill/>
        </p:spPr>
        <p:txBody>
          <a:bodyPr wrap="none" rtlCol="0">
            <a:spAutoFit/>
          </a:bodyPr>
          <a:lstStyle/>
          <a:p>
            <a:r>
              <a:rPr lang="fr-CA" dirty="0" smtClean="0"/>
              <a:t>Services</a:t>
            </a:r>
            <a:endParaRPr lang="fr-CA" dirty="0"/>
          </a:p>
        </p:txBody>
      </p:sp>
      <p:sp>
        <p:nvSpPr>
          <p:cNvPr id="6" name="ZoneTexte 5"/>
          <p:cNvSpPr txBox="1"/>
          <p:nvPr>
            <p:custDataLst>
              <p:tags r:id="rId2"/>
            </p:custDataLst>
          </p:nvPr>
        </p:nvSpPr>
        <p:spPr>
          <a:xfrm>
            <a:off x="4363045" y="5802992"/>
            <a:ext cx="1212191" cy="369332"/>
          </a:xfrm>
          <a:prstGeom prst="rect">
            <a:avLst/>
          </a:prstGeom>
          <a:noFill/>
        </p:spPr>
        <p:txBody>
          <a:bodyPr wrap="none" rtlCol="0">
            <a:spAutoFit/>
          </a:bodyPr>
          <a:lstStyle/>
          <a:p>
            <a:r>
              <a:rPr lang="fr-CA" dirty="0" smtClean="0"/>
              <a:t>Collections</a:t>
            </a:r>
            <a:endParaRPr lang="fr-CA" dirty="0"/>
          </a:p>
        </p:txBody>
      </p:sp>
      <p:sp>
        <p:nvSpPr>
          <p:cNvPr id="7" name="ZoneTexte 6"/>
          <p:cNvSpPr txBox="1"/>
          <p:nvPr>
            <p:custDataLst>
              <p:tags r:id="rId3"/>
            </p:custDataLst>
          </p:nvPr>
        </p:nvSpPr>
        <p:spPr>
          <a:xfrm>
            <a:off x="6222298" y="5802992"/>
            <a:ext cx="922047" cy="369332"/>
          </a:xfrm>
          <a:prstGeom prst="rect">
            <a:avLst/>
          </a:prstGeom>
          <a:noFill/>
        </p:spPr>
        <p:txBody>
          <a:bodyPr wrap="none" rtlCol="0">
            <a:spAutoFit/>
          </a:bodyPr>
          <a:lstStyle/>
          <a:p>
            <a:r>
              <a:rPr lang="fr-CA" dirty="0" smtClean="0"/>
              <a:t>Espaces</a:t>
            </a:r>
            <a:endParaRPr lang="fr-CA" dirty="0"/>
          </a:p>
        </p:txBody>
      </p:sp>
      <p:sp>
        <p:nvSpPr>
          <p:cNvPr id="8" name="Rectangle 2"/>
          <p:cNvSpPr txBox="1">
            <a:spLocks noChangeArrowheads="1"/>
          </p:cNvSpPr>
          <p:nvPr>
            <p:custDataLst>
              <p:tags r:id="rId4"/>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Mesure utilisée – La </a:t>
            </a:r>
            <a:r>
              <a:rPr lang="fr-FR" sz="3600" dirty="0" err="1" smtClean="0">
                <a:solidFill>
                  <a:srgbClr val="E7021A"/>
                </a:solidFill>
                <a:latin typeface="Times New Roman" pitchFamily="18" charset="0"/>
                <a:cs typeface="Times New Roman" pitchFamily="18" charset="0"/>
              </a:rPr>
              <a:t>Visualitation</a:t>
            </a:r>
            <a:endParaRPr lang="fr-FR" sz="3600" dirty="0">
              <a:solidFill>
                <a:srgbClr val="E7021A"/>
              </a:solidFill>
              <a:latin typeface="Times New Roman" pitchFamily="18" charset="0"/>
              <a:cs typeface="Times New Roman" pitchFamily="18" charset="0"/>
            </a:endParaRPr>
          </a:p>
        </p:txBody>
      </p:sp>
    </p:spTree>
    <p:extLst>
      <p:ext uri="{BB962C8B-B14F-4D97-AF65-F5344CB8AC3E}">
        <p14:creationId xmlns:p14="http://schemas.microsoft.com/office/powerpoint/2010/main" val="15032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 Questions centrales</a:t>
            </a:r>
            <a:endParaRPr lang="fr-FR" sz="3600" dirty="0">
              <a:solidFill>
                <a:srgbClr val="E7021A"/>
              </a:solidFill>
              <a:latin typeface="Times New Roman" pitchFamily="18" charset="0"/>
              <a:cs typeface="Times New Roman" pitchFamily="18" charset="0"/>
            </a:endParaRPr>
          </a:p>
        </p:txBody>
      </p:sp>
      <p:graphicFrame>
        <p:nvGraphicFramePr>
          <p:cNvPr id="6" name="Graphique 5"/>
          <p:cNvGraphicFramePr>
            <a:graphicFrameLocks/>
          </p:cNvGraphicFramePr>
          <p:nvPr>
            <p:custDataLst>
              <p:tags r:id="rId3"/>
            </p:custDataLst>
            <p:extLst>
              <p:ext uri="{D42A27DB-BD31-4B8C-83A1-F6EECF244321}">
                <p14:modId xmlns:p14="http://schemas.microsoft.com/office/powerpoint/2010/main" val="3573440905"/>
              </p:ext>
            </p:extLst>
          </p:nvPr>
        </p:nvGraphicFramePr>
        <p:xfrm>
          <a:off x="266700" y="1904246"/>
          <a:ext cx="8605888" cy="4648953"/>
        </p:xfrm>
        <a:graphic>
          <a:graphicData uri="http://schemas.openxmlformats.org/drawingml/2006/chart">
            <c:chart xmlns:c="http://schemas.openxmlformats.org/drawingml/2006/chart" xmlns:r="http://schemas.openxmlformats.org/officeDocument/2006/relationships" r:id="rId10"/>
          </a:graphicData>
        </a:graphic>
      </p:graphicFrame>
      <p:sp>
        <p:nvSpPr>
          <p:cNvPr id="7" name="ZoneTexte 6"/>
          <p:cNvSpPr txBox="1"/>
          <p:nvPr>
            <p:custDataLst>
              <p:tags r:id="rId4"/>
            </p:custDataLst>
          </p:nvPr>
        </p:nvSpPr>
        <p:spPr>
          <a:xfrm>
            <a:off x="1915120" y="6005398"/>
            <a:ext cx="948208" cy="369332"/>
          </a:xfrm>
          <a:prstGeom prst="rect">
            <a:avLst/>
          </a:prstGeom>
          <a:noFill/>
        </p:spPr>
        <p:txBody>
          <a:bodyPr wrap="none" rtlCol="0">
            <a:spAutoFit/>
          </a:bodyPr>
          <a:lstStyle/>
          <a:p>
            <a:r>
              <a:rPr lang="fr-CA" dirty="0" smtClean="0"/>
              <a:t>Services</a:t>
            </a:r>
            <a:endParaRPr lang="fr-CA" dirty="0"/>
          </a:p>
        </p:txBody>
      </p:sp>
      <p:sp>
        <p:nvSpPr>
          <p:cNvPr id="8" name="ZoneTexte 7"/>
          <p:cNvSpPr txBox="1"/>
          <p:nvPr>
            <p:custDataLst>
              <p:tags r:id="rId5"/>
            </p:custDataLst>
          </p:nvPr>
        </p:nvSpPr>
        <p:spPr>
          <a:xfrm>
            <a:off x="4724995" y="6005398"/>
            <a:ext cx="1212191" cy="369332"/>
          </a:xfrm>
          <a:prstGeom prst="rect">
            <a:avLst/>
          </a:prstGeom>
          <a:noFill/>
        </p:spPr>
        <p:txBody>
          <a:bodyPr wrap="none" rtlCol="0">
            <a:spAutoFit/>
          </a:bodyPr>
          <a:lstStyle/>
          <a:p>
            <a:r>
              <a:rPr lang="fr-CA" dirty="0" smtClean="0"/>
              <a:t>Collections</a:t>
            </a:r>
            <a:endParaRPr lang="fr-CA" dirty="0"/>
          </a:p>
        </p:txBody>
      </p:sp>
      <p:sp>
        <p:nvSpPr>
          <p:cNvPr id="9" name="ZoneTexte 8"/>
          <p:cNvSpPr txBox="1"/>
          <p:nvPr>
            <p:custDataLst>
              <p:tags r:id="rId6"/>
            </p:custDataLst>
          </p:nvPr>
        </p:nvSpPr>
        <p:spPr>
          <a:xfrm>
            <a:off x="7144345" y="6005398"/>
            <a:ext cx="922047" cy="369332"/>
          </a:xfrm>
          <a:prstGeom prst="rect">
            <a:avLst/>
          </a:prstGeom>
          <a:noFill/>
        </p:spPr>
        <p:txBody>
          <a:bodyPr wrap="none" rtlCol="0">
            <a:spAutoFit/>
          </a:bodyPr>
          <a:lstStyle/>
          <a:p>
            <a:r>
              <a:rPr lang="fr-CA" dirty="0" smtClean="0"/>
              <a:t>Espaces</a:t>
            </a:r>
            <a:endParaRPr lang="fr-CA" dirty="0"/>
          </a:p>
        </p:txBody>
      </p:sp>
      <p:sp>
        <p:nvSpPr>
          <p:cNvPr id="10" name="ZoneTexte 1"/>
          <p:cNvSpPr txBox="1"/>
          <p:nvPr>
            <p:custDataLst>
              <p:tags r:id="rId7"/>
            </p:custDataLst>
          </p:nvPr>
        </p:nvSpPr>
        <p:spPr>
          <a:xfrm rot="16200000">
            <a:off x="-739386" y="3651537"/>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   </a:t>
            </a:r>
            <a:r>
              <a:rPr lang="fr-CA" sz="2000" dirty="0" smtClean="0"/>
              <a:t>Satisfaction</a:t>
            </a:r>
            <a:r>
              <a:rPr lang="fr-CA" sz="1800" dirty="0" smtClean="0"/>
              <a:t>   +</a:t>
            </a:r>
            <a:endParaRPr lang="fr-CA" sz="1800" dirty="0"/>
          </a:p>
        </p:txBody>
      </p:sp>
    </p:spTree>
    <p:custDataLst>
      <p:tags r:id="rId1"/>
    </p:custDataLst>
    <p:extLst>
      <p:ext uri="{BB962C8B-B14F-4D97-AF65-F5344CB8AC3E}">
        <p14:creationId xmlns:p14="http://schemas.microsoft.com/office/powerpoint/2010/main" val="155287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a:graphicFrameLocks/>
          </p:cNvGraphicFramePr>
          <p:nvPr>
            <p:custDataLst>
              <p:tags r:id="rId2"/>
            </p:custDataLst>
            <p:extLst>
              <p:ext uri="{D42A27DB-BD31-4B8C-83A1-F6EECF244321}">
                <p14:modId xmlns:p14="http://schemas.microsoft.com/office/powerpoint/2010/main" val="3733582274"/>
              </p:ext>
            </p:extLst>
          </p:nvPr>
        </p:nvGraphicFramePr>
        <p:xfrm>
          <a:off x="152401" y="1704975"/>
          <a:ext cx="8720188" cy="4953000"/>
        </p:xfrm>
        <a:graphic>
          <a:graphicData uri="http://schemas.openxmlformats.org/drawingml/2006/chart">
            <c:chart xmlns:c="http://schemas.openxmlformats.org/drawingml/2006/chart" xmlns:r="http://schemas.openxmlformats.org/officeDocument/2006/relationships" r:id="rId10"/>
          </a:graphicData>
        </a:graphic>
      </p:graphicFrame>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Évolution des perceptions</a:t>
            </a:r>
            <a:endParaRPr lang="fr-FR" sz="3600" dirty="0">
              <a:solidFill>
                <a:srgbClr val="E7021A"/>
              </a:solidFill>
              <a:latin typeface="Times New Roman" pitchFamily="18" charset="0"/>
              <a:cs typeface="Times New Roman" pitchFamily="18" charset="0"/>
            </a:endParaRPr>
          </a:p>
        </p:txBody>
      </p:sp>
      <p:sp>
        <p:nvSpPr>
          <p:cNvPr id="7" name="ZoneTexte 6"/>
          <p:cNvSpPr txBox="1"/>
          <p:nvPr>
            <p:custDataLst>
              <p:tags r:id="rId4"/>
            </p:custDataLst>
          </p:nvPr>
        </p:nvSpPr>
        <p:spPr>
          <a:xfrm>
            <a:off x="1915120" y="6005398"/>
            <a:ext cx="948208" cy="369332"/>
          </a:xfrm>
          <a:prstGeom prst="rect">
            <a:avLst/>
          </a:prstGeom>
          <a:noFill/>
        </p:spPr>
        <p:txBody>
          <a:bodyPr wrap="none" rtlCol="0">
            <a:spAutoFit/>
          </a:bodyPr>
          <a:lstStyle/>
          <a:p>
            <a:r>
              <a:rPr lang="fr-CA" dirty="0" smtClean="0"/>
              <a:t>Services</a:t>
            </a:r>
            <a:endParaRPr lang="fr-CA" dirty="0"/>
          </a:p>
        </p:txBody>
      </p:sp>
      <p:sp>
        <p:nvSpPr>
          <p:cNvPr id="8" name="ZoneTexte 7"/>
          <p:cNvSpPr txBox="1"/>
          <p:nvPr>
            <p:custDataLst>
              <p:tags r:id="rId5"/>
            </p:custDataLst>
          </p:nvPr>
        </p:nvSpPr>
        <p:spPr>
          <a:xfrm>
            <a:off x="4724995" y="6005398"/>
            <a:ext cx="1212191" cy="369332"/>
          </a:xfrm>
          <a:prstGeom prst="rect">
            <a:avLst/>
          </a:prstGeom>
          <a:noFill/>
        </p:spPr>
        <p:txBody>
          <a:bodyPr wrap="none" rtlCol="0">
            <a:spAutoFit/>
          </a:bodyPr>
          <a:lstStyle/>
          <a:p>
            <a:r>
              <a:rPr lang="fr-CA" dirty="0" smtClean="0"/>
              <a:t>Collections</a:t>
            </a:r>
            <a:endParaRPr lang="fr-CA" dirty="0"/>
          </a:p>
        </p:txBody>
      </p:sp>
      <p:sp>
        <p:nvSpPr>
          <p:cNvPr id="9" name="ZoneTexte 8"/>
          <p:cNvSpPr txBox="1"/>
          <p:nvPr>
            <p:custDataLst>
              <p:tags r:id="rId6"/>
            </p:custDataLst>
          </p:nvPr>
        </p:nvSpPr>
        <p:spPr>
          <a:xfrm>
            <a:off x="7144345" y="6005398"/>
            <a:ext cx="922047" cy="369332"/>
          </a:xfrm>
          <a:prstGeom prst="rect">
            <a:avLst/>
          </a:prstGeom>
          <a:noFill/>
        </p:spPr>
        <p:txBody>
          <a:bodyPr wrap="none" rtlCol="0">
            <a:spAutoFit/>
          </a:bodyPr>
          <a:lstStyle/>
          <a:p>
            <a:r>
              <a:rPr lang="fr-CA" dirty="0" smtClean="0"/>
              <a:t>Espaces</a:t>
            </a:r>
            <a:endParaRPr lang="fr-CA" dirty="0"/>
          </a:p>
        </p:txBody>
      </p:sp>
      <p:sp>
        <p:nvSpPr>
          <p:cNvPr id="12" name="ZoneTexte 1"/>
          <p:cNvSpPr txBox="1"/>
          <p:nvPr>
            <p:custDataLst>
              <p:tags r:id="rId7"/>
            </p:custDataLst>
          </p:nvPr>
        </p:nvSpPr>
        <p:spPr>
          <a:xfrm rot="16200000">
            <a:off x="-739386" y="3651537"/>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   </a:t>
            </a:r>
            <a:r>
              <a:rPr lang="fr-CA" sz="2000" dirty="0" smtClean="0"/>
              <a:t>Satisfaction</a:t>
            </a:r>
            <a:r>
              <a:rPr lang="fr-CA" sz="1800" dirty="0" smtClean="0"/>
              <a:t>   +</a:t>
            </a:r>
            <a:endParaRPr lang="fr-CA" sz="1800" dirty="0"/>
          </a:p>
        </p:txBody>
      </p:sp>
    </p:spTree>
    <p:custDataLst>
      <p:tags r:id="rId1"/>
    </p:custDataLst>
    <p:extLst>
      <p:ext uri="{BB962C8B-B14F-4D97-AF65-F5344CB8AC3E}">
        <p14:creationId xmlns:p14="http://schemas.microsoft.com/office/powerpoint/2010/main" val="374941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phique 11"/>
          <p:cNvGraphicFramePr/>
          <p:nvPr>
            <p:custDataLst>
              <p:tags r:id="rId2"/>
            </p:custDataLst>
            <p:extLst>
              <p:ext uri="{D42A27DB-BD31-4B8C-83A1-F6EECF244321}">
                <p14:modId xmlns:p14="http://schemas.microsoft.com/office/powerpoint/2010/main" val="2757945003"/>
              </p:ext>
            </p:extLst>
          </p:nvPr>
        </p:nvGraphicFramePr>
        <p:xfrm>
          <a:off x="255874" y="1905000"/>
          <a:ext cx="8271397" cy="4667250"/>
        </p:xfrm>
        <a:graphic>
          <a:graphicData uri="http://schemas.openxmlformats.org/drawingml/2006/chart">
            <c:chart xmlns:c="http://schemas.openxmlformats.org/drawingml/2006/chart" xmlns:r="http://schemas.openxmlformats.org/officeDocument/2006/relationships" r:id="rId10"/>
          </a:graphicData>
        </a:graphic>
      </p:graphicFrame>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pour différents groupes de BU</a:t>
            </a:r>
            <a:endParaRPr lang="fr-FR" sz="3600" dirty="0">
              <a:solidFill>
                <a:srgbClr val="E7021A"/>
              </a:solidFill>
              <a:latin typeface="Times New Roman" pitchFamily="18" charset="0"/>
              <a:cs typeface="Times New Roman" pitchFamily="18" charset="0"/>
            </a:endParaRPr>
          </a:p>
        </p:txBody>
      </p:sp>
      <p:sp>
        <p:nvSpPr>
          <p:cNvPr id="7" name="ZoneTexte 6"/>
          <p:cNvSpPr txBox="1"/>
          <p:nvPr>
            <p:custDataLst>
              <p:tags r:id="rId4"/>
            </p:custDataLst>
          </p:nvPr>
        </p:nvSpPr>
        <p:spPr>
          <a:xfrm>
            <a:off x="1915120" y="6005398"/>
            <a:ext cx="948208" cy="369332"/>
          </a:xfrm>
          <a:prstGeom prst="rect">
            <a:avLst/>
          </a:prstGeom>
          <a:noFill/>
        </p:spPr>
        <p:txBody>
          <a:bodyPr wrap="none" rtlCol="0">
            <a:spAutoFit/>
          </a:bodyPr>
          <a:lstStyle/>
          <a:p>
            <a:r>
              <a:rPr lang="fr-CA" dirty="0" smtClean="0"/>
              <a:t>Services</a:t>
            </a:r>
            <a:endParaRPr lang="fr-CA" dirty="0"/>
          </a:p>
        </p:txBody>
      </p:sp>
      <p:sp>
        <p:nvSpPr>
          <p:cNvPr id="8" name="ZoneTexte 7"/>
          <p:cNvSpPr txBox="1"/>
          <p:nvPr>
            <p:custDataLst>
              <p:tags r:id="rId5"/>
            </p:custDataLst>
          </p:nvPr>
        </p:nvSpPr>
        <p:spPr>
          <a:xfrm>
            <a:off x="4724995" y="6005398"/>
            <a:ext cx="1212191" cy="369332"/>
          </a:xfrm>
          <a:prstGeom prst="rect">
            <a:avLst/>
          </a:prstGeom>
          <a:noFill/>
        </p:spPr>
        <p:txBody>
          <a:bodyPr wrap="none" rtlCol="0">
            <a:spAutoFit/>
          </a:bodyPr>
          <a:lstStyle/>
          <a:p>
            <a:r>
              <a:rPr lang="fr-CA" dirty="0" smtClean="0"/>
              <a:t>Collections</a:t>
            </a:r>
            <a:endParaRPr lang="fr-CA" dirty="0"/>
          </a:p>
        </p:txBody>
      </p:sp>
      <p:sp>
        <p:nvSpPr>
          <p:cNvPr id="9" name="ZoneTexte 8"/>
          <p:cNvSpPr txBox="1"/>
          <p:nvPr>
            <p:custDataLst>
              <p:tags r:id="rId6"/>
            </p:custDataLst>
          </p:nvPr>
        </p:nvSpPr>
        <p:spPr>
          <a:xfrm>
            <a:off x="7144345" y="6005398"/>
            <a:ext cx="922047" cy="369332"/>
          </a:xfrm>
          <a:prstGeom prst="rect">
            <a:avLst/>
          </a:prstGeom>
          <a:noFill/>
        </p:spPr>
        <p:txBody>
          <a:bodyPr wrap="none" rtlCol="0">
            <a:spAutoFit/>
          </a:bodyPr>
          <a:lstStyle/>
          <a:p>
            <a:r>
              <a:rPr lang="fr-CA" dirty="0" smtClean="0"/>
              <a:t>Espaces</a:t>
            </a:r>
            <a:endParaRPr lang="fr-CA" dirty="0"/>
          </a:p>
        </p:txBody>
      </p:sp>
      <p:sp>
        <p:nvSpPr>
          <p:cNvPr id="11" name="ZoneTexte 1"/>
          <p:cNvSpPr txBox="1"/>
          <p:nvPr>
            <p:custDataLst>
              <p:tags r:id="rId7"/>
            </p:custDataLst>
          </p:nvPr>
        </p:nvSpPr>
        <p:spPr>
          <a:xfrm rot="16200000">
            <a:off x="-739386" y="3651537"/>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   </a:t>
            </a:r>
            <a:r>
              <a:rPr lang="fr-CA" sz="2000" dirty="0" smtClean="0"/>
              <a:t>Satisfaction</a:t>
            </a:r>
            <a:r>
              <a:rPr lang="fr-CA" sz="1800" dirty="0" smtClean="0"/>
              <a:t>   +</a:t>
            </a:r>
            <a:endParaRPr lang="fr-CA" sz="1800" dirty="0"/>
          </a:p>
        </p:txBody>
      </p:sp>
    </p:spTree>
    <p:custDataLst>
      <p:tags r:id="rId1"/>
    </p:custDataLst>
    <p:extLst>
      <p:ext uri="{BB962C8B-B14F-4D97-AF65-F5344CB8AC3E}">
        <p14:creationId xmlns:p14="http://schemas.microsoft.com/office/powerpoint/2010/main" val="1141082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l="23835" r="35903"/>
          <a:stretch/>
        </p:blipFill>
        <p:spPr>
          <a:xfrm>
            <a:off x="6057901" y="-31710"/>
            <a:ext cx="3118048" cy="6890607"/>
          </a:xfrm>
          <a:prstGeom prst="rect">
            <a:avLst/>
          </a:prstGeom>
        </p:spPr>
      </p:pic>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pPr>
            <a:r>
              <a:rPr lang="fr-CA" sz="2000" dirty="0">
                <a:latin typeface="Times New Roman" pitchFamily="18" charset="0"/>
                <a:cs typeface="Times New Roman" pitchFamily="18" charset="0"/>
              </a:rPr>
              <a:t>Professeurs : les plus satisfaits</a:t>
            </a:r>
          </a:p>
          <a:p>
            <a:pPr>
              <a:spcBef>
                <a:spcPts val="900"/>
              </a:spcBef>
              <a:spcAft>
                <a:spcPts val="900"/>
              </a:spcAft>
              <a:buClr>
                <a:srgbClr val="E7021A"/>
              </a:buClr>
            </a:pPr>
            <a:r>
              <a:rPr lang="fr-CA" sz="2000" dirty="0" smtClean="0">
                <a:latin typeface="Times New Roman" pitchFamily="18" charset="0"/>
                <a:cs typeface="Times New Roman" pitchFamily="18" charset="0"/>
              </a:rPr>
              <a:t>Amélioration </a:t>
            </a:r>
            <a:r>
              <a:rPr lang="fr-CA" sz="2000" dirty="0">
                <a:latin typeface="Times New Roman" pitchFamily="18" charset="0"/>
                <a:cs typeface="Times New Roman" pitchFamily="18" charset="0"/>
              </a:rPr>
              <a:t>depuis 2005</a:t>
            </a:r>
          </a:p>
          <a:p>
            <a:pPr>
              <a:spcBef>
                <a:spcPts val="900"/>
              </a:spcBef>
              <a:spcAft>
                <a:spcPts val="900"/>
              </a:spcAft>
              <a:buClr>
                <a:srgbClr val="E7021A"/>
              </a:buClr>
            </a:pPr>
            <a:r>
              <a:rPr lang="fr-CA" sz="2000" dirty="0" smtClean="0">
                <a:latin typeface="Times New Roman" pitchFamily="18" charset="0"/>
                <a:cs typeface="Times New Roman" pitchFamily="18" charset="0"/>
              </a:rPr>
              <a:t>Étudiants : perception de la personnalisation du service et de la compétence du personnel problématiques </a:t>
            </a:r>
          </a:p>
          <a:p>
            <a:pPr>
              <a:spcBef>
                <a:spcPts val="900"/>
              </a:spcBef>
              <a:spcAft>
                <a:spcPts val="900"/>
              </a:spcAft>
              <a:buClr>
                <a:srgbClr val="E7021A"/>
              </a:buClr>
            </a:pPr>
            <a:r>
              <a:rPr lang="fr-CA" sz="2000" dirty="0" smtClean="0">
                <a:latin typeface="Times New Roman" pitchFamily="18" charset="0"/>
                <a:cs typeface="Times New Roman" pitchFamily="18" charset="0"/>
              </a:rPr>
              <a:t>Professeurs : insatisfaits </a:t>
            </a:r>
            <a:r>
              <a:rPr lang="fr-CA" sz="2000" dirty="0">
                <a:latin typeface="Times New Roman" pitchFamily="18" charset="0"/>
                <a:cs typeface="Times New Roman" pitchFamily="18" charset="0"/>
              </a:rPr>
              <a:t>de ne pas trouver </a:t>
            </a:r>
            <a:r>
              <a:rPr lang="fr-CA" sz="2000" dirty="0" smtClean="0">
                <a:latin typeface="Times New Roman" pitchFamily="18" charset="0"/>
                <a:cs typeface="Times New Roman" pitchFamily="18" charset="0"/>
              </a:rPr>
              <a:t>documentation imprimée</a:t>
            </a:r>
          </a:p>
          <a:p>
            <a:pPr>
              <a:spcBef>
                <a:spcPts val="900"/>
              </a:spcBef>
              <a:spcAft>
                <a:spcPts val="900"/>
              </a:spcAft>
              <a:buClr>
                <a:srgbClr val="E7021A"/>
              </a:buClr>
            </a:pPr>
            <a:r>
              <a:rPr lang="fr-CA" sz="2000" dirty="0" smtClean="0">
                <a:latin typeface="Times New Roman" pitchFamily="18" charset="0"/>
                <a:cs typeface="Times New Roman" pitchFamily="18" charset="0"/>
              </a:rPr>
              <a:t>Professeurs </a:t>
            </a:r>
            <a:r>
              <a:rPr lang="fr-CA" sz="2000" dirty="0">
                <a:latin typeface="Times New Roman" pitchFamily="18" charset="0"/>
                <a:cs typeface="Times New Roman" pitchFamily="18" charset="0"/>
              </a:rPr>
              <a:t>et étudiants </a:t>
            </a:r>
            <a:r>
              <a:rPr lang="fr-CA" sz="2000" dirty="0" smtClean="0">
                <a:latin typeface="Times New Roman" pitchFamily="18" charset="0"/>
                <a:cs typeface="Times New Roman" pitchFamily="18" charset="0"/>
              </a:rPr>
              <a:t>gradués : insatisfaits </a:t>
            </a:r>
            <a:r>
              <a:rPr lang="fr-CA" sz="2000" dirty="0">
                <a:latin typeface="Times New Roman" pitchFamily="18" charset="0"/>
                <a:cs typeface="Times New Roman" pitchFamily="18" charset="0"/>
              </a:rPr>
              <a:t>des espaces de travail </a:t>
            </a:r>
            <a:endParaRPr lang="fr-CA" sz="2000" dirty="0" smtClean="0">
              <a:latin typeface="Times New Roman" pitchFamily="18" charset="0"/>
              <a:cs typeface="Times New Roman" pitchFamily="18" charset="0"/>
            </a:endParaRPr>
          </a:p>
          <a:p>
            <a:pPr>
              <a:spcBef>
                <a:spcPts val="900"/>
              </a:spcBef>
              <a:spcAft>
                <a:spcPts val="900"/>
              </a:spcAft>
              <a:buClr>
                <a:srgbClr val="E7021A"/>
              </a:buClr>
            </a:pPr>
            <a:r>
              <a:rPr lang="fr-CA" sz="2000" dirty="0" smtClean="0">
                <a:latin typeface="Times New Roman" pitchFamily="18" charset="0"/>
                <a:cs typeface="Times New Roman" pitchFamily="18" charset="0"/>
              </a:rPr>
              <a:t>Comparaison </a:t>
            </a:r>
            <a:r>
              <a:rPr lang="fr-CA" sz="2000" dirty="0">
                <a:latin typeface="Times New Roman" pitchFamily="18" charset="0"/>
                <a:cs typeface="Times New Roman" pitchFamily="18" charset="0"/>
              </a:rPr>
              <a:t>avantageusement </a:t>
            </a:r>
            <a:r>
              <a:rPr lang="fr-CA" sz="2000" dirty="0" smtClean="0">
                <a:latin typeface="Times New Roman" pitchFamily="18" charset="0"/>
                <a:cs typeface="Times New Roman" pitchFamily="18" charset="0"/>
              </a:rPr>
              <a:t>par rapport aux </a:t>
            </a:r>
            <a:r>
              <a:rPr lang="fr-CA" sz="2000" dirty="0">
                <a:latin typeface="Times New Roman" pitchFamily="18" charset="0"/>
                <a:cs typeface="Times New Roman" pitchFamily="18" charset="0"/>
              </a:rPr>
              <a:t>autres </a:t>
            </a:r>
            <a:r>
              <a:rPr lang="fr-CA" sz="2000" dirty="0" smtClean="0">
                <a:latin typeface="Times New Roman" pitchFamily="18" charset="0"/>
                <a:cs typeface="Times New Roman" pitchFamily="18" charset="0"/>
              </a:rPr>
              <a:t>BU</a:t>
            </a:r>
          </a:p>
          <a:p>
            <a:pPr>
              <a:spcBef>
                <a:spcPts val="900"/>
              </a:spcBef>
              <a:spcAft>
                <a:spcPts val="900"/>
              </a:spcAft>
              <a:buClr>
                <a:srgbClr val="E7021A"/>
              </a:buClr>
            </a:pPr>
            <a:r>
              <a:rPr lang="fr-CA" sz="2000" dirty="0" smtClean="0">
                <a:latin typeface="Times New Roman" pitchFamily="18" charset="0"/>
                <a:cs typeface="Times New Roman" pitchFamily="18" charset="0"/>
              </a:rPr>
              <a:t>Mêmes faiblesses observées </a:t>
            </a:r>
            <a:r>
              <a:rPr lang="fr-CA" sz="2000" dirty="0">
                <a:latin typeface="Times New Roman" pitchFamily="18" charset="0"/>
                <a:cs typeface="Times New Roman" pitchFamily="18" charset="0"/>
              </a:rPr>
              <a:t>partout </a:t>
            </a:r>
            <a:r>
              <a:rPr lang="fr-CA" sz="2000" dirty="0" smtClean="0">
                <a:latin typeface="Times New Roman" pitchFamily="18" charset="0"/>
                <a:cs typeface="Times New Roman" pitchFamily="18" charset="0"/>
              </a:rPr>
              <a:t>ailleurs</a:t>
            </a:r>
            <a:endParaRPr lang="fr-CA" sz="20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Faits saillants – Questions centrales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26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Questions locales</a:t>
            </a:r>
            <a:endParaRPr lang="fr-FR" sz="3600" dirty="0">
              <a:solidFill>
                <a:srgbClr val="E7021A"/>
              </a:solidFill>
              <a:latin typeface="Times New Roman" pitchFamily="18" charset="0"/>
              <a:cs typeface="Times New Roman" pitchFamily="18" charset="0"/>
            </a:endParaRP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2308757091"/>
              </p:ext>
            </p:extLst>
          </p:nvPr>
        </p:nvGraphicFramePr>
        <p:xfrm>
          <a:off x="742950" y="2260125"/>
          <a:ext cx="7467600" cy="3163735"/>
        </p:xfrm>
        <a:graphic>
          <a:graphicData uri="http://schemas.openxmlformats.org/drawingml/2006/table">
            <a:tbl>
              <a:tblPr firstRow="1" firstCol="1" bandRow="1">
                <a:tableStyleId>{1FECB4D8-DB02-4DC6-A0A2-4F2EBAE1DC90}</a:tableStyleId>
              </a:tblPr>
              <a:tblGrid>
                <a:gridCol w="447495"/>
                <a:gridCol w="7020105"/>
              </a:tblGrid>
              <a:tr h="671385">
                <a:tc gridSpan="2">
                  <a:txBody>
                    <a:bodyPr/>
                    <a:lstStyle/>
                    <a:p>
                      <a:pPr>
                        <a:spcAft>
                          <a:spcPts val="0"/>
                        </a:spcAft>
                      </a:pPr>
                      <a:r>
                        <a:rPr lang="fr-FR" sz="2000" dirty="0" smtClean="0">
                          <a:effectLst/>
                        </a:rPr>
                        <a:t>  Questions locales</a:t>
                      </a:r>
                      <a:endParaRPr lang="fr-CA" sz="2400" dirty="0">
                        <a:effectLst/>
                        <a:latin typeface="Arial" pitchFamily="34" charset="0"/>
                        <a:ea typeface="Times New Roman"/>
                        <a:cs typeface="Arial" pitchFamily="34" charset="0"/>
                      </a:endParaRPr>
                    </a:p>
                  </a:txBody>
                  <a:tcPr marL="42242" marR="42242" marT="0" marB="0" anchor="ctr"/>
                </a:tc>
                <a:tc hMerge="1">
                  <a:txBody>
                    <a:bodyPr/>
                    <a:lstStyle/>
                    <a:p>
                      <a:pPr>
                        <a:spcAft>
                          <a:spcPts val="0"/>
                        </a:spcAft>
                      </a:pPr>
                      <a:endParaRPr lang="fr-CA" sz="2400" dirty="0">
                        <a:effectLst/>
                        <a:latin typeface="Arial" pitchFamily="34" charset="0"/>
                        <a:ea typeface="Times New Roman"/>
                        <a:cs typeface="Arial" pitchFamily="34" charset="0"/>
                      </a:endParaRPr>
                    </a:p>
                  </a:txBody>
                  <a:tcPr marL="42242" marR="42242" marT="0" marB="0" anchor="ctr"/>
                </a:tc>
              </a:tr>
              <a:tr h="4984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b="0" kern="1200" dirty="0" smtClean="0">
                          <a:solidFill>
                            <a:schemeClr val="tx1"/>
                          </a:solidFill>
                          <a:effectLst/>
                          <a:latin typeface="+mn-lt"/>
                          <a:ea typeface="Times New Roman"/>
                          <a:cs typeface="Arial" pitchFamily="34" charset="0"/>
                        </a:rPr>
                        <a:t>Q1</a:t>
                      </a: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kern="1200" dirty="0" smtClean="0">
                          <a:effectLst/>
                        </a:rPr>
                        <a:t>Facilité et rapidité </a:t>
                      </a:r>
                      <a:r>
                        <a:rPr lang="fr-FR" sz="1400" b="0" kern="1200" dirty="0" smtClean="0">
                          <a:effectLst/>
                        </a:rPr>
                        <a:t>pour obtenir un document par le </a:t>
                      </a:r>
                      <a:r>
                        <a:rPr lang="fr-FR" sz="1400" b="1" kern="1200" dirty="0" smtClean="0">
                          <a:effectLst/>
                        </a:rPr>
                        <a:t>prêt entre bibliothèques</a:t>
                      </a:r>
                      <a:endParaRPr lang="fr-CA" sz="1400" b="1" kern="1200" dirty="0" smtClean="0">
                        <a:solidFill>
                          <a:schemeClr val="dk1"/>
                        </a:solidFill>
                        <a:effectLst/>
                        <a:latin typeface="Arial" pitchFamily="34" charset="0"/>
                        <a:ea typeface="+mn-ea"/>
                        <a:cs typeface="Arial" pitchFamily="34" charset="0"/>
                      </a:endParaRPr>
                    </a:p>
                  </a:txBody>
                  <a:tcPr marL="42242" marR="42242" marT="0" marB="0" anchor="ctr"/>
                </a:tc>
              </a:tr>
              <a:tr h="4984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b="0" kern="1200" dirty="0" smtClean="0">
                          <a:solidFill>
                            <a:schemeClr val="tx1"/>
                          </a:solidFill>
                          <a:effectLst/>
                          <a:latin typeface="+mn-lt"/>
                          <a:ea typeface="Times New Roman"/>
                          <a:cs typeface="Arial" pitchFamily="34" charset="0"/>
                        </a:rPr>
                        <a:t>Q2</a:t>
                      </a: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dirty="0" smtClean="0">
                          <a:effectLst/>
                        </a:rPr>
                        <a:t>La </a:t>
                      </a:r>
                      <a:r>
                        <a:rPr lang="fr-FR" sz="1400" b="0" kern="1200" dirty="0" smtClean="0">
                          <a:effectLst/>
                        </a:rPr>
                        <a:t>bibliothèque </a:t>
                      </a:r>
                      <a:r>
                        <a:rPr lang="fr-FR" sz="1400" b="1" kern="1200" dirty="0" smtClean="0">
                          <a:effectLst/>
                        </a:rPr>
                        <a:t>m’informe sur ses ressources et services</a:t>
                      </a:r>
                      <a:endParaRPr lang="fr-CA" sz="1400" b="1" kern="1200" dirty="0" smtClean="0">
                        <a:solidFill>
                          <a:schemeClr val="tx1"/>
                        </a:solidFill>
                        <a:effectLst/>
                        <a:latin typeface="Arial" pitchFamily="34" charset="0"/>
                        <a:ea typeface="+mn-ea"/>
                        <a:cs typeface="Arial" pitchFamily="34" charset="0"/>
                      </a:endParaRPr>
                    </a:p>
                  </a:txBody>
                  <a:tcPr marL="42242" marR="42242" marT="0" marB="0" anchor="ctr"/>
                </a:tc>
              </a:tr>
              <a:tr h="4984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b="0" kern="1200" dirty="0" smtClean="0">
                          <a:solidFill>
                            <a:schemeClr val="tx1"/>
                          </a:solidFill>
                          <a:effectLst/>
                          <a:latin typeface="+mn-lt"/>
                          <a:ea typeface="Times New Roman"/>
                          <a:cs typeface="Arial" pitchFamily="34" charset="0"/>
                        </a:rPr>
                        <a:t>Q3</a:t>
                      </a: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dirty="0" smtClean="0">
                          <a:effectLst/>
                        </a:rPr>
                        <a:t>La bibliothèque </a:t>
                      </a:r>
                      <a:r>
                        <a:rPr lang="fr-FR" sz="1400" b="1" dirty="0" smtClean="0">
                          <a:effectLst/>
                        </a:rPr>
                        <a:t>me forme</a:t>
                      </a:r>
                      <a:r>
                        <a:rPr lang="fr-FR" sz="1400" b="0" dirty="0" smtClean="0">
                          <a:effectLst/>
                        </a:rPr>
                        <a:t> </a:t>
                      </a:r>
                      <a:r>
                        <a:rPr lang="fr-FR" sz="1400" b="1" dirty="0" smtClean="0">
                          <a:effectLst/>
                        </a:rPr>
                        <a:t>à la recherche</a:t>
                      </a:r>
                      <a:r>
                        <a:rPr lang="fr-FR" sz="1400" b="0" dirty="0" smtClean="0">
                          <a:effectLst/>
                        </a:rPr>
                        <a:t>, l'évaluation, et l'utilisation de l'information</a:t>
                      </a:r>
                      <a:endParaRPr lang="fr-CA" sz="1400" b="0" dirty="0" smtClean="0">
                        <a:solidFill>
                          <a:schemeClr val="tx1"/>
                        </a:solidFill>
                        <a:effectLst/>
                        <a:latin typeface="Arial" pitchFamily="34" charset="0"/>
                        <a:ea typeface="Times New Roman"/>
                        <a:cs typeface="Arial" pitchFamily="34" charset="0"/>
                      </a:endParaRPr>
                    </a:p>
                  </a:txBody>
                  <a:tcPr marL="42242" marR="42242" marT="0" marB="0" anchor="ctr"/>
                </a:tc>
              </a:tr>
              <a:tr h="4984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b="0" kern="1200" dirty="0" smtClean="0">
                          <a:solidFill>
                            <a:schemeClr val="tx1"/>
                          </a:solidFill>
                          <a:effectLst/>
                          <a:latin typeface="+mn-lt"/>
                          <a:ea typeface="Times New Roman"/>
                          <a:cs typeface="Arial" pitchFamily="34" charset="0"/>
                        </a:rPr>
                        <a:t>Q4</a:t>
                      </a: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dirty="0" smtClean="0">
                          <a:effectLst/>
                        </a:rPr>
                        <a:t>Les services de la bibliothèque sont ouverts à des </a:t>
                      </a:r>
                      <a:r>
                        <a:rPr lang="fr-FR" sz="1400" b="1" dirty="0" smtClean="0">
                          <a:effectLst/>
                        </a:rPr>
                        <a:t>horaires qui me conviennent</a:t>
                      </a:r>
                      <a:endParaRPr lang="fr-CA" sz="1400" b="1" dirty="0" smtClean="0">
                        <a:solidFill>
                          <a:schemeClr val="tx1"/>
                        </a:solidFill>
                        <a:effectLst/>
                        <a:latin typeface="Arial" pitchFamily="34" charset="0"/>
                        <a:ea typeface="Times New Roman"/>
                        <a:cs typeface="Arial" pitchFamily="34" charset="0"/>
                      </a:endParaRPr>
                    </a:p>
                  </a:txBody>
                  <a:tcPr marL="42242" marR="42242" marT="0" marB="0" anchor="ctr"/>
                </a:tc>
              </a:tr>
              <a:tr h="4984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b="0" dirty="0" smtClean="0">
                          <a:solidFill>
                            <a:schemeClr val="tx1"/>
                          </a:solidFill>
                          <a:effectLst/>
                          <a:latin typeface="+mn-lt"/>
                          <a:ea typeface="Times New Roman"/>
                          <a:cs typeface="Arial" pitchFamily="34" charset="0"/>
                        </a:rPr>
                        <a:t>Q5</a:t>
                      </a: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dirty="0" smtClean="0">
                          <a:effectLst/>
                        </a:rPr>
                        <a:t>Une </a:t>
                      </a:r>
                      <a:r>
                        <a:rPr lang="fr-FR" sz="1400" b="1" dirty="0" smtClean="0">
                          <a:effectLst/>
                        </a:rPr>
                        <a:t>navigation simple </a:t>
                      </a:r>
                      <a:r>
                        <a:rPr lang="fr-FR" sz="1400" b="0" dirty="0" smtClean="0">
                          <a:effectLst/>
                        </a:rPr>
                        <a:t>dans les pages web du site de la bibliothèque</a:t>
                      </a:r>
                      <a:endParaRPr lang="fr-CA" sz="1400" b="0" dirty="0" smtClean="0">
                        <a:solidFill>
                          <a:schemeClr val="tx1"/>
                        </a:solidFill>
                        <a:effectLst/>
                        <a:latin typeface="Arial" pitchFamily="34" charset="0"/>
                        <a:ea typeface="Times New Roman"/>
                        <a:cs typeface="Arial" pitchFamily="34" charset="0"/>
                      </a:endParaRPr>
                    </a:p>
                  </a:txBody>
                  <a:tcPr marL="42242" marR="42242" marT="0" marB="0" anchor="ctr"/>
                </a:tc>
              </a:tr>
            </a:tbl>
          </a:graphicData>
        </a:graphic>
      </p:graphicFrame>
    </p:spTree>
    <p:custDataLst>
      <p:tags r:id="rId1"/>
    </p:custDataLst>
    <p:extLst>
      <p:ext uri="{BB962C8B-B14F-4D97-AF65-F5344CB8AC3E}">
        <p14:creationId xmlns:p14="http://schemas.microsoft.com/office/powerpoint/2010/main" val="234542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Image 8"/>
          <p:cNvPicPr>
            <a:picLocks noChangeAspect="1"/>
          </p:cNvPicPr>
          <p:nvPr>
            <p:custDataLst>
              <p:tags r:id="rId2"/>
            </p:custDataLst>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3"/>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4"/>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19</a:t>
            </a:fld>
            <a:endParaRPr lang="fr-FR" dirty="0">
              <a:solidFill>
                <a:srgbClr val="5E5E5E"/>
              </a:solidFill>
              <a:latin typeface="Arial Narrow"/>
              <a:cs typeface="Arial Narrow"/>
            </a:endParaRPr>
          </a:p>
        </p:txBody>
      </p:sp>
      <p:graphicFrame>
        <p:nvGraphicFramePr>
          <p:cNvPr id="8" name="Graphique 7"/>
          <p:cNvGraphicFramePr>
            <a:graphicFrameLocks/>
          </p:cNvGraphicFramePr>
          <p:nvPr>
            <p:custDataLst>
              <p:tags r:id="rId5"/>
            </p:custDataLst>
            <p:extLst>
              <p:ext uri="{D42A27DB-BD31-4B8C-83A1-F6EECF244321}">
                <p14:modId xmlns:p14="http://schemas.microsoft.com/office/powerpoint/2010/main" val="828785400"/>
              </p:ext>
            </p:extLst>
          </p:nvPr>
        </p:nvGraphicFramePr>
        <p:xfrm>
          <a:off x="586900" y="1699404"/>
          <a:ext cx="7409787" cy="4510896"/>
        </p:xfrm>
        <a:graphic>
          <a:graphicData uri="http://schemas.openxmlformats.org/drawingml/2006/chart">
            <c:chart xmlns:c="http://schemas.openxmlformats.org/drawingml/2006/chart" xmlns:r="http://schemas.openxmlformats.org/officeDocument/2006/relationships" r:id="rId17"/>
          </a:graphicData>
        </a:graphic>
      </p:graphicFrame>
      <p:sp>
        <p:nvSpPr>
          <p:cNvPr id="10" name="ZoneTexte 9"/>
          <p:cNvSpPr txBox="1"/>
          <p:nvPr>
            <p:custDataLst>
              <p:tags r:id="rId6"/>
            </p:custDataLst>
          </p:nvPr>
        </p:nvSpPr>
        <p:spPr>
          <a:xfrm>
            <a:off x="1117202" y="5715122"/>
            <a:ext cx="1140223" cy="523220"/>
          </a:xfrm>
          <a:prstGeom prst="rect">
            <a:avLst/>
          </a:prstGeom>
          <a:noFill/>
        </p:spPr>
        <p:txBody>
          <a:bodyPr wrap="square" rtlCol="0">
            <a:spAutoFit/>
          </a:bodyPr>
          <a:lstStyle/>
          <a:p>
            <a:pPr algn="ctr"/>
            <a:r>
              <a:rPr lang="fr-CA" sz="1400" dirty="0" smtClean="0"/>
              <a:t>Facilité et rapidité PEB </a:t>
            </a:r>
            <a:endParaRPr lang="fr-CA" sz="1400" dirty="0"/>
          </a:p>
        </p:txBody>
      </p:sp>
      <p:sp>
        <p:nvSpPr>
          <p:cNvPr id="15" name="ZoneTexte 14"/>
          <p:cNvSpPr txBox="1"/>
          <p:nvPr>
            <p:custDataLst>
              <p:tags r:id="rId7"/>
            </p:custDataLst>
          </p:nvPr>
        </p:nvSpPr>
        <p:spPr>
          <a:xfrm>
            <a:off x="2497532" y="5822844"/>
            <a:ext cx="1050224" cy="307777"/>
          </a:xfrm>
          <a:prstGeom prst="rect">
            <a:avLst/>
          </a:prstGeom>
          <a:noFill/>
        </p:spPr>
        <p:txBody>
          <a:bodyPr wrap="none" rtlCol="0">
            <a:spAutoFit/>
          </a:bodyPr>
          <a:lstStyle/>
          <a:p>
            <a:r>
              <a:rPr lang="fr-CA" sz="1400" dirty="0" smtClean="0"/>
              <a:t>Information</a:t>
            </a:r>
          </a:p>
        </p:txBody>
      </p:sp>
      <p:sp>
        <p:nvSpPr>
          <p:cNvPr id="16" name="ZoneTexte 15"/>
          <p:cNvSpPr txBox="1"/>
          <p:nvPr>
            <p:custDataLst>
              <p:tags r:id="rId8"/>
            </p:custDataLst>
          </p:nvPr>
        </p:nvSpPr>
        <p:spPr>
          <a:xfrm>
            <a:off x="3820639" y="5822844"/>
            <a:ext cx="940386" cy="307777"/>
          </a:xfrm>
          <a:prstGeom prst="rect">
            <a:avLst/>
          </a:prstGeom>
          <a:noFill/>
        </p:spPr>
        <p:txBody>
          <a:bodyPr wrap="none" rtlCol="0">
            <a:spAutoFit/>
          </a:bodyPr>
          <a:lstStyle/>
          <a:p>
            <a:r>
              <a:rPr lang="fr-CA" sz="1400" dirty="0" smtClean="0"/>
              <a:t>Formation</a:t>
            </a:r>
            <a:endParaRPr lang="fr-CA" sz="1400" dirty="0"/>
          </a:p>
        </p:txBody>
      </p:sp>
      <p:sp>
        <p:nvSpPr>
          <p:cNvPr id="18" name="ZoneTexte 17"/>
          <p:cNvSpPr txBox="1"/>
          <p:nvPr>
            <p:custDataLst>
              <p:tags r:id="rId9"/>
            </p:custDataLst>
          </p:nvPr>
        </p:nvSpPr>
        <p:spPr>
          <a:xfrm>
            <a:off x="5242570" y="5822844"/>
            <a:ext cx="728469" cy="307777"/>
          </a:xfrm>
          <a:prstGeom prst="rect">
            <a:avLst/>
          </a:prstGeom>
          <a:noFill/>
        </p:spPr>
        <p:txBody>
          <a:bodyPr wrap="none" rtlCol="0">
            <a:spAutoFit/>
          </a:bodyPr>
          <a:lstStyle/>
          <a:p>
            <a:r>
              <a:rPr lang="fr-CA" sz="1400" dirty="0" smtClean="0"/>
              <a:t>Horaire</a:t>
            </a:r>
            <a:endParaRPr lang="fr-CA" sz="1400" dirty="0"/>
          </a:p>
        </p:txBody>
      </p:sp>
      <p:sp>
        <p:nvSpPr>
          <p:cNvPr id="19" name="ZoneTexte 18"/>
          <p:cNvSpPr txBox="1"/>
          <p:nvPr>
            <p:custDataLst>
              <p:tags r:id="rId10"/>
            </p:custDataLst>
          </p:nvPr>
        </p:nvSpPr>
        <p:spPr>
          <a:xfrm>
            <a:off x="6411103" y="5822844"/>
            <a:ext cx="965392" cy="307777"/>
          </a:xfrm>
          <a:prstGeom prst="rect">
            <a:avLst/>
          </a:prstGeom>
          <a:noFill/>
        </p:spPr>
        <p:txBody>
          <a:bodyPr wrap="none" rtlCol="0">
            <a:spAutoFit/>
          </a:bodyPr>
          <a:lstStyle/>
          <a:p>
            <a:r>
              <a:rPr lang="fr-CA" sz="1400" dirty="0" smtClean="0"/>
              <a:t>Navigation</a:t>
            </a:r>
            <a:endParaRPr lang="fr-CA" sz="1400" dirty="0"/>
          </a:p>
        </p:txBody>
      </p:sp>
      <p:sp>
        <p:nvSpPr>
          <p:cNvPr id="20" name="Rectangle 2"/>
          <p:cNvSpPr txBox="1">
            <a:spLocks noChangeArrowheads="1"/>
          </p:cNvSpPr>
          <p:nvPr>
            <p:custDataLst>
              <p:tags r:id="rId11"/>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 Questions locales</a:t>
            </a:r>
            <a:endParaRPr lang="fr-FR" sz="3600" dirty="0">
              <a:solidFill>
                <a:srgbClr val="E7021A"/>
              </a:solidFill>
              <a:latin typeface="Times New Roman" pitchFamily="18" charset="0"/>
              <a:cs typeface="Times New Roman" pitchFamily="18" charset="0"/>
            </a:endParaRPr>
          </a:p>
        </p:txBody>
      </p:sp>
      <p:sp>
        <p:nvSpPr>
          <p:cNvPr id="21" name="ZoneTexte 1"/>
          <p:cNvSpPr txBox="1"/>
          <p:nvPr>
            <p:custDataLst>
              <p:tags r:id="rId12"/>
            </p:custDataLst>
          </p:nvPr>
        </p:nvSpPr>
        <p:spPr>
          <a:xfrm rot="16200000">
            <a:off x="-739386" y="3651537"/>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   </a:t>
            </a:r>
            <a:r>
              <a:rPr lang="fr-CA" sz="2000" dirty="0" smtClean="0"/>
              <a:t>Satisfaction</a:t>
            </a:r>
            <a:r>
              <a:rPr lang="fr-CA" sz="1800" dirty="0" smtClean="0"/>
              <a:t>   +</a:t>
            </a:r>
            <a:endParaRPr lang="fr-CA" sz="1800" dirty="0"/>
          </a:p>
        </p:txBody>
      </p:sp>
    </p:spTree>
    <p:custDataLst>
      <p:tags r:id="rId1"/>
    </p:custDataLst>
    <p:extLst>
      <p:ext uri="{BB962C8B-B14F-4D97-AF65-F5344CB8AC3E}">
        <p14:creationId xmlns:p14="http://schemas.microsoft.com/office/powerpoint/2010/main" val="14524355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LBIBLIO-Gabarit-Bibl-VF-12.jpg"/>
          <p:cNvPicPr>
            <a:picLocks noChangeAspect="1"/>
          </p:cNvPicPr>
          <p:nvPr>
            <p:custDataLst>
              <p:tags r:id="rId2"/>
            </p:custDataLst>
          </p:nvPr>
        </p:nvPicPr>
        <p:blipFill>
          <a:blip r:embed="rId9"/>
          <a:stretch>
            <a:fillRect/>
          </a:stretch>
        </p:blipFill>
        <p:spPr>
          <a:xfrm>
            <a:off x="0" y="0"/>
            <a:ext cx="9144000" cy="6858000"/>
          </a:xfrm>
          <a:prstGeom prst="rect">
            <a:avLst/>
          </a:prstGeom>
        </p:spPr>
      </p:pic>
      <p:sp>
        <p:nvSpPr>
          <p:cNvPr id="3" name="Text Box 6"/>
          <p:cNvSpPr txBox="1">
            <a:spLocks noChangeArrowheads="1"/>
          </p:cNvSpPr>
          <p:nvPr>
            <p:custDataLst>
              <p:tags r:id="rId3"/>
            </p:custDataLst>
          </p:nvPr>
        </p:nvSpPr>
        <p:spPr bwMode="auto">
          <a:xfrm>
            <a:off x="892175" y="4603782"/>
            <a:ext cx="4495800" cy="664797"/>
          </a:xfrm>
          <a:prstGeom prst="rect">
            <a:avLst/>
          </a:prstGeom>
          <a:noFill/>
          <a:ln w="9525">
            <a:noFill/>
            <a:miter lim="800000"/>
            <a:headEnd/>
            <a:tailEnd/>
          </a:ln>
        </p:spPr>
        <p:txBody>
          <a:bodyPr lIns="0" tIns="0" rIns="0" bIns="0">
            <a:prstTxWarp prst="textNoShape">
              <a:avLst/>
            </a:prstTxWarp>
            <a:spAutoFit/>
          </a:bodyPr>
          <a:lstStyle/>
          <a:p>
            <a:pPr eaLnBrk="0" hangingPunct="0">
              <a:lnSpc>
                <a:spcPct val="90000"/>
              </a:lnSpc>
              <a:defRPr/>
            </a:pPr>
            <a:r>
              <a:rPr lang="fr-FR" sz="1200" cap="all" dirty="0" smtClean="0">
                <a:solidFill>
                  <a:schemeClr val="bg1"/>
                </a:solidFill>
                <a:latin typeface="Arial Narrow"/>
                <a:ea typeface="ヒラギノ角ゴ Pro W3" pitchFamily="1" charset="-128"/>
                <a:cs typeface="ヒラギノ角ゴ Pro W3" pitchFamily="1" charset="-128"/>
              </a:rPr>
              <a:t>Guy Bilodeau</a:t>
            </a:r>
          </a:p>
          <a:p>
            <a:pPr eaLnBrk="0" hangingPunct="0">
              <a:lnSpc>
                <a:spcPct val="90000"/>
              </a:lnSpc>
              <a:defRPr/>
            </a:pPr>
            <a:r>
              <a:rPr lang="fr-FR" sz="1200" cap="all" dirty="0" smtClean="0">
                <a:solidFill>
                  <a:schemeClr val="bg1"/>
                </a:solidFill>
                <a:latin typeface="Arial Narrow"/>
                <a:ea typeface="ヒラギノ角ゴ Pro W3" pitchFamily="1" charset="-128"/>
                <a:cs typeface="ヒラギノ角ゴ Pro W3" pitchFamily="1" charset="-128"/>
              </a:rPr>
              <a:t>Bibliothèque de L’université Laval</a:t>
            </a:r>
          </a:p>
          <a:p>
            <a:pPr eaLnBrk="0" hangingPunct="0">
              <a:lnSpc>
                <a:spcPct val="90000"/>
              </a:lnSpc>
              <a:defRPr/>
            </a:pPr>
            <a:r>
              <a:rPr lang="fr-FR" sz="1200" dirty="0" smtClean="0">
                <a:solidFill>
                  <a:schemeClr val="bg1"/>
                </a:solidFill>
                <a:latin typeface="Arial Narrow"/>
                <a:ea typeface="ヒラギノ角ゴ Pro W3" pitchFamily="1" charset="-128"/>
                <a:cs typeface="ヒラギノ角ゴ Pro W3" pitchFamily="1" charset="-128"/>
              </a:rPr>
              <a:t>Directeur du Soutien à la Recherche et à l’Apprentissage</a:t>
            </a:r>
          </a:p>
          <a:p>
            <a:pPr eaLnBrk="0" hangingPunct="0">
              <a:lnSpc>
                <a:spcPct val="90000"/>
              </a:lnSpc>
              <a:defRPr/>
            </a:pPr>
            <a:r>
              <a:rPr lang="fr-FR" sz="1200" cap="all" dirty="0" smtClean="0">
                <a:solidFill>
                  <a:schemeClr val="bg1"/>
                </a:solidFill>
                <a:latin typeface="Arial Narrow"/>
                <a:ea typeface="ヒラギノ角ゴ Pro W3" pitchFamily="1" charset="-128"/>
                <a:cs typeface="ヒラギノ角ゴ Pro W3" pitchFamily="1" charset="-128"/>
              </a:rPr>
              <a:t>L</a:t>
            </a:r>
            <a:r>
              <a:rPr lang="fr-FR" sz="1200" dirty="0" smtClean="0">
                <a:solidFill>
                  <a:schemeClr val="bg1"/>
                </a:solidFill>
                <a:latin typeface="Arial Narrow"/>
                <a:ea typeface="ヒラギノ角ゴ Pro W3" pitchFamily="1" charset="-128"/>
                <a:cs typeface="ヒラギノ角ゴ Pro W3" pitchFamily="1" charset="-128"/>
              </a:rPr>
              <a:t>e</a:t>
            </a:r>
            <a:r>
              <a:rPr lang="fr-FR" sz="1200" cap="all" dirty="0" smtClean="0">
                <a:solidFill>
                  <a:schemeClr val="bg1"/>
                </a:solidFill>
                <a:latin typeface="Arial Narrow"/>
                <a:ea typeface="ヒラギノ角ゴ Pro W3" pitchFamily="1" charset="-128"/>
                <a:cs typeface="ヒラギノ角ゴ Pro W3" pitchFamily="1" charset="-128"/>
              </a:rPr>
              <a:t> 24 </a:t>
            </a:r>
            <a:r>
              <a:rPr lang="fr-FR" sz="1200" dirty="0" smtClean="0">
                <a:solidFill>
                  <a:schemeClr val="bg1"/>
                </a:solidFill>
                <a:latin typeface="Arial Narrow"/>
                <a:ea typeface="ヒラギノ角ゴ Pro W3" pitchFamily="1" charset="-128"/>
                <a:cs typeface="ヒラギノ角ゴ Pro W3" pitchFamily="1" charset="-128"/>
              </a:rPr>
              <a:t>mars</a:t>
            </a:r>
            <a:r>
              <a:rPr lang="fr-FR" sz="1200" cap="all" dirty="0" smtClean="0">
                <a:solidFill>
                  <a:schemeClr val="bg1"/>
                </a:solidFill>
                <a:latin typeface="Arial Narrow"/>
                <a:ea typeface="ヒラギノ角ゴ Pro W3" pitchFamily="1" charset="-128"/>
                <a:cs typeface="ヒラギノ角ゴ Pro W3" pitchFamily="1" charset="-128"/>
              </a:rPr>
              <a:t> 2014</a:t>
            </a:r>
            <a:endParaRPr lang="fr-FR" sz="1200" cap="all" dirty="0">
              <a:latin typeface="Arial Narrow"/>
              <a:ea typeface="ヒラギノ角ゴ Pro W3" pitchFamily="1" charset="-128"/>
              <a:cs typeface="ヒラギノ角ゴ Pro W3" pitchFamily="1" charset="-128"/>
            </a:endParaRPr>
          </a:p>
        </p:txBody>
      </p:sp>
      <p:pic>
        <p:nvPicPr>
          <p:cNvPr id="5" name="Image 5"/>
          <p:cNvPicPr>
            <a:picLocks noChangeAspect="1"/>
          </p:cNvPicPr>
          <p:nvPr>
            <p:custDataLst>
              <p:tags r:id="rId4"/>
            </p:custDataLst>
          </p:nvPr>
        </p:nvPicPr>
        <p:blipFill>
          <a:blip r:embed="rId10"/>
          <a:srcRect/>
          <a:stretch>
            <a:fillRect/>
          </a:stretch>
        </p:blipFill>
        <p:spPr bwMode="auto">
          <a:xfrm>
            <a:off x="457200" y="4343400"/>
            <a:ext cx="434975" cy="546100"/>
          </a:xfrm>
          <a:prstGeom prst="rect">
            <a:avLst/>
          </a:prstGeom>
          <a:noFill/>
          <a:ln w="9525">
            <a:noFill/>
            <a:miter lim="800000"/>
            <a:headEnd/>
            <a:tailEnd/>
          </a:ln>
        </p:spPr>
      </p:pic>
      <p:sp>
        <p:nvSpPr>
          <p:cNvPr id="6" name="Rectangle 2"/>
          <p:cNvSpPr txBox="1">
            <a:spLocks noChangeArrowheads="1"/>
          </p:cNvSpPr>
          <p:nvPr>
            <p:custDataLst>
              <p:tags r:id="rId5"/>
            </p:custDataLst>
          </p:nvPr>
        </p:nvSpPr>
        <p:spPr>
          <a:xfrm>
            <a:off x="778577" y="838200"/>
            <a:ext cx="7620000" cy="1464733"/>
          </a:xfrm>
          <a:prstGeom prst="rect">
            <a:avLst/>
          </a:prstGeom>
        </p:spPr>
        <p:txBody>
          <a:bodyPr vert="horz" lIns="91440" tIns="45720" rIns="91440" bIns="45720" rtlCol="0" anchor="t" anchorCtr="0">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FFFF"/>
                </a:solidFill>
                <a:effectLst/>
                <a:uLnTx/>
                <a:uFillTx/>
                <a:latin typeface="Times New Roman" pitchFamily="18" charset="0"/>
                <a:ea typeface="+mj-ea"/>
                <a:cs typeface="Times New Roman" pitchFamily="18" charset="0"/>
              </a:rPr>
              <a:t>Enquête </a:t>
            </a:r>
            <a:r>
              <a:rPr kumimoji="0" lang="fr-FR" sz="4400" b="0" i="0" u="none" strike="noStrike" kern="1200" cap="none" spc="0" normalizeH="0" baseline="0" noProof="0" dirty="0" err="1" smtClean="0">
                <a:ln>
                  <a:noFill/>
                </a:ln>
                <a:solidFill>
                  <a:srgbClr val="FFFFFF"/>
                </a:solidFill>
                <a:effectLst/>
                <a:uLnTx/>
                <a:uFillTx/>
                <a:latin typeface="Times New Roman" pitchFamily="18" charset="0"/>
                <a:ea typeface="+mj-ea"/>
                <a:cs typeface="Times New Roman" pitchFamily="18" charset="0"/>
              </a:rPr>
              <a:t>LibQUAL</a:t>
            </a:r>
            <a:r>
              <a:rPr kumimoji="0" lang="fr-FR" sz="4400" b="0" i="0" u="none" strike="noStrike" kern="1200" cap="none" spc="0" normalizeH="0" baseline="0" noProof="0" dirty="0" smtClean="0">
                <a:ln>
                  <a:noFill/>
                </a:ln>
                <a:solidFill>
                  <a:srgbClr val="FFFFFF"/>
                </a:solidFill>
                <a:effectLst/>
                <a:uLnTx/>
                <a:uFillTx/>
                <a:latin typeface="Times New Roman" pitchFamily="18" charset="0"/>
                <a:ea typeface="+mj-ea"/>
                <a:cs typeface="Times New Roman" pitchFamily="18" charset="0"/>
              </a:rPr>
              <a:t>+</a:t>
            </a:r>
            <a:r>
              <a:rPr kumimoji="0" lang="fr-FR" sz="4400" b="0" i="0" u="none" strike="noStrike" kern="1200" cap="none" spc="0" normalizeH="0" noProof="0" dirty="0" smtClean="0">
                <a:ln>
                  <a:noFill/>
                </a:ln>
                <a:solidFill>
                  <a:srgbClr val="FFFFFF"/>
                </a:solidFill>
                <a:effectLst/>
                <a:uLnTx/>
                <a:uFillTx/>
                <a:latin typeface="Times New Roman" pitchFamily="18" charset="0"/>
                <a:ea typeface="+mj-ea"/>
                <a:cs typeface="Times New Roman" pitchFamily="18" charset="0"/>
              </a:rPr>
              <a:t> 2013</a:t>
            </a:r>
            <a:endParaRPr kumimoji="0" lang="fr-FR" sz="4400" b="0" i="0" u="none" strike="noStrike" kern="1200" cap="none" spc="0" normalizeH="0" baseline="0" noProof="0" dirty="0" smtClean="0">
              <a:ln>
                <a:noFill/>
              </a:ln>
              <a:solidFill>
                <a:srgbClr val="FFFFFF"/>
              </a:solidFill>
              <a:effectLst/>
              <a:uLnTx/>
              <a:uFillTx/>
              <a:latin typeface="Times New Roman" pitchFamily="18" charset="0"/>
              <a:ea typeface="+mj-ea"/>
              <a:cs typeface="Times New Roman" pitchFamily="18" charset="0"/>
            </a:endParaRPr>
          </a:p>
        </p:txBody>
      </p:sp>
      <p:sp>
        <p:nvSpPr>
          <p:cNvPr id="7" name="ZoneTexte 6"/>
          <p:cNvSpPr txBox="1">
            <a:spLocks noChangeArrowheads="1"/>
          </p:cNvSpPr>
          <p:nvPr>
            <p:custDataLst>
              <p:tags r:id="rId6"/>
            </p:custDataLst>
          </p:nvPr>
        </p:nvSpPr>
        <p:spPr bwMode="auto">
          <a:xfrm>
            <a:off x="4724401" y="3708211"/>
            <a:ext cx="4324708" cy="723275"/>
          </a:xfrm>
          <a:prstGeom prst="rect">
            <a:avLst/>
          </a:prstGeom>
          <a:noFill/>
          <a:ln w="9525">
            <a:noFill/>
            <a:miter lim="800000"/>
            <a:headEnd/>
            <a:tailEnd/>
          </a:ln>
        </p:spPr>
        <p:txBody>
          <a:bodyPr wrap="square" lIns="0" tIns="0" rIns="0" anchor="t" anchorCtr="0">
            <a:prstTxWarp prst="textNoShape">
              <a:avLst/>
            </a:prstTxWarp>
            <a:spAutoFit/>
          </a:bodyPr>
          <a:lstStyle/>
          <a:p>
            <a:pPr eaLnBrk="0" hangingPunct="0"/>
            <a:r>
              <a:rPr lang="fr-FR" sz="2200" dirty="0" smtClean="0">
                <a:solidFill>
                  <a:srgbClr val="FFFFFF"/>
                </a:solidFill>
                <a:latin typeface="Times New Roman" pitchFamily="18" charset="0"/>
                <a:ea typeface="ヒラギノ角ゴ Pro W3" pitchFamily="1" charset="-128"/>
                <a:cs typeface="Times New Roman" pitchFamily="18" charset="0"/>
              </a:rPr>
              <a:t>Présentation des résultats pour la Bibliothèque de l’Université Laval</a:t>
            </a:r>
            <a:endParaRPr lang="fr-CA" sz="2200" dirty="0">
              <a:solidFill>
                <a:srgbClr val="FFFFFF"/>
              </a:solidFill>
              <a:latin typeface="Times New Roman" pitchFamily="18" charset="0"/>
              <a:ea typeface="ヒラギノ角ゴ Pro W3" pitchFamily="1" charset="-128"/>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aphique 12"/>
          <p:cNvGraphicFramePr>
            <a:graphicFrameLocks/>
          </p:cNvGraphicFramePr>
          <p:nvPr>
            <p:custDataLst>
              <p:tags r:id="rId2"/>
            </p:custDataLst>
            <p:extLst>
              <p:ext uri="{D42A27DB-BD31-4B8C-83A1-F6EECF244321}">
                <p14:modId xmlns:p14="http://schemas.microsoft.com/office/powerpoint/2010/main" val="389309193"/>
              </p:ext>
            </p:extLst>
          </p:nvPr>
        </p:nvGraphicFramePr>
        <p:xfrm>
          <a:off x="315438" y="1699404"/>
          <a:ext cx="7750259" cy="4491846"/>
        </p:xfrm>
        <a:graphic>
          <a:graphicData uri="http://schemas.openxmlformats.org/drawingml/2006/chart">
            <c:chart xmlns:c="http://schemas.openxmlformats.org/drawingml/2006/chart" xmlns:r="http://schemas.openxmlformats.org/officeDocument/2006/relationships" r:id="rId17"/>
          </a:graphicData>
        </a:graphic>
      </p:graphicFrame>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20</a:t>
            </a:fld>
            <a:endParaRPr lang="fr-FR" dirty="0">
              <a:solidFill>
                <a:srgbClr val="5E5E5E"/>
              </a:solidFill>
              <a:latin typeface="Arial Narrow"/>
              <a:cs typeface="Arial Narrow"/>
            </a:endParaRPr>
          </a:p>
        </p:txBody>
      </p:sp>
      <p:sp>
        <p:nvSpPr>
          <p:cNvPr id="10" name="ZoneTexte 9"/>
          <p:cNvSpPr txBox="1"/>
          <p:nvPr>
            <p:custDataLst>
              <p:tags r:id="rId6"/>
            </p:custDataLst>
          </p:nvPr>
        </p:nvSpPr>
        <p:spPr>
          <a:xfrm>
            <a:off x="1202927" y="5715122"/>
            <a:ext cx="1017581" cy="523220"/>
          </a:xfrm>
          <a:prstGeom prst="rect">
            <a:avLst/>
          </a:prstGeom>
          <a:noFill/>
        </p:spPr>
        <p:txBody>
          <a:bodyPr wrap="square" rtlCol="0">
            <a:spAutoFit/>
          </a:bodyPr>
          <a:lstStyle/>
          <a:p>
            <a:pPr algn="ctr"/>
            <a:r>
              <a:rPr lang="fr-CA" sz="1400" dirty="0" smtClean="0"/>
              <a:t>Facilité et rapidité</a:t>
            </a:r>
            <a:endParaRPr lang="fr-CA" sz="1400" dirty="0"/>
          </a:p>
        </p:txBody>
      </p:sp>
      <p:sp>
        <p:nvSpPr>
          <p:cNvPr id="15" name="ZoneTexte 14"/>
          <p:cNvSpPr txBox="1"/>
          <p:nvPr>
            <p:custDataLst>
              <p:tags r:id="rId7"/>
            </p:custDataLst>
          </p:nvPr>
        </p:nvSpPr>
        <p:spPr>
          <a:xfrm>
            <a:off x="2497532" y="5822844"/>
            <a:ext cx="1050224" cy="307777"/>
          </a:xfrm>
          <a:prstGeom prst="rect">
            <a:avLst/>
          </a:prstGeom>
          <a:noFill/>
        </p:spPr>
        <p:txBody>
          <a:bodyPr wrap="none" rtlCol="0">
            <a:spAutoFit/>
          </a:bodyPr>
          <a:lstStyle/>
          <a:p>
            <a:r>
              <a:rPr lang="fr-CA" sz="1400" dirty="0" smtClean="0"/>
              <a:t>Information</a:t>
            </a:r>
            <a:endParaRPr lang="fr-CA" sz="1400" dirty="0"/>
          </a:p>
        </p:txBody>
      </p:sp>
      <p:sp>
        <p:nvSpPr>
          <p:cNvPr id="16" name="ZoneTexte 15"/>
          <p:cNvSpPr txBox="1"/>
          <p:nvPr>
            <p:custDataLst>
              <p:tags r:id="rId8"/>
            </p:custDataLst>
          </p:nvPr>
        </p:nvSpPr>
        <p:spPr>
          <a:xfrm>
            <a:off x="3820639" y="5822844"/>
            <a:ext cx="940386" cy="307777"/>
          </a:xfrm>
          <a:prstGeom prst="rect">
            <a:avLst/>
          </a:prstGeom>
          <a:noFill/>
        </p:spPr>
        <p:txBody>
          <a:bodyPr wrap="none" rtlCol="0">
            <a:spAutoFit/>
          </a:bodyPr>
          <a:lstStyle/>
          <a:p>
            <a:r>
              <a:rPr lang="fr-CA" sz="1400" dirty="0" smtClean="0"/>
              <a:t>Formation</a:t>
            </a:r>
            <a:endParaRPr lang="fr-CA" sz="1400" dirty="0"/>
          </a:p>
        </p:txBody>
      </p:sp>
      <p:sp>
        <p:nvSpPr>
          <p:cNvPr id="18" name="ZoneTexte 17"/>
          <p:cNvSpPr txBox="1"/>
          <p:nvPr>
            <p:custDataLst>
              <p:tags r:id="rId9"/>
            </p:custDataLst>
          </p:nvPr>
        </p:nvSpPr>
        <p:spPr>
          <a:xfrm>
            <a:off x="5242570" y="5822844"/>
            <a:ext cx="728469" cy="307777"/>
          </a:xfrm>
          <a:prstGeom prst="rect">
            <a:avLst/>
          </a:prstGeom>
          <a:noFill/>
        </p:spPr>
        <p:txBody>
          <a:bodyPr wrap="none" rtlCol="0">
            <a:spAutoFit/>
          </a:bodyPr>
          <a:lstStyle/>
          <a:p>
            <a:r>
              <a:rPr lang="fr-CA" sz="1400" dirty="0" smtClean="0"/>
              <a:t>Horaire</a:t>
            </a:r>
            <a:endParaRPr lang="fr-CA" sz="1400" dirty="0"/>
          </a:p>
        </p:txBody>
      </p:sp>
      <p:sp>
        <p:nvSpPr>
          <p:cNvPr id="19" name="ZoneTexte 18"/>
          <p:cNvSpPr txBox="1"/>
          <p:nvPr>
            <p:custDataLst>
              <p:tags r:id="rId10"/>
            </p:custDataLst>
          </p:nvPr>
        </p:nvSpPr>
        <p:spPr>
          <a:xfrm>
            <a:off x="6411103" y="5822844"/>
            <a:ext cx="965392" cy="307777"/>
          </a:xfrm>
          <a:prstGeom prst="rect">
            <a:avLst/>
          </a:prstGeom>
          <a:noFill/>
        </p:spPr>
        <p:txBody>
          <a:bodyPr wrap="none" rtlCol="0">
            <a:spAutoFit/>
          </a:bodyPr>
          <a:lstStyle/>
          <a:p>
            <a:r>
              <a:rPr lang="fr-CA" sz="1400" dirty="0" smtClean="0"/>
              <a:t>Navigation</a:t>
            </a:r>
            <a:endParaRPr lang="fr-CA" sz="1400" dirty="0"/>
          </a:p>
        </p:txBody>
      </p:sp>
      <p:sp>
        <p:nvSpPr>
          <p:cNvPr id="20" name="Rectangle 2"/>
          <p:cNvSpPr txBox="1">
            <a:spLocks noChangeArrowheads="1"/>
          </p:cNvSpPr>
          <p:nvPr>
            <p:custDataLst>
              <p:tags r:id="rId11"/>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Évolution des perceptions</a:t>
            </a:r>
            <a:endParaRPr lang="fr-FR" sz="3600" dirty="0">
              <a:solidFill>
                <a:srgbClr val="E7021A"/>
              </a:solidFill>
              <a:latin typeface="Times New Roman" pitchFamily="18" charset="0"/>
              <a:cs typeface="Times New Roman" pitchFamily="18" charset="0"/>
            </a:endParaRPr>
          </a:p>
        </p:txBody>
      </p:sp>
      <p:cxnSp>
        <p:nvCxnSpPr>
          <p:cNvPr id="14" name="Connecteur droit avec flèche 13"/>
          <p:cNvCxnSpPr/>
          <p:nvPr>
            <p:custDataLst>
              <p:tags r:id="rId12"/>
            </p:custDataLst>
          </p:nvPr>
        </p:nvCxnSpPr>
        <p:spPr>
          <a:xfrm flipV="1">
            <a:off x="1296493" y="3436369"/>
            <a:ext cx="319698" cy="8572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Connecteur droit avec flèche 16"/>
          <p:cNvCxnSpPr/>
          <p:nvPr>
            <p:custDataLst>
              <p:tags r:id="rId13"/>
            </p:custDataLst>
          </p:nvPr>
        </p:nvCxnSpPr>
        <p:spPr>
          <a:xfrm flipV="1">
            <a:off x="6399321" y="3436369"/>
            <a:ext cx="319698" cy="8572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1" name="ZoneTexte 1"/>
          <p:cNvSpPr txBox="1"/>
          <p:nvPr>
            <p:custDataLst>
              <p:tags r:id="rId14"/>
            </p:custDataLst>
          </p:nvPr>
        </p:nvSpPr>
        <p:spPr>
          <a:xfrm rot="16200000">
            <a:off x="-739386" y="3651537"/>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   </a:t>
            </a:r>
            <a:r>
              <a:rPr lang="fr-CA" sz="2000" dirty="0" smtClean="0"/>
              <a:t>Satisfaction</a:t>
            </a:r>
            <a:r>
              <a:rPr lang="fr-CA" sz="1800" dirty="0" smtClean="0"/>
              <a:t>   +</a:t>
            </a:r>
            <a:endParaRPr lang="fr-CA" sz="1800" dirty="0"/>
          </a:p>
        </p:txBody>
      </p:sp>
    </p:spTree>
    <p:custDataLst>
      <p:tags r:id="rId1"/>
    </p:custDataLst>
    <p:extLst>
      <p:ext uri="{BB962C8B-B14F-4D97-AF65-F5344CB8AC3E}">
        <p14:creationId xmlns:p14="http://schemas.microsoft.com/office/powerpoint/2010/main" val="4175702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Image 8"/>
          <p:cNvPicPr>
            <a:picLocks noChangeAspect="1"/>
          </p:cNvPicPr>
          <p:nvPr>
            <p:custDataLst>
              <p:tags r:id="rId2"/>
            </p:custDataLst>
          </p:nvPr>
        </p:nvPicPr>
        <mc:AlternateContent xmlns:mc="http://schemas.openxmlformats.org/markup-compatibility/2006">
          <mc:Choice xmlns:ma="http://schemas.microsoft.com/office/mac/drawingml/2008/main" xmlns:mv="urn:schemas-microsoft-com:mac:vml" xmlns="" Requires="ma">
            <p:blipFill>
              <a:blip r:embed="rId21"/>
              <a:stretch>
                <a:fillRect/>
              </a:stretch>
            </p:blipFill>
          </mc:Choice>
          <mc:Fallback>
            <p:blipFill>
              <a:blip r:embed="rId22"/>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3"/>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4"/>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21</a:t>
            </a:fld>
            <a:endParaRPr lang="fr-FR" dirty="0">
              <a:solidFill>
                <a:srgbClr val="5E5E5E"/>
              </a:solidFill>
              <a:latin typeface="Arial Narrow"/>
              <a:cs typeface="Arial Narrow"/>
            </a:endParaRPr>
          </a:p>
        </p:txBody>
      </p:sp>
      <p:graphicFrame>
        <p:nvGraphicFramePr>
          <p:cNvPr id="10" name="Graphique 9"/>
          <p:cNvGraphicFramePr/>
          <p:nvPr>
            <p:custDataLst>
              <p:tags r:id="rId5"/>
            </p:custDataLst>
            <p:extLst>
              <p:ext uri="{D42A27DB-BD31-4B8C-83A1-F6EECF244321}">
                <p14:modId xmlns:p14="http://schemas.microsoft.com/office/powerpoint/2010/main" val="4163328926"/>
              </p:ext>
            </p:extLst>
          </p:nvPr>
        </p:nvGraphicFramePr>
        <p:xfrm>
          <a:off x="369543" y="2011257"/>
          <a:ext cx="4263701" cy="3604539"/>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15" name="Graphique 14" title="La Bibliothèque comme espace"/>
          <p:cNvGraphicFramePr/>
          <p:nvPr>
            <p:custDataLst>
              <p:tags r:id="rId6"/>
            </p:custDataLst>
            <p:extLst>
              <p:ext uri="{D42A27DB-BD31-4B8C-83A1-F6EECF244321}">
                <p14:modId xmlns:p14="http://schemas.microsoft.com/office/powerpoint/2010/main" val="508151440"/>
              </p:ext>
            </p:extLst>
          </p:nvPr>
        </p:nvGraphicFramePr>
        <p:xfrm>
          <a:off x="4500072" y="1658376"/>
          <a:ext cx="4255739" cy="3957420"/>
        </p:xfrm>
        <a:graphic>
          <a:graphicData uri="http://schemas.openxmlformats.org/drawingml/2006/chart">
            <c:chart xmlns:c="http://schemas.openxmlformats.org/drawingml/2006/chart" xmlns:r="http://schemas.openxmlformats.org/officeDocument/2006/relationships" r:id="rId24"/>
          </a:graphicData>
        </a:graphic>
      </p:graphicFrame>
      <p:sp>
        <p:nvSpPr>
          <p:cNvPr id="16" name="Rectangle 2"/>
          <p:cNvSpPr txBox="1">
            <a:spLocks noChangeArrowheads="1"/>
          </p:cNvSpPr>
          <p:nvPr>
            <p:custDataLst>
              <p:tags r:id="rId7"/>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Résultats non uniformes</a:t>
            </a:r>
            <a:endParaRPr lang="fr-FR" sz="3600" dirty="0">
              <a:solidFill>
                <a:srgbClr val="E7021A"/>
              </a:solidFill>
              <a:latin typeface="Times New Roman" pitchFamily="18" charset="0"/>
              <a:cs typeface="Times New Roman" pitchFamily="18" charset="0"/>
            </a:endParaRPr>
          </a:p>
        </p:txBody>
      </p:sp>
      <p:sp>
        <p:nvSpPr>
          <p:cNvPr id="19" name="ZoneTexte 18"/>
          <p:cNvSpPr txBox="1"/>
          <p:nvPr>
            <p:custDataLst>
              <p:tags r:id="rId8"/>
            </p:custDataLst>
          </p:nvPr>
        </p:nvSpPr>
        <p:spPr>
          <a:xfrm>
            <a:off x="416247" y="5185355"/>
            <a:ext cx="1017581" cy="430887"/>
          </a:xfrm>
          <a:prstGeom prst="rect">
            <a:avLst/>
          </a:prstGeom>
          <a:noFill/>
        </p:spPr>
        <p:txBody>
          <a:bodyPr wrap="square" rtlCol="0">
            <a:spAutoFit/>
          </a:bodyPr>
          <a:lstStyle/>
          <a:p>
            <a:pPr algn="ctr"/>
            <a:r>
              <a:rPr lang="fr-CA" sz="1050" dirty="0" smtClean="0"/>
              <a:t>Facilité et rapidité</a:t>
            </a:r>
            <a:endParaRPr lang="fr-CA" sz="1050" dirty="0"/>
          </a:p>
        </p:txBody>
      </p:sp>
      <p:sp>
        <p:nvSpPr>
          <p:cNvPr id="20" name="ZoneTexte 19"/>
          <p:cNvSpPr txBox="1"/>
          <p:nvPr>
            <p:custDataLst>
              <p:tags r:id="rId9"/>
            </p:custDataLst>
          </p:nvPr>
        </p:nvSpPr>
        <p:spPr>
          <a:xfrm>
            <a:off x="1238075" y="5269547"/>
            <a:ext cx="865943" cy="261610"/>
          </a:xfrm>
          <a:prstGeom prst="rect">
            <a:avLst/>
          </a:prstGeom>
          <a:noFill/>
        </p:spPr>
        <p:txBody>
          <a:bodyPr wrap="none" rtlCol="0">
            <a:spAutoFit/>
          </a:bodyPr>
          <a:lstStyle/>
          <a:p>
            <a:r>
              <a:rPr lang="fr-CA" sz="1050" dirty="0" smtClean="0"/>
              <a:t>Information</a:t>
            </a:r>
            <a:endParaRPr lang="fr-CA" sz="1050" dirty="0"/>
          </a:p>
        </p:txBody>
      </p:sp>
      <p:sp>
        <p:nvSpPr>
          <p:cNvPr id="21" name="ZoneTexte 20"/>
          <p:cNvSpPr txBox="1"/>
          <p:nvPr>
            <p:custDataLst>
              <p:tags r:id="rId10"/>
            </p:custDataLst>
          </p:nvPr>
        </p:nvSpPr>
        <p:spPr>
          <a:xfrm>
            <a:off x="2017718" y="5269547"/>
            <a:ext cx="777777" cy="261610"/>
          </a:xfrm>
          <a:prstGeom prst="rect">
            <a:avLst/>
          </a:prstGeom>
          <a:noFill/>
        </p:spPr>
        <p:txBody>
          <a:bodyPr wrap="none" rtlCol="0">
            <a:spAutoFit/>
          </a:bodyPr>
          <a:lstStyle/>
          <a:p>
            <a:r>
              <a:rPr lang="fr-CA" sz="1050" dirty="0" smtClean="0"/>
              <a:t>Formation</a:t>
            </a:r>
            <a:endParaRPr lang="fr-CA" sz="1050" dirty="0"/>
          </a:p>
        </p:txBody>
      </p:sp>
      <p:sp>
        <p:nvSpPr>
          <p:cNvPr id="22" name="ZoneTexte 21"/>
          <p:cNvSpPr txBox="1"/>
          <p:nvPr>
            <p:custDataLst>
              <p:tags r:id="rId11"/>
            </p:custDataLst>
          </p:nvPr>
        </p:nvSpPr>
        <p:spPr>
          <a:xfrm>
            <a:off x="2795495" y="5269547"/>
            <a:ext cx="615874" cy="261610"/>
          </a:xfrm>
          <a:prstGeom prst="rect">
            <a:avLst/>
          </a:prstGeom>
          <a:noFill/>
        </p:spPr>
        <p:txBody>
          <a:bodyPr wrap="none" rtlCol="0">
            <a:spAutoFit/>
          </a:bodyPr>
          <a:lstStyle/>
          <a:p>
            <a:r>
              <a:rPr lang="fr-CA" sz="1050" dirty="0" smtClean="0"/>
              <a:t>Horaire</a:t>
            </a:r>
            <a:endParaRPr lang="fr-CA" sz="1050" dirty="0"/>
          </a:p>
        </p:txBody>
      </p:sp>
      <p:sp>
        <p:nvSpPr>
          <p:cNvPr id="23" name="ZoneTexte 22"/>
          <p:cNvSpPr txBox="1"/>
          <p:nvPr>
            <p:custDataLst>
              <p:tags r:id="rId12"/>
            </p:custDataLst>
          </p:nvPr>
        </p:nvSpPr>
        <p:spPr>
          <a:xfrm>
            <a:off x="3411369" y="5260934"/>
            <a:ext cx="798617" cy="261610"/>
          </a:xfrm>
          <a:prstGeom prst="rect">
            <a:avLst/>
          </a:prstGeom>
          <a:noFill/>
        </p:spPr>
        <p:txBody>
          <a:bodyPr wrap="none" rtlCol="0">
            <a:spAutoFit/>
          </a:bodyPr>
          <a:lstStyle/>
          <a:p>
            <a:r>
              <a:rPr lang="fr-CA" sz="1050" dirty="0" smtClean="0"/>
              <a:t>Navigation</a:t>
            </a:r>
            <a:endParaRPr lang="fr-CA" sz="1050" dirty="0"/>
          </a:p>
        </p:txBody>
      </p:sp>
      <p:sp>
        <p:nvSpPr>
          <p:cNvPr id="24" name="ZoneTexte 23"/>
          <p:cNvSpPr txBox="1"/>
          <p:nvPr>
            <p:custDataLst>
              <p:tags r:id="rId13"/>
            </p:custDataLst>
          </p:nvPr>
        </p:nvSpPr>
        <p:spPr>
          <a:xfrm>
            <a:off x="4829112" y="5216009"/>
            <a:ext cx="1017581" cy="430887"/>
          </a:xfrm>
          <a:prstGeom prst="rect">
            <a:avLst/>
          </a:prstGeom>
          <a:noFill/>
        </p:spPr>
        <p:txBody>
          <a:bodyPr wrap="square" rtlCol="0">
            <a:spAutoFit/>
          </a:bodyPr>
          <a:lstStyle/>
          <a:p>
            <a:pPr algn="ctr"/>
            <a:r>
              <a:rPr lang="fr-CA" sz="1050" dirty="0" smtClean="0"/>
              <a:t>Facilité et rapidité</a:t>
            </a:r>
            <a:endParaRPr lang="fr-CA" sz="1050" dirty="0"/>
          </a:p>
        </p:txBody>
      </p:sp>
      <p:sp>
        <p:nvSpPr>
          <p:cNvPr id="25" name="ZoneTexte 24"/>
          <p:cNvSpPr txBox="1"/>
          <p:nvPr>
            <p:custDataLst>
              <p:tags r:id="rId14"/>
            </p:custDataLst>
          </p:nvPr>
        </p:nvSpPr>
        <p:spPr>
          <a:xfrm>
            <a:off x="5650940" y="5300201"/>
            <a:ext cx="865943" cy="261610"/>
          </a:xfrm>
          <a:prstGeom prst="rect">
            <a:avLst/>
          </a:prstGeom>
          <a:noFill/>
        </p:spPr>
        <p:txBody>
          <a:bodyPr wrap="none" rtlCol="0">
            <a:spAutoFit/>
          </a:bodyPr>
          <a:lstStyle/>
          <a:p>
            <a:pPr algn="ctr"/>
            <a:r>
              <a:rPr lang="fr-CA" sz="1050" dirty="0" smtClean="0"/>
              <a:t>Information</a:t>
            </a:r>
            <a:endParaRPr lang="fr-CA" sz="1050" dirty="0"/>
          </a:p>
        </p:txBody>
      </p:sp>
      <p:sp>
        <p:nvSpPr>
          <p:cNvPr id="26" name="ZoneTexte 25"/>
          <p:cNvSpPr txBox="1"/>
          <p:nvPr>
            <p:custDataLst>
              <p:tags r:id="rId15"/>
            </p:custDataLst>
          </p:nvPr>
        </p:nvSpPr>
        <p:spPr>
          <a:xfrm>
            <a:off x="6439209" y="5300201"/>
            <a:ext cx="777777" cy="261610"/>
          </a:xfrm>
          <a:prstGeom prst="rect">
            <a:avLst/>
          </a:prstGeom>
          <a:noFill/>
        </p:spPr>
        <p:txBody>
          <a:bodyPr wrap="none" rtlCol="0">
            <a:spAutoFit/>
          </a:bodyPr>
          <a:lstStyle/>
          <a:p>
            <a:pPr algn="ctr"/>
            <a:r>
              <a:rPr lang="fr-CA" sz="1050" dirty="0" smtClean="0"/>
              <a:t>Formation</a:t>
            </a:r>
            <a:endParaRPr lang="fr-CA" sz="1050" dirty="0"/>
          </a:p>
        </p:txBody>
      </p:sp>
      <p:sp>
        <p:nvSpPr>
          <p:cNvPr id="27" name="ZoneTexte 26"/>
          <p:cNvSpPr txBox="1"/>
          <p:nvPr>
            <p:custDataLst>
              <p:tags r:id="rId16"/>
            </p:custDataLst>
          </p:nvPr>
        </p:nvSpPr>
        <p:spPr>
          <a:xfrm>
            <a:off x="7251490" y="5300201"/>
            <a:ext cx="615874" cy="261610"/>
          </a:xfrm>
          <a:prstGeom prst="rect">
            <a:avLst/>
          </a:prstGeom>
          <a:noFill/>
        </p:spPr>
        <p:txBody>
          <a:bodyPr wrap="none" rtlCol="0">
            <a:spAutoFit/>
          </a:bodyPr>
          <a:lstStyle/>
          <a:p>
            <a:pPr algn="ctr"/>
            <a:r>
              <a:rPr lang="fr-CA" sz="1050" dirty="0" smtClean="0"/>
              <a:t>Horaire</a:t>
            </a:r>
            <a:endParaRPr lang="fr-CA" sz="1050" dirty="0"/>
          </a:p>
        </p:txBody>
      </p:sp>
      <p:sp>
        <p:nvSpPr>
          <p:cNvPr id="28" name="ZoneTexte 27"/>
          <p:cNvSpPr txBox="1"/>
          <p:nvPr>
            <p:custDataLst>
              <p:tags r:id="rId17"/>
            </p:custDataLst>
          </p:nvPr>
        </p:nvSpPr>
        <p:spPr>
          <a:xfrm>
            <a:off x="7901868" y="5291588"/>
            <a:ext cx="798617" cy="261610"/>
          </a:xfrm>
          <a:prstGeom prst="rect">
            <a:avLst/>
          </a:prstGeom>
          <a:noFill/>
        </p:spPr>
        <p:txBody>
          <a:bodyPr wrap="none" rtlCol="0">
            <a:spAutoFit/>
          </a:bodyPr>
          <a:lstStyle/>
          <a:p>
            <a:pPr algn="ctr"/>
            <a:r>
              <a:rPr lang="fr-CA" sz="1050" dirty="0" smtClean="0"/>
              <a:t>Navigation</a:t>
            </a:r>
            <a:endParaRPr lang="fr-CA" sz="1050" dirty="0"/>
          </a:p>
        </p:txBody>
      </p:sp>
      <p:sp>
        <p:nvSpPr>
          <p:cNvPr id="29" name="ZoneTexte 1"/>
          <p:cNvSpPr txBox="1"/>
          <p:nvPr>
            <p:custDataLst>
              <p:tags r:id="rId18"/>
            </p:custDataLst>
          </p:nvPr>
        </p:nvSpPr>
        <p:spPr>
          <a:xfrm rot="16200000">
            <a:off x="-941449" y="3582524"/>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b="1" dirty="0" smtClean="0"/>
              <a:t>–   </a:t>
            </a:r>
            <a:r>
              <a:rPr lang="fr-CA" sz="1200" dirty="0" smtClean="0"/>
              <a:t>Satisfaction</a:t>
            </a:r>
            <a:r>
              <a:rPr lang="fr-CA" dirty="0" smtClean="0"/>
              <a:t>   +</a:t>
            </a:r>
            <a:endParaRPr lang="fr-CA" dirty="0"/>
          </a:p>
        </p:txBody>
      </p:sp>
      <p:sp>
        <p:nvSpPr>
          <p:cNvPr id="30" name="ZoneTexte 1"/>
          <p:cNvSpPr txBox="1"/>
          <p:nvPr/>
        </p:nvSpPr>
        <p:spPr>
          <a:xfrm>
            <a:off x="991781" y="5599271"/>
            <a:ext cx="2988488" cy="4332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baseline="0" dirty="0" smtClean="0">
                <a:latin typeface="Times New Roman" pitchFamily="18" charset="0"/>
                <a:cs typeface="Times New Roman" pitchFamily="18" charset="0"/>
              </a:rPr>
              <a:t>Perceptions - Global</a:t>
            </a:r>
            <a:endParaRPr lang="fr-CA" sz="1400" dirty="0">
              <a:latin typeface="Times New Roman" pitchFamily="18" charset="0"/>
              <a:cs typeface="Times New Roman" pitchFamily="18" charset="0"/>
            </a:endParaRPr>
          </a:p>
        </p:txBody>
      </p:sp>
      <p:sp>
        <p:nvSpPr>
          <p:cNvPr id="31" name="ZoneTexte 1"/>
          <p:cNvSpPr txBox="1"/>
          <p:nvPr/>
        </p:nvSpPr>
        <p:spPr>
          <a:xfrm>
            <a:off x="5312688" y="5599271"/>
            <a:ext cx="2988488" cy="4332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latin typeface="Times New Roman" pitchFamily="18" charset="0"/>
                <a:cs typeface="Times New Roman" pitchFamily="18" charset="0"/>
              </a:rPr>
              <a:t>Perceptions - Professeurs</a:t>
            </a:r>
            <a:endParaRPr lang="fr-CA" sz="1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4098963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 name="Graphique 31" title="La Bibliothèque comme espace"/>
          <p:cNvGraphicFramePr>
            <a:graphicFrameLocks/>
          </p:cNvGraphicFramePr>
          <p:nvPr>
            <p:custDataLst>
              <p:tags r:id="rId2"/>
            </p:custDataLst>
            <p:extLst>
              <p:ext uri="{D42A27DB-BD31-4B8C-83A1-F6EECF244321}">
                <p14:modId xmlns:p14="http://schemas.microsoft.com/office/powerpoint/2010/main" val="3548753860"/>
              </p:ext>
            </p:extLst>
          </p:nvPr>
        </p:nvGraphicFramePr>
        <p:xfrm>
          <a:off x="4489053" y="1915063"/>
          <a:ext cx="5072332" cy="400265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Graphique 29" title="La Bibliothèque comme espace"/>
          <p:cNvGraphicFramePr>
            <a:graphicFrameLocks/>
          </p:cNvGraphicFramePr>
          <p:nvPr>
            <p:custDataLst>
              <p:tags r:id="rId3"/>
            </p:custDataLst>
            <p:extLst>
              <p:ext uri="{D42A27DB-BD31-4B8C-83A1-F6EECF244321}">
                <p14:modId xmlns:p14="http://schemas.microsoft.com/office/powerpoint/2010/main" val="3572004433"/>
              </p:ext>
            </p:extLst>
          </p:nvPr>
        </p:nvGraphicFramePr>
        <p:xfrm>
          <a:off x="346881" y="2011257"/>
          <a:ext cx="4572000" cy="3992728"/>
        </p:xfrm>
        <a:graphic>
          <a:graphicData uri="http://schemas.openxmlformats.org/drawingml/2006/chart">
            <c:chart xmlns:c="http://schemas.openxmlformats.org/drawingml/2006/chart" xmlns:r="http://schemas.openxmlformats.org/officeDocument/2006/relationships" r:id="rId12"/>
          </a:graphicData>
        </a:graphic>
      </p:graphicFrame>
      <p:pic>
        <p:nvPicPr>
          <p:cNvPr id="9" name="Image 8"/>
          <p:cNvPicPr>
            <a:picLocks noChangeAspect="1"/>
          </p:cNvPicPr>
          <p:nvPr>
            <p:custDataLst>
              <p:tags r:id="rId4"/>
            </p:custDataLst>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5"/>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6"/>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22</a:t>
            </a:fld>
            <a:endParaRPr lang="fr-FR" dirty="0">
              <a:solidFill>
                <a:srgbClr val="5E5E5E"/>
              </a:solidFill>
              <a:latin typeface="Arial Narrow"/>
              <a:cs typeface="Arial Narrow"/>
            </a:endParaRPr>
          </a:p>
        </p:txBody>
      </p:sp>
      <p:sp>
        <p:nvSpPr>
          <p:cNvPr id="16" name="Rectangle 2"/>
          <p:cNvSpPr txBox="1">
            <a:spLocks noChangeArrowheads="1"/>
          </p:cNvSpPr>
          <p:nvPr>
            <p:custDataLst>
              <p:tags r:id="rId7"/>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Résultats non uniformes</a:t>
            </a:r>
            <a:endParaRPr lang="fr-FR" sz="3600" dirty="0">
              <a:solidFill>
                <a:srgbClr val="E7021A"/>
              </a:solidFill>
              <a:latin typeface="Times New Roman" pitchFamily="18" charset="0"/>
              <a:cs typeface="Times New Roman" pitchFamily="18" charset="0"/>
            </a:endParaRPr>
          </a:p>
        </p:txBody>
      </p:sp>
      <p:sp>
        <p:nvSpPr>
          <p:cNvPr id="29" name="ZoneTexte 1"/>
          <p:cNvSpPr txBox="1"/>
          <p:nvPr>
            <p:custDataLst>
              <p:tags r:id="rId8"/>
            </p:custDataLst>
          </p:nvPr>
        </p:nvSpPr>
        <p:spPr>
          <a:xfrm rot="16200000">
            <a:off x="-941449" y="3582524"/>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b="1" dirty="0" smtClean="0"/>
              <a:t>–   </a:t>
            </a:r>
            <a:r>
              <a:rPr lang="fr-CA" sz="1200" dirty="0" smtClean="0"/>
              <a:t>Satisfaction</a:t>
            </a:r>
            <a:r>
              <a:rPr lang="fr-CA" dirty="0" smtClean="0"/>
              <a:t>   +</a:t>
            </a:r>
            <a:endParaRPr lang="fr-CA" dirty="0"/>
          </a:p>
        </p:txBody>
      </p:sp>
    </p:spTree>
    <p:custDataLst>
      <p:tags r:id="rId1"/>
    </p:custDataLst>
    <p:extLst>
      <p:ext uri="{BB962C8B-B14F-4D97-AF65-F5344CB8AC3E}">
        <p14:creationId xmlns:p14="http://schemas.microsoft.com/office/powerpoint/2010/main" val="41138787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aphique 12"/>
          <p:cNvGraphicFramePr>
            <a:graphicFrameLocks/>
          </p:cNvGraphicFramePr>
          <p:nvPr>
            <p:custDataLst>
              <p:tags r:id="rId2"/>
            </p:custDataLst>
            <p:extLst>
              <p:ext uri="{D42A27DB-BD31-4B8C-83A1-F6EECF244321}">
                <p14:modId xmlns:p14="http://schemas.microsoft.com/office/powerpoint/2010/main" val="3078586734"/>
              </p:ext>
            </p:extLst>
          </p:nvPr>
        </p:nvGraphicFramePr>
        <p:xfrm>
          <a:off x="301150" y="1596171"/>
          <a:ext cx="8463287" cy="4624933"/>
        </p:xfrm>
        <a:graphic>
          <a:graphicData uri="http://schemas.openxmlformats.org/drawingml/2006/chart">
            <c:chart xmlns:c="http://schemas.openxmlformats.org/drawingml/2006/chart" xmlns:r="http://schemas.openxmlformats.org/officeDocument/2006/relationships" r:id="rId16"/>
          </a:graphicData>
        </a:graphic>
      </p:graphicFrame>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23</a:t>
            </a:fld>
            <a:endParaRPr lang="fr-FR" dirty="0">
              <a:solidFill>
                <a:srgbClr val="5E5E5E"/>
              </a:solidFill>
              <a:latin typeface="Arial Narrow"/>
              <a:cs typeface="Arial Narrow"/>
            </a:endParaRPr>
          </a:p>
        </p:txBody>
      </p:sp>
      <p:sp>
        <p:nvSpPr>
          <p:cNvPr id="10" name="ZoneTexte 9"/>
          <p:cNvSpPr txBox="1"/>
          <p:nvPr>
            <p:custDataLst>
              <p:tags r:id="rId6"/>
            </p:custDataLst>
          </p:nvPr>
        </p:nvSpPr>
        <p:spPr>
          <a:xfrm>
            <a:off x="1202927" y="5689868"/>
            <a:ext cx="1017581" cy="523220"/>
          </a:xfrm>
          <a:prstGeom prst="rect">
            <a:avLst/>
          </a:prstGeom>
          <a:noFill/>
        </p:spPr>
        <p:txBody>
          <a:bodyPr wrap="square" rtlCol="0">
            <a:spAutoFit/>
          </a:bodyPr>
          <a:lstStyle/>
          <a:p>
            <a:pPr algn="ctr"/>
            <a:r>
              <a:rPr lang="fr-CA" sz="1400" dirty="0" smtClean="0"/>
              <a:t>Facilité et rapidité</a:t>
            </a:r>
            <a:endParaRPr lang="fr-CA" sz="1400" dirty="0"/>
          </a:p>
        </p:txBody>
      </p:sp>
      <p:sp>
        <p:nvSpPr>
          <p:cNvPr id="15" name="ZoneTexte 14"/>
          <p:cNvSpPr txBox="1"/>
          <p:nvPr>
            <p:custDataLst>
              <p:tags r:id="rId7"/>
            </p:custDataLst>
          </p:nvPr>
        </p:nvSpPr>
        <p:spPr>
          <a:xfrm>
            <a:off x="2497532" y="5797590"/>
            <a:ext cx="1050224" cy="307777"/>
          </a:xfrm>
          <a:prstGeom prst="rect">
            <a:avLst/>
          </a:prstGeom>
          <a:noFill/>
        </p:spPr>
        <p:txBody>
          <a:bodyPr wrap="none" rtlCol="0">
            <a:spAutoFit/>
          </a:bodyPr>
          <a:lstStyle/>
          <a:p>
            <a:r>
              <a:rPr lang="fr-CA" sz="1400" dirty="0" smtClean="0"/>
              <a:t>Information</a:t>
            </a:r>
            <a:endParaRPr lang="fr-CA" sz="1400" dirty="0"/>
          </a:p>
        </p:txBody>
      </p:sp>
      <p:sp>
        <p:nvSpPr>
          <p:cNvPr id="16" name="ZoneTexte 15"/>
          <p:cNvSpPr txBox="1"/>
          <p:nvPr>
            <p:custDataLst>
              <p:tags r:id="rId8"/>
            </p:custDataLst>
          </p:nvPr>
        </p:nvSpPr>
        <p:spPr>
          <a:xfrm>
            <a:off x="3837891" y="5797590"/>
            <a:ext cx="940386" cy="307777"/>
          </a:xfrm>
          <a:prstGeom prst="rect">
            <a:avLst/>
          </a:prstGeom>
          <a:noFill/>
        </p:spPr>
        <p:txBody>
          <a:bodyPr wrap="none" rtlCol="0">
            <a:spAutoFit/>
          </a:bodyPr>
          <a:lstStyle/>
          <a:p>
            <a:r>
              <a:rPr lang="fr-CA" sz="1400" dirty="0" smtClean="0"/>
              <a:t>Formation</a:t>
            </a:r>
            <a:endParaRPr lang="fr-CA" sz="1400" dirty="0"/>
          </a:p>
        </p:txBody>
      </p:sp>
      <p:sp>
        <p:nvSpPr>
          <p:cNvPr id="18" name="ZoneTexte 17"/>
          <p:cNvSpPr txBox="1"/>
          <p:nvPr>
            <p:custDataLst>
              <p:tags r:id="rId9"/>
            </p:custDataLst>
          </p:nvPr>
        </p:nvSpPr>
        <p:spPr>
          <a:xfrm>
            <a:off x="5259822" y="5797590"/>
            <a:ext cx="728469" cy="307777"/>
          </a:xfrm>
          <a:prstGeom prst="rect">
            <a:avLst/>
          </a:prstGeom>
          <a:noFill/>
        </p:spPr>
        <p:txBody>
          <a:bodyPr wrap="none" rtlCol="0">
            <a:spAutoFit/>
          </a:bodyPr>
          <a:lstStyle/>
          <a:p>
            <a:r>
              <a:rPr lang="fr-CA" sz="1400" dirty="0" smtClean="0"/>
              <a:t>Horaire</a:t>
            </a:r>
            <a:endParaRPr lang="fr-CA" sz="1400" dirty="0"/>
          </a:p>
        </p:txBody>
      </p:sp>
      <p:sp>
        <p:nvSpPr>
          <p:cNvPr id="19" name="ZoneTexte 18"/>
          <p:cNvSpPr txBox="1"/>
          <p:nvPr>
            <p:custDataLst>
              <p:tags r:id="rId10"/>
            </p:custDataLst>
          </p:nvPr>
        </p:nvSpPr>
        <p:spPr>
          <a:xfrm>
            <a:off x="6454233" y="5797590"/>
            <a:ext cx="965392" cy="307777"/>
          </a:xfrm>
          <a:prstGeom prst="rect">
            <a:avLst/>
          </a:prstGeom>
          <a:noFill/>
        </p:spPr>
        <p:txBody>
          <a:bodyPr wrap="none" rtlCol="0">
            <a:spAutoFit/>
          </a:bodyPr>
          <a:lstStyle/>
          <a:p>
            <a:r>
              <a:rPr lang="fr-CA" sz="1400" dirty="0" smtClean="0"/>
              <a:t>Navigation</a:t>
            </a:r>
            <a:endParaRPr lang="fr-CA" sz="1400" dirty="0"/>
          </a:p>
        </p:txBody>
      </p:sp>
      <p:sp>
        <p:nvSpPr>
          <p:cNvPr id="20" name="Rectangle 2"/>
          <p:cNvSpPr txBox="1">
            <a:spLocks noChangeArrowheads="1"/>
          </p:cNvSpPr>
          <p:nvPr>
            <p:custDataLst>
              <p:tags r:id="rId11"/>
            </p:custDataLst>
          </p:nvPr>
        </p:nvSpPr>
        <p:spPr>
          <a:xfrm>
            <a:off x="604888" y="767687"/>
            <a:ext cx="8291461" cy="86260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pour différents groupes de BU</a:t>
            </a:r>
            <a:endParaRPr lang="fr-FR" sz="3600" dirty="0">
              <a:solidFill>
                <a:srgbClr val="E7021A"/>
              </a:solidFill>
              <a:latin typeface="Times New Roman" pitchFamily="18" charset="0"/>
              <a:cs typeface="Times New Roman" pitchFamily="18" charset="0"/>
            </a:endParaRPr>
          </a:p>
        </p:txBody>
      </p:sp>
      <p:sp>
        <p:nvSpPr>
          <p:cNvPr id="21" name="ZoneTexte 1"/>
          <p:cNvSpPr txBox="1"/>
          <p:nvPr>
            <p:custDataLst>
              <p:tags r:id="rId12"/>
            </p:custDataLst>
          </p:nvPr>
        </p:nvSpPr>
        <p:spPr>
          <a:xfrm rot="16200000">
            <a:off x="-739386" y="3651537"/>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   </a:t>
            </a:r>
            <a:r>
              <a:rPr lang="fr-CA" sz="2000" dirty="0" smtClean="0"/>
              <a:t>Satisfaction</a:t>
            </a:r>
            <a:r>
              <a:rPr lang="fr-CA" sz="1800" dirty="0" smtClean="0"/>
              <a:t>   +</a:t>
            </a:r>
            <a:endParaRPr lang="fr-CA" sz="1800" dirty="0"/>
          </a:p>
        </p:txBody>
      </p:sp>
      <p:cxnSp>
        <p:nvCxnSpPr>
          <p:cNvPr id="14" name="Connecteur droit avec flèche 13"/>
          <p:cNvCxnSpPr/>
          <p:nvPr>
            <p:custDataLst>
              <p:tags r:id="rId13"/>
            </p:custDataLst>
          </p:nvPr>
        </p:nvCxnSpPr>
        <p:spPr>
          <a:xfrm flipV="1">
            <a:off x="5029200" y="2303254"/>
            <a:ext cx="594856" cy="7733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ustDataLst>
      <p:tags r:id="rId1"/>
    </p:custDataLst>
    <p:extLst>
      <p:ext uri="{BB962C8B-B14F-4D97-AF65-F5344CB8AC3E}">
        <p14:creationId xmlns:p14="http://schemas.microsoft.com/office/powerpoint/2010/main" val="42390314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l="23835" r="35903"/>
          <a:stretch/>
        </p:blipFill>
        <p:spPr>
          <a:xfrm>
            <a:off x="6057901" y="-31710"/>
            <a:ext cx="3118048" cy="6890607"/>
          </a:xfrm>
          <a:prstGeom prst="rect">
            <a:avLst/>
          </a:prstGeom>
        </p:spPr>
      </p:pic>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pPr>
            <a:r>
              <a:rPr lang="fr-CA" sz="2200" dirty="0" smtClean="0">
                <a:latin typeface="Times New Roman" pitchFamily="18" charset="0"/>
                <a:cs typeface="Times New Roman" pitchFamily="18" charset="0"/>
              </a:rPr>
              <a:t>Perception partout au-dessus du niveau minimum</a:t>
            </a:r>
            <a:endParaRPr lang="fr-CA" sz="2200" dirty="0">
              <a:latin typeface="Times New Roman" pitchFamily="18" charset="0"/>
              <a:cs typeface="Times New Roman" pitchFamily="18" charset="0"/>
            </a:endParaRPr>
          </a:p>
          <a:p>
            <a:pPr>
              <a:spcBef>
                <a:spcPts val="900"/>
              </a:spcBef>
              <a:spcAft>
                <a:spcPts val="900"/>
              </a:spcAft>
              <a:buClr>
                <a:srgbClr val="E7021A"/>
              </a:buClr>
            </a:pPr>
            <a:r>
              <a:rPr lang="fr-CA" sz="2200" dirty="0" smtClean="0">
                <a:latin typeface="Times New Roman" pitchFamily="18" charset="0"/>
                <a:cs typeface="Times New Roman" pitchFamily="18" charset="0"/>
              </a:rPr>
              <a:t>Professeurs : opposition pour horaire et navigation</a:t>
            </a:r>
            <a:endParaRPr lang="fr-CA" sz="2200" dirty="0">
              <a:latin typeface="Times New Roman" pitchFamily="18" charset="0"/>
              <a:cs typeface="Times New Roman" pitchFamily="18" charset="0"/>
            </a:endParaRPr>
          </a:p>
          <a:p>
            <a:pPr>
              <a:spcBef>
                <a:spcPts val="900"/>
              </a:spcBef>
              <a:spcAft>
                <a:spcPts val="900"/>
              </a:spcAft>
              <a:buClr>
                <a:srgbClr val="E7021A"/>
              </a:buClr>
            </a:pPr>
            <a:r>
              <a:rPr lang="fr-CA" sz="2200" dirty="0" smtClean="0">
                <a:latin typeface="Times New Roman" pitchFamily="18" charset="0"/>
                <a:cs typeface="Times New Roman" pitchFamily="18" charset="0"/>
              </a:rPr>
              <a:t>BUL fait bonne figure parmi les BU</a:t>
            </a:r>
          </a:p>
          <a:p>
            <a:pPr>
              <a:spcBef>
                <a:spcPts val="900"/>
              </a:spcBef>
              <a:spcAft>
                <a:spcPts val="900"/>
              </a:spcAft>
              <a:buClr>
                <a:srgbClr val="E7021A"/>
              </a:buClr>
            </a:pPr>
            <a:r>
              <a:rPr lang="fr-CA" sz="2200" dirty="0" smtClean="0">
                <a:latin typeface="Times New Roman" pitchFamily="18" charset="0"/>
                <a:cs typeface="Times New Roman" pitchFamily="18" charset="0"/>
              </a:rPr>
              <a:t>Mêmes faiblesses </a:t>
            </a:r>
            <a:r>
              <a:rPr lang="fr-CA" sz="2200" dirty="0">
                <a:latin typeface="Times New Roman" pitchFamily="18" charset="0"/>
                <a:cs typeface="Times New Roman" pitchFamily="18" charset="0"/>
              </a:rPr>
              <a:t>observées partout </a:t>
            </a:r>
            <a:r>
              <a:rPr lang="fr-CA" sz="2200" dirty="0" smtClean="0">
                <a:latin typeface="Times New Roman" pitchFamily="18" charset="0"/>
                <a:cs typeface="Times New Roman" pitchFamily="18" charset="0"/>
              </a:rPr>
              <a:t>ailleurs, surtout pour l’horaire</a:t>
            </a:r>
            <a:endParaRPr lang="fr-CA" sz="2200" dirty="0">
              <a:latin typeface="Times New Roman" pitchFamily="18" charset="0"/>
              <a:cs typeface="Times New Roman" pitchFamily="18" charset="0"/>
            </a:endParaRPr>
          </a:p>
          <a:p>
            <a:pPr marL="0" indent="0">
              <a:spcBef>
                <a:spcPts val="900"/>
              </a:spcBef>
              <a:spcAft>
                <a:spcPts val="900"/>
              </a:spcAft>
              <a:buClr>
                <a:srgbClr val="E7021A"/>
              </a:buClr>
              <a:buNone/>
            </a:pP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Faits saillants – Questions locales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1426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Questions de satisfaction générale</a:t>
            </a:r>
            <a:endParaRPr lang="fr-FR" sz="3600" dirty="0">
              <a:solidFill>
                <a:srgbClr val="E7021A"/>
              </a:solidFill>
              <a:latin typeface="Times New Roman" pitchFamily="18" charset="0"/>
              <a:cs typeface="Times New Roman" pitchFamily="18" charset="0"/>
            </a:endParaRP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69589711"/>
              </p:ext>
            </p:extLst>
          </p:nvPr>
        </p:nvGraphicFramePr>
        <p:xfrm>
          <a:off x="742950" y="2260125"/>
          <a:ext cx="7467600" cy="3114131"/>
        </p:xfrm>
        <a:graphic>
          <a:graphicData uri="http://schemas.openxmlformats.org/drawingml/2006/table">
            <a:tbl>
              <a:tblPr firstRow="1" firstCol="1" bandRow="1">
                <a:tableStyleId>{B301B821-A1FF-4177-AEE7-76D212191A09}</a:tableStyleId>
              </a:tblPr>
              <a:tblGrid>
                <a:gridCol w="533759"/>
                <a:gridCol w="6933841"/>
              </a:tblGrid>
              <a:tr h="964919">
                <a:tc gridSpan="2">
                  <a:txBody>
                    <a:bodyPr/>
                    <a:lstStyle/>
                    <a:p>
                      <a:pPr>
                        <a:spcAft>
                          <a:spcPts val="0"/>
                        </a:spcAft>
                      </a:pPr>
                      <a:r>
                        <a:rPr lang="fr-FR" sz="2000" dirty="0" smtClean="0">
                          <a:effectLst/>
                        </a:rPr>
                        <a:t>  Questions de satisfaction</a:t>
                      </a:r>
                      <a:endParaRPr lang="fr-CA" sz="2400" dirty="0">
                        <a:effectLst/>
                        <a:latin typeface="Arial" pitchFamily="34" charset="0"/>
                        <a:ea typeface="Times New Roman"/>
                        <a:cs typeface="Arial" pitchFamily="34" charset="0"/>
                      </a:endParaRPr>
                    </a:p>
                  </a:txBody>
                  <a:tcPr marL="42242" marR="42242" marT="0" marB="0" anchor="ctr"/>
                </a:tc>
                <a:tc hMerge="1">
                  <a:txBody>
                    <a:bodyPr/>
                    <a:lstStyle/>
                    <a:p>
                      <a:pPr>
                        <a:spcAft>
                          <a:spcPts val="0"/>
                        </a:spcAft>
                      </a:pPr>
                      <a:endParaRPr lang="fr-CA" sz="2400" dirty="0">
                        <a:effectLst/>
                        <a:latin typeface="Arial" pitchFamily="34" charset="0"/>
                        <a:ea typeface="Times New Roman"/>
                        <a:cs typeface="Arial" pitchFamily="34" charset="0"/>
                      </a:endParaRPr>
                    </a:p>
                  </a:txBody>
                  <a:tcPr marL="42242" marR="42242" marT="0" marB="0" anchor="ctr"/>
                </a:tc>
              </a:tr>
              <a:tr h="716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QS1</a:t>
                      </a:r>
                      <a:endParaRPr lang="fr-CA" sz="1400" b="0" kern="1200" dirty="0" smtClean="0">
                        <a:solidFill>
                          <a:schemeClr val="tx1"/>
                        </a:solidFill>
                        <a:effectLst/>
                        <a:latin typeface="+mn-lt"/>
                        <a:ea typeface="Times New Roman"/>
                        <a:cs typeface="+mn-cs"/>
                      </a:endParaRP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effectLst/>
                        </a:rPr>
                        <a:t>En général, je suis satisfait de la </a:t>
                      </a:r>
                      <a:r>
                        <a:rPr lang="fr-FR" sz="1400" b="1" dirty="0" smtClean="0">
                          <a:effectLst/>
                        </a:rPr>
                        <a:t>façon dont je suis traité</a:t>
                      </a:r>
                      <a:r>
                        <a:rPr lang="fr-FR" sz="1400" dirty="0" smtClean="0">
                          <a:effectLst/>
                        </a:rPr>
                        <a:t> à la Bibliothèque.</a:t>
                      </a:r>
                      <a:endParaRPr lang="fr-CA" sz="1400" b="0" kern="1200" dirty="0" smtClean="0">
                        <a:solidFill>
                          <a:schemeClr val="tx1"/>
                        </a:solidFill>
                        <a:effectLst/>
                        <a:latin typeface="Arial" pitchFamily="34" charset="0"/>
                        <a:ea typeface="+mn-ea"/>
                        <a:cs typeface="Arial" pitchFamily="34" charset="0"/>
                      </a:endParaRPr>
                    </a:p>
                  </a:txBody>
                  <a:tcPr marL="42242" marR="42242" marT="0" marB="0" anchor="ctr"/>
                </a:tc>
              </a:tr>
              <a:tr h="716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QS2</a:t>
                      </a:r>
                      <a:endParaRPr lang="fr-CA" sz="1400" b="0" kern="1200" dirty="0">
                        <a:solidFill>
                          <a:schemeClr val="tx1"/>
                        </a:solidFill>
                        <a:effectLst/>
                        <a:latin typeface="+mn-lt"/>
                        <a:ea typeface="Times New Roman"/>
                        <a:cs typeface="+mn-cs"/>
                      </a:endParaRPr>
                    </a:p>
                  </a:txBody>
                  <a:tcPr marL="42242" marR="42242" marT="0" marB="0" anchor="ctr"/>
                </a:tc>
                <a:tc>
                  <a:txBody>
                    <a:bodyPr/>
                    <a:lstStyle/>
                    <a:p>
                      <a:pPr>
                        <a:spcAft>
                          <a:spcPts val="0"/>
                        </a:spcAft>
                      </a:pPr>
                      <a:r>
                        <a:rPr lang="fr-FR" sz="1400" dirty="0" smtClean="0">
                          <a:effectLst/>
                        </a:rPr>
                        <a:t>En général, je suis satisfait de </a:t>
                      </a:r>
                      <a:r>
                        <a:rPr lang="fr-FR" sz="1400" b="1" dirty="0" smtClean="0">
                          <a:effectLst/>
                        </a:rPr>
                        <a:t>l'aide que je reçois </a:t>
                      </a:r>
                      <a:r>
                        <a:rPr lang="fr-FR" sz="1400" dirty="0" smtClean="0">
                          <a:effectLst/>
                        </a:rPr>
                        <a:t>pour mes besoins d'information et</a:t>
                      </a:r>
                      <a:r>
                        <a:rPr lang="fr-FR" sz="1400" baseline="0" dirty="0" smtClean="0">
                          <a:effectLst/>
                        </a:rPr>
                        <a:t> </a:t>
                      </a:r>
                      <a:r>
                        <a:rPr lang="fr-FR" sz="1400" dirty="0" smtClean="0">
                          <a:effectLst/>
                        </a:rPr>
                        <a:t>d'apprentissage, pour mes recherches ou pour mon enseignement.</a:t>
                      </a:r>
                      <a:endParaRPr lang="fr-CA" sz="1400" b="0" dirty="0">
                        <a:solidFill>
                          <a:schemeClr val="tx1"/>
                        </a:solidFill>
                        <a:effectLst/>
                        <a:latin typeface="Times New Roman"/>
                        <a:ea typeface="Times New Roman"/>
                      </a:endParaRPr>
                    </a:p>
                  </a:txBody>
                  <a:tcPr marL="42242" marR="42242" marT="0" marB="0" anchor="ctr"/>
                </a:tc>
              </a:tr>
              <a:tr h="716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dirty="0" smtClean="0">
                          <a:effectLst/>
                        </a:rPr>
                        <a:t>QS3</a:t>
                      </a:r>
                      <a:endParaRPr lang="fr-CA" sz="1400" b="0" dirty="0" smtClean="0">
                        <a:solidFill>
                          <a:schemeClr val="tx1"/>
                        </a:solidFill>
                        <a:effectLst/>
                        <a:latin typeface="+mn-lt"/>
                        <a:ea typeface="Times New Roman"/>
                      </a:endParaRPr>
                    </a:p>
                  </a:txBody>
                  <a:tcPr marL="42242" marR="42242"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effectLst/>
                        </a:rPr>
                        <a:t>Comment classeriez-vous globalement le </a:t>
                      </a:r>
                      <a:r>
                        <a:rPr lang="fr-FR" sz="1400" b="1" dirty="0" smtClean="0">
                          <a:effectLst/>
                        </a:rPr>
                        <a:t>niveau de la qualité des services </a:t>
                      </a:r>
                      <a:r>
                        <a:rPr lang="fr-FR" sz="1400" dirty="0" smtClean="0">
                          <a:effectLst/>
                        </a:rPr>
                        <a:t>fournis par la Bibliothèque?</a:t>
                      </a:r>
                      <a:endParaRPr lang="fr-CA" sz="1400" b="0" dirty="0" smtClean="0">
                        <a:solidFill>
                          <a:schemeClr val="tx1"/>
                        </a:solidFill>
                        <a:effectLst/>
                        <a:latin typeface="Times New Roman"/>
                        <a:ea typeface="Times New Roman"/>
                      </a:endParaRPr>
                    </a:p>
                  </a:txBody>
                  <a:tcPr marL="42242" marR="42242" marT="0" marB="0" anchor="ctr"/>
                </a:tc>
              </a:tr>
            </a:tbl>
          </a:graphicData>
        </a:graphic>
      </p:graphicFrame>
    </p:spTree>
    <p:custDataLst>
      <p:tags r:id="rId1"/>
    </p:custDataLst>
    <p:extLst>
      <p:ext uri="{BB962C8B-B14F-4D97-AF65-F5344CB8AC3E}">
        <p14:creationId xmlns:p14="http://schemas.microsoft.com/office/powerpoint/2010/main" val="1751630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aphique 12"/>
          <p:cNvGraphicFramePr/>
          <p:nvPr>
            <p:custDataLst>
              <p:tags r:id="rId2"/>
            </p:custDataLst>
            <p:extLst>
              <p:ext uri="{D42A27DB-BD31-4B8C-83A1-F6EECF244321}">
                <p14:modId xmlns:p14="http://schemas.microsoft.com/office/powerpoint/2010/main" val="3992657214"/>
              </p:ext>
            </p:extLst>
          </p:nvPr>
        </p:nvGraphicFramePr>
        <p:xfrm>
          <a:off x="810899" y="1509623"/>
          <a:ext cx="6927012" cy="4700677"/>
        </p:xfrm>
        <a:graphic>
          <a:graphicData uri="http://schemas.openxmlformats.org/drawingml/2006/chart">
            <c:chart xmlns:c="http://schemas.openxmlformats.org/drawingml/2006/chart" xmlns:r="http://schemas.openxmlformats.org/officeDocument/2006/relationships" r:id="rId14"/>
          </a:graphicData>
        </a:graphic>
      </p:graphicFrame>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26</a:t>
            </a:fld>
            <a:endParaRPr lang="fr-FR" dirty="0">
              <a:solidFill>
                <a:srgbClr val="5E5E5E"/>
              </a:solidFill>
              <a:latin typeface="Arial Narrow"/>
              <a:cs typeface="Arial Narrow"/>
            </a:endParaRPr>
          </a:p>
        </p:txBody>
      </p:sp>
      <p:sp>
        <p:nvSpPr>
          <p:cNvPr id="20" name="Rectangle 2"/>
          <p:cNvSpPr txBox="1">
            <a:spLocks noChangeArrowheads="1"/>
          </p:cNvSpPr>
          <p:nvPr>
            <p:custDataLst>
              <p:tags r:id="rId6"/>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 Questions de satisfaction</a:t>
            </a:r>
            <a:endParaRPr lang="fr-FR" sz="3600" dirty="0">
              <a:solidFill>
                <a:srgbClr val="E7021A"/>
              </a:solidFill>
              <a:latin typeface="Times New Roman" pitchFamily="18" charset="0"/>
              <a:cs typeface="Times New Roman" pitchFamily="18" charset="0"/>
            </a:endParaRPr>
          </a:p>
        </p:txBody>
      </p:sp>
      <p:sp>
        <p:nvSpPr>
          <p:cNvPr id="2" name="Rectangle 1"/>
          <p:cNvSpPr/>
          <p:nvPr>
            <p:custDataLst>
              <p:tags r:id="rId7"/>
            </p:custDataLst>
          </p:nvPr>
        </p:nvSpPr>
        <p:spPr>
          <a:xfrm>
            <a:off x="7030546" y="3200400"/>
            <a:ext cx="672861" cy="2122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7" name="ZoneTexte 16"/>
          <p:cNvSpPr txBox="1"/>
          <p:nvPr>
            <p:custDataLst>
              <p:tags r:id="rId8"/>
            </p:custDataLst>
          </p:nvPr>
        </p:nvSpPr>
        <p:spPr>
          <a:xfrm>
            <a:off x="7013469" y="4212110"/>
            <a:ext cx="1707841" cy="307777"/>
          </a:xfrm>
          <a:prstGeom prst="rect">
            <a:avLst/>
          </a:prstGeom>
          <a:noFill/>
        </p:spPr>
        <p:txBody>
          <a:bodyPr wrap="square" rtlCol="0">
            <a:spAutoFit/>
          </a:bodyPr>
          <a:lstStyle/>
          <a:p>
            <a:r>
              <a:rPr lang="fr-CA" sz="1400" dirty="0" smtClean="0"/>
              <a:t>Qualité des services</a:t>
            </a:r>
            <a:endParaRPr lang="fr-CA" sz="1400" dirty="0"/>
          </a:p>
        </p:txBody>
      </p:sp>
      <p:sp>
        <p:nvSpPr>
          <p:cNvPr id="22" name="ZoneTexte 21"/>
          <p:cNvSpPr txBox="1"/>
          <p:nvPr>
            <p:custDataLst>
              <p:tags r:id="rId9"/>
            </p:custDataLst>
          </p:nvPr>
        </p:nvSpPr>
        <p:spPr>
          <a:xfrm>
            <a:off x="7013470" y="3884977"/>
            <a:ext cx="514885" cy="307777"/>
          </a:xfrm>
          <a:prstGeom prst="rect">
            <a:avLst/>
          </a:prstGeom>
          <a:noFill/>
        </p:spPr>
        <p:txBody>
          <a:bodyPr wrap="none" rtlCol="0">
            <a:spAutoFit/>
          </a:bodyPr>
          <a:lstStyle/>
          <a:p>
            <a:r>
              <a:rPr lang="fr-CA" sz="1400" dirty="0" smtClean="0"/>
              <a:t>Aide</a:t>
            </a:r>
            <a:endParaRPr lang="fr-CA" sz="1400" dirty="0"/>
          </a:p>
        </p:txBody>
      </p:sp>
      <p:sp>
        <p:nvSpPr>
          <p:cNvPr id="23" name="ZoneTexte 22"/>
          <p:cNvSpPr txBox="1"/>
          <p:nvPr>
            <p:custDataLst>
              <p:tags r:id="rId10"/>
            </p:custDataLst>
          </p:nvPr>
        </p:nvSpPr>
        <p:spPr>
          <a:xfrm>
            <a:off x="7013470" y="3557843"/>
            <a:ext cx="983795" cy="307777"/>
          </a:xfrm>
          <a:prstGeom prst="rect">
            <a:avLst/>
          </a:prstGeom>
          <a:noFill/>
        </p:spPr>
        <p:txBody>
          <a:bodyPr wrap="none" rtlCol="0">
            <a:spAutoFit/>
          </a:bodyPr>
          <a:lstStyle/>
          <a:p>
            <a:r>
              <a:rPr lang="fr-CA" sz="1400" dirty="0" smtClean="0"/>
              <a:t>Traitement</a:t>
            </a:r>
            <a:endParaRPr lang="fr-CA" sz="1400" dirty="0"/>
          </a:p>
        </p:txBody>
      </p:sp>
      <p:sp>
        <p:nvSpPr>
          <p:cNvPr id="24" name="ZoneTexte 1"/>
          <p:cNvSpPr txBox="1"/>
          <p:nvPr>
            <p:custDataLst>
              <p:tags r:id="rId11"/>
            </p:custDataLst>
          </p:nvPr>
        </p:nvSpPr>
        <p:spPr>
          <a:xfrm rot="16200000">
            <a:off x="-500090" y="3711919"/>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b="1" dirty="0" smtClean="0"/>
              <a:t>–   </a:t>
            </a:r>
            <a:r>
              <a:rPr lang="fr-CA" sz="1600" dirty="0" smtClean="0"/>
              <a:t>Accord</a:t>
            </a:r>
            <a:r>
              <a:rPr lang="fr-CA" sz="1400" dirty="0" smtClean="0"/>
              <a:t>   +</a:t>
            </a:r>
            <a:endParaRPr lang="fr-CA" sz="1400" dirty="0"/>
          </a:p>
        </p:txBody>
      </p:sp>
    </p:spTree>
    <p:custDataLst>
      <p:tags r:id="rId1"/>
    </p:custDataLst>
    <p:extLst>
      <p:ext uri="{BB962C8B-B14F-4D97-AF65-F5344CB8AC3E}">
        <p14:creationId xmlns:p14="http://schemas.microsoft.com/office/powerpoint/2010/main" val="25030324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 name="Graphique 13"/>
          <p:cNvGraphicFramePr>
            <a:graphicFrameLocks/>
          </p:cNvGraphicFramePr>
          <p:nvPr>
            <p:custDataLst>
              <p:tags r:id="rId2"/>
            </p:custDataLst>
            <p:extLst>
              <p:ext uri="{D42A27DB-BD31-4B8C-83A1-F6EECF244321}">
                <p14:modId xmlns:p14="http://schemas.microsoft.com/office/powerpoint/2010/main" val="1618277147"/>
              </p:ext>
            </p:extLst>
          </p:nvPr>
        </p:nvGraphicFramePr>
        <p:xfrm>
          <a:off x="708857" y="1406107"/>
          <a:ext cx="7831293" cy="4780012"/>
        </p:xfrm>
        <a:graphic>
          <a:graphicData uri="http://schemas.openxmlformats.org/drawingml/2006/chart">
            <c:chart xmlns:c="http://schemas.openxmlformats.org/drawingml/2006/chart" xmlns:r="http://schemas.openxmlformats.org/officeDocument/2006/relationships" r:id="rId12"/>
          </a:graphicData>
        </a:graphic>
      </p:graphicFrame>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27</a:t>
            </a:fld>
            <a:endParaRPr lang="fr-FR" dirty="0">
              <a:solidFill>
                <a:srgbClr val="5E5E5E"/>
              </a:solidFill>
              <a:latin typeface="Arial Narrow"/>
              <a:cs typeface="Arial Narrow"/>
            </a:endParaRPr>
          </a:p>
        </p:txBody>
      </p:sp>
      <p:sp>
        <p:nvSpPr>
          <p:cNvPr id="20" name="Rectangle 2"/>
          <p:cNvSpPr txBox="1">
            <a:spLocks noChangeArrowheads="1"/>
          </p:cNvSpPr>
          <p:nvPr>
            <p:custDataLst>
              <p:tags r:id="rId6"/>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Évolution de la satisfaction</a:t>
            </a:r>
            <a:endParaRPr lang="fr-FR" sz="3600" dirty="0">
              <a:solidFill>
                <a:srgbClr val="E7021A"/>
              </a:solidFill>
              <a:latin typeface="Times New Roman" pitchFamily="18" charset="0"/>
              <a:cs typeface="Times New Roman" pitchFamily="18" charset="0"/>
            </a:endParaRPr>
          </a:p>
        </p:txBody>
      </p:sp>
      <p:sp>
        <p:nvSpPr>
          <p:cNvPr id="24" name="ZoneTexte 1"/>
          <p:cNvSpPr txBox="1"/>
          <p:nvPr>
            <p:custDataLst>
              <p:tags r:id="rId7"/>
            </p:custDataLst>
          </p:nvPr>
        </p:nvSpPr>
        <p:spPr>
          <a:xfrm rot="16200000">
            <a:off x="-500090" y="3711919"/>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b="1" dirty="0" smtClean="0"/>
              <a:t>–   </a:t>
            </a:r>
            <a:r>
              <a:rPr lang="fr-CA" sz="1600" dirty="0" smtClean="0"/>
              <a:t>Accord</a:t>
            </a:r>
            <a:r>
              <a:rPr lang="fr-CA" sz="1400" dirty="0" smtClean="0"/>
              <a:t>   +</a:t>
            </a:r>
            <a:endParaRPr lang="fr-CA" sz="1400" dirty="0"/>
          </a:p>
        </p:txBody>
      </p:sp>
      <p:cxnSp>
        <p:nvCxnSpPr>
          <p:cNvPr id="15" name="Connecteur droit avec flèche 14"/>
          <p:cNvCxnSpPr/>
          <p:nvPr>
            <p:custDataLst>
              <p:tags r:id="rId8"/>
            </p:custDataLst>
          </p:nvPr>
        </p:nvCxnSpPr>
        <p:spPr>
          <a:xfrm flipV="1">
            <a:off x="5824268" y="3213520"/>
            <a:ext cx="666750" cy="73342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6" name="ZoneTexte 15"/>
          <p:cNvSpPr txBox="1"/>
          <p:nvPr>
            <p:custDataLst>
              <p:tags r:id="rId9"/>
            </p:custDataLst>
          </p:nvPr>
        </p:nvSpPr>
        <p:spPr>
          <a:xfrm>
            <a:off x="5762485" y="2835198"/>
            <a:ext cx="1457066" cy="338554"/>
          </a:xfrm>
          <a:prstGeom prst="rect">
            <a:avLst/>
          </a:prstGeom>
          <a:noFill/>
        </p:spPr>
        <p:txBody>
          <a:bodyPr wrap="square" rtlCol="0">
            <a:spAutoFit/>
          </a:bodyPr>
          <a:lstStyle/>
          <a:p>
            <a:r>
              <a:rPr lang="fr-CA" sz="1600" dirty="0" smtClean="0">
                <a:solidFill>
                  <a:schemeClr val="accent3">
                    <a:lumMod val="75000"/>
                  </a:schemeClr>
                </a:solidFill>
              </a:rPr>
              <a:t>De 7,06 à 7,62 </a:t>
            </a:r>
            <a:endParaRPr lang="fr-CA" sz="1600" dirty="0">
              <a:solidFill>
                <a:schemeClr val="accent3">
                  <a:lumMod val="75000"/>
                </a:schemeClr>
              </a:solidFill>
            </a:endParaRPr>
          </a:p>
        </p:txBody>
      </p:sp>
    </p:spTree>
    <p:custDataLst>
      <p:tags r:id="rId1"/>
    </p:custDataLst>
    <p:extLst>
      <p:ext uri="{BB962C8B-B14F-4D97-AF65-F5344CB8AC3E}">
        <p14:creationId xmlns:p14="http://schemas.microsoft.com/office/powerpoint/2010/main" val="39585480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aphique 12"/>
          <p:cNvGraphicFramePr>
            <a:graphicFrameLocks/>
          </p:cNvGraphicFramePr>
          <p:nvPr>
            <p:custDataLst>
              <p:tags r:id="rId2"/>
            </p:custDataLst>
            <p:extLst>
              <p:ext uri="{D42A27DB-BD31-4B8C-83A1-F6EECF244321}">
                <p14:modId xmlns:p14="http://schemas.microsoft.com/office/powerpoint/2010/main" val="2706056159"/>
              </p:ext>
            </p:extLst>
          </p:nvPr>
        </p:nvGraphicFramePr>
        <p:xfrm>
          <a:off x="569373" y="1475117"/>
          <a:ext cx="7781008" cy="4647193"/>
        </p:xfrm>
        <a:graphic>
          <a:graphicData uri="http://schemas.openxmlformats.org/drawingml/2006/chart">
            <c:chart xmlns:c="http://schemas.openxmlformats.org/drawingml/2006/chart" xmlns:r="http://schemas.openxmlformats.org/officeDocument/2006/relationships" r:id="rId14"/>
          </a:graphicData>
        </a:graphic>
      </p:graphicFrame>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28</a:t>
            </a:fld>
            <a:endParaRPr lang="fr-FR" dirty="0">
              <a:solidFill>
                <a:srgbClr val="5E5E5E"/>
              </a:solidFill>
              <a:latin typeface="Arial Narrow"/>
              <a:cs typeface="Arial Narrow"/>
            </a:endParaRPr>
          </a:p>
        </p:txBody>
      </p:sp>
      <p:sp>
        <p:nvSpPr>
          <p:cNvPr id="20" name="Rectangle 2"/>
          <p:cNvSpPr txBox="1">
            <a:spLocks noChangeArrowheads="1"/>
          </p:cNvSpPr>
          <p:nvPr>
            <p:custDataLst>
              <p:tags r:id="rId6"/>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pour différents groupes de BU</a:t>
            </a:r>
            <a:endParaRPr lang="fr-FR" sz="3600" dirty="0">
              <a:solidFill>
                <a:srgbClr val="E7021A"/>
              </a:solidFill>
              <a:latin typeface="Times New Roman" pitchFamily="18" charset="0"/>
              <a:cs typeface="Times New Roman" pitchFamily="18" charset="0"/>
            </a:endParaRPr>
          </a:p>
        </p:txBody>
      </p:sp>
      <p:sp>
        <p:nvSpPr>
          <p:cNvPr id="24" name="ZoneTexte 1"/>
          <p:cNvSpPr txBox="1"/>
          <p:nvPr>
            <p:custDataLst>
              <p:tags r:id="rId7"/>
            </p:custDataLst>
          </p:nvPr>
        </p:nvSpPr>
        <p:spPr>
          <a:xfrm rot="16200000">
            <a:off x="-500090" y="3711919"/>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b="1" dirty="0" smtClean="0"/>
              <a:t>–   </a:t>
            </a:r>
            <a:r>
              <a:rPr lang="fr-CA" sz="1600" dirty="0" smtClean="0"/>
              <a:t>Accord</a:t>
            </a:r>
            <a:r>
              <a:rPr lang="fr-CA" sz="1400" dirty="0" smtClean="0"/>
              <a:t>   +</a:t>
            </a:r>
            <a:endParaRPr lang="fr-CA" sz="1400" dirty="0"/>
          </a:p>
        </p:txBody>
      </p:sp>
      <p:cxnSp>
        <p:nvCxnSpPr>
          <p:cNvPr id="14" name="Connecteur droit avec flèche 13"/>
          <p:cNvCxnSpPr/>
          <p:nvPr>
            <p:custDataLst>
              <p:tags r:id="rId8"/>
            </p:custDataLst>
          </p:nvPr>
        </p:nvCxnSpPr>
        <p:spPr>
          <a:xfrm>
            <a:off x="2206253" y="3661437"/>
            <a:ext cx="4591362"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Connecteur droit avec flèche 14"/>
          <p:cNvCxnSpPr/>
          <p:nvPr>
            <p:custDataLst>
              <p:tags r:id="rId9"/>
            </p:custDataLst>
          </p:nvPr>
        </p:nvCxnSpPr>
        <p:spPr>
          <a:xfrm>
            <a:off x="1597552" y="3147986"/>
            <a:ext cx="4553094" cy="30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custDataLst>
              <p:tags r:id="rId10"/>
            </p:custDataLst>
          </p:nvPr>
        </p:nvCxnSpPr>
        <p:spPr>
          <a:xfrm>
            <a:off x="1899580" y="3710908"/>
            <a:ext cx="452711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6" name="Image 25"/>
          <p:cNvPicPr>
            <a:picLocks noChangeAspect="1"/>
          </p:cNvPicPr>
          <p:nvPr>
            <p:custDataLst>
              <p:tags r:id="rId11"/>
            </p:custDataLst>
          </p:nvPr>
        </p:nvPicPr>
        <p:blipFill rotWithShape="1">
          <a:blip r:embed="rId17">
            <a:extLst>
              <a:ext uri="{28A0092B-C50C-407E-A947-70E740481C1C}">
                <a14:useLocalDpi xmlns:a14="http://schemas.microsoft.com/office/drawing/2010/main" val="0"/>
              </a:ext>
            </a:extLst>
          </a:blip>
          <a:srcRect r="11272"/>
          <a:stretch/>
        </p:blipFill>
        <p:spPr>
          <a:xfrm>
            <a:off x="7095239" y="3280554"/>
            <a:ext cx="1720970" cy="1584000"/>
          </a:xfrm>
          <a:prstGeom prst="rect">
            <a:avLst/>
          </a:prstGeom>
        </p:spPr>
      </p:pic>
    </p:spTree>
    <p:custDataLst>
      <p:tags r:id="rId1"/>
    </p:custDataLst>
    <p:extLst>
      <p:ext uri="{BB962C8B-B14F-4D97-AF65-F5344CB8AC3E}">
        <p14:creationId xmlns:p14="http://schemas.microsoft.com/office/powerpoint/2010/main" val="3959695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l="23835" r="35903"/>
          <a:stretch/>
        </p:blipFill>
        <p:spPr>
          <a:xfrm>
            <a:off x="6057901" y="-31710"/>
            <a:ext cx="3118048" cy="6890607"/>
          </a:xfrm>
          <a:prstGeom prst="rect">
            <a:avLst/>
          </a:prstGeom>
        </p:spPr>
      </p:pic>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pPr>
            <a:r>
              <a:rPr lang="fr-CA" sz="2200" dirty="0" smtClean="0">
                <a:latin typeface="Times New Roman" pitchFamily="18" charset="0"/>
                <a:cs typeface="Times New Roman" pitchFamily="18" charset="0"/>
              </a:rPr>
              <a:t>Niveau de satisfaction général très bon, particulièrement au sujet de la perception du traitement</a:t>
            </a:r>
            <a:endParaRPr lang="fr-CA" sz="2200" dirty="0">
              <a:latin typeface="Times New Roman" pitchFamily="18" charset="0"/>
              <a:cs typeface="Times New Roman" pitchFamily="18" charset="0"/>
            </a:endParaRPr>
          </a:p>
          <a:p>
            <a:pPr>
              <a:spcBef>
                <a:spcPts val="900"/>
              </a:spcBef>
              <a:spcAft>
                <a:spcPts val="900"/>
              </a:spcAft>
              <a:buClr>
                <a:srgbClr val="E7021A"/>
              </a:buClr>
            </a:pPr>
            <a:r>
              <a:rPr lang="fr-CA" sz="2200" dirty="0" smtClean="0">
                <a:latin typeface="Times New Roman" pitchFamily="18" charset="0"/>
                <a:cs typeface="Times New Roman" pitchFamily="18" charset="0"/>
              </a:rPr>
              <a:t>Évolution positive, continue et notable depuis 2005</a:t>
            </a:r>
            <a:endParaRPr lang="fr-CA" sz="2200" dirty="0">
              <a:latin typeface="Times New Roman" pitchFamily="18" charset="0"/>
              <a:cs typeface="Times New Roman" pitchFamily="18" charset="0"/>
            </a:endParaRPr>
          </a:p>
          <a:p>
            <a:pPr>
              <a:spcBef>
                <a:spcPts val="900"/>
              </a:spcBef>
              <a:spcAft>
                <a:spcPts val="900"/>
              </a:spcAft>
              <a:buClr>
                <a:srgbClr val="E7021A"/>
              </a:buClr>
            </a:pPr>
            <a:r>
              <a:rPr lang="fr-CA" sz="2200" dirty="0" smtClean="0">
                <a:latin typeface="Times New Roman" pitchFamily="18" charset="0"/>
                <a:cs typeface="Times New Roman" pitchFamily="18" charset="0"/>
              </a:rPr>
              <a:t>BUL fait bonne figure parmi les BU</a:t>
            </a:r>
          </a:p>
          <a:p>
            <a:pPr>
              <a:spcBef>
                <a:spcPts val="900"/>
              </a:spcBef>
              <a:spcAft>
                <a:spcPts val="900"/>
              </a:spcAft>
              <a:buClr>
                <a:srgbClr val="E7021A"/>
              </a:buClr>
            </a:pP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Faits saillants – Questions de satisfaction</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6481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Image 12" descr="ULBIBLIO-Gabarit-Bibl-VF-12.jpg"/>
          <p:cNvPicPr>
            <a:picLocks noChangeAspect="1"/>
          </p:cNvPicPr>
          <p:nvPr>
            <p:custDataLst>
              <p:tags r:id="rId2"/>
            </p:custDataLst>
          </p:nvPr>
        </p:nvPicPr>
        <p:blipFill rotWithShape="1">
          <a:blip r:embed="rId10"/>
          <a:srcRect l="76080" r="10665" b="21652"/>
          <a:stretch/>
        </p:blipFill>
        <p:spPr>
          <a:xfrm>
            <a:off x="7609116" y="0"/>
            <a:ext cx="1546969" cy="6858000"/>
          </a:xfrm>
          <a:prstGeom prst="rect">
            <a:avLst/>
          </a:prstGeom>
        </p:spPr>
      </p:pic>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3</a:t>
            </a:fld>
            <a:endParaRPr lang="fr-FR" dirty="0">
              <a:solidFill>
                <a:srgbClr val="5E5E5E"/>
              </a:solidFill>
              <a:latin typeface="Arial Narrow"/>
              <a:cs typeface="Arial Narrow"/>
            </a:endParaRPr>
          </a:p>
        </p:txBody>
      </p:sp>
      <p:sp>
        <p:nvSpPr>
          <p:cNvPr id="8" name="Rectangle 2"/>
          <p:cNvSpPr txBox="1">
            <a:spLocks noChangeArrowheads="1"/>
          </p:cNvSpPr>
          <p:nvPr>
            <p:custDataLst>
              <p:tags r:id="rId6"/>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Plan de la présentation</a:t>
            </a:r>
            <a:endParaRPr lang="fr-FR" sz="3600" dirty="0">
              <a:solidFill>
                <a:srgbClr val="E7021A"/>
              </a:solidFill>
              <a:latin typeface="Times New Roman" pitchFamily="18" charset="0"/>
              <a:cs typeface="Times New Roman" pitchFamily="18" charset="0"/>
            </a:endParaRPr>
          </a:p>
        </p:txBody>
      </p:sp>
      <p:sp>
        <p:nvSpPr>
          <p:cNvPr id="10" name="Rectangle 3"/>
          <p:cNvSpPr txBox="1">
            <a:spLocks noChangeArrowheads="1"/>
          </p:cNvSpPr>
          <p:nvPr>
            <p:custDataLst>
              <p:tags r:id="rId7"/>
            </p:custDataLst>
          </p:nvPr>
        </p:nvSpPr>
        <p:spPr>
          <a:xfrm>
            <a:off x="623602" y="1856630"/>
            <a:ext cx="6974599" cy="45664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spcAft>
                <a:spcPts val="400"/>
              </a:spcAft>
              <a:buClr>
                <a:srgbClr val="E7021A"/>
              </a:buClr>
            </a:pPr>
            <a:r>
              <a:rPr lang="fr-CA" sz="2000" dirty="0" smtClean="0">
                <a:latin typeface="Times New Roman" pitchFamily="18" charset="0"/>
                <a:cs typeface="Times New Roman" pitchFamily="18" charset="0"/>
              </a:rPr>
              <a:t>L’ enquête</a:t>
            </a:r>
          </a:p>
          <a:p>
            <a:pPr lvl="1">
              <a:spcBef>
                <a:spcPts val="400"/>
              </a:spcBef>
              <a:spcAft>
                <a:spcPts val="400"/>
              </a:spcAft>
              <a:buClr>
                <a:srgbClr val="E7021A"/>
              </a:buClr>
            </a:pPr>
            <a:r>
              <a:rPr lang="fr-CA" sz="1600" dirty="0" smtClean="0">
                <a:latin typeface="Times New Roman" pitchFamily="18" charset="0"/>
                <a:cs typeface="Times New Roman" pitchFamily="18" charset="0"/>
              </a:rPr>
              <a:t>Qu’est-ce </a:t>
            </a:r>
            <a:r>
              <a:rPr lang="fr-CA" sz="1600" dirty="0">
                <a:latin typeface="Times New Roman" pitchFamily="18" charset="0"/>
                <a:cs typeface="Times New Roman" pitchFamily="18" charset="0"/>
              </a:rPr>
              <a:t>que </a:t>
            </a:r>
            <a:r>
              <a:rPr lang="fr-CA" sz="1600" dirty="0" err="1">
                <a:latin typeface="Times New Roman" pitchFamily="18" charset="0"/>
                <a:cs typeface="Times New Roman" pitchFamily="18" charset="0"/>
              </a:rPr>
              <a:t>LibQUAL</a:t>
            </a:r>
            <a:endParaRPr lang="fr-CA" sz="1600" dirty="0">
              <a:latin typeface="Times New Roman" pitchFamily="18" charset="0"/>
              <a:cs typeface="Times New Roman" pitchFamily="18" charset="0"/>
            </a:endParaRPr>
          </a:p>
          <a:p>
            <a:pPr lvl="1">
              <a:spcBef>
                <a:spcPts val="400"/>
              </a:spcBef>
              <a:spcAft>
                <a:spcPts val="400"/>
              </a:spcAft>
              <a:buClr>
                <a:srgbClr val="E7021A"/>
              </a:buClr>
            </a:pPr>
            <a:r>
              <a:rPr lang="fr-CA" sz="1600" dirty="0">
                <a:latin typeface="Times New Roman" pitchFamily="18" charset="0"/>
                <a:cs typeface="Times New Roman" pitchFamily="18" charset="0"/>
              </a:rPr>
              <a:t>Analyse comparative</a:t>
            </a:r>
          </a:p>
          <a:p>
            <a:pPr lvl="1">
              <a:spcBef>
                <a:spcPts val="400"/>
              </a:spcBef>
              <a:spcAft>
                <a:spcPts val="400"/>
              </a:spcAft>
              <a:buClr>
                <a:srgbClr val="E7021A"/>
              </a:buClr>
            </a:pPr>
            <a:r>
              <a:rPr lang="fr-CA" sz="1600" dirty="0">
                <a:latin typeface="Times New Roman" pitchFamily="18" charset="0"/>
                <a:cs typeface="Times New Roman" pitchFamily="18" charset="0"/>
              </a:rPr>
              <a:t>Application </a:t>
            </a:r>
            <a:endParaRPr lang="fr-CA" sz="1600" dirty="0" smtClean="0">
              <a:latin typeface="Times New Roman" pitchFamily="18" charset="0"/>
              <a:cs typeface="Times New Roman" pitchFamily="18" charset="0"/>
            </a:endParaRPr>
          </a:p>
          <a:p>
            <a:pPr>
              <a:spcBef>
                <a:spcPts val="400"/>
              </a:spcBef>
              <a:spcAft>
                <a:spcPts val="400"/>
              </a:spcAft>
              <a:buClr>
                <a:srgbClr val="E7021A"/>
              </a:buClr>
            </a:pPr>
            <a:r>
              <a:rPr lang="fr-CA" sz="2000" dirty="0" smtClean="0">
                <a:latin typeface="Times New Roman" pitchFamily="18" charset="0"/>
                <a:cs typeface="Times New Roman" pitchFamily="18" charset="0"/>
              </a:rPr>
              <a:t>Résultats </a:t>
            </a:r>
          </a:p>
          <a:p>
            <a:pPr lvl="1">
              <a:spcBef>
                <a:spcPts val="400"/>
              </a:spcBef>
              <a:spcAft>
                <a:spcPts val="400"/>
              </a:spcAft>
              <a:buClr>
                <a:srgbClr val="E7021A"/>
              </a:buClr>
            </a:pPr>
            <a:r>
              <a:rPr lang="fr-CA" sz="1600" dirty="0" smtClean="0">
                <a:latin typeface="Times New Roman" pitchFamily="18" charset="0"/>
                <a:cs typeface="Times New Roman" pitchFamily="18" charset="0"/>
              </a:rPr>
              <a:t>Questions </a:t>
            </a:r>
            <a:r>
              <a:rPr lang="fr-CA" sz="1600" dirty="0">
                <a:latin typeface="Times New Roman" pitchFamily="18" charset="0"/>
                <a:cs typeface="Times New Roman" pitchFamily="18" charset="0"/>
              </a:rPr>
              <a:t>centrales</a:t>
            </a:r>
          </a:p>
          <a:p>
            <a:pPr lvl="1">
              <a:spcBef>
                <a:spcPts val="400"/>
              </a:spcBef>
              <a:spcAft>
                <a:spcPts val="400"/>
              </a:spcAft>
              <a:buClr>
                <a:srgbClr val="E7021A"/>
              </a:buClr>
            </a:pPr>
            <a:r>
              <a:rPr lang="fr-CA" sz="1600" dirty="0" smtClean="0">
                <a:latin typeface="Times New Roman" pitchFamily="18" charset="0"/>
                <a:cs typeface="Times New Roman" pitchFamily="18" charset="0"/>
              </a:rPr>
              <a:t>Questions locales </a:t>
            </a:r>
            <a:endParaRPr lang="fr-CA" sz="1600" dirty="0">
              <a:latin typeface="Times New Roman" pitchFamily="18" charset="0"/>
              <a:cs typeface="Times New Roman" pitchFamily="18" charset="0"/>
            </a:endParaRPr>
          </a:p>
          <a:p>
            <a:pPr lvl="1">
              <a:spcBef>
                <a:spcPts val="400"/>
              </a:spcBef>
              <a:spcAft>
                <a:spcPts val="400"/>
              </a:spcAft>
              <a:buClr>
                <a:srgbClr val="E7021A"/>
              </a:buClr>
            </a:pPr>
            <a:r>
              <a:rPr lang="fr-CA" sz="1600" dirty="0" smtClean="0">
                <a:latin typeface="Times New Roman" pitchFamily="18" charset="0"/>
                <a:cs typeface="Times New Roman" pitchFamily="18" charset="0"/>
              </a:rPr>
              <a:t>Satisfaction </a:t>
            </a:r>
            <a:r>
              <a:rPr lang="fr-CA" sz="1600" dirty="0">
                <a:latin typeface="Times New Roman" pitchFamily="18" charset="0"/>
                <a:cs typeface="Times New Roman" pitchFamily="18" charset="0"/>
              </a:rPr>
              <a:t>globale</a:t>
            </a:r>
          </a:p>
          <a:p>
            <a:pPr lvl="1">
              <a:spcBef>
                <a:spcPts val="400"/>
              </a:spcBef>
              <a:spcAft>
                <a:spcPts val="400"/>
              </a:spcAft>
              <a:buClr>
                <a:srgbClr val="E7021A"/>
              </a:buClr>
            </a:pPr>
            <a:r>
              <a:rPr lang="fr-CA" sz="1600" dirty="0" smtClean="0">
                <a:latin typeface="Times New Roman" pitchFamily="18" charset="0"/>
                <a:cs typeface="Times New Roman" pitchFamily="18" charset="0"/>
              </a:rPr>
              <a:t>Compétences </a:t>
            </a:r>
            <a:r>
              <a:rPr lang="fr-CA" sz="1600" dirty="0">
                <a:latin typeface="Times New Roman" pitchFamily="18" charset="0"/>
                <a:cs typeface="Times New Roman" pitchFamily="18" charset="0"/>
              </a:rPr>
              <a:t>informationnelles</a:t>
            </a:r>
          </a:p>
          <a:p>
            <a:pPr lvl="1">
              <a:spcBef>
                <a:spcPts val="400"/>
              </a:spcBef>
              <a:spcAft>
                <a:spcPts val="400"/>
              </a:spcAft>
              <a:buClr>
                <a:srgbClr val="E7021A"/>
              </a:buClr>
            </a:pPr>
            <a:r>
              <a:rPr lang="fr-CA" sz="1600" dirty="0" smtClean="0">
                <a:latin typeface="Times New Roman" pitchFamily="18" charset="0"/>
                <a:cs typeface="Times New Roman" pitchFamily="18" charset="0"/>
              </a:rPr>
              <a:t>Utilisation </a:t>
            </a:r>
            <a:r>
              <a:rPr lang="fr-CA" sz="1600" dirty="0">
                <a:latin typeface="Times New Roman" pitchFamily="18" charset="0"/>
                <a:cs typeface="Times New Roman" pitchFamily="18" charset="0"/>
              </a:rPr>
              <a:t>de la Bibliothèque </a:t>
            </a:r>
          </a:p>
          <a:p>
            <a:pPr>
              <a:spcBef>
                <a:spcPts val="400"/>
              </a:spcBef>
              <a:spcAft>
                <a:spcPts val="400"/>
              </a:spcAft>
              <a:buClr>
                <a:srgbClr val="E7021A"/>
              </a:buClr>
            </a:pPr>
            <a:r>
              <a:rPr lang="fr-CA" sz="2000" dirty="0" smtClean="0">
                <a:latin typeface="Times New Roman" pitchFamily="18" charset="0"/>
                <a:cs typeface="Times New Roman" pitchFamily="18" charset="0"/>
              </a:rPr>
              <a:t>Commentaires</a:t>
            </a:r>
            <a:endParaRPr lang="fr-CA" sz="2000" dirty="0">
              <a:latin typeface="Times New Roman" pitchFamily="18" charset="0"/>
              <a:cs typeface="Times New Roman" pitchFamily="18" charset="0"/>
            </a:endParaRPr>
          </a:p>
          <a:p>
            <a:pPr>
              <a:spcBef>
                <a:spcPts val="400"/>
              </a:spcBef>
              <a:spcAft>
                <a:spcPts val="400"/>
              </a:spcAft>
              <a:buClr>
                <a:srgbClr val="E7021A"/>
              </a:buClr>
            </a:pPr>
            <a:r>
              <a:rPr lang="fr-CA" sz="2000" dirty="0" smtClean="0">
                <a:latin typeface="Times New Roman" pitchFamily="18" charset="0"/>
                <a:cs typeface="Times New Roman" pitchFamily="18" charset="0"/>
              </a:rPr>
              <a:t>L’avenir</a:t>
            </a:r>
            <a:endParaRPr lang="fr-CA" sz="2000" dirty="0">
              <a:latin typeface="Times New Roman" pitchFamily="18" charset="0"/>
              <a:cs typeface="Times New Roman" pitchFamily="18" charset="0"/>
            </a:endParaRPr>
          </a:p>
          <a:p>
            <a:pPr marL="0" indent="0">
              <a:spcBef>
                <a:spcPts val="400"/>
              </a:spcBef>
              <a:spcAft>
                <a:spcPts val="400"/>
              </a:spcAft>
              <a:buClr>
                <a:srgbClr val="E7021A"/>
              </a:buClr>
              <a:buNone/>
            </a:pPr>
            <a:endParaRPr lang="fr-CA" sz="2000" dirty="0" smtClean="0">
              <a:latin typeface="Times New Roman" pitchFamily="18" charset="0"/>
              <a:cs typeface="Times New Roman" pitchFamily="18" charset="0"/>
            </a:endParaRPr>
          </a:p>
          <a:p>
            <a:pPr>
              <a:spcBef>
                <a:spcPts val="400"/>
              </a:spcBef>
              <a:spcAft>
                <a:spcPts val="400"/>
              </a:spcAft>
              <a:buClr>
                <a:srgbClr val="E7021A"/>
              </a:buClr>
            </a:pPr>
            <a:endParaRPr lang="fr-FR" sz="1600" dirty="0" smtClean="0">
              <a:latin typeface="Times New Roman" pitchFamily="18" charset="0"/>
              <a:cs typeface="Times New Roman" pitchFamily="18" charset="0"/>
            </a:endParaRPr>
          </a:p>
          <a:p>
            <a:pPr marL="0" indent="0">
              <a:spcBef>
                <a:spcPts val="400"/>
              </a:spcBef>
              <a:spcAft>
                <a:spcPts val="400"/>
              </a:spcAft>
              <a:buClr>
                <a:srgbClr val="E7021A"/>
              </a:buClr>
              <a:buFont typeface="Arial"/>
              <a:buNone/>
            </a:pPr>
            <a:endParaRPr lang="fr-FR" sz="1800" dirty="0" smtClean="0">
              <a:latin typeface="Times New Roman" pitchFamily="18" charset="0"/>
              <a:cs typeface="Times New Roman" pitchFamily="18" charset="0"/>
            </a:endParaRPr>
          </a:p>
          <a:p>
            <a:pPr marL="0" indent="0">
              <a:spcBef>
                <a:spcPts val="400"/>
              </a:spcBef>
              <a:spcAft>
                <a:spcPts val="400"/>
              </a:spcAft>
              <a:buClr>
                <a:srgbClr val="E7021A"/>
              </a:buClr>
              <a:buFont typeface="Arial"/>
              <a:buNone/>
            </a:pPr>
            <a:endParaRPr lang="fr-FR" sz="1800" dirty="0" smtClean="0">
              <a:latin typeface="Times New Roman" pitchFamily="18" charset="0"/>
              <a:cs typeface="Times New Roman" pitchFamily="18" charset="0"/>
            </a:endParaRPr>
          </a:p>
          <a:p>
            <a:pPr>
              <a:spcBef>
                <a:spcPts val="400"/>
              </a:spcBef>
              <a:spcAft>
                <a:spcPts val="400"/>
              </a:spcAft>
              <a:buClr>
                <a:srgbClr val="E7021A"/>
              </a:buClr>
            </a:pPr>
            <a:endParaRPr lang="fr-FR" sz="1800" dirty="0" smtClean="0">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98959"/>
            <a:ext cx="8306198"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dirty="0" smtClean="0">
                <a:solidFill>
                  <a:srgbClr val="E7021A"/>
                </a:solidFill>
                <a:latin typeface="Times New Roman" pitchFamily="18" charset="0"/>
                <a:cs typeface="Times New Roman" pitchFamily="18" charset="0"/>
              </a:rPr>
              <a:t>Questions sur les compétences informationnelles</a:t>
            </a:r>
            <a:endParaRPr lang="fr-FR" sz="3200" dirty="0">
              <a:solidFill>
                <a:srgbClr val="E7021A"/>
              </a:solidFill>
              <a:latin typeface="Times New Roman" pitchFamily="18" charset="0"/>
              <a:cs typeface="Times New Roman" pitchFamily="18" charset="0"/>
            </a:endParaRP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3527127141"/>
              </p:ext>
            </p:extLst>
          </p:nvPr>
        </p:nvGraphicFramePr>
        <p:xfrm>
          <a:off x="742950" y="2260122"/>
          <a:ext cx="7467600" cy="3735235"/>
        </p:xfrm>
        <a:graphic>
          <a:graphicData uri="http://schemas.openxmlformats.org/drawingml/2006/table">
            <a:tbl>
              <a:tblPr firstRow="1" firstCol="1" bandRow="1">
                <a:tableStyleId>{10A1B5D5-9B99-4C35-A422-299274C87663}</a:tableStyleId>
              </a:tblPr>
              <a:tblGrid>
                <a:gridCol w="447495"/>
                <a:gridCol w="7020105"/>
              </a:tblGrid>
              <a:tr h="792665">
                <a:tc gridSpan="2">
                  <a:txBody>
                    <a:bodyPr/>
                    <a:lstStyle/>
                    <a:p>
                      <a:pPr>
                        <a:spcAft>
                          <a:spcPts val="0"/>
                        </a:spcAft>
                      </a:pPr>
                      <a:r>
                        <a:rPr lang="fr-FR" sz="2000" dirty="0" smtClean="0">
                          <a:effectLst/>
                        </a:rPr>
                        <a:t>  Questions sur les compétences informationnelles</a:t>
                      </a:r>
                      <a:endParaRPr lang="fr-CA" sz="2400" dirty="0">
                        <a:effectLst/>
                        <a:latin typeface="Arial" pitchFamily="34" charset="0"/>
                        <a:ea typeface="Times New Roman"/>
                        <a:cs typeface="Arial" pitchFamily="34" charset="0"/>
                      </a:endParaRPr>
                    </a:p>
                  </a:txBody>
                  <a:tcPr marL="42242" marR="42242" marT="0" marB="0" anchor="ctr"/>
                </a:tc>
                <a:tc hMerge="1">
                  <a:txBody>
                    <a:bodyPr/>
                    <a:lstStyle/>
                    <a:p>
                      <a:pPr>
                        <a:spcAft>
                          <a:spcPts val="0"/>
                        </a:spcAft>
                      </a:pPr>
                      <a:endParaRPr lang="fr-CA" sz="2400" dirty="0">
                        <a:effectLst/>
                        <a:latin typeface="Arial" pitchFamily="34" charset="0"/>
                        <a:ea typeface="Times New Roman"/>
                        <a:cs typeface="Arial" pitchFamily="34" charset="0"/>
                      </a:endParaRPr>
                    </a:p>
                  </a:txBody>
                  <a:tcPr marL="42242" marR="42242" marT="0" marB="0" anchor="ctr"/>
                </a:tc>
              </a:tr>
              <a:tr h="588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A1</a:t>
                      </a:r>
                      <a:endParaRPr lang="fr-CA" sz="1400" b="0" kern="1200" dirty="0" smtClean="0">
                        <a:solidFill>
                          <a:schemeClr val="tx1"/>
                        </a:solidFill>
                        <a:effectLst/>
                        <a:latin typeface="+mn-lt"/>
                        <a:ea typeface="Times New Roman"/>
                        <a:cs typeface="Arial" pitchFamily="34" charset="0"/>
                      </a:endParaRPr>
                    </a:p>
                  </a:txBody>
                  <a:tcPr marL="42242" marR="42242" marT="0" marB="0" anchor="ctr"/>
                </a:tc>
                <a:tc>
                  <a:txBody>
                    <a:bodyPr/>
                    <a:lstStyle/>
                    <a:p>
                      <a:pPr>
                        <a:spcAft>
                          <a:spcPts val="0"/>
                        </a:spcAft>
                      </a:pPr>
                      <a:r>
                        <a:rPr lang="fr-FR" sz="1400" dirty="0" smtClean="0">
                          <a:effectLst/>
                        </a:rPr>
                        <a:t>La Bibliothèque </a:t>
                      </a:r>
                      <a:r>
                        <a:rPr lang="fr-FR" sz="1400" b="1" dirty="0" smtClean="0">
                          <a:effectLst/>
                        </a:rPr>
                        <a:t>m'aide à</a:t>
                      </a:r>
                      <a:r>
                        <a:rPr lang="fr-FR" sz="1400" dirty="0" smtClean="0">
                          <a:effectLst/>
                        </a:rPr>
                        <a:t> </a:t>
                      </a:r>
                      <a:r>
                        <a:rPr lang="fr-FR" sz="1400" b="1" dirty="0" smtClean="0">
                          <a:effectLst/>
                        </a:rPr>
                        <a:t>demeurer à la fine pointe </a:t>
                      </a:r>
                      <a:r>
                        <a:rPr lang="fr-FR" sz="1400" dirty="0" smtClean="0">
                          <a:effectLst/>
                        </a:rPr>
                        <a:t>de mes champs d'intérêt</a:t>
                      </a:r>
                      <a:endParaRPr lang="fr-CA" sz="1400" b="0" dirty="0">
                        <a:solidFill>
                          <a:schemeClr val="tx1"/>
                        </a:solidFill>
                        <a:effectLst/>
                        <a:latin typeface="Times New Roman"/>
                        <a:ea typeface="Times New Roman"/>
                      </a:endParaRPr>
                    </a:p>
                  </a:txBody>
                  <a:tcPr marL="42242" marR="42242" marT="0" marB="0" anchor="ctr"/>
                </a:tc>
              </a:tr>
              <a:tr h="588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A2</a:t>
                      </a:r>
                      <a:endParaRPr lang="fr-CA" sz="1400" b="0" kern="1200" dirty="0" smtClean="0">
                        <a:solidFill>
                          <a:schemeClr val="tx1"/>
                        </a:solidFill>
                        <a:effectLst/>
                        <a:latin typeface="+mn-lt"/>
                        <a:ea typeface="Times New Roman"/>
                        <a:cs typeface="Arial" pitchFamily="34" charset="0"/>
                      </a:endParaRPr>
                    </a:p>
                  </a:txBody>
                  <a:tcPr marL="42242" marR="42242" marT="0" marB="0" anchor="ctr"/>
                </a:tc>
                <a:tc>
                  <a:txBody>
                    <a:bodyPr/>
                    <a:lstStyle/>
                    <a:p>
                      <a:pPr>
                        <a:spcAft>
                          <a:spcPts val="0"/>
                        </a:spcAft>
                      </a:pPr>
                      <a:r>
                        <a:rPr lang="fr-FR" sz="1400" dirty="0" smtClean="0">
                          <a:effectLst/>
                        </a:rPr>
                        <a:t>La Bibliothèque </a:t>
                      </a:r>
                      <a:r>
                        <a:rPr lang="fr-FR" sz="1400" b="1" dirty="0" smtClean="0">
                          <a:effectLst/>
                        </a:rPr>
                        <a:t>contribue à mon avancement</a:t>
                      </a:r>
                      <a:r>
                        <a:rPr lang="fr-FR" sz="1400" dirty="0" smtClean="0">
                          <a:effectLst/>
                        </a:rPr>
                        <a:t> dans ma discipline ou travail</a:t>
                      </a:r>
                      <a:endParaRPr lang="fr-CA" sz="1400" b="0" dirty="0">
                        <a:solidFill>
                          <a:schemeClr val="tx1"/>
                        </a:solidFill>
                        <a:effectLst/>
                        <a:latin typeface="Times New Roman"/>
                        <a:ea typeface="Times New Roman"/>
                      </a:endParaRPr>
                    </a:p>
                  </a:txBody>
                  <a:tcPr marL="42242" marR="42242" marT="0" marB="0" anchor="ctr"/>
                </a:tc>
              </a:tr>
              <a:tr h="588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A3</a:t>
                      </a:r>
                      <a:endParaRPr lang="fr-CA" sz="1400" b="0" kern="1200" dirty="0" smtClean="0">
                        <a:solidFill>
                          <a:schemeClr val="tx1"/>
                        </a:solidFill>
                        <a:effectLst/>
                        <a:latin typeface="+mn-lt"/>
                        <a:ea typeface="Times New Roman"/>
                        <a:cs typeface="Arial" pitchFamily="34" charset="0"/>
                      </a:endParaRPr>
                    </a:p>
                  </a:txBody>
                  <a:tcPr marL="42242" marR="42242" marT="0" marB="0" anchor="ctr"/>
                </a:tc>
                <a:tc>
                  <a:txBody>
                    <a:bodyPr/>
                    <a:lstStyle/>
                    <a:p>
                      <a:pPr>
                        <a:spcAft>
                          <a:spcPts val="0"/>
                        </a:spcAft>
                      </a:pPr>
                      <a:r>
                        <a:rPr lang="fr-FR" sz="1400" dirty="0" smtClean="0">
                          <a:effectLst/>
                        </a:rPr>
                        <a:t>La Bibliothèque </a:t>
                      </a:r>
                      <a:r>
                        <a:rPr lang="fr-FR" sz="1400" b="1" dirty="0" smtClean="0">
                          <a:effectLst/>
                        </a:rPr>
                        <a:t>me rend plus efficace </a:t>
                      </a:r>
                      <a:r>
                        <a:rPr lang="fr-FR" sz="1400" dirty="0" smtClean="0">
                          <a:effectLst/>
                        </a:rPr>
                        <a:t>dans mes activités académiques</a:t>
                      </a:r>
                      <a:endParaRPr lang="fr-CA" sz="1400" b="0" dirty="0">
                        <a:solidFill>
                          <a:schemeClr val="tx1"/>
                        </a:solidFill>
                        <a:effectLst/>
                        <a:latin typeface="Times New Roman"/>
                        <a:ea typeface="Times New Roman"/>
                      </a:endParaRPr>
                    </a:p>
                  </a:txBody>
                  <a:tcPr marL="42242" marR="42242" marT="0" marB="0" anchor="ctr"/>
                </a:tc>
              </a:tr>
              <a:tr h="588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A4</a:t>
                      </a:r>
                      <a:endParaRPr lang="fr-CA" sz="1400" b="0" kern="1200" dirty="0" smtClean="0">
                        <a:solidFill>
                          <a:schemeClr val="tx1"/>
                        </a:solidFill>
                        <a:effectLst/>
                        <a:latin typeface="+mn-lt"/>
                        <a:ea typeface="Times New Roman"/>
                        <a:cs typeface="Arial" pitchFamily="34" charset="0"/>
                      </a:endParaRPr>
                    </a:p>
                  </a:txBody>
                  <a:tcPr marL="42242" marR="42242" marT="0" marB="0" anchor="ctr"/>
                </a:tc>
                <a:tc>
                  <a:txBody>
                    <a:bodyPr/>
                    <a:lstStyle/>
                    <a:p>
                      <a:pPr>
                        <a:spcAft>
                          <a:spcPts val="0"/>
                        </a:spcAft>
                      </a:pPr>
                      <a:r>
                        <a:rPr lang="fr-FR" sz="1400" dirty="0" smtClean="0">
                          <a:effectLst/>
                        </a:rPr>
                        <a:t>La Bibliothèque m'aide à faire la distinction entre une </a:t>
                      </a:r>
                      <a:r>
                        <a:rPr lang="fr-FR" sz="1400" b="1" dirty="0" smtClean="0">
                          <a:effectLst/>
                        </a:rPr>
                        <a:t>information fiable </a:t>
                      </a:r>
                      <a:r>
                        <a:rPr lang="fr-FR" sz="1400" dirty="0" smtClean="0">
                          <a:effectLst/>
                        </a:rPr>
                        <a:t>et une autre qui ne l'est pas</a:t>
                      </a:r>
                      <a:endParaRPr lang="fr-CA" sz="1400" b="0" dirty="0">
                        <a:solidFill>
                          <a:schemeClr val="tx1"/>
                        </a:solidFill>
                        <a:effectLst/>
                        <a:latin typeface="Times New Roman"/>
                        <a:ea typeface="Times New Roman"/>
                      </a:endParaRPr>
                    </a:p>
                  </a:txBody>
                  <a:tcPr marL="42242" marR="42242" marT="0" marB="0" anchor="ctr"/>
                </a:tc>
              </a:tr>
              <a:tr h="588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dirty="0" smtClean="0">
                          <a:effectLst/>
                        </a:rPr>
                        <a:t>A5</a:t>
                      </a:r>
                      <a:endParaRPr lang="fr-CA" sz="1400" b="0" dirty="0" smtClean="0">
                        <a:solidFill>
                          <a:schemeClr val="tx1"/>
                        </a:solidFill>
                        <a:effectLst/>
                        <a:latin typeface="+mn-lt"/>
                        <a:ea typeface="Times New Roman"/>
                        <a:cs typeface="Arial" pitchFamily="34" charset="0"/>
                      </a:endParaRPr>
                    </a:p>
                  </a:txBody>
                  <a:tcPr marL="42242" marR="42242" marT="0" marB="0" anchor="ctr"/>
                </a:tc>
                <a:tc>
                  <a:txBody>
                    <a:bodyPr/>
                    <a:lstStyle/>
                    <a:p>
                      <a:pPr>
                        <a:spcAft>
                          <a:spcPts val="0"/>
                        </a:spcAft>
                      </a:pPr>
                      <a:r>
                        <a:rPr lang="fr-FR" sz="1400" dirty="0" smtClean="0">
                          <a:effectLst/>
                        </a:rPr>
                        <a:t>La Bibliothèque voit à </a:t>
                      </a:r>
                      <a:r>
                        <a:rPr lang="fr-FR" sz="1400" b="1" dirty="0" smtClean="0">
                          <a:effectLst/>
                        </a:rPr>
                        <a:t>développer mes</a:t>
                      </a:r>
                      <a:r>
                        <a:rPr lang="fr-FR" sz="1400" dirty="0" smtClean="0">
                          <a:effectLst/>
                        </a:rPr>
                        <a:t> </a:t>
                      </a:r>
                      <a:r>
                        <a:rPr lang="fr-FR" sz="1400" b="1" dirty="0" smtClean="0">
                          <a:effectLst/>
                        </a:rPr>
                        <a:t>habiletés de recherche d'information </a:t>
                      </a:r>
                      <a:r>
                        <a:rPr lang="fr-FR" sz="1400" dirty="0" smtClean="0">
                          <a:effectLst/>
                        </a:rPr>
                        <a:t>dont j'ai besoin pour mes travaux ou mes études</a:t>
                      </a:r>
                      <a:endParaRPr lang="fr-CA" sz="1400" b="0" dirty="0">
                        <a:solidFill>
                          <a:schemeClr val="tx1"/>
                        </a:solidFill>
                        <a:effectLst/>
                        <a:latin typeface="Times New Roman"/>
                        <a:ea typeface="Times New Roman"/>
                      </a:endParaRPr>
                    </a:p>
                  </a:txBody>
                  <a:tcPr marL="42242" marR="42242" marT="0" marB="0" anchor="ctr"/>
                </a:tc>
              </a:tr>
            </a:tbl>
          </a:graphicData>
        </a:graphic>
      </p:graphicFrame>
    </p:spTree>
    <p:custDataLst>
      <p:tags r:id="rId1"/>
    </p:custDataLst>
    <p:extLst>
      <p:ext uri="{BB962C8B-B14F-4D97-AF65-F5344CB8AC3E}">
        <p14:creationId xmlns:p14="http://schemas.microsoft.com/office/powerpoint/2010/main" val="354697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Graphique 12"/>
          <p:cNvGraphicFramePr>
            <a:graphicFrameLocks/>
          </p:cNvGraphicFramePr>
          <p:nvPr>
            <p:custDataLst>
              <p:tags r:id="rId2"/>
            </p:custDataLst>
            <p:extLst>
              <p:ext uri="{D42A27DB-BD31-4B8C-83A1-F6EECF244321}">
                <p14:modId xmlns:p14="http://schemas.microsoft.com/office/powerpoint/2010/main" val="1721337980"/>
              </p:ext>
            </p:extLst>
          </p:nvPr>
        </p:nvGraphicFramePr>
        <p:xfrm>
          <a:off x="194705" y="1399147"/>
          <a:ext cx="8877078" cy="4779753"/>
        </p:xfrm>
        <a:graphic>
          <a:graphicData uri="http://schemas.openxmlformats.org/drawingml/2006/chart">
            <c:chart xmlns:c="http://schemas.openxmlformats.org/drawingml/2006/chart" xmlns:r="http://schemas.openxmlformats.org/officeDocument/2006/relationships" r:id="rId20"/>
          </a:graphicData>
        </a:graphic>
      </p:graphicFrame>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21"/>
              <a:stretch>
                <a:fillRect/>
              </a:stretch>
            </p:blipFill>
          </mc:Choice>
          <mc:Fallback>
            <p:blipFill>
              <a:blip r:embed="rId22"/>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31</a:t>
            </a:fld>
            <a:endParaRPr lang="fr-FR" dirty="0">
              <a:solidFill>
                <a:srgbClr val="5E5E5E"/>
              </a:solidFill>
              <a:latin typeface="Arial Narrow"/>
              <a:cs typeface="Arial Narrow"/>
            </a:endParaRPr>
          </a:p>
        </p:txBody>
      </p:sp>
      <p:sp>
        <p:nvSpPr>
          <p:cNvPr id="10" name="ZoneTexte 9"/>
          <p:cNvSpPr txBox="1"/>
          <p:nvPr>
            <p:custDataLst>
              <p:tags r:id="rId6"/>
            </p:custDataLst>
          </p:nvPr>
        </p:nvSpPr>
        <p:spPr>
          <a:xfrm>
            <a:off x="1202927" y="5768983"/>
            <a:ext cx="1017581" cy="307777"/>
          </a:xfrm>
          <a:prstGeom prst="rect">
            <a:avLst/>
          </a:prstGeom>
          <a:noFill/>
        </p:spPr>
        <p:txBody>
          <a:bodyPr wrap="square" rtlCol="0">
            <a:spAutoFit/>
          </a:bodyPr>
          <a:lstStyle/>
          <a:p>
            <a:pPr algn="ctr"/>
            <a:r>
              <a:rPr lang="fr-CA" sz="1400" dirty="0" smtClean="0"/>
              <a:t>Fine pointe</a:t>
            </a:r>
            <a:endParaRPr lang="fr-CA" sz="1400" dirty="0"/>
          </a:p>
        </p:txBody>
      </p:sp>
      <p:sp>
        <p:nvSpPr>
          <p:cNvPr id="15" name="ZoneTexte 14"/>
          <p:cNvSpPr txBox="1"/>
          <p:nvPr>
            <p:custDataLst>
              <p:tags r:id="rId7"/>
            </p:custDataLst>
          </p:nvPr>
        </p:nvSpPr>
        <p:spPr>
          <a:xfrm>
            <a:off x="2497532" y="5768983"/>
            <a:ext cx="1097160" cy="307777"/>
          </a:xfrm>
          <a:prstGeom prst="rect">
            <a:avLst/>
          </a:prstGeom>
          <a:noFill/>
        </p:spPr>
        <p:txBody>
          <a:bodyPr wrap="none" rtlCol="0">
            <a:spAutoFit/>
          </a:bodyPr>
          <a:lstStyle/>
          <a:p>
            <a:r>
              <a:rPr lang="fr-CA" sz="1400" dirty="0" smtClean="0"/>
              <a:t>Avancement</a:t>
            </a:r>
            <a:endParaRPr lang="fr-CA" sz="1400" dirty="0"/>
          </a:p>
        </p:txBody>
      </p:sp>
      <p:sp>
        <p:nvSpPr>
          <p:cNvPr id="16" name="ZoneTexte 15"/>
          <p:cNvSpPr txBox="1"/>
          <p:nvPr>
            <p:custDataLst>
              <p:tags r:id="rId8"/>
            </p:custDataLst>
          </p:nvPr>
        </p:nvSpPr>
        <p:spPr>
          <a:xfrm>
            <a:off x="3820639" y="5768983"/>
            <a:ext cx="842346" cy="307777"/>
          </a:xfrm>
          <a:prstGeom prst="rect">
            <a:avLst/>
          </a:prstGeom>
          <a:noFill/>
        </p:spPr>
        <p:txBody>
          <a:bodyPr wrap="none" rtlCol="0">
            <a:spAutoFit/>
          </a:bodyPr>
          <a:lstStyle/>
          <a:p>
            <a:r>
              <a:rPr lang="fr-CA" sz="1400" dirty="0" smtClean="0"/>
              <a:t>Efficacité</a:t>
            </a:r>
            <a:endParaRPr lang="fr-CA" sz="1400" dirty="0"/>
          </a:p>
        </p:txBody>
      </p:sp>
      <p:sp>
        <p:nvSpPr>
          <p:cNvPr id="18" name="ZoneTexte 17"/>
          <p:cNvSpPr txBox="1"/>
          <p:nvPr>
            <p:custDataLst>
              <p:tags r:id="rId9"/>
            </p:custDataLst>
          </p:nvPr>
        </p:nvSpPr>
        <p:spPr>
          <a:xfrm>
            <a:off x="5242570" y="5768983"/>
            <a:ext cx="763029" cy="307777"/>
          </a:xfrm>
          <a:prstGeom prst="rect">
            <a:avLst/>
          </a:prstGeom>
          <a:noFill/>
        </p:spPr>
        <p:txBody>
          <a:bodyPr wrap="none" rtlCol="0">
            <a:spAutoFit/>
          </a:bodyPr>
          <a:lstStyle/>
          <a:p>
            <a:r>
              <a:rPr lang="fr-CA" sz="1400" dirty="0" smtClean="0"/>
              <a:t>Fiabilité</a:t>
            </a:r>
            <a:endParaRPr lang="fr-CA" sz="1400" dirty="0"/>
          </a:p>
        </p:txBody>
      </p:sp>
      <p:sp>
        <p:nvSpPr>
          <p:cNvPr id="19" name="ZoneTexte 18"/>
          <p:cNvSpPr txBox="1"/>
          <p:nvPr>
            <p:custDataLst>
              <p:tags r:id="rId10"/>
            </p:custDataLst>
          </p:nvPr>
        </p:nvSpPr>
        <p:spPr>
          <a:xfrm>
            <a:off x="6411103" y="5768983"/>
            <a:ext cx="948337" cy="307777"/>
          </a:xfrm>
          <a:prstGeom prst="rect">
            <a:avLst/>
          </a:prstGeom>
          <a:noFill/>
        </p:spPr>
        <p:txBody>
          <a:bodyPr wrap="none" rtlCol="0">
            <a:spAutoFit/>
          </a:bodyPr>
          <a:lstStyle/>
          <a:p>
            <a:r>
              <a:rPr lang="fr-CA" sz="1400" dirty="0" smtClean="0"/>
              <a:t>Recherche</a:t>
            </a:r>
            <a:endParaRPr lang="fr-CA" sz="1400" dirty="0"/>
          </a:p>
        </p:txBody>
      </p:sp>
      <p:sp>
        <p:nvSpPr>
          <p:cNvPr id="20" name="Rectangle 2"/>
          <p:cNvSpPr txBox="1">
            <a:spLocks noChangeArrowheads="1"/>
          </p:cNvSpPr>
          <p:nvPr>
            <p:custDataLst>
              <p:tags r:id="rId11"/>
            </p:custDataLst>
          </p:nvPr>
        </p:nvSpPr>
        <p:spPr>
          <a:xfrm>
            <a:off x="604889" y="760859"/>
            <a:ext cx="8056710" cy="862608"/>
          </a:xfrm>
          <a:prstGeom prst="rect">
            <a:avLst/>
          </a:prstGeom>
        </p:spPr>
        <p:txBody>
          <a:bodyPr vert="horz" lIns="91440" tIns="45720" rIns="91440" bIns="45720"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Perceptions – Compétences informationnelles</a:t>
            </a:r>
            <a:endParaRPr lang="fr-FR" sz="3600" dirty="0">
              <a:solidFill>
                <a:srgbClr val="E7021A"/>
              </a:solidFill>
              <a:latin typeface="Times New Roman" pitchFamily="18" charset="0"/>
              <a:cs typeface="Times New Roman" pitchFamily="18" charset="0"/>
            </a:endParaRPr>
          </a:p>
        </p:txBody>
      </p:sp>
      <p:sp>
        <p:nvSpPr>
          <p:cNvPr id="21" name="ZoneTexte 1"/>
          <p:cNvSpPr txBox="1"/>
          <p:nvPr>
            <p:custDataLst>
              <p:tags r:id="rId12"/>
            </p:custDataLst>
          </p:nvPr>
        </p:nvSpPr>
        <p:spPr>
          <a:xfrm rot="16200000">
            <a:off x="-742605" y="3875824"/>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800" b="1" dirty="0" smtClean="0"/>
              <a:t>–   </a:t>
            </a:r>
            <a:r>
              <a:rPr lang="fr-CA" sz="2000" dirty="0" smtClean="0"/>
              <a:t>Accord</a:t>
            </a:r>
            <a:r>
              <a:rPr lang="fr-CA" sz="1800" dirty="0" smtClean="0"/>
              <a:t>   +</a:t>
            </a:r>
            <a:endParaRPr lang="fr-CA" sz="1800" dirty="0"/>
          </a:p>
        </p:txBody>
      </p:sp>
      <p:cxnSp>
        <p:nvCxnSpPr>
          <p:cNvPr id="22" name="Connecteur droit avec flèche 21"/>
          <p:cNvCxnSpPr/>
          <p:nvPr>
            <p:custDataLst>
              <p:tags r:id="rId13"/>
            </p:custDataLst>
          </p:nvPr>
        </p:nvCxnSpPr>
        <p:spPr>
          <a:xfrm>
            <a:off x="2080044" y="2261016"/>
            <a:ext cx="0" cy="6112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Connecteur droit avec flèche 24"/>
          <p:cNvCxnSpPr/>
          <p:nvPr>
            <p:custDataLst>
              <p:tags r:id="rId14"/>
            </p:custDataLst>
          </p:nvPr>
        </p:nvCxnSpPr>
        <p:spPr>
          <a:xfrm>
            <a:off x="3063364" y="2053894"/>
            <a:ext cx="0" cy="6112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Connecteur droit avec flèche 25"/>
          <p:cNvCxnSpPr/>
          <p:nvPr>
            <p:custDataLst>
              <p:tags r:id="rId15"/>
            </p:custDataLst>
          </p:nvPr>
        </p:nvCxnSpPr>
        <p:spPr>
          <a:xfrm>
            <a:off x="4615992" y="1989910"/>
            <a:ext cx="0" cy="6112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Connecteur droit avec flèche 26"/>
          <p:cNvCxnSpPr/>
          <p:nvPr>
            <p:custDataLst>
              <p:tags r:id="rId16"/>
            </p:custDataLst>
          </p:nvPr>
        </p:nvCxnSpPr>
        <p:spPr>
          <a:xfrm>
            <a:off x="5306325" y="3286664"/>
            <a:ext cx="0" cy="6112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Connecteur droit avec flèche 27"/>
          <p:cNvCxnSpPr/>
          <p:nvPr>
            <p:custDataLst>
              <p:tags r:id="rId17"/>
            </p:custDataLst>
          </p:nvPr>
        </p:nvCxnSpPr>
        <p:spPr>
          <a:xfrm>
            <a:off x="7152379" y="2422767"/>
            <a:ext cx="0" cy="6112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ustDataLst>
      <p:tags r:id="rId1"/>
    </p:custDataLst>
    <p:extLst>
      <p:ext uri="{BB962C8B-B14F-4D97-AF65-F5344CB8AC3E}">
        <p14:creationId xmlns:p14="http://schemas.microsoft.com/office/powerpoint/2010/main" val="19046031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 name="Graphique 22"/>
          <p:cNvGraphicFramePr/>
          <p:nvPr>
            <p:custDataLst>
              <p:tags r:id="rId2"/>
            </p:custDataLst>
            <p:extLst>
              <p:ext uri="{D42A27DB-BD31-4B8C-83A1-F6EECF244321}">
                <p14:modId xmlns:p14="http://schemas.microsoft.com/office/powerpoint/2010/main" val="2920099230"/>
              </p:ext>
            </p:extLst>
          </p:nvPr>
        </p:nvGraphicFramePr>
        <p:xfrm>
          <a:off x="325098" y="1521935"/>
          <a:ext cx="8818901" cy="4751897"/>
        </p:xfrm>
        <a:graphic>
          <a:graphicData uri="http://schemas.openxmlformats.org/drawingml/2006/chart">
            <c:chart xmlns:c="http://schemas.openxmlformats.org/drawingml/2006/chart" xmlns:r="http://schemas.openxmlformats.org/officeDocument/2006/relationships" r:id="rId25"/>
          </a:graphicData>
        </a:graphic>
      </p:graphicFrame>
      <p:sp>
        <p:nvSpPr>
          <p:cNvPr id="10" name="ZoneTexte 9"/>
          <p:cNvSpPr txBox="1"/>
          <p:nvPr>
            <p:custDataLst>
              <p:tags r:id="rId3"/>
            </p:custDataLst>
          </p:nvPr>
        </p:nvSpPr>
        <p:spPr>
          <a:xfrm>
            <a:off x="1289187" y="5770814"/>
            <a:ext cx="1017581" cy="307777"/>
          </a:xfrm>
          <a:prstGeom prst="rect">
            <a:avLst/>
          </a:prstGeom>
          <a:noFill/>
        </p:spPr>
        <p:txBody>
          <a:bodyPr wrap="square" rtlCol="0">
            <a:spAutoFit/>
          </a:bodyPr>
          <a:lstStyle/>
          <a:p>
            <a:pPr algn="ctr"/>
            <a:r>
              <a:rPr lang="fr-CA" sz="1400" dirty="0" smtClean="0"/>
              <a:t>Fine pointe</a:t>
            </a:r>
            <a:endParaRPr lang="fr-CA" sz="1400" dirty="0"/>
          </a:p>
        </p:txBody>
      </p:sp>
      <p:sp>
        <p:nvSpPr>
          <p:cNvPr id="15" name="ZoneTexte 14"/>
          <p:cNvSpPr txBox="1"/>
          <p:nvPr>
            <p:custDataLst>
              <p:tags r:id="rId4"/>
            </p:custDataLst>
          </p:nvPr>
        </p:nvSpPr>
        <p:spPr>
          <a:xfrm>
            <a:off x="2463028" y="5770814"/>
            <a:ext cx="1097160" cy="307777"/>
          </a:xfrm>
          <a:prstGeom prst="rect">
            <a:avLst/>
          </a:prstGeom>
          <a:noFill/>
        </p:spPr>
        <p:txBody>
          <a:bodyPr wrap="none" rtlCol="0">
            <a:spAutoFit/>
          </a:bodyPr>
          <a:lstStyle/>
          <a:p>
            <a:r>
              <a:rPr lang="fr-CA" sz="1400" dirty="0" smtClean="0"/>
              <a:t>Avancement</a:t>
            </a:r>
            <a:endParaRPr lang="fr-CA" sz="1400" dirty="0"/>
          </a:p>
        </p:txBody>
      </p:sp>
      <p:sp>
        <p:nvSpPr>
          <p:cNvPr id="16" name="ZoneTexte 15"/>
          <p:cNvSpPr txBox="1"/>
          <p:nvPr>
            <p:custDataLst>
              <p:tags r:id="rId5"/>
            </p:custDataLst>
          </p:nvPr>
        </p:nvSpPr>
        <p:spPr>
          <a:xfrm>
            <a:off x="3812013" y="5770814"/>
            <a:ext cx="842346" cy="307777"/>
          </a:xfrm>
          <a:prstGeom prst="rect">
            <a:avLst/>
          </a:prstGeom>
          <a:noFill/>
        </p:spPr>
        <p:txBody>
          <a:bodyPr wrap="none" rtlCol="0">
            <a:spAutoFit/>
          </a:bodyPr>
          <a:lstStyle/>
          <a:p>
            <a:r>
              <a:rPr lang="fr-CA" sz="1400" dirty="0" smtClean="0"/>
              <a:t>Efficacité</a:t>
            </a:r>
            <a:endParaRPr lang="fr-CA" sz="1400" dirty="0"/>
          </a:p>
        </p:txBody>
      </p:sp>
      <p:sp>
        <p:nvSpPr>
          <p:cNvPr id="18" name="ZoneTexte 17"/>
          <p:cNvSpPr txBox="1"/>
          <p:nvPr>
            <p:custDataLst>
              <p:tags r:id="rId6"/>
            </p:custDataLst>
          </p:nvPr>
        </p:nvSpPr>
        <p:spPr>
          <a:xfrm>
            <a:off x="5052798" y="5770814"/>
            <a:ext cx="763029" cy="307777"/>
          </a:xfrm>
          <a:prstGeom prst="rect">
            <a:avLst/>
          </a:prstGeom>
          <a:noFill/>
        </p:spPr>
        <p:txBody>
          <a:bodyPr wrap="none" rtlCol="0">
            <a:spAutoFit/>
          </a:bodyPr>
          <a:lstStyle/>
          <a:p>
            <a:r>
              <a:rPr lang="fr-CA" sz="1400" dirty="0" smtClean="0"/>
              <a:t>Fiabilité</a:t>
            </a:r>
            <a:endParaRPr lang="fr-CA" sz="1400" dirty="0"/>
          </a:p>
        </p:txBody>
      </p:sp>
      <p:sp>
        <p:nvSpPr>
          <p:cNvPr id="19" name="ZoneTexte 18"/>
          <p:cNvSpPr txBox="1"/>
          <p:nvPr>
            <p:custDataLst>
              <p:tags r:id="rId7"/>
            </p:custDataLst>
          </p:nvPr>
        </p:nvSpPr>
        <p:spPr>
          <a:xfrm>
            <a:off x="6135071" y="5770814"/>
            <a:ext cx="948337" cy="307777"/>
          </a:xfrm>
          <a:prstGeom prst="rect">
            <a:avLst/>
          </a:prstGeom>
          <a:noFill/>
        </p:spPr>
        <p:txBody>
          <a:bodyPr wrap="none" rtlCol="0">
            <a:spAutoFit/>
          </a:bodyPr>
          <a:lstStyle/>
          <a:p>
            <a:r>
              <a:rPr lang="fr-CA" sz="1400" dirty="0" smtClean="0"/>
              <a:t>Recherche</a:t>
            </a:r>
            <a:endParaRPr lang="fr-CA" sz="1400" dirty="0"/>
          </a:p>
        </p:txBody>
      </p:sp>
      <p:sp>
        <p:nvSpPr>
          <p:cNvPr id="24" name="ZoneTexte 23"/>
          <p:cNvSpPr txBox="1"/>
          <p:nvPr>
            <p:custDataLst>
              <p:tags r:id="rId8"/>
            </p:custDataLst>
          </p:nvPr>
        </p:nvSpPr>
        <p:spPr>
          <a:xfrm>
            <a:off x="7377800" y="5770814"/>
            <a:ext cx="880434" cy="307777"/>
          </a:xfrm>
          <a:prstGeom prst="rect">
            <a:avLst/>
          </a:prstGeom>
          <a:noFill/>
        </p:spPr>
        <p:txBody>
          <a:bodyPr wrap="none" rtlCol="0">
            <a:spAutoFit/>
          </a:bodyPr>
          <a:lstStyle/>
          <a:p>
            <a:r>
              <a:rPr lang="fr-CA" sz="1400" dirty="0" smtClean="0"/>
              <a:t>Moyenne</a:t>
            </a:r>
            <a:endParaRPr lang="fr-CA" sz="1400" dirty="0"/>
          </a:p>
        </p:txBody>
      </p:sp>
      <p:pic>
        <p:nvPicPr>
          <p:cNvPr id="9" name="Image 8"/>
          <p:cNvPicPr>
            <a:picLocks noChangeAspect="1"/>
          </p:cNvPicPr>
          <p:nvPr>
            <p:custDataLst>
              <p:tags r:id="rId9"/>
            </p:custDataLst>
          </p:nvPr>
        </p:nvPicPr>
        <mc:AlternateContent xmlns:mc="http://schemas.openxmlformats.org/markup-compatibility/2006">
          <mc:Choice xmlns:ma="http://schemas.microsoft.com/office/mac/drawingml/2008/main" xmlns:mv="urn:schemas-microsoft-com:mac:vml" xmlns="" Requires="ma">
            <p:blipFill>
              <a:blip r:embed="rId26"/>
              <a:stretch>
                <a:fillRect/>
              </a:stretch>
            </p:blipFill>
          </mc:Choice>
          <mc:Fallback>
            <p:blipFill>
              <a:blip r:embed="rId27"/>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10"/>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11"/>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32</a:t>
            </a:fld>
            <a:endParaRPr lang="fr-FR" dirty="0">
              <a:solidFill>
                <a:srgbClr val="5E5E5E"/>
              </a:solidFill>
              <a:latin typeface="Arial Narrow"/>
              <a:cs typeface="Arial Narrow"/>
            </a:endParaRPr>
          </a:p>
        </p:txBody>
      </p:sp>
      <p:sp>
        <p:nvSpPr>
          <p:cNvPr id="20" name="Rectangle 2"/>
          <p:cNvSpPr txBox="1">
            <a:spLocks noChangeArrowheads="1"/>
          </p:cNvSpPr>
          <p:nvPr>
            <p:custDataLst>
              <p:tags r:id="rId12"/>
            </p:custDataLst>
          </p:nvPr>
        </p:nvSpPr>
        <p:spPr>
          <a:xfrm>
            <a:off x="604889" y="779909"/>
            <a:ext cx="8056710" cy="862608"/>
          </a:xfrm>
          <a:prstGeom prst="rect">
            <a:avLst/>
          </a:prstGeom>
        </p:spPr>
        <p:txBody>
          <a:bodyPr vert="horz" lIns="91440" tIns="45720" rIns="91440" bIns="45720"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Évolution – Compétences informationnelles</a:t>
            </a:r>
            <a:endParaRPr lang="fr-FR" sz="3600" dirty="0">
              <a:solidFill>
                <a:srgbClr val="E7021A"/>
              </a:solidFill>
              <a:latin typeface="Times New Roman" pitchFamily="18" charset="0"/>
              <a:cs typeface="Times New Roman" pitchFamily="18" charset="0"/>
            </a:endParaRPr>
          </a:p>
        </p:txBody>
      </p:sp>
      <p:sp>
        <p:nvSpPr>
          <p:cNvPr id="21" name="ZoneTexte 1"/>
          <p:cNvSpPr txBox="1"/>
          <p:nvPr>
            <p:custDataLst>
              <p:tags r:id="rId13"/>
            </p:custDataLst>
          </p:nvPr>
        </p:nvSpPr>
        <p:spPr>
          <a:xfrm rot="16200000">
            <a:off x="-742605" y="3875824"/>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800" b="1" dirty="0" smtClean="0"/>
              <a:t>–   </a:t>
            </a:r>
            <a:r>
              <a:rPr lang="fr-CA" sz="2000" dirty="0" smtClean="0"/>
              <a:t>Accord</a:t>
            </a:r>
            <a:r>
              <a:rPr lang="fr-CA" sz="1800" dirty="0" smtClean="0"/>
              <a:t>   +</a:t>
            </a:r>
            <a:endParaRPr lang="fr-CA" sz="1800" dirty="0"/>
          </a:p>
        </p:txBody>
      </p:sp>
      <p:cxnSp>
        <p:nvCxnSpPr>
          <p:cNvPr id="29" name="Connecteur droit avec flèche 28"/>
          <p:cNvCxnSpPr/>
          <p:nvPr>
            <p:custDataLst>
              <p:tags r:id="rId14"/>
            </p:custDataLst>
          </p:nvPr>
        </p:nvCxnSpPr>
        <p:spPr>
          <a:xfrm flipV="1">
            <a:off x="5124091" y="4466018"/>
            <a:ext cx="470692" cy="8242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Connecteur droit avec flèche 29"/>
          <p:cNvCxnSpPr/>
          <p:nvPr>
            <p:custDataLst>
              <p:tags r:id="rId15"/>
            </p:custDataLst>
          </p:nvPr>
        </p:nvCxnSpPr>
        <p:spPr>
          <a:xfrm flipV="1">
            <a:off x="3892967" y="3309031"/>
            <a:ext cx="549637" cy="1192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custDataLst>
              <p:tags r:id="rId16"/>
            </p:custDataLst>
          </p:nvPr>
        </p:nvCxnSpPr>
        <p:spPr>
          <a:xfrm flipV="1">
            <a:off x="6538823" y="3837884"/>
            <a:ext cx="202198" cy="4381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Connecteur droit avec flèche 31"/>
          <p:cNvCxnSpPr/>
          <p:nvPr>
            <p:custDataLst>
              <p:tags r:id="rId17"/>
            </p:custDataLst>
          </p:nvPr>
        </p:nvCxnSpPr>
        <p:spPr>
          <a:xfrm flipV="1">
            <a:off x="7520083" y="3827087"/>
            <a:ext cx="548012" cy="8139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Connecteur droit 32"/>
          <p:cNvCxnSpPr/>
          <p:nvPr>
            <p:custDataLst>
              <p:tags r:id="rId18"/>
            </p:custDataLst>
          </p:nvPr>
        </p:nvCxnSpPr>
        <p:spPr>
          <a:xfrm>
            <a:off x="7520083" y="4186656"/>
            <a:ext cx="923925" cy="9525"/>
          </a:xfrm>
          <a:prstGeom prst="line">
            <a:avLst/>
          </a:prstGeom>
        </p:spPr>
        <p:style>
          <a:lnRef idx="3">
            <a:schemeClr val="accent2"/>
          </a:lnRef>
          <a:fillRef idx="0">
            <a:schemeClr val="accent2"/>
          </a:fillRef>
          <a:effectRef idx="2">
            <a:schemeClr val="accent2"/>
          </a:effectRef>
          <a:fontRef idx="minor">
            <a:schemeClr val="tx1"/>
          </a:fontRef>
        </p:style>
      </p:cxnSp>
      <p:sp>
        <p:nvSpPr>
          <p:cNvPr id="34" name="Flèche droite 33"/>
          <p:cNvSpPr/>
          <p:nvPr>
            <p:custDataLst>
              <p:tags r:id="rId19"/>
            </p:custDataLst>
          </p:nvPr>
        </p:nvSpPr>
        <p:spPr>
          <a:xfrm rot="5400000">
            <a:off x="5085150" y="3659568"/>
            <a:ext cx="883612" cy="335038"/>
          </a:xfrm>
          <a:prstGeom prst="rightArrow">
            <a:avLst>
              <a:gd name="adj1" fmla="val 50000"/>
              <a:gd name="adj2" fmla="val 102973"/>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cxnSp>
        <p:nvCxnSpPr>
          <p:cNvPr id="22" name="Connecteur droit 21"/>
          <p:cNvCxnSpPr/>
          <p:nvPr>
            <p:custDataLst>
              <p:tags r:id="rId20"/>
            </p:custDataLst>
          </p:nvPr>
        </p:nvCxnSpPr>
        <p:spPr>
          <a:xfrm>
            <a:off x="1529578" y="4062139"/>
            <a:ext cx="923925" cy="9525"/>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Connecteur droit 24"/>
          <p:cNvCxnSpPr/>
          <p:nvPr>
            <p:custDataLst>
              <p:tags r:id="rId21"/>
            </p:custDataLst>
          </p:nvPr>
        </p:nvCxnSpPr>
        <p:spPr>
          <a:xfrm>
            <a:off x="2720203" y="3738289"/>
            <a:ext cx="923925" cy="9525"/>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Connecteur droit 25"/>
          <p:cNvCxnSpPr/>
          <p:nvPr>
            <p:custDataLst>
              <p:tags r:id="rId22"/>
            </p:custDataLst>
          </p:nvPr>
        </p:nvCxnSpPr>
        <p:spPr>
          <a:xfrm>
            <a:off x="3926864" y="3681139"/>
            <a:ext cx="923925" cy="9525"/>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401381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 name="Graphique 21"/>
          <p:cNvGraphicFramePr>
            <a:graphicFrameLocks/>
          </p:cNvGraphicFramePr>
          <p:nvPr>
            <p:custDataLst>
              <p:tags r:id="rId2"/>
            </p:custDataLst>
            <p:extLst>
              <p:ext uri="{D42A27DB-BD31-4B8C-83A1-F6EECF244321}">
                <p14:modId xmlns:p14="http://schemas.microsoft.com/office/powerpoint/2010/main" val="4040143864"/>
              </p:ext>
            </p:extLst>
          </p:nvPr>
        </p:nvGraphicFramePr>
        <p:xfrm>
          <a:off x="414684" y="1765542"/>
          <a:ext cx="8108214" cy="4407694"/>
        </p:xfrm>
        <a:graphic>
          <a:graphicData uri="http://schemas.openxmlformats.org/drawingml/2006/chart">
            <c:chart xmlns:c="http://schemas.openxmlformats.org/drawingml/2006/chart" xmlns:r="http://schemas.openxmlformats.org/officeDocument/2006/relationships" r:id="rId16"/>
          </a:graphicData>
        </a:graphic>
      </p:graphicFrame>
      <p:sp>
        <p:nvSpPr>
          <p:cNvPr id="19" name="ZoneTexte 18"/>
          <p:cNvSpPr txBox="1"/>
          <p:nvPr>
            <p:custDataLst>
              <p:tags r:id="rId3"/>
            </p:custDataLst>
          </p:nvPr>
        </p:nvSpPr>
        <p:spPr>
          <a:xfrm>
            <a:off x="6342095" y="5770814"/>
            <a:ext cx="948337" cy="307777"/>
          </a:xfrm>
          <a:prstGeom prst="rect">
            <a:avLst/>
          </a:prstGeom>
          <a:noFill/>
        </p:spPr>
        <p:txBody>
          <a:bodyPr wrap="none" rtlCol="0">
            <a:spAutoFit/>
          </a:bodyPr>
          <a:lstStyle/>
          <a:p>
            <a:r>
              <a:rPr lang="fr-CA" sz="1400" dirty="0" smtClean="0"/>
              <a:t>Recherche</a:t>
            </a:r>
            <a:endParaRPr lang="fr-CA" sz="1400" dirty="0"/>
          </a:p>
        </p:txBody>
      </p:sp>
      <p:sp>
        <p:nvSpPr>
          <p:cNvPr id="10" name="ZoneTexte 9"/>
          <p:cNvSpPr txBox="1"/>
          <p:nvPr>
            <p:custDataLst>
              <p:tags r:id="rId4"/>
            </p:custDataLst>
          </p:nvPr>
        </p:nvSpPr>
        <p:spPr>
          <a:xfrm>
            <a:off x="1047651" y="5770814"/>
            <a:ext cx="1017581" cy="307777"/>
          </a:xfrm>
          <a:prstGeom prst="rect">
            <a:avLst/>
          </a:prstGeom>
          <a:noFill/>
        </p:spPr>
        <p:txBody>
          <a:bodyPr wrap="square" rtlCol="0">
            <a:spAutoFit/>
          </a:bodyPr>
          <a:lstStyle/>
          <a:p>
            <a:pPr algn="ctr"/>
            <a:r>
              <a:rPr lang="fr-CA" sz="1400" dirty="0" smtClean="0"/>
              <a:t>Fine pointe</a:t>
            </a:r>
            <a:endParaRPr lang="fr-CA" sz="1400" dirty="0"/>
          </a:p>
        </p:txBody>
      </p:sp>
      <p:sp>
        <p:nvSpPr>
          <p:cNvPr id="15" name="ZoneTexte 14"/>
          <p:cNvSpPr txBox="1"/>
          <p:nvPr>
            <p:custDataLst>
              <p:tags r:id="rId5"/>
            </p:custDataLst>
          </p:nvPr>
        </p:nvSpPr>
        <p:spPr>
          <a:xfrm>
            <a:off x="2273248" y="5770814"/>
            <a:ext cx="1097160" cy="307777"/>
          </a:xfrm>
          <a:prstGeom prst="rect">
            <a:avLst/>
          </a:prstGeom>
          <a:noFill/>
        </p:spPr>
        <p:txBody>
          <a:bodyPr wrap="none" rtlCol="0">
            <a:spAutoFit/>
          </a:bodyPr>
          <a:lstStyle/>
          <a:p>
            <a:r>
              <a:rPr lang="fr-CA" sz="1400" dirty="0" smtClean="0"/>
              <a:t>Avancement</a:t>
            </a:r>
            <a:endParaRPr lang="fr-CA" sz="1400" dirty="0"/>
          </a:p>
        </p:txBody>
      </p:sp>
      <p:sp>
        <p:nvSpPr>
          <p:cNvPr id="16" name="ZoneTexte 15"/>
          <p:cNvSpPr txBox="1"/>
          <p:nvPr>
            <p:custDataLst>
              <p:tags r:id="rId6"/>
            </p:custDataLst>
          </p:nvPr>
        </p:nvSpPr>
        <p:spPr>
          <a:xfrm>
            <a:off x="3734379" y="5770814"/>
            <a:ext cx="842346" cy="307777"/>
          </a:xfrm>
          <a:prstGeom prst="rect">
            <a:avLst/>
          </a:prstGeom>
          <a:noFill/>
        </p:spPr>
        <p:txBody>
          <a:bodyPr wrap="none" rtlCol="0">
            <a:spAutoFit/>
          </a:bodyPr>
          <a:lstStyle/>
          <a:p>
            <a:r>
              <a:rPr lang="fr-CA" sz="1400" dirty="0" smtClean="0"/>
              <a:t>Efficacité</a:t>
            </a:r>
            <a:endParaRPr lang="fr-CA" sz="1400" dirty="0"/>
          </a:p>
        </p:txBody>
      </p:sp>
      <p:sp>
        <p:nvSpPr>
          <p:cNvPr id="18" name="ZoneTexte 17"/>
          <p:cNvSpPr txBox="1"/>
          <p:nvPr>
            <p:custDataLst>
              <p:tags r:id="rId7"/>
            </p:custDataLst>
          </p:nvPr>
        </p:nvSpPr>
        <p:spPr>
          <a:xfrm>
            <a:off x="5104554" y="5770814"/>
            <a:ext cx="763029" cy="307777"/>
          </a:xfrm>
          <a:prstGeom prst="rect">
            <a:avLst/>
          </a:prstGeom>
          <a:noFill/>
        </p:spPr>
        <p:txBody>
          <a:bodyPr wrap="none" rtlCol="0">
            <a:spAutoFit/>
          </a:bodyPr>
          <a:lstStyle/>
          <a:p>
            <a:r>
              <a:rPr lang="fr-CA" sz="1400" dirty="0" smtClean="0"/>
              <a:t>Fiabilité</a:t>
            </a:r>
            <a:endParaRPr lang="fr-CA" sz="1400" dirty="0"/>
          </a:p>
        </p:txBody>
      </p:sp>
      <p:pic>
        <p:nvPicPr>
          <p:cNvPr id="9" name="Image 8"/>
          <p:cNvPicPr>
            <a:picLocks noChangeAspect="1"/>
          </p:cNvPicPr>
          <p:nvPr>
            <p:custDataLst>
              <p:tags r:id="rId8"/>
            </p:custDataLst>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9"/>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10"/>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33</a:t>
            </a:fld>
            <a:endParaRPr lang="fr-FR" dirty="0">
              <a:solidFill>
                <a:srgbClr val="5E5E5E"/>
              </a:solidFill>
              <a:latin typeface="Arial Narrow"/>
              <a:cs typeface="Arial Narrow"/>
            </a:endParaRPr>
          </a:p>
        </p:txBody>
      </p:sp>
      <p:sp>
        <p:nvSpPr>
          <p:cNvPr id="20" name="Rectangle 2"/>
          <p:cNvSpPr txBox="1">
            <a:spLocks noChangeArrowheads="1"/>
          </p:cNvSpPr>
          <p:nvPr>
            <p:custDataLst>
              <p:tags r:id="rId11"/>
            </p:custDataLst>
          </p:nvPr>
        </p:nvSpPr>
        <p:spPr>
          <a:xfrm>
            <a:off x="604888" y="703709"/>
            <a:ext cx="8142297" cy="112059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sz="3300" dirty="0" smtClean="0">
                <a:solidFill>
                  <a:srgbClr val="E7021A"/>
                </a:solidFill>
                <a:latin typeface="Times New Roman" pitchFamily="18" charset="0"/>
                <a:cs typeface="Times New Roman" pitchFamily="18" charset="0"/>
              </a:rPr>
              <a:t>Perception pour différents groupes de BU</a:t>
            </a:r>
            <a:endParaRPr lang="fr-FR" sz="3300" dirty="0">
              <a:solidFill>
                <a:srgbClr val="E7021A"/>
              </a:solidFill>
              <a:latin typeface="Times New Roman" pitchFamily="18" charset="0"/>
              <a:cs typeface="Times New Roman" pitchFamily="18" charset="0"/>
            </a:endParaRPr>
          </a:p>
        </p:txBody>
      </p:sp>
      <p:sp>
        <p:nvSpPr>
          <p:cNvPr id="21" name="ZoneTexte 1"/>
          <p:cNvSpPr txBox="1"/>
          <p:nvPr>
            <p:custDataLst>
              <p:tags r:id="rId12"/>
            </p:custDataLst>
          </p:nvPr>
        </p:nvSpPr>
        <p:spPr>
          <a:xfrm rot="16200000">
            <a:off x="-742605" y="3875824"/>
            <a:ext cx="2314578" cy="30740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800" b="1" dirty="0" smtClean="0"/>
              <a:t>–   </a:t>
            </a:r>
            <a:r>
              <a:rPr lang="fr-CA" sz="2000" dirty="0" smtClean="0"/>
              <a:t>Accord</a:t>
            </a:r>
            <a:r>
              <a:rPr lang="fr-CA" sz="1800" dirty="0" smtClean="0"/>
              <a:t>   +</a:t>
            </a:r>
            <a:endParaRPr lang="fr-CA" sz="1800" dirty="0"/>
          </a:p>
        </p:txBody>
      </p:sp>
      <p:sp>
        <p:nvSpPr>
          <p:cNvPr id="34" name="Flèche droite 33"/>
          <p:cNvSpPr/>
          <p:nvPr>
            <p:custDataLst>
              <p:tags r:id="rId13"/>
            </p:custDataLst>
          </p:nvPr>
        </p:nvSpPr>
        <p:spPr>
          <a:xfrm rot="5400000">
            <a:off x="4863107" y="4090347"/>
            <a:ext cx="883612" cy="232581"/>
          </a:xfrm>
          <a:prstGeom prst="rightArrow">
            <a:avLst>
              <a:gd name="adj1" fmla="val 50000"/>
              <a:gd name="adj2" fmla="val 102973"/>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187703630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l="23835" r="35903"/>
          <a:stretch/>
        </p:blipFill>
        <p:spPr>
          <a:xfrm>
            <a:off x="6057901" y="-31710"/>
            <a:ext cx="3118048" cy="6890607"/>
          </a:xfrm>
          <a:prstGeom prst="rect">
            <a:avLst/>
          </a:prstGeom>
        </p:spPr>
      </p:pic>
      <p:sp>
        <p:nvSpPr>
          <p:cNvPr id="6" name="Rectangle 3"/>
          <p:cNvSpPr txBox="1">
            <a:spLocks noChangeArrowheads="1"/>
          </p:cNvSpPr>
          <p:nvPr>
            <p:custDataLst>
              <p:tags r:id="rId2"/>
            </p:custDataLst>
          </p:nvPr>
        </p:nvSpPr>
        <p:spPr>
          <a:xfrm>
            <a:off x="623601" y="1875681"/>
            <a:ext cx="7752648"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pPr>
            <a:r>
              <a:rPr lang="fr-CA" sz="2200" dirty="0">
                <a:latin typeface="Times New Roman" pitchFamily="18" charset="0"/>
                <a:cs typeface="Times New Roman" pitchFamily="18" charset="0"/>
              </a:rPr>
              <a:t>À l’exception de l’énoncé </a:t>
            </a:r>
            <a:r>
              <a:rPr lang="fr-CA" sz="2200" dirty="0" smtClean="0">
                <a:latin typeface="Times New Roman" pitchFamily="18" charset="0"/>
                <a:cs typeface="Times New Roman" pitchFamily="18" charset="0"/>
              </a:rPr>
              <a:t>sur la fiabilité de l’information, les </a:t>
            </a:r>
            <a:r>
              <a:rPr lang="fr-CA" sz="2200" dirty="0">
                <a:latin typeface="Times New Roman" pitchFamily="18" charset="0"/>
                <a:cs typeface="Times New Roman" pitchFamily="18" charset="0"/>
              </a:rPr>
              <a:t>usagers sont en </a:t>
            </a:r>
            <a:r>
              <a:rPr lang="fr-CA" sz="2200" dirty="0" smtClean="0">
                <a:latin typeface="Times New Roman" pitchFamily="18" charset="0"/>
                <a:cs typeface="Times New Roman" pitchFamily="18" charset="0"/>
              </a:rPr>
              <a:t>bon accord </a:t>
            </a:r>
            <a:r>
              <a:rPr lang="fr-CA" sz="2200" dirty="0">
                <a:latin typeface="Times New Roman" pitchFamily="18" charset="0"/>
                <a:cs typeface="Times New Roman" pitchFamily="18" charset="0"/>
              </a:rPr>
              <a:t>avec les </a:t>
            </a:r>
            <a:r>
              <a:rPr lang="fr-CA" sz="2200" dirty="0" smtClean="0">
                <a:latin typeface="Times New Roman" pitchFamily="18" charset="0"/>
                <a:cs typeface="Times New Roman" pitchFamily="18" charset="0"/>
              </a:rPr>
              <a:t>affirmations</a:t>
            </a:r>
          </a:p>
          <a:p>
            <a:pPr>
              <a:spcBef>
                <a:spcPts val="900"/>
              </a:spcBef>
              <a:spcAft>
                <a:spcPts val="900"/>
              </a:spcAft>
              <a:buClr>
                <a:srgbClr val="E7021A"/>
              </a:buClr>
            </a:pPr>
            <a:r>
              <a:rPr lang="fr-CA" sz="2200" dirty="0">
                <a:latin typeface="Times New Roman" pitchFamily="18" charset="0"/>
                <a:cs typeface="Times New Roman" pitchFamily="18" charset="0"/>
              </a:rPr>
              <a:t>Clivage important entre </a:t>
            </a:r>
            <a:r>
              <a:rPr lang="fr-CA" sz="2200" dirty="0" smtClean="0">
                <a:latin typeface="Times New Roman" pitchFamily="18" charset="0"/>
                <a:cs typeface="Times New Roman" pitchFamily="18" charset="0"/>
              </a:rPr>
              <a:t>les catégories d’usagers malgré leur accord</a:t>
            </a:r>
          </a:p>
          <a:p>
            <a:pPr>
              <a:spcBef>
                <a:spcPts val="900"/>
              </a:spcBef>
              <a:spcAft>
                <a:spcPts val="900"/>
              </a:spcAft>
              <a:buClr>
                <a:srgbClr val="E7021A"/>
              </a:buClr>
            </a:pPr>
            <a:r>
              <a:rPr lang="fr-CA" sz="2200" dirty="0" smtClean="0">
                <a:latin typeface="Times New Roman" pitchFamily="18" charset="0"/>
                <a:cs typeface="Times New Roman" pitchFamily="18" charset="0"/>
              </a:rPr>
              <a:t>Évolution notable entre 2005 et 2007, stagnation depuis 2007</a:t>
            </a:r>
          </a:p>
          <a:p>
            <a:pPr>
              <a:spcBef>
                <a:spcPts val="900"/>
              </a:spcBef>
              <a:spcAft>
                <a:spcPts val="900"/>
              </a:spcAft>
              <a:buClr>
                <a:srgbClr val="E7021A"/>
              </a:buClr>
            </a:pPr>
            <a:r>
              <a:rPr lang="fr-CA" sz="2200" dirty="0" smtClean="0">
                <a:latin typeface="Times New Roman" pitchFamily="18" charset="0"/>
                <a:cs typeface="Times New Roman" pitchFamily="18" charset="0"/>
              </a:rPr>
              <a:t>BUL fait bonne figure parmi les BU </a:t>
            </a:r>
          </a:p>
          <a:p>
            <a:pPr>
              <a:spcBef>
                <a:spcPts val="900"/>
              </a:spcBef>
              <a:spcAft>
                <a:spcPts val="900"/>
              </a:spcAft>
              <a:buClr>
                <a:srgbClr val="E7021A"/>
              </a:buClr>
            </a:pPr>
            <a:r>
              <a:rPr lang="fr-CA" sz="2200" dirty="0">
                <a:latin typeface="Times New Roman" pitchFamily="18" charset="0"/>
                <a:cs typeface="Times New Roman" pitchFamily="18" charset="0"/>
              </a:rPr>
              <a:t>É</a:t>
            </a:r>
            <a:r>
              <a:rPr lang="fr-CA" sz="2200" dirty="0" smtClean="0">
                <a:latin typeface="Times New Roman" pitchFamily="18" charset="0"/>
                <a:cs typeface="Times New Roman" pitchFamily="18" charset="0"/>
              </a:rPr>
              <a:t>noncé </a:t>
            </a:r>
            <a:r>
              <a:rPr lang="fr-CA" sz="2200" dirty="0">
                <a:latin typeface="Times New Roman" pitchFamily="18" charset="0"/>
                <a:cs typeface="Times New Roman" pitchFamily="18" charset="0"/>
              </a:rPr>
              <a:t>sur la fiabilité de </a:t>
            </a:r>
            <a:r>
              <a:rPr lang="fr-CA" sz="2200" dirty="0" smtClean="0">
                <a:latin typeface="Times New Roman" pitchFamily="18" charset="0"/>
                <a:cs typeface="Times New Roman" pitchFamily="18" charset="0"/>
              </a:rPr>
              <a:t>l’information semble problématique pour tous</a:t>
            </a:r>
          </a:p>
          <a:p>
            <a:pPr>
              <a:spcBef>
                <a:spcPts val="900"/>
              </a:spcBef>
              <a:spcAft>
                <a:spcPts val="900"/>
              </a:spcAft>
              <a:buClr>
                <a:srgbClr val="E7021A"/>
              </a:buClr>
            </a:pP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219934" cy="862608"/>
          </a:xfrm>
          <a:prstGeom prst="rect">
            <a:avLst/>
          </a:prstGeom>
        </p:spPr>
        <p:txBody>
          <a:bodyPr vert="horz" lIns="91440" tIns="45720" rIns="91440" bIns="45720"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Faits saillants – Compétences informationnelles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4550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8" y="751334"/>
            <a:ext cx="8150923" cy="862608"/>
          </a:xfrm>
          <a:prstGeom prst="rect">
            <a:avLst/>
          </a:prstGeom>
        </p:spPr>
        <p:txBody>
          <a:bodyPr vert="horz" lIns="91440" tIns="45720" rIns="91440" bIns="45720"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Questions sur l’utilisation de la Bibliothèque</a:t>
            </a:r>
            <a:endParaRPr lang="fr-FR" sz="3600" dirty="0">
              <a:solidFill>
                <a:srgbClr val="E7021A"/>
              </a:solidFill>
              <a:latin typeface="Times New Roman" pitchFamily="18" charset="0"/>
              <a:cs typeface="Times New Roman" pitchFamily="18" charset="0"/>
            </a:endParaRP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2680538717"/>
              </p:ext>
            </p:extLst>
          </p:nvPr>
        </p:nvGraphicFramePr>
        <p:xfrm>
          <a:off x="742950" y="2260125"/>
          <a:ext cx="7467600" cy="3114131"/>
        </p:xfrm>
        <a:graphic>
          <a:graphicData uri="http://schemas.openxmlformats.org/drawingml/2006/table">
            <a:tbl>
              <a:tblPr firstRow="1" firstCol="1" bandRow="1">
                <a:tableStyleId>{284E427A-3D55-4303-BF80-6455036E1DE7}</a:tableStyleId>
              </a:tblPr>
              <a:tblGrid>
                <a:gridCol w="533759"/>
                <a:gridCol w="6933841"/>
              </a:tblGrid>
              <a:tr h="964919">
                <a:tc gridSpan="2">
                  <a:txBody>
                    <a:bodyPr/>
                    <a:lstStyle/>
                    <a:p>
                      <a:pPr>
                        <a:spcAft>
                          <a:spcPts val="0"/>
                        </a:spcAft>
                      </a:pPr>
                      <a:r>
                        <a:rPr lang="fr-FR" sz="2000" dirty="0" smtClean="0">
                          <a:effectLst/>
                        </a:rPr>
                        <a:t>  Questions sur l’utilisation de la Bibliothèque</a:t>
                      </a:r>
                      <a:endParaRPr lang="fr-CA" sz="2400" dirty="0">
                        <a:effectLst/>
                        <a:latin typeface="Arial" pitchFamily="34" charset="0"/>
                        <a:ea typeface="Times New Roman"/>
                        <a:cs typeface="Arial" pitchFamily="34" charset="0"/>
                      </a:endParaRPr>
                    </a:p>
                  </a:txBody>
                  <a:tcPr marL="42242" marR="42242" marT="0" marB="0" anchor="ctr"/>
                </a:tc>
                <a:tc hMerge="1">
                  <a:txBody>
                    <a:bodyPr/>
                    <a:lstStyle/>
                    <a:p>
                      <a:pPr>
                        <a:spcAft>
                          <a:spcPts val="0"/>
                        </a:spcAft>
                      </a:pPr>
                      <a:endParaRPr lang="fr-CA" sz="2400" dirty="0">
                        <a:effectLst/>
                        <a:latin typeface="Arial" pitchFamily="34" charset="0"/>
                        <a:ea typeface="Times New Roman"/>
                        <a:cs typeface="Arial" pitchFamily="34" charset="0"/>
                      </a:endParaRPr>
                    </a:p>
                  </a:txBody>
                  <a:tcPr marL="42242" marR="42242" marT="0" marB="0" anchor="ctr"/>
                </a:tc>
              </a:tr>
              <a:tr h="716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QB1</a:t>
                      </a:r>
                      <a:endParaRPr lang="fr-CA" sz="1400" b="0" kern="1200" dirty="0" smtClean="0">
                        <a:solidFill>
                          <a:schemeClr val="tx1"/>
                        </a:solidFill>
                        <a:effectLst/>
                        <a:latin typeface="+mn-lt"/>
                        <a:ea typeface="Times New Roman"/>
                        <a:cs typeface="+mn-cs"/>
                      </a:endParaRPr>
                    </a:p>
                  </a:txBody>
                  <a:tcPr marL="42242" marR="42242" marT="0" marB="0" anchor="ctr"/>
                </a:tc>
                <a:tc>
                  <a:txBody>
                    <a:bodyPr/>
                    <a:lstStyle/>
                    <a:p>
                      <a:pPr>
                        <a:spcAft>
                          <a:spcPts val="0"/>
                        </a:spcAft>
                      </a:pPr>
                      <a:r>
                        <a:rPr lang="fr-FR" sz="1400" dirty="0" smtClean="0">
                          <a:effectLst/>
                        </a:rPr>
                        <a:t>Quelle</a:t>
                      </a:r>
                      <a:r>
                        <a:rPr lang="fr-FR" sz="1400" baseline="0" dirty="0" smtClean="0">
                          <a:effectLst/>
                        </a:rPr>
                        <a:t> est votre fréquence </a:t>
                      </a:r>
                      <a:r>
                        <a:rPr lang="fr-FR" sz="1400" b="0" baseline="0" dirty="0" smtClean="0">
                          <a:effectLst/>
                        </a:rPr>
                        <a:t>d’</a:t>
                      </a:r>
                      <a:r>
                        <a:rPr lang="fr-FR" sz="1400" b="1" baseline="0" dirty="0" smtClean="0">
                          <a:effectLst/>
                        </a:rPr>
                        <a:t>utilisation sur place</a:t>
                      </a:r>
                      <a:r>
                        <a:rPr lang="fr-FR" sz="1400" baseline="0" dirty="0" smtClean="0">
                          <a:effectLst/>
                        </a:rPr>
                        <a:t> des ressources de la Bibliothèque ? </a:t>
                      </a:r>
                      <a:r>
                        <a:rPr lang="fr-FR" sz="1400" dirty="0" smtClean="0">
                          <a:effectLst/>
                        </a:rPr>
                        <a:t> </a:t>
                      </a:r>
                      <a:endParaRPr lang="fr-CA" sz="1400" b="0" dirty="0">
                        <a:solidFill>
                          <a:schemeClr val="tx1"/>
                        </a:solidFill>
                        <a:effectLst/>
                        <a:latin typeface="Times New Roman"/>
                        <a:ea typeface="Times New Roman"/>
                      </a:endParaRPr>
                    </a:p>
                  </a:txBody>
                  <a:tcPr marL="42242" marR="42242" marT="0" marB="0" anchor="ctr"/>
                </a:tc>
              </a:tr>
              <a:tr h="716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kern="1200" dirty="0" smtClean="0">
                          <a:effectLst/>
                        </a:rPr>
                        <a:t>QB2</a:t>
                      </a:r>
                      <a:endParaRPr lang="fr-CA" sz="1400" b="0" kern="1200" dirty="0">
                        <a:solidFill>
                          <a:schemeClr val="tx1"/>
                        </a:solidFill>
                        <a:effectLst/>
                        <a:latin typeface="+mn-lt"/>
                        <a:ea typeface="Times New Roman"/>
                        <a:cs typeface="+mn-cs"/>
                      </a:endParaRPr>
                    </a:p>
                  </a:txBody>
                  <a:tcPr marL="42242" marR="42242" marT="0" marB="0" anchor="ctr"/>
                </a:tc>
                <a:tc>
                  <a:txBody>
                    <a:bodyPr/>
                    <a:lstStyle/>
                    <a:p>
                      <a:pPr>
                        <a:spcAft>
                          <a:spcPts val="0"/>
                        </a:spcAft>
                      </a:pPr>
                      <a:r>
                        <a:rPr lang="fr-FR" sz="1400" dirty="0" smtClean="0">
                          <a:effectLst/>
                        </a:rPr>
                        <a:t>Quelle est votre fréquence de </a:t>
                      </a:r>
                      <a:r>
                        <a:rPr lang="fr-FR" sz="1400" b="1" dirty="0" smtClean="0">
                          <a:effectLst/>
                        </a:rPr>
                        <a:t>consultations des ressources électroniques </a:t>
                      </a:r>
                      <a:r>
                        <a:rPr lang="fr-FR" sz="1400" dirty="0" smtClean="0">
                          <a:effectLst/>
                        </a:rPr>
                        <a:t>de la Bibliothèque par l’intermédiaire de ses pages web ?</a:t>
                      </a:r>
                      <a:endParaRPr lang="fr-CA" sz="1400" b="0" dirty="0">
                        <a:solidFill>
                          <a:schemeClr val="tx1"/>
                        </a:solidFill>
                        <a:effectLst/>
                        <a:latin typeface="Times New Roman"/>
                        <a:ea typeface="Times New Roman"/>
                      </a:endParaRPr>
                    </a:p>
                  </a:txBody>
                  <a:tcPr marL="42242" marR="42242" marT="0" marB="0" anchor="ctr"/>
                </a:tc>
              </a:tr>
              <a:tr h="716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400" dirty="0" smtClean="0">
                          <a:effectLst/>
                        </a:rPr>
                        <a:t>QB3</a:t>
                      </a:r>
                      <a:endParaRPr lang="fr-CA" sz="1400" b="0" dirty="0" smtClean="0">
                        <a:solidFill>
                          <a:schemeClr val="tx1"/>
                        </a:solidFill>
                        <a:effectLst/>
                        <a:latin typeface="+mn-lt"/>
                        <a:ea typeface="Times New Roman"/>
                      </a:endParaRPr>
                    </a:p>
                  </a:txBody>
                  <a:tcPr marL="42242" marR="42242" marT="0" marB="0" anchor="ctr"/>
                </a:tc>
                <a:tc>
                  <a:txBody>
                    <a:bodyPr/>
                    <a:lstStyle/>
                    <a:p>
                      <a:pPr>
                        <a:spcAft>
                          <a:spcPts val="0"/>
                        </a:spcAft>
                      </a:pPr>
                      <a:r>
                        <a:rPr lang="fr-FR" sz="1400" dirty="0" smtClean="0">
                          <a:effectLst/>
                        </a:rPr>
                        <a:t>Quelle est votre fréquence </a:t>
                      </a:r>
                      <a:r>
                        <a:rPr lang="fr-FR" sz="1400" b="0" dirty="0" smtClean="0">
                          <a:effectLst/>
                        </a:rPr>
                        <a:t>d’</a:t>
                      </a:r>
                      <a:r>
                        <a:rPr lang="fr-FR" sz="1400" b="1" dirty="0" smtClean="0">
                          <a:effectLst/>
                        </a:rPr>
                        <a:t>utilisation de Yahoo, de Google ou de portails d’information</a:t>
                      </a:r>
                      <a:r>
                        <a:rPr lang="fr-FR" sz="1400" b="1" baseline="0" dirty="0" smtClean="0">
                          <a:effectLst/>
                        </a:rPr>
                        <a:t> </a:t>
                      </a:r>
                      <a:r>
                        <a:rPr lang="fr-FR" sz="1400" baseline="0" dirty="0" smtClean="0">
                          <a:effectLst/>
                        </a:rPr>
                        <a:t>autres que ceux de la Bibliothèque </a:t>
                      </a:r>
                      <a:r>
                        <a:rPr lang="fr-FR" sz="1400" dirty="0" smtClean="0">
                          <a:effectLst/>
                        </a:rPr>
                        <a:t>?</a:t>
                      </a:r>
                      <a:endParaRPr lang="fr-CA" sz="1400" b="0" dirty="0">
                        <a:solidFill>
                          <a:schemeClr val="tx1"/>
                        </a:solidFill>
                        <a:effectLst/>
                        <a:latin typeface="Times New Roman"/>
                        <a:ea typeface="Times New Roman"/>
                      </a:endParaRPr>
                    </a:p>
                  </a:txBody>
                  <a:tcPr marL="42242" marR="42242" marT="0" marB="0" anchor="ctr"/>
                </a:tc>
              </a:tr>
            </a:tbl>
          </a:graphicData>
        </a:graphic>
      </p:graphicFrame>
    </p:spTree>
    <p:custDataLst>
      <p:tags r:id="rId1"/>
    </p:custDataLst>
    <p:extLst>
      <p:ext uri="{BB962C8B-B14F-4D97-AF65-F5344CB8AC3E}">
        <p14:creationId xmlns:p14="http://schemas.microsoft.com/office/powerpoint/2010/main" val="3925005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Image 8"/>
          <p:cNvPicPr>
            <a:picLocks noChangeAspect="1"/>
          </p:cNvPicPr>
          <p:nvPr>
            <p:custDataLst>
              <p:tags r:id="rId2"/>
            </p:custDataLst>
          </p:nvPr>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3"/>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4"/>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36</a:t>
            </a:fld>
            <a:endParaRPr lang="fr-FR" dirty="0">
              <a:solidFill>
                <a:srgbClr val="5E5E5E"/>
              </a:solidFill>
              <a:latin typeface="Arial Narrow"/>
              <a:cs typeface="Arial Narrow"/>
            </a:endParaRPr>
          </a:p>
        </p:txBody>
      </p:sp>
      <p:graphicFrame>
        <p:nvGraphicFramePr>
          <p:cNvPr id="15" name="Graphique 14" title="2013"/>
          <p:cNvGraphicFramePr>
            <a:graphicFrameLocks/>
          </p:cNvGraphicFramePr>
          <p:nvPr>
            <p:custDataLst>
              <p:tags r:id="rId5"/>
            </p:custDataLst>
            <p:extLst>
              <p:ext uri="{D42A27DB-BD31-4B8C-83A1-F6EECF244321}">
                <p14:modId xmlns:p14="http://schemas.microsoft.com/office/powerpoint/2010/main" val="1576040592"/>
              </p:ext>
            </p:extLst>
          </p:nvPr>
        </p:nvGraphicFramePr>
        <p:xfrm>
          <a:off x="10639" y="1219200"/>
          <a:ext cx="4572000" cy="27432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6" name="Graphique 15"/>
          <p:cNvGraphicFramePr>
            <a:graphicFrameLocks/>
          </p:cNvGraphicFramePr>
          <p:nvPr>
            <p:custDataLst>
              <p:tags r:id="rId6"/>
            </p:custDataLst>
            <p:extLst>
              <p:ext uri="{D42A27DB-BD31-4B8C-83A1-F6EECF244321}">
                <p14:modId xmlns:p14="http://schemas.microsoft.com/office/powerpoint/2010/main" val="280822756"/>
              </p:ext>
            </p:extLst>
          </p:nvPr>
        </p:nvGraphicFramePr>
        <p:xfrm>
          <a:off x="4494362" y="1219199"/>
          <a:ext cx="4572000" cy="27432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7" name="Graphique 16"/>
          <p:cNvGraphicFramePr>
            <a:graphicFrameLocks/>
          </p:cNvGraphicFramePr>
          <p:nvPr>
            <p:custDataLst>
              <p:tags r:id="rId7"/>
            </p:custDataLst>
            <p:extLst>
              <p:ext uri="{D42A27DB-BD31-4B8C-83A1-F6EECF244321}">
                <p14:modId xmlns:p14="http://schemas.microsoft.com/office/powerpoint/2010/main" val="2427640110"/>
              </p:ext>
            </p:extLst>
          </p:nvPr>
        </p:nvGraphicFramePr>
        <p:xfrm>
          <a:off x="10639" y="3962399"/>
          <a:ext cx="4572000" cy="2508271"/>
        </p:xfrm>
        <a:graphic>
          <a:graphicData uri="http://schemas.openxmlformats.org/drawingml/2006/chart">
            <c:chart xmlns:c="http://schemas.openxmlformats.org/drawingml/2006/chart" xmlns:r="http://schemas.openxmlformats.org/officeDocument/2006/relationships" r:id="rId22"/>
          </a:graphicData>
        </a:graphic>
      </p:graphicFrame>
      <p:sp>
        <p:nvSpPr>
          <p:cNvPr id="18" name="Rectangle 2"/>
          <p:cNvSpPr txBox="1">
            <a:spLocks noChangeArrowheads="1"/>
          </p:cNvSpPr>
          <p:nvPr>
            <p:custDataLst>
              <p:tags r:id="rId8"/>
            </p:custDataLst>
          </p:nvPr>
        </p:nvSpPr>
        <p:spPr>
          <a:xfrm>
            <a:off x="604888" y="751334"/>
            <a:ext cx="8150923"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300" dirty="0" smtClean="0">
                <a:solidFill>
                  <a:srgbClr val="E7021A"/>
                </a:solidFill>
                <a:latin typeface="Times New Roman" pitchFamily="18" charset="0"/>
                <a:cs typeface="Times New Roman" pitchFamily="18" charset="0"/>
              </a:rPr>
              <a:t>Utilisation de la Bibliothèque</a:t>
            </a:r>
            <a:endParaRPr lang="fr-FR" sz="3300" dirty="0">
              <a:solidFill>
                <a:srgbClr val="E7021A"/>
              </a:solidFill>
              <a:latin typeface="Times New Roman" pitchFamily="18" charset="0"/>
              <a:cs typeface="Times New Roman" pitchFamily="18" charset="0"/>
            </a:endParaRPr>
          </a:p>
        </p:txBody>
      </p:sp>
      <p:sp>
        <p:nvSpPr>
          <p:cNvPr id="24" name="ZoneTexte 23"/>
          <p:cNvSpPr txBox="1"/>
          <p:nvPr>
            <p:custDataLst>
              <p:tags r:id="rId9"/>
            </p:custDataLst>
          </p:nvPr>
        </p:nvSpPr>
        <p:spPr>
          <a:xfrm>
            <a:off x="6287601" y="5238659"/>
            <a:ext cx="1707841" cy="307777"/>
          </a:xfrm>
          <a:prstGeom prst="rect">
            <a:avLst/>
          </a:prstGeom>
          <a:noFill/>
        </p:spPr>
        <p:txBody>
          <a:bodyPr wrap="square" rtlCol="0">
            <a:spAutoFit/>
          </a:bodyPr>
          <a:lstStyle/>
          <a:p>
            <a:r>
              <a:rPr lang="fr-CA" sz="1400" dirty="0" smtClean="0"/>
              <a:t>Autres sites</a:t>
            </a:r>
            <a:endParaRPr lang="fr-CA" sz="1400" dirty="0"/>
          </a:p>
        </p:txBody>
      </p:sp>
      <p:sp>
        <p:nvSpPr>
          <p:cNvPr id="25" name="ZoneTexte 24"/>
          <p:cNvSpPr txBox="1"/>
          <p:nvPr>
            <p:custDataLst>
              <p:tags r:id="rId10"/>
            </p:custDataLst>
          </p:nvPr>
        </p:nvSpPr>
        <p:spPr>
          <a:xfrm>
            <a:off x="6287602" y="4911526"/>
            <a:ext cx="807913" cy="307777"/>
          </a:xfrm>
          <a:prstGeom prst="rect">
            <a:avLst/>
          </a:prstGeom>
          <a:noFill/>
        </p:spPr>
        <p:txBody>
          <a:bodyPr wrap="none" rtlCol="0">
            <a:spAutoFit/>
          </a:bodyPr>
          <a:lstStyle/>
          <a:p>
            <a:r>
              <a:rPr lang="fr-CA" sz="1400" dirty="0" smtClean="0"/>
              <a:t>Site web</a:t>
            </a:r>
            <a:endParaRPr lang="fr-CA" sz="1400" dirty="0"/>
          </a:p>
        </p:txBody>
      </p:sp>
      <p:sp>
        <p:nvSpPr>
          <p:cNvPr id="26" name="ZoneTexte 25"/>
          <p:cNvSpPr txBox="1"/>
          <p:nvPr>
            <p:custDataLst>
              <p:tags r:id="rId11"/>
            </p:custDataLst>
          </p:nvPr>
        </p:nvSpPr>
        <p:spPr>
          <a:xfrm>
            <a:off x="6287602" y="4584392"/>
            <a:ext cx="851515" cy="307777"/>
          </a:xfrm>
          <a:prstGeom prst="rect">
            <a:avLst/>
          </a:prstGeom>
          <a:noFill/>
        </p:spPr>
        <p:txBody>
          <a:bodyPr wrap="none" rtlCol="0">
            <a:spAutoFit/>
          </a:bodyPr>
          <a:lstStyle/>
          <a:p>
            <a:r>
              <a:rPr lang="fr-CA" sz="1400" dirty="0" smtClean="0"/>
              <a:t>Sur place</a:t>
            </a:r>
            <a:endParaRPr lang="fr-CA" sz="1400" dirty="0"/>
          </a:p>
        </p:txBody>
      </p:sp>
      <p:pic>
        <p:nvPicPr>
          <p:cNvPr id="4" name="Image 3"/>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a:xfrm>
            <a:off x="6126422" y="4525006"/>
            <a:ext cx="195684" cy="1271949"/>
          </a:xfrm>
          <a:prstGeom prst="rect">
            <a:avLst/>
          </a:prstGeom>
        </p:spPr>
      </p:pic>
      <p:sp>
        <p:nvSpPr>
          <p:cNvPr id="27" name="ZoneTexte 26"/>
          <p:cNvSpPr txBox="1"/>
          <p:nvPr>
            <p:custDataLst>
              <p:tags r:id="rId13"/>
            </p:custDataLst>
          </p:nvPr>
        </p:nvSpPr>
        <p:spPr>
          <a:xfrm>
            <a:off x="3135220" y="2019467"/>
            <a:ext cx="1211635" cy="461665"/>
          </a:xfrm>
          <a:prstGeom prst="rect">
            <a:avLst/>
          </a:prstGeom>
          <a:noFill/>
        </p:spPr>
        <p:txBody>
          <a:bodyPr wrap="square" rtlCol="0">
            <a:spAutoFit/>
          </a:bodyPr>
          <a:lstStyle/>
          <a:p>
            <a:r>
              <a:rPr lang="fr-CA" sz="2400" dirty="0" smtClean="0"/>
              <a:t>2013</a:t>
            </a:r>
            <a:endParaRPr lang="fr-CA" sz="2400" dirty="0"/>
          </a:p>
        </p:txBody>
      </p:sp>
      <p:sp>
        <p:nvSpPr>
          <p:cNvPr id="28" name="ZoneTexte 27"/>
          <p:cNvSpPr txBox="1"/>
          <p:nvPr>
            <p:custDataLst>
              <p:tags r:id="rId14"/>
            </p:custDataLst>
          </p:nvPr>
        </p:nvSpPr>
        <p:spPr>
          <a:xfrm>
            <a:off x="7590559" y="2019467"/>
            <a:ext cx="1211635" cy="461665"/>
          </a:xfrm>
          <a:prstGeom prst="rect">
            <a:avLst/>
          </a:prstGeom>
          <a:noFill/>
        </p:spPr>
        <p:txBody>
          <a:bodyPr wrap="square" rtlCol="0">
            <a:spAutoFit/>
          </a:bodyPr>
          <a:lstStyle/>
          <a:p>
            <a:r>
              <a:rPr lang="fr-CA" sz="2400" dirty="0" smtClean="0"/>
              <a:t>2007</a:t>
            </a:r>
            <a:endParaRPr lang="fr-CA" sz="2400" dirty="0"/>
          </a:p>
        </p:txBody>
      </p:sp>
      <p:sp>
        <p:nvSpPr>
          <p:cNvPr id="29" name="ZoneTexte 28"/>
          <p:cNvSpPr txBox="1"/>
          <p:nvPr>
            <p:custDataLst>
              <p:tags r:id="rId15"/>
            </p:custDataLst>
          </p:nvPr>
        </p:nvSpPr>
        <p:spPr>
          <a:xfrm>
            <a:off x="3135220" y="4515706"/>
            <a:ext cx="1211635" cy="461665"/>
          </a:xfrm>
          <a:prstGeom prst="rect">
            <a:avLst/>
          </a:prstGeom>
          <a:noFill/>
        </p:spPr>
        <p:txBody>
          <a:bodyPr wrap="square" rtlCol="0">
            <a:spAutoFit/>
          </a:bodyPr>
          <a:lstStyle/>
          <a:p>
            <a:r>
              <a:rPr lang="fr-CA" sz="2400" dirty="0" smtClean="0"/>
              <a:t>2005</a:t>
            </a:r>
            <a:endParaRPr lang="fr-CA" sz="2400" dirty="0"/>
          </a:p>
        </p:txBody>
      </p:sp>
    </p:spTree>
    <p:custDataLst>
      <p:tags r:id="rId1"/>
    </p:custDataLst>
    <p:extLst>
      <p:ext uri="{BB962C8B-B14F-4D97-AF65-F5344CB8AC3E}">
        <p14:creationId xmlns:p14="http://schemas.microsoft.com/office/powerpoint/2010/main" val="42763678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Image 8"/>
          <p:cNvPicPr>
            <a:picLocks noChangeAspect="1"/>
          </p:cNvPicPr>
          <p:nvPr>
            <p:custDataLst>
              <p:tags r:id="rId2"/>
            </p:custDataLst>
          </p:nvPr>
        </p:nvPicPr>
        <mc:AlternateContent xmlns:mc="http://schemas.openxmlformats.org/markup-compatibility/2006">
          <mc:Choice xmlns:ma="http://schemas.microsoft.com/office/mac/drawingml/2008/main" xmlns:mv="urn:schemas-microsoft-com:mac:vml" xmlns="" Requires="ma">
            <p:blipFill>
              <a:blip r:embed="rId28"/>
              <a:stretch>
                <a:fillRect/>
              </a:stretch>
            </p:blipFill>
          </mc:Choice>
          <mc:Fallback>
            <p:blipFill>
              <a:blip r:embed="rId29"/>
              <a:stretch>
                <a:fillRect/>
              </a:stretch>
            </p:blipFill>
          </mc:Fallback>
        </mc:AlternateContent>
        <p:spPr>
          <a:xfrm>
            <a:off x="994752" y="6423046"/>
            <a:ext cx="6769100" cy="38100"/>
          </a:xfrm>
          <a:prstGeom prst="rect">
            <a:avLst/>
          </a:prstGeom>
        </p:spPr>
      </p:pic>
      <p:sp>
        <p:nvSpPr>
          <p:cNvPr id="11" name="Espace réservé du pied de page 3"/>
          <p:cNvSpPr>
            <a:spLocks noGrp="1"/>
          </p:cNvSpPr>
          <p:nvPr>
            <p:ph type="ftr" sz="quarter" idx="10"/>
            <p:custDataLst>
              <p:tags r:id="rId3"/>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12" name="Espace réservé du numéro de diapositive 4"/>
          <p:cNvSpPr>
            <a:spLocks noGrp="1"/>
          </p:cNvSpPr>
          <p:nvPr>
            <p:ph type="sldNum" sz="quarter" idx="11"/>
            <p:custDataLst>
              <p:tags r:id="rId4"/>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37</a:t>
            </a:fld>
            <a:endParaRPr lang="fr-FR" dirty="0">
              <a:solidFill>
                <a:srgbClr val="5E5E5E"/>
              </a:solidFill>
              <a:latin typeface="Arial Narrow"/>
              <a:cs typeface="Arial Narrow"/>
            </a:endParaRPr>
          </a:p>
        </p:txBody>
      </p:sp>
      <p:graphicFrame>
        <p:nvGraphicFramePr>
          <p:cNvPr id="10" name="Graphique 9" title="2013"/>
          <p:cNvGraphicFramePr>
            <a:graphicFrameLocks/>
          </p:cNvGraphicFramePr>
          <p:nvPr>
            <p:custDataLst>
              <p:tags r:id="rId5"/>
            </p:custDataLst>
            <p:extLst>
              <p:ext uri="{D42A27DB-BD31-4B8C-83A1-F6EECF244321}">
                <p14:modId xmlns:p14="http://schemas.microsoft.com/office/powerpoint/2010/main" val="1099661749"/>
              </p:ext>
            </p:extLst>
          </p:nvPr>
        </p:nvGraphicFramePr>
        <p:xfrm>
          <a:off x="10638" y="1604509"/>
          <a:ext cx="4572000" cy="2402188"/>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8" name="Graphique 17" title="2013"/>
          <p:cNvGraphicFramePr>
            <a:graphicFrameLocks/>
          </p:cNvGraphicFramePr>
          <p:nvPr>
            <p:custDataLst>
              <p:tags r:id="rId6"/>
            </p:custDataLst>
            <p:extLst>
              <p:ext uri="{D42A27DB-BD31-4B8C-83A1-F6EECF244321}">
                <p14:modId xmlns:p14="http://schemas.microsoft.com/office/powerpoint/2010/main" val="4039778576"/>
              </p:ext>
            </p:extLst>
          </p:nvPr>
        </p:nvGraphicFramePr>
        <p:xfrm>
          <a:off x="4572000" y="1604509"/>
          <a:ext cx="4572000" cy="2402188"/>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19" name="Graphique 18" title="2013"/>
          <p:cNvGraphicFramePr>
            <a:graphicFrameLocks/>
          </p:cNvGraphicFramePr>
          <p:nvPr>
            <p:custDataLst>
              <p:tags r:id="rId7"/>
            </p:custDataLst>
            <p:extLst>
              <p:ext uri="{D42A27DB-BD31-4B8C-83A1-F6EECF244321}">
                <p14:modId xmlns:p14="http://schemas.microsoft.com/office/powerpoint/2010/main" val="2235632558"/>
              </p:ext>
            </p:extLst>
          </p:nvPr>
        </p:nvGraphicFramePr>
        <p:xfrm>
          <a:off x="0" y="3929062"/>
          <a:ext cx="4572000" cy="2581275"/>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20" name="Graphique 19" title="2013"/>
          <p:cNvGraphicFramePr>
            <a:graphicFrameLocks/>
          </p:cNvGraphicFramePr>
          <p:nvPr>
            <p:custDataLst>
              <p:tags r:id="rId8"/>
            </p:custDataLst>
            <p:extLst>
              <p:ext uri="{D42A27DB-BD31-4B8C-83A1-F6EECF244321}">
                <p14:modId xmlns:p14="http://schemas.microsoft.com/office/powerpoint/2010/main" val="3505918809"/>
              </p:ext>
            </p:extLst>
          </p:nvPr>
        </p:nvGraphicFramePr>
        <p:xfrm>
          <a:off x="4582638" y="3929061"/>
          <a:ext cx="4572000" cy="2581275"/>
        </p:xfrm>
        <a:graphic>
          <a:graphicData uri="http://schemas.openxmlformats.org/drawingml/2006/chart">
            <c:chart xmlns:c="http://schemas.openxmlformats.org/drawingml/2006/chart" xmlns:r="http://schemas.openxmlformats.org/officeDocument/2006/relationships" r:id="rId33"/>
          </a:graphicData>
        </a:graphic>
      </p:graphicFrame>
      <p:sp>
        <p:nvSpPr>
          <p:cNvPr id="15" name="ZoneTexte 14"/>
          <p:cNvSpPr txBox="1"/>
          <p:nvPr>
            <p:custDataLst>
              <p:tags r:id="rId9"/>
            </p:custDataLst>
          </p:nvPr>
        </p:nvSpPr>
        <p:spPr>
          <a:xfrm>
            <a:off x="3135220" y="2097101"/>
            <a:ext cx="1211635" cy="461665"/>
          </a:xfrm>
          <a:prstGeom prst="rect">
            <a:avLst/>
          </a:prstGeom>
          <a:noFill/>
        </p:spPr>
        <p:txBody>
          <a:bodyPr wrap="square" rtlCol="0">
            <a:spAutoFit/>
          </a:bodyPr>
          <a:lstStyle/>
          <a:p>
            <a:r>
              <a:rPr lang="fr-CA" sz="2400" dirty="0" smtClean="0"/>
              <a:t>BUL</a:t>
            </a:r>
            <a:endParaRPr lang="fr-CA" sz="2400" dirty="0"/>
          </a:p>
        </p:txBody>
      </p:sp>
      <p:sp>
        <p:nvSpPr>
          <p:cNvPr id="16" name="ZoneTexte 15"/>
          <p:cNvSpPr txBox="1"/>
          <p:nvPr>
            <p:custDataLst>
              <p:tags r:id="rId10"/>
            </p:custDataLst>
          </p:nvPr>
        </p:nvSpPr>
        <p:spPr>
          <a:xfrm>
            <a:off x="7590559" y="2097101"/>
            <a:ext cx="1303275" cy="461665"/>
          </a:xfrm>
          <a:prstGeom prst="rect">
            <a:avLst/>
          </a:prstGeom>
          <a:noFill/>
        </p:spPr>
        <p:txBody>
          <a:bodyPr wrap="square" rtlCol="0">
            <a:spAutoFit/>
          </a:bodyPr>
          <a:lstStyle/>
          <a:p>
            <a:r>
              <a:rPr lang="fr-CA" sz="2400" dirty="0" smtClean="0"/>
              <a:t>CREPUQ</a:t>
            </a:r>
            <a:endParaRPr lang="fr-CA" sz="2400" dirty="0"/>
          </a:p>
        </p:txBody>
      </p:sp>
      <p:sp>
        <p:nvSpPr>
          <p:cNvPr id="17" name="ZoneTexte 16"/>
          <p:cNvSpPr txBox="1"/>
          <p:nvPr>
            <p:custDataLst>
              <p:tags r:id="rId11"/>
            </p:custDataLst>
          </p:nvPr>
        </p:nvSpPr>
        <p:spPr>
          <a:xfrm>
            <a:off x="3135220" y="4515706"/>
            <a:ext cx="1211635" cy="461665"/>
          </a:xfrm>
          <a:prstGeom prst="rect">
            <a:avLst/>
          </a:prstGeom>
          <a:noFill/>
        </p:spPr>
        <p:txBody>
          <a:bodyPr wrap="square" rtlCol="0">
            <a:spAutoFit/>
          </a:bodyPr>
          <a:lstStyle/>
          <a:p>
            <a:r>
              <a:rPr lang="fr-CA" sz="2400" dirty="0" smtClean="0"/>
              <a:t>U-15</a:t>
            </a:r>
            <a:endParaRPr lang="fr-CA" sz="2400" dirty="0"/>
          </a:p>
        </p:txBody>
      </p:sp>
      <p:sp>
        <p:nvSpPr>
          <p:cNvPr id="23" name="ZoneTexte 22"/>
          <p:cNvSpPr txBox="1"/>
          <p:nvPr>
            <p:custDataLst>
              <p:tags r:id="rId12"/>
            </p:custDataLst>
          </p:nvPr>
        </p:nvSpPr>
        <p:spPr>
          <a:xfrm>
            <a:off x="7590559" y="4515705"/>
            <a:ext cx="1211635" cy="461665"/>
          </a:xfrm>
          <a:prstGeom prst="rect">
            <a:avLst/>
          </a:prstGeom>
          <a:noFill/>
        </p:spPr>
        <p:txBody>
          <a:bodyPr wrap="square" rtlCol="0">
            <a:spAutoFit/>
          </a:bodyPr>
          <a:lstStyle/>
          <a:p>
            <a:r>
              <a:rPr lang="fr-CA" sz="2400" dirty="0" smtClean="0"/>
              <a:t>ABRC</a:t>
            </a:r>
            <a:endParaRPr lang="fr-CA" sz="2400" dirty="0"/>
          </a:p>
        </p:txBody>
      </p:sp>
      <p:pic>
        <p:nvPicPr>
          <p:cNvPr id="2" name="Image 1"/>
          <p:cNvPicPr>
            <a:picLocks noChangeAspect="1"/>
          </p:cNvPicPr>
          <p:nvPr>
            <p:custDataLst>
              <p:tags r:id="rId13"/>
            </p:custDataLst>
          </p:nvPr>
        </p:nvPicPr>
        <p:blipFill>
          <a:blip r:embed="rId34">
            <a:extLst>
              <a:ext uri="{28A0092B-C50C-407E-A947-70E740481C1C}">
                <a14:useLocalDpi xmlns:a14="http://schemas.microsoft.com/office/drawing/2010/main" val="0"/>
              </a:ext>
            </a:extLst>
          </a:blip>
          <a:stretch>
            <a:fillRect/>
          </a:stretch>
        </p:blipFill>
        <p:spPr>
          <a:xfrm>
            <a:off x="5625877" y="1448245"/>
            <a:ext cx="152400" cy="152400"/>
          </a:xfrm>
          <a:prstGeom prst="rect">
            <a:avLst/>
          </a:prstGeom>
        </p:spPr>
      </p:pic>
      <p:pic>
        <p:nvPicPr>
          <p:cNvPr id="5" name="Image 4"/>
          <p:cNvPicPr>
            <a:picLocks noChangeAspect="1"/>
          </p:cNvPicPr>
          <p:nvPr>
            <p:custDataLst>
              <p:tags r:id="rId14"/>
            </p:custDataLst>
          </p:nvPr>
        </p:nvPicPr>
        <p:blipFill>
          <a:blip r:embed="rId35">
            <a:extLst>
              <a:ext uri="{28A0092B-C50C-407E-A947-70E740481C1C}">
                <a14:useLocalDpi xmlns:a14="http://schemas.microsoft.com/office/drawing/2010/main" val="0"/>
              </a:ext>
            </a:extLst>
          </a:blip>
          <a:stretch>
            <a:fillRect/>
          </a:stretch>
        </p:blipFill>
        <p:spPr>
          <a:xfrm>
            <a:off x="4413845" y="1453008"/>
            <a:ext cx="152400" cy="142875"/>
          </a:xfrm>
          <a:prstGeom prst="rect">
            <a:avLst/>
          </a:prstGeom>
        </p:spPr>
      </p:pic>
      <p:pic>
        <p:nvPicPr>
          <p:cNvPr id="7" name="Image 6"/>
          <p:cNvPicPr>
            <a:picLocks noChangeAspect="1"/>
          </p:cNvPicPr>
          <p:nvPr>
            <p:custDataLst>
              <p:tags r:id="rId15"/>
            </p:custDataLst>
          </p:nvPr>
        </p:nvPicPr>
        <p:blipFill>
          <a:blip r:embed="rId36">
            <a:extLst>
              <a:ext uri="{28A0092B-C50C-407E-A947-70E740481C1C}">
                <a14:useLocalDpi xmlns:a14="http://schemas.microsoft.com/office/drawing/2010/main" val="0"/>
              </a:ext>
            </a:extLst>
          </a:blip>
          <a:stretch>
            <a:fillRect/>
          </a:stretch>
        </p:blipFill>
        <p:spPr>
          <a:xfrm>
            <a:off x="3201814" y="1448245"/>
            <a:ext cx="152400" cy="152400"/>
          </a:xfrm>
          <a:prstGeom prst="rect">
            <a:avLst/>
          </a:prstGeom>
        </p:spPr>
      </p:pic>
      <p:sp>
        <p:nvSpPr>
          <p:cNvPr id="24" name="ZoneTexte 23"/>
          <p:cNvSpPr txBox="1"/>
          <p:nvPr>
            <p:custDataLst>
              <p:tags r:id="rId16"/>
            </p:custDataLst>
          </p:nvPr>
        </p:nvSpPr>
        <p:spPr>
          <a:xfrm>
            <a:off x="5778277" y="1369655"/>
            <a:ext cx="1707841" cy="307777"/>
          </a:xfrm>
          <a:prstGeom prst="rect">
            <a:avLst/>
          </a:prstGeom>
          <a:noFill/>
        </p:spPr>
        <p:txBody>
          <a:bodyPr wrap="square" rtlCol="0">
            <a:spAutoFit/>
          </a:bodyPr>
          <a:lstStyle/>
          <a:p>
            <a:r>
              <a:rPr lang="fr-CA" sz="1400" dirty="0" smtClean="0"/>
              <a:t>Autres sites</a:t>
            </a:r>
            <a:endParaRPr lang="fr-CA" sz="1400" dirty="0"/>
          </a:p>
        </p:txBody>
      </p:sp>
      <p:sp>
        <p:nvSpPr>
          <p:cNvPr id="25" name="ZoneTexte 24"/>
          <p:cNvSpPr txBox="1"/>
          <p:nvPr>
            <p:custDataLst>
              <p:tags r:id="rId17"/>
            </p:custDataLst>
          </p:nvPr>
        </p:nvSpPr>
        <p:spPr>
          <a:xfrm>
            <a:off x="4561932" y="1369655"/>
            <a:ext cx="807913" cy="307777"/>
          </a:xfrm>
          <a:prstGeom prst="rect">
            <a:avLst/>
          </a:prstGeom>
          <a:noFill/>
        </p:spPr>
        <p:txBody>
          <a:bodyPr wrap="none" rtlCol="0">
            <a:spAutoFit/>
          </a:bodyPr>
          <a:lstStyle/>
          <a:p>
            <a:r>
              <a:rPr lang="fr-CA" sz="1400" dirty="0" smtClean="0"/>
              <a:t>Site web</a:t>
            </a:r>
            <a:endParaRPr lang="fr-CA" sz="1400" dirty="0"/>
          </a:p>
        </p:txBody>
      </p:sp>
      <p:sp>
        <p:nvSpPr>
          <p:cNvPr id="26" name="ZoneTexte 25"/>
          <p:cNvSpPr txBox="1"/>
          <p:nvPr>
            <p:custDataLst>
              <p:tags r:id="rId18"/>
            </p:custDataLst>
          </p:nvPr>
        </p:nvSpPr>
        <p:spPr>
          <a:xfrm>
            <a:off x="3354214" y="1369655"/>
            <a:ext cx="851515" cy="307777"/>
          </a:xfrm>
          <a:prstGeom prst="rect">
            <a:avLst/>
          </a:prstGeom>
          <a:noFill/>
        </p:spPr>
        <p:txBody>
          <a:bodyPr wrap="none" rtlCol="0">
            <a:spAutoFit/>
          </a:bodyPr>
          <a:lstStyle/>
          <a:p>
            <a:r>
              <a:rPr lang="fr-CA" sz="1400" dirty="0" smtClean="0"/>
              <a:t>Sur place</a:t>
            </a:r>
            <a:endParaRPr lang="fr-CA" sz="1400" dirty="0"/>
          </a:p>
        </p:txBody>
      </p:sp>
      <p:sp>
        <p:nvSpPr>
          <p:cNvPr id="27" name="Rectangle 2"/>
          <p:cNvSpPr txBox="1">
            <a:spLocks noChangeArrowheads="1"/>
          </p:cNvSpPr>
          <p:nvPr>
            <p:custDataLst>
              <p:tags r:id="rId19"/>
            </p:custDataLst>
          </p:nvPr>
        </p:nvSpPr>
        <p:spPr>
          <a:xfrm>
            <a:off x="604888" y="751334"/>
            <a:ext cx="8150923"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dirty="0" smtClean="0">
                <a:solidFill>
                  <a:srgbClr val="E7021A"/>
                </a:solidFill>
                <a:latin typeface="Times New Roman" pitchFamily="18" charset="0"/>
                <a:cs typeface="Times New Roman" pitchFamily="18" charset="0"/>
              </a:rPr>
              <a:t>Utilisation pour différents groupes de BU</a:t>
            </a:r>
            <a:endParaRPr lang="fr-FR" sz="3200" dirty="0">
              <a:solidFill>
                <a:srgbClr val="E7021A"/>
              </a:solidFill>
              <a:latin typeface="Times New Roman" pitchFamily="18" charset="0"/>
              <a:cs typeface="Times New Roman" pitchFamily="18" charset="0"/>
            </a:endParaRPr>
          </a:p>
        </p:txBody>
      </p:sp>
      <p:sp>
        <p:nvSpPr>
          <p:cNvPr id="28" name="Ellipse 27"/>
          <p:cNvSpPr/>
          <p:nvPr>
            <p:custDataLst>
              <p:tags r:id="rId20"/>
            </p:custDataLst>
          </p:nvPr>
        </p:nvSpPr>
        <p:spPr>
          <a:xfrm>
            <a:off x="3638990" y="5934075"/>
            <a:ext cx="657225" cy="4191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9" name="Ellipse 28"/>
          <p:cNvSpPr/>
          <p:nvPr>
            <p:custDataLst>
              <p:tags r:id="rId21"/>
            </p:custDataLst>
          </p:nvPr>
        </p:nvSpPr>
        <p:spPr>
          <a:xfrm>
            <a:off x="8144969" y="5934075"/>
            <a:ext cx="657225" cy="4191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0" name="Connecteur droit avec flèche 29"/>
          <p:cNvCxnSpPr/>
          <p:nvPr>
            <p:custDataLst>
              <p:tags r:id="rId22"/>
            </p:custDataLst>
          </p:nvPr>
        </p:nvCxnSpPr>
        <p:spPr>
          <a:xfrm flipH="1" flipV="1">
            <a:off x="742951" y="3771901"/>
            <a:ext cx="4429124" cy="205739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custDataLst>
              <p:tags r:id="rId23"/>
            </p:custDataLst>
          </p:nvPr>
        </p:nvCxnSpPr>
        <p:spPr>
          <a:xfrm flipV="1">
            <a:off x="585838" y="3819526"/>
            <a:ext cx="0" cy="195262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Flèche vers le bas 36"/>
          <p:cNvSpPr/>
          <p:nvPr>
            <p:custDataLst>
              <p:tags r:id="rId24"/>
            </p:custDataLst>
          </p:nvPr>
        </p:nvSpPr>
        <p:spPr>
          <a:xfrm>
            <a:off x="597745" y="4795838"/>
            <a:ext cx="128588" cy="502592"/>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38" name="Flèche vers le bas 37"/>
          <p:cNvSpPr/>
          <p:nvPr>
            <p:custDataLst>
              <p:tags r:id="rId25"/>
            </p:custDataLst>
          </p:nvPr>
        </p:nvSpPr>
        <p:spPr>
          <a:xfrm>
            <a:off x="5183982" y="4795838"/>
            <a:ext cx="128588" cy="502592"/>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229554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l="23835" r="35903"/>
          <a:stretch/>
        </p:blipFill>
        <p:spPr>
          <a:xfrm>
            <a:off x="6057901" y="-31710"/>
            <a:ext cx="3118048" cy="6890607"/>
          </a:xfrm>
          <a:prstGeom prst="rect">
            <a:avLst/>
          </a:prstGeom>
        </p:spPr>
      </p:pic>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pPr>
            <a:r>
              <a:rPr lang="fr-CA" sz="2200" dirty="0" smtClean="0">
                <a:latin typeface="Times New Roman" pitchFamily="18" charset="0"/>
                <a:cs typeface="Times New Roman" pitchFamily="18" charset="0"/>
              </a:rPr>
              <a:t>Très peu de variation depuis 2005</a:t>
            </a:r>
          </a:p>
          <a:p>
            <a:pPr>
              <a:spcBef>
                <a:spcPts val="900"/>
              </a:spcBef>
              <a:spcAft>
                <a:spcPts val="900"/>
              </a:spcAft>
              <a:buClr>
                <a:srgbClr val="E7021A"/>
              </a:buClr>
            </a:pPr>
            <a:r>
              <a:rPr lang="fr-CA" sz="2200" dirty="0" smtClean="0">
                <a:latin typeface="Times New Roman" pitchFamily="18" charset="0"/>
                <a:cs typeface="Times New Roman" pitchFamily="18" charset="0"/>
              </a:rPr>
              <a:t>Variations notables :</a:t>
            </a:r>
          </a:p>
          <a:p>
            <a:pPr lvl="1">
              <a:spcBef>
                <a:spcPts val="900"/>
              </a:spcBef>
              <a:spcAft>
                <a:spcPts val="900"/>
              </a:spcAft>
              <a:buClr>
                <a:srgbClr val="E7021A"/>
              </a:buClr>
            </a:pPr>
            <a:r>
              <a:rPr lang="fr-CA" sz="1800" dirty="0">
                <a:latin typeface="Times New Roman" pitchFamily="18" charset="0"/>
                <a:cs typeface="Times New Roman" pitchFamily="18" charset="0"/>
              </a:rPr>
              <a:t>Augmentation de l’utilisation d’autres moteurs de recherche </a:t>
            </a:r>
            <a:r>
              <a:rPr lang="fr-CA" sz="1800" dirty="0" smtClean="0">
                <a:latin typeface="Times New Roman" pitchFamily="18" charset="0"/>
                <a:cs typeface="Times New Roman" pitchFamily="18" charset="0"/>
              </a:rPr>
              <a:t>(65% </a:t>
            </a:r>
            <a:r>
              <a:rPr lang="fr-CA" sz="1800" dirty="0">
                <a:latin typeface="Times New Roman" pitchFamily="18" charset="0"/>
                <a:cs typeface="Times New Roman" pitchFamily="18" charset="0"/>
              </a:rPr>
              <a:t>à 79</a:t>
            </a:r>
            <a:r>
              <a:rPr lang="fr-CA" sz="1800" dirty="0" smtClean="0">
                <a:latin typeface="Times New Roman" pitchFamily="18" charset="0"/>
                <a:cs typeface="Times New Roman" pitchFamily="18" charset="0"/>
              </a:rPr>
              <a:t>%)</a:t>
            </a:r>
          </a:p>
          <a:p>
            <a:pPr lvl="1">
              <a:spcBef>
                <a:spcPts val="900"/>
              </a:spcBef>
              <a:spcAft>
                <a:spcPts val="900"/>
              </a:spcAft>
              <a:buClr>
                <a:srgbClr val="E7021A"/>
              </a:buClr>
            </a:pPr>
            <a:r>
              <a:rPr lang="fr-CA" sz="1800" dirty="0" smtClean="0">
                <a:latin typeface="Times New Roman" pitchFamily="18" charset="0"/>
                <a:cs typeface="Times New Roman" pitchFamily="18" charset="0"/>
              </a:rPr>
              <a:t>Stagnation de </a:t>
            </a:r>
            <a:r>
              <a:rPr lang="fr-CA" sz="1800" dirty="0">
                <a:latin typeface="Times New Roman" pitchFamily="18" charset="0"/>
                <a:cs typeface="Times New Roman" pitchFamily="18" charset="0"/>
              </a:rPr>
              <a:t>la fréquentation</a:t>
            </a:r>
          </a:p>
          <a:p>
            <a:pPr lvl="1">
              <a:spcBef>
                <a:spcPts val="900"/>
              </a:spcBef>
              <a:spcAft>
                <a:spcPts val="900"/>
              </a:spcAft>
              <a:buClr>
                <a:srgbClr val="E7021A"/>
              </a:buClr>
            </a:pPr>
            <a:r>
              <a:rPr lang="fr-CA" sz="1800" dirty="0">
                <a:latin typeface="Times New Roman" pitchFamily="18" charset="0"/>
                <a:cs typeface="Times New Roman" pitchFamily="18" charset="0"/>
              </a:rPr>
              <a:t>Diminution de l’utilisation du site web (ou d’Ariane </a:t>
            </a:r>
            <a:r>
              <a:rPr lang="fr-CA" sz="1800" dirty="0" smtClean="0">
                <a:latin typeface="Times New Roman" pitchFamily="18" charset="0"/>
                <a:cs typeface="Times New Roman" pitchFamily="18" charset="0"/>
              </a:rPr>
              <a:t>?)</a:t>
            </a:r>
            <a:endParaRPr lang="fr-CA" sz="1800" dirty="0">
              <a:latin typeface="Times New Roman" pitchFamily="18" charset="0"/>
              <a:cs typeface="Times New Roman" pitchFamily="18" charset="0"/>
            </a:endParaRPr>
          </a:p>
          <a:p>
            <a:pPr>
              <a:spcBef>
                <a:spcPts val="900"/>
              </a:spcBef>
              <a:spcAft>
                <a:spcPts val="900"/>
              </a:spcAft>
              <a:buClr>
                <a:srgbClr val="E7021A"/>
              </a:buClr>
            </a:pPr>
            <a:r>
              <a:rPr lang="fr-CA" sz="2200" dirty="0" smtClean="0">
                <a:latin typeface="Times New Roman" pitchFamily="18" charset="0"/>
                <a:cs typeface="Times New Roman" pitchFamily="18" charset="0"/>
              </a:rPr>
              <a:t>Résultats très semblables aux autres BU, à l’exception de :</a:t>
            </a:r>
          </a:p>
          <a:p>
            <a:pPr lvl="1">
              <a:spcBef>
                <a:spcPts val="900"/>
              </a:spcBef>
              <a:spcAft>
                <a:spcPts val="900"/>
              </a:spcAft>
              <a:buClr>
                <a:srgbClr val="E7021A"/>
              </a:buClr>
            </a:pPr>
            <a:r>
              <a:rPr lang="fr-CA" sz="1800" dirty="0" smtClean="0">
                <a:latin typeface="Times New Roman" pitchFamily="18" charset="0"/>
                <a:cs typeface="Times New Roman" pitchFamily="18" charset="0"/>
              </a:rPr>
              <a:t>BUL : diminution de </a:t>
            </a:r>
            <a:r>
              <a:rPr lang="fr-CA" sz="1800" dirty="0">
                <a:latin typeface="Times New Roman" pitchFamily="18" charset="0"/>
                <a:cs typeface="Times New Roman" pitchFamily="18" charset="0"/>
              </a:rPr>
              <a:t>l’utilisation du site web</a:t>
            </a:r>
          </a:p>
          <a:p>
            <a:pPr lvl="1">
              <a:spcBef>
                <a:spcPts val="900"/>
              </a:spcBef>
              <a:spcAft>
                <a:spcPts val="900"/>
              </a:spcAft>
              <a:buClr>
                <a:srgbClr val="E7021A"/>
              </a:buClr>
            </a:pPr>
            <a:r>
              <a:rPr lang="fr-CA" sz="1800" dirty="0" smtClean="0">
                <a:latin typeface="Times New Roman" pitchFamily="18" charset="0"/>
                <a:cs typeface="Times New Roman" pitchFamily="18" charset="0"/>
              </a:rPr>
              <a:t>BUL : diminution de </a:t>
            </a:r>
            <a:r>
              <a:rPr lang="fr-CA" sz="1800" dirty="0">
                <a:latin typeface="Times New Roman" pitchFamily="18" charset="0"/>
                <a:cs typeface="Times New Roman" pitchFamily="18" charset="0"/>
              </a:rPr>
              <a:t>la fréquentation sur </a:t>
            </a:r>
            <a:r>
              <a:rPr lang="fr-CA" sz="1800" dirty="0" smtClean="0">
                <a:latin typeface="Times New Roman" pitchFamily="18" charset="0"/>
                <a:cs typeface="Times New Roman" pitchFamily="18" charset="0"/>
              </a:rPr>
              <a:t>place</a:t>
            </a:r>
          </a:p>
          <a:p>
            <a:pPr>
              <a:spcBef>
                <a:spcPts val="900"/>
              </a:spcBef>
              <a:spcAft>
                <a:spcPts val="900"/>
              </a:spcAft>
              <a:buClr>
                <a:srgbClr val="E7021A"/>
              </a:buClr>
            </a:pP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Faits saillants – Utilisation de la Bibliothèque</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22182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2183250"/>
            <a:ext cx="8056710" cy="86260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5400" dirty="0" smtClean="0">
                <a:solidFill>
                  <a:srgbClr val="E7021A"/>
                </a:solidFill>
                <a:latin typeface="Times New Roman" pitchFamily="18" charset="0"/>
                <a:cs typeface="Times New Roman" pitchFamily="18" charset="0"/>
              </a:rPr>
              <a:t>Les commentaires</a:t>
            </a:r>
            <a:endParaRPr lang="fr-FR" sz="5400" dirty="0">
              <a:solidFill>
                <a:srgbClr val="E7021A"/>
              </a:solidFill>
              <a:latin typeface="Times New Roman" pitchFamily="18" charset="0"/>
              <a:cs typeface="Times New Roman" pitchFamily="18" charset="0"/>
            </a:endParaRPr>
          </a:p>
        </p:txBody>
      </p:sp>
      <p:pic>
        <p:nvPicPr>
          <p:cNvPr id="3" name="Image 2" descr="ULBIBLIO-Gabarit-Bibl-VF-12.jpg"/>
          <p:cNvPicPr>
            <a:picLocks noChangeAspect="1"/>
          </p:cNvPicPr>
          <p:nvPr>
            <p:custDataLst>
              <p:tags r:id="rId3"/>
            </p:custDataLst>
          </p:nvPr>
        </p:nvPicPr>
        <p:blipFill rotWithShape="1">
          <a:blip r:embed="rId6"/>
          <a:srcRect l="76080" r="10665" b="21652"/>
          <a:stretch/>
        </p:blipFill>
        <p:spPr>
          <a:xfrm>
            <a:off x="7609116" y="0"/>
            <a:ext cx="1546969" cy="6858000"/>
          </a:xfrm>
          <a:prstGeom prst="rect">
            <a:avLst/>
          </a:prstGeom>
        </p:spPr>
      </p:pic>
    </p:spTree>
    <p:custDataLst>
      <p:tags r:id="rId1"/>
    </p:custDataLst>
    <p:extLst>
      <p:ext uri="{BB962C8B-B14F-4D97-AF65-F5344CB8AC3E}">
        <p14:creationId xmlns:p14="http://schemas.microsoft.com/office/powerpoint/2010/main" val="396634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2183250"/>
            <a:ext cx="8056710" cy="86260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5400" dirty="0" smtClean="0">
                <a:solidFill>
                  <a:srgbClr val="E7021A"/>
                </a:solidFill>
                <a:latin typeface="Times New Roman" pitchFamily="18" charset="0"/>
                <a:cs typeface="Times New Roman" pitchFamily="18" charset="0"/>
              </a:rPr>
              <a:t>L’ enquête</a:t>
            </a:r>
            <a:endParaRPr lang="fr-FR" sz="5400" dirty="0">
              <a:solidFill>
                <a:srgbClr val="E7021A"/>
              </a:solidFill>
              <a:latin typeface="Times New Roman" pitchFamily="18" charset="0"/>
              <a:cs typeface="Times New Roman" pitchFamily="18" charset="0"/>
            </a:endParaRPr>
          </a:p>
        </p:txBody>
      </p:sp>
      <p:pic>
        <p:nvPicPr>
          <p:cNvPr id="3" name="Image 2" descr="ULBIBLIO-Gabarit-Bibl-VF-12.jpg"/>
          <p:cNvPicPr>
            <a:picLocks noChangeAspect="1"/>
          </p:cNvPicPr>
          <p:nvPr>
            <p:custDataLst>
              <p:tags r:id="rId3"/>
            </p:custDataLst>
          </p:nvPr>
        </p:nvPicPr>
        <p:blipFill rotWithShape="1">
          <a:blip r:embed="rId6"/>
          <a:srcRect l="76080" r="10665" b="21652"/>
          <a:stretch/>
        </p:blipFill>
        <p:spPr>
          <a:xfrm>
            <a:off x="7609116" y="0"/>
            <a:ext cx="1546969" cy="6858000"/>
          </a:xfrm>
          <a:prstGeom prst="rect">
            <a:avLst/>
          </a:prstGeom>
        </p:spPr>
      </p:pic>
    </p:spTree>
    <p:custDataLst>
      <p:tags r:id="rId1"/>
    </p:custDataLst>
    <p:extLst>
      <p:ext uri="{BB962C8B-B14F-4D97-AF65-F5344CB8AC3E}">
        <p14:creationId xmlns:p14="http://schemas.microsoft.com/office/powerpoint/2010/main" val="3966344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2" y="1743075"/>
            <a:ext cx="6843998" cy="43090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Clr>
                <a:srgbClr val="E7021A"/>
              </a:buClr>
              <a:buFont typeface="Arial"/>
              <a:buNone/>
            </a:pPr>
            <a:r>
              <a:rPr lang="fr-FR" sz="1800" dirty="0" smtClean="0">
                <a:latin typeface="Times New Roman" pitchFamily="18" charset="0"/>
                <a:cs typeface="Times New Roman" pitchFamily="18" charset="0"/>
              </a:rPr>
              <a:t>1414 répondants ont laissé des commentaires :</a:t>
            </a:r>
            <a:endParaRPr lang="fr-FR" sz="20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a:buClr>
                <a:srgbClr val="E7021A"/>
              </a:buClr>
            </a:pPr>
            <a:endParaRPr lang="fr-FR" sz="2000" dirty="0" smtClean="0">
              <a:latin typeface="Times New Roman" pitchFamily="18" charset="0"/>
              <a:cs typeface="Times New Roman" pitchFamily="18" charset="0"/>
            </a:endParaRPr>
          </a:p>
        </p:txBody>
      </p:sp>
      <p:sp>
        <p:nvSpPr>
          <p:cNvPr id="4" name="Rectangle 2"/>
          <p:cNvSpPr txBox="1">
            <a:spLocks noChangeArrowheads="1"/>
          </p:cNvSpPr>
          <p:nvPr>
            <p:custDataLst>
              <p:tags r:id="rId3"/>
            </p:custDataLst>
          </p:nvPr>
        </p:nvSpPr>
        <p:spPr>
          <a:xfrm>
            <a:off x="604889" y="751334"/>
            <a:ext cx="8142296" cy="862608"/>
          </a:xfrm>
          <a:prstGeom prst="rect">
            <a:avLst/>
          </a:prstGeom>
        </p:spPr>
        <p:txBody>
          <a:bodyPr vert="horz" lIns="91440" tIns="45720" rIns="91440" bIns="45720" rtlCol="0" anchor="t" anchorCtr="0">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Commentaires – Ensemble de la population</a:t>
            </a:r>
            <a:endParaRPr lang="fr-FR" sz="3600" dirty="0">
              <a:solidFill>
                <a:srgbClr val="E7021A"/>
              </a:solidFill>
              <a:latin typeface="Times New Roman" pitchFamily="18" charset="0"/>
              <a:cs typeface="Times New Roman" pitchFamily="18" charset="0"/>
            </a:endParaRPr>
          </a:p>
        </p:txBody>
      </p:sp>
      <p:graphicFrame>
        <p:nvGraphicFramePr>
          <p:cNvPr id="5" name="Graphique 4"/>
          <p:cNvGraphicFramePr>
            <a:graphicFrameLocks/>
          </p:cNvGraphicFramePr>
          <p:nvPr>
            <p:custDataLst>
              <p:tags r:id="rId4"/>
            </p:custDataLst>
            <p:extLst>
              <p:ext uri="{D42A27DB-BD31-4B8C-83A1-F6EECF244321}">
                <p14:modId xmlns:p14="http://schemas.microsoft.com/office/powerpoint/2010/main" val="2613764298"/>
              </p:ext>
            </p:extLst>
          </p:nvPr>
        </p:nvGraphicFramePr>
        <p:xfrm>
          <a:off x="1475116" y="2501660"/>
          <a:ext cx="6519325" cy="4468483"/>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625325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604888" y="751334"/>
            <a:ext cx="8245813"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300" dirty="0" smtClean="0">
                <a:solidFill>
                  <a:srgbClr val="E7021A"/>
                </a:solidFill>
                <a:latin typeface="Times New Roman" pitchFamily="18" charset="0"/>
                <a:cs typeface="Times New Roman" pitchFamily="18" charset="0"/>
              </a:rPr>
              <a:t>Commentaires – Positif versus négatif</a:t>
            </a:r>
            <a:endParaRPr lang="fr-FR" sz="3300" dirty="0">
              <a:solidFill>
                <a:srgbClr val="E7021A"/>
              </a:solidFill>
              <a:latin typeface="Times New Roman" pitchFamily="18" charset="0"/>
              <a:cs typeface="Times New Roman" pitchFamily="18" charset="0"/>
            </a:endParaRPr>
          </a:p>
        </p:txBody>
      </p:sp>
      <p:graphicFrame>
        <p:nvGraphicFramePr>
          <p:cNvPr id="7" name="Graphique 6"/>
          <p:cNvGraphicFramePr>
            <a:graphicFrameLocks/>
          </p:cNvGraphicFramePr>
          <p:nvPr>
            <p:custDataLst>
              <p:tags r:id="rId3"/>
            </p:custDataLst>
            <p:extLst>
              <p:ext uri="{D42A27DB-BD31-4B8C-83A1-F6EECF244321}">
                <p14:modId xmlns:p14="http://schemas.microsoft.com/office/powerpoint/2010/main" val="1756317742"/>
              </p:ext>
            </p:extLst>
          </p:nvPr>
        </p:nvGraphicFramePr>
        <p:xfrm>
          <a:off x="3731299" y="1905406"/>
          <a:ext cx="5731512" cy="38198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Graphique 7"/>
          <p:cNvGraphicFramePr>
            <a:graphicFrameLocks/>
          </p:cNvGraphicFramePr>
          <p:nvPr>
            <p:custDataLst>
              <p:tags r:id="rId4"/>
            </p:custDataLst>
            <p:extLst>
              <p:ext uri="{D42A27DB-BD31-4B8C-83A1-F6EECF244321}">
                <p14:modId xmlns:p14="http://schemas.microsoft.com/office/powerpoint/2010/main" val="1056851233"/>
              </p:ext>
            </p:extLst>
          </p:nvPr>
        </p:nvGraphicFramePr>
        <p:xfrm>
          <a:off x="-258790" y="1966822"/>
          <a:ext cx="5400134" cy="3758467"/>
        </p:xfrm>
        <a:graphic>
          <a:graphicData uri="http://schemas.openxmlformats.org/drawingml/2006/chart">
            <c:chart xmlns:c="http://schemas.openxmlformats.org/drawingml/2006/chart" xmlns:r="http://schemas.openxmlformats.org/officeDocument/2006/relationships" r:id="rId8"/>
          </a:graphicData>
        </a:graphic>
      </p:graphicFrame>
      <p:sp>
        <p:nvSpPr>
          <p:cNvPr id="5" name="ZoneTexte 1"/>
          <p:cNvSpPr txBox="1"/>
          <p:nvPr/>
        </p:nvSpPr>
        <p:spPr>
          <a:xfrm>
            <a:off x="991781" y="5789771"/>
            <a:ext cx="2988488" cy="4332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800" baseline="0" dirty="0" smtClean="0">
                <a:latin typeface="Times New Roman" pitchFamily="18" charset="0"/>
                <a:cs typeface="Times New Roman" pitchFamily="18" charset="0"/>
              </a:rPr>
              <a:t>Commentaires</a:t>
            </a:r>
            <a:r>
              <a:rPr lang="fr-CA" sz="1800" dirty="0" smtClean="0">
                <a:latin typeface="Times New Roman" pitchFamily="18" charset="0"/>
                <a:cs typeface="Times New Roman" pitchFamily="18" charset="0"/>
              </a:rPr>
              <a:t> totaux</a:t>
            </a:r>
            <a:endParaRPr lang="fr-CA" sz="1800" dirty="0">
              <a:latin typeface="Times New Roman" pitchFamily="18" charset="0"/>
              <a:cs typeface="Times New Roman" pitchFamily="18" charset="0"/>
            </a:endParaRPr>
          </a:p>
        </p:txBody>
      </p:sp>
      <p:sp>
        <p:nvSpPr>
          <p:cNvPr id="6" name="ZoneTexte 1"/>
          <p:cNvSpPr txBox="1"/>
          <p:nvPr/>
        </p:nvSpPr>
        <p:spPr>
          <a:xfrm>
            <a:off x="5131713" y="5789771"/>
            <a:ext cx="2988488" cy="4332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800" dirty="0" smtClean="0">
                <a:latin typeface="Times New Roman" pitchFamily="18" charset="0"/>
                <a:cs typeface="Times New Roman" pitchFamily="18" charset="0"/>
              </a:rPr>
              <a:t>Thèmes de plus de 10%</a:t>
            </a:r>
            <a:endParaRPr lang="fr-CA" sz="1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7994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1" y="1875681"/>
            <a:ext cx="7586949" cy="47441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buSzPct val="125000"/>
            </a:pPr>
            <a:r>
              <a:rPr lang="fr-CA" sz="1800" dirty="0">
                <a:latin typeface="Times New Roman" pitchFamily="18" charset="0"/>
                <a:cs typeface="Times New Roman" pitchFamily="18" charset="0"/>
              </a:rPr>
              <a:t>M</a:t>
            </a:r>
            <a:r>
              <a:rPr lang="fr-FR" sz="1800" dirty="0" err="1">
                <a:latin typeface="Times New Roman" pitchFamily="18" charset="0"/>
                <a:cs typeface="Times New Roman" pitchFamily="18" charset="0"/>
              </a:rPr>
              <a:t>anque</a:t>
            </a:r>
            <a:r>
              <a:rPr lang="fr-FR" sz="1800" dirty="0">
                <a:latin typeface="Times New Roman" pitchFamily="18" charset="0"/>
                <a:cs typeface="Times New Roman" pitchFamily="18" charset="0"/>
              </a:rPr>
              <a:t> de place de </a:t>
            </a:r>
            <a:r>
              <a:rPr lang="fr-FR" sz="1800" dirty="0" smtClean="0">
                <a:latin typeface="Times New Roman" pitchFamily="18" charset="0"/>
                <a:cs typeface="Times New Roman" pitchFamily="18" charset="0"/>
              </a:rPr>
              <a:t>travail</a:t>
            </a:r>
            <a:r>
              <a:rPr lang="fr-FR" sz="1800"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(103 </a:t>
            </a:r>
            <a:r>
              <a:rPr lang="fr-FR" sz="1800" dirty="0">
                <a:latin typeface="Times New Roman" pitchFamily="18" charset="0"/>
                <a:cs typeface="Times New Roman" pitchFamily="18" charset="0"/>
              </a:rPr>
              <a:t>des 115 commentaires), </a:t>
            </a:r>
            <a:r>
              <a:rPr lang="fr-FR" sz="1800" dirty="0" smtClean="0">
                <a:latin typeface="Times New Roman" pitchFamily="18" charset="0"/>
                <a:cs typeface="Times New Roman" pitchFamily="18" charset="0"/>
              </a:rPr>
              <a:t>nombre de locaux </a:t>
            </a:r>
            <a:r>
              <a:rPr lang="fr-FR" sz="1800" dirty="0">
                <a:latin typeface="Times New Roman" pitchFamily="18" charset="0"/>
                <a:cs typeface="Times New Roman" pitchFamily="18" charset="0"/>
              </a:rPr>
              <a:t>de travail </a:t>
            </a:r>
            <a:r>
              <a:rPr lang="fr-FR" sz="1800" dirty="0" smtClean="0">
                <a:latin typeface="Times New Roman" pitchFamily="18" charset="0"/>
                <a:cs typeface="Times New Roman" pitchFamily="18" charset="0"/>
              </a:rPr>
              <a:t>pour </a:t>
            </a:r>
            <a:r>
              <a:rPr lang="fr-FR" sz="1800" dirty="0">
                <a:latin typeface="Times New Roman" pitchFamily="18" charset="0"/>
                <a:cs typeface="Times New Roman" pitchFamily="18" charset="0"/>
              </a:rPr>
              <a:t>de petites </a:t>
            </a:r>
            <a:r>
              <a:rPr lang="fr-FR" sz="1800" dirty="0" smtClean="0">
                <a:latin typeface="Times New Roman" pitchFamily="18" charset="0"/>
                <a:cs typeface="Times New Roman" pitchFamily="18" charset="0"/>
              </a:rPr>
              <a:t>équipes insuffisant </a:t>
            </a:r>
          </a:p>
          <a:p>
            <a:pPr>
              <a:spcBef>
                <a:spcPts val="900"/>
              </a:spcBef>
              <a:spcAft>
                <a:spcPts val="900"/>
              </a:spcAft>
              <a:buClr>
                <a:srgbClr val="E7021A"/>
              </a:buClr>
              <a:buSzPct val="125000"/>
            </a:pPr>
            <a:r>
              <a:rPr lang="fr-FR" sz="1800" dirty="0" err="1" smtClean="0">
                <a:latin typeface="Times New Roman" pitchFamily="18" charset="0"/>
                <a:cs typeface="Times New Roman" pitchFamily="18" charset="0"/>
              </a:rPr>
              <a:t>Cubicules</a:t>
            </a:r>
            <a:r>
              <a:rPr lang="fr-FR" sz="1800" dirty="0" smtClean="0">
                <a:latin typeface="Times New Roman" pitchFamily="18" charset="0"/>
                <a:cs typeface="Times New Roman" pitchFamily="18" charset="0"/>
              </a:rPr>
              <a:t> trop petits </a:t>
            </a:r>
          </a:p>
          <a:p>
            <a:pPr>
              <a:spcBef>
                <a:spcPts val="900"/>
              </a:spcBef>
              <a:spcAft>
                <a:spcPts val="900"/>
              </a:spcAft>
              <a:buClr>
                <a:srgbClr val="E7021A"/>
              </a:buClr>
              <a:buSzPct val="125000"/>
            </a:pPr>
            <a:r>
              <a:rPr lang="fr-FR" sz="1800" dirty="0" smtClean="0">
                <a:latin typeface="Times New Roman" pitchFamily="18" charset="0"/>
                <a:cs typeface="Times New Roman" pitchFamily="18" charset="0"/>
              </a:rPr>
              <a:t>État physique </a:t>
            </a:r>
            <a:r>
              <a:rPr lang="fr-FR" sz="1800" dirty="0">
                <a:latin typeface="Times New Roman" pitchFamily="18" charset="0"/>
                <a:cs typeface="Times New Roman" pitchFamily="18" charset="0"/>
              </a:rPr>
              <a:t>des lieux </a:t>
            </a:r>
            <a:r>
              <a:rPr lang="fr-FR" sz="1800" dirty="0" smtClean="0">
                <a:latin typeface="Times New Roman" pitchFamily="18" charset="0"/>
                <a:cs typeface="Times New Roman" pitchFamily="18" charset="0"/>
              </a:rPr>
              <a:t>jugé négativement (le tiers des 99 commentaires)</a:t>
            </a:r>
          </a:p>
          <a:p>
            <a:pPr>
              <a:spcBef>
                <a:spcPts val="900"/>
              </a:spcBef>
              <a:spcAft>
                <a:spcPts val="900"/>
              </a:spcAft>
              <a:buClr>
                <a:srgbClr val="E7021A"/>
              </a:buClr>
              <a:buSzPct val="125000"/>
            </a:pPr>
            <a:r>
              <a:rPr lang="fr-FR" sz="1800" dirty="0" smtClean="0">
                <a:latin typeface="Times New Roman" pitchFamily="18" charset="0"/>
                <a:cs typeface="Times New Roman" pitchFamily="18" charset="0"/>
              </a:rPr>
              <a:t>BS : Urgent besoin de rénovation (température instable, mauvaise aération, manque de lumière naturelle)</a:t>
            </a:r>
          </a:p>
          <a:p>
            <a:pPr>
              <a:spcBef>
                <a:spcPts val="900"/>
              </a:spcBef>
              <a:spcAft>
                <a:spcPts val="900"/>
              </a:spcAft>
              <a:buClr>
                <a:srgbClr val="E7021A"/>
              </a:buClr>
              <a:buSzPct val="125000"/>
            </a:pPr>
            <a:r>
              <a:rPr lang="fr-FR" sz="1800" dirty="0" smtClean="0">
                <a:latin typeface="Times New Roman" pitchFamily="18" charset="0"/>
                <a:cs typeface="Times New Roman" pitchFamily="18" charset="0"/>
              </a:rPr>
              <a:t>BS : Mobilier </a:t>
            </a:r>
            <a:r>
              <a:rPr lang="fr-FR" sz="1800" dirty="0">
                <a:latin typeface="Times New Roman" pitchFamily="18" charset="0"/>
                <a:cs typeface="Times New Roman" pitchFamily="18" charset="0"/>
              </a:rPr>
              <a:t>obsolète, inapproprié dans le contexte technologique </a:t>
            </a:r>
            <a:r>
              <a:rPr lang="fr-FR" sz="1800" dirty="0" smtClean="0">
                <a:latin typeface="Times New Roman" pitchFamily="18" charset="0"/>
                <a:cs typeface="Times New Roman" pitchFamily="18" charset="0"/>
              </a:rPr>
              <a:t>actuel, chaises inconfortables</a:t>
            </a:r>
            <a:endParaRPr lang="fr-FR" sz="1800" dirty="0">
              <a:latin typeface="Times New Roman" pitchFamily="18" charset="0"/>
              <a:cs typeface="Times New Roman" pitchFamily="18" charset="0"/>
            </a:endParaRPr>
          </a:p>
          <a:p>
            <a:pPr>
              <a:spcBef>
                <a:spcPts val="900"/>
              </a:spcBef>
              <a:spcAft>
                <a:spcPts val="900"/>
              </a:spcAft>
              <a:buClr>
                <a:srgbClr val="E7021A"/>
              </a:buClr>
              <a:buSzPct val="125000"/>
            </a:pPr>
            <a:r>
              <a:rPr lang="fr-FR" sz="1800" dirty="0" smtClean="0">
                <a:latin typeface="Times New Roman" pitchFamily="18" charset="0"/>
                <a:cs typeface="Times New Roman" pitchFamily="18" charset="0"/>
              </a:rPr>
              <a:t>BSHS : Rénovations souhaitées pour l'ensemble des étages  </a:t>
            </a:r>
            <a:endParaRPr lang="fr-FR" sz="1800" dirty="0">
              <a:latin typeface="Times New Roman" pitchFamily="18" charset="0"/>
              <a:cs typeface="Times New Roman" pitchFamily="18" charset="0"/>
            </a:endParaRPr>
          </a:p>
          <a:p>
            <a:pPr marL="0" indent="0">
              <a:spcBef>
                <a:spcPts val="900"/>
              </a:spcBef>
              <a:spcAft>
                <a:spcPts val="900"/>
              </a:spcAft>
              <a:buClr>
                <a:srgbClr val="E7021A"/>
              </a:buClr>
              <a:buNone/>
            </a:pPr>
            <a:endParaRPr lang="fr-CA" sz="28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Espaces – Commentaires négatifs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07401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spcAft>
                <a:spcPts val="900"/>
              </a:spcAft>
              <a:buClr>
                <a:srgbClr val="E7021A"/>
              </a:buClr>
              <a:buSzPct val="125000"/>
              <a:buNone/>
            </a:pPr>
            <a:r>
              <a:rPr lang="fr-CA" sz="1800" b="1" dirty="0">
                <a:latin typeface="Times New Roman" pitchFamily="18" charset="0"/>
                <a:cs typeface="Times New Roman" pitchFamily="18" charset="0"/>
              </a:rPr>
              <a:t>Tout n’est pas noir… </a:t>
            </a:r>
            <a:endParaRPr lang="fr-FR" sz="1800" b="1" dirty="0">
              <a:latin typeface="Times New Roman" pitchFamily="18" charset="0"/>
              <a:cs typeface="Times New Roman" pitchFamily="18" charset="0"/>
            </a:endParaRPr>
          </a:p>
          <a:p>
            <a:pPr>
              <a:spcBef>
                <a:spcPts val="900"/>
              </a:spcBef>
              <a:spcAft>
                <a:spcPts val="900"/>
              </a:spcAft>
              <a:buClr>
                <a:schemeClr val="accent3"/>
              </a:buClr>
              <a:buSzPct val="125000"/>
            </a:pPr>
            <a:r>
              <a:rPr lang="fr-FR" sz="1800" dirty="0" smtClean="0">
                <a:latin typeface="Times New Roman" pitchFamily="18" charset="0"/>
                <a:cs typeface="Times New Roman" pitchFamily="18" charset="0"/>
              </a:rPr>
              <a:t>Plus </a:t>
            </a:r>
            <a:r>
              <a:rPr lang="fr-FR" sz="1800" dirty="0">
                <a:latin typeface="Times New Roman" pitchFamily="18" charset="0"/>
                <a:cs typeface="Times New Roman" pitchFamily="18" charset="0"/>
              </a:rPr>
              <a:t>de 60% </a:t>
            </a:r>
            <a:r>
              <a:rPr lang="fr-FR" sz="1800" dirty="0" smtClean="0">
                <a:latin typeface="Times New Roman" pitchFamily="18" charset="0"/>
                <a:cs typeface="Times New Roman" pitchFamily="18" charset="0"/>
              </a:rPr>
              <a:t>des </a:t>
            </a:r>
            <a:r>
              <a:rPr lang="fr-FR" sz="1800" dirty="0">
                <a:latin typeface="Times New Roman" pitchFamily="18" charset="0"/>
                <a:cs typeface="Times New Roman" pitchFamily="18" charset="0"/>
              </a:rPr>
              <a:t>204 commentaires positifs </a:t>
            </a:r>
            <a:r>
              <a:rPr lang="fr-FR" sz="1800" dirty="0" smtClean="0">
                <a:latin typeface="Times New Roman" pitchFamily="18" charset="0"/>
                <a:cs typeface="Times New Roman" pitchFamily="18" charset="0"/>
              </a:rPr>
              <a:t>reçus ciblent </a:t>
            </a:r>
            <a:r>
              <a:rPr lang="fr-FR" sz="1800" dirty="0">
                <a:latin typeface="Times New Roman" pitchFamily="18" charset="0"/>
                <a:cs typeface="Times New Roman" pitchFamily="18" charset="0"/>
              </a:rPr>
              <a:t>la qualité des espaces du </a:t>
            </a:r>
            <a:r>
              <a:rPr lang="fr-FR" sz="1800" dirty="0" smtClean="0">
                <a:latin typeface="Times New Roman" pitchFamily="18" charset="0"/>
                <a:cs typeface="Times New Roman" pitchFamily="18" charset="0"/>
              </a:rPr>
              <a:t>4</a:t>
            </a:r>
            <a:r>
              <a:rPr lang="fr-FR" sz="1800" baseline="30000" dirty="0" smtClean="0">
                <a:latin typeface="Times New Roman" pitchFamily="18" charset="0"/>
                <a:cs typeface="Times New Roman" pitchFamily="18" charset="0"/>
              </a:rPr>
              <a:t>e</a:t>
            </a:r>
            <a:r>
              <a:rPr lang="fr-FR" sz="1800" dirty="0" smtClean="0">
                <a:latin typeface="Times New Roman" pitchFamily="18" charset="0"/>
                <a:cs typeface="Times New Roman" pitchFamily="18" charset="0"/>
              </a:rPr>
              <a:t> étage </a:t>
            </a:r>
            <a:r>
              <a:rPr lang="fr-FR" sz="1800" dirty="0">
                <a:latin typeface="Times New Roman" pitchFamily="18" charset="0"/>
                <a:cs typeface="Times New Roman" pitchFamily="18" charset="0"/>
              </a:rPr>
              <a:t>de la </a:t>
            </a:r>
            <a:r>
              <a:rPr lang="fr-FR" sz="1800" dirty="0" smtClean="0">
                <a:latin typeface="Times New Roman" pitchFamily="18" charset="0"/>
                <a:cs typeface="Times New Roman" pitchFamily="18" charset="0"/>
              </a:rPr>
              <a:t>BSHS</a:t>
            </a:r>
          </a:p>
          <a:p>
            <a:pPr>
              <a:spcBef>
                <a:spcPts val="900"/>
              </a:spcBef>
              <a:spcAft>
                <a:spcPts val="900"/>
              </a:spcAft>
              <a:buClr>
                <a:schemeClr val="accent3"/>
              </a:buClr>
              <a:buSzPct val="125000"/>
            </a:pPr>
            <a:r>
              <a:rPr lang="fr-FR" sz="1800" dirty="0" smtClean="0">
                <a:latin typeface="Times New Roman" pitchFamily="18" charset="0"/>
                <a:cs typeface="Times New Roman" pitchFamily="18" charset="0"/>
              </a:rPr>
              <a:t>Appréciation de la </a:t>
            </a:r>
            <a:r>
              <a:rPr lang="fr-FR" sz="1800" dirty="0">
                <a:latin typeface="Times New Roman" pitchFamily="18" charset="0"/>
                <a:cs typeface="Times New Roman" pitchFamily="18" charset="0"/>
              </a:rPr>
              <a:t>lumière naturelle, </a:t>
            </a:r>
            <a:r>
              <a:rPr lang="fr-FR" sz="1800" dirty="0" smtClean="0">
                <a:latin typeface="Times New Roman" pitchFamily="18" charset="0"/>
                <a:cs typeface="Times New Roman" pitchFamily="18" charset="0"/>
              </a:rPr>
              <a:t>du </a:t>
            </a:r>
            <a:r>
              <a:rPr lang="fr-FR" sz="1800" dirty="0">
                <a:latin typeface="Times New Roman" pitchFamily="18" charset="0"/>
                <a:cs typeface="Times New Roman" pitchFamily="18" charset="0"/>
              </a:rPr>
              <a:t>confort du mobilier et </a:t>
            </a:r>
            <a:r>
              <a:rPr lang="fr-FR" sz="1800" dirty="0" smtClean="0">
                <a:latin typeface="Times New Roman" pitchFamily="18" charset="0"/>
                <a:cs typeface="Times New Roman" pitchFamily="18" charset="0"/>
              </a:rPr>
              <a:t>de l’ambiance </a:t>
            </a:r>
            <a:r>
              <a:rPr lang="fr-FR" sz="1800" dirty="0">
                <a:latin typeface="Times New Roman" pitchFamily="18" charset="0"/>
                <a:cs typeface="Times New Roman" pitchFamily="18" charset="0"/>
              </a:rPr>
              <a:t>générale de </a:t>
            </a:r>
            <a:r>
              <a:rPr lang="fr-FR" sz="1800" dirty="0" smtClean="0">
                <a:latin typeface="Times New Roman" pitchFamily="18" charset="0"/>
                <a:cs typeface="Times New Roman" pitchFamily="18" charset="0"/>
              </a:rPr>
              <a:t>travail</a:t>
            </a:r>
            <a:endParaRPr lang="fr-CA" sz="1800" dirty="0">
              <a:latin typeface="Times New Roman" pitchFamily="18" charset="0"/>
              <a:cs typeface="Times New Roman" pitchFamily="18" charset="0"/>
            </a:endParaRPr>
          </a:p>
          <a:p>
            <a:pPr>
              <a:spcBef>
                <a:spcPts val="900"/>
              </a:spcBef>
              <a:spcAft>
                <a:spcPts val="900"/>
              </a:spcAft>
              <a:buClr>
                <a:srgbClr val="E7021A"/>
              </a:buClr>
            </a:pPr>
            <a:endParaRPr lang="fr-CA"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accent3"/>
                </a:solidFill>
                <a:latin typeface="Times New Roman" pitchFamily="18" charset="0"/>
                <a:cs typeface="Times New Roman" pitchFamily="18" charset="0"/>
              </a:rPr>
              <a:t>Espaces – Commentaires positifs</a:t>
            </a:r>
            <a:endParaRPr lang="fr-FR" sz="3600" dirty="0">
              <a:solidFill>
                <a:schemeClr val="accent3"/>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0022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1" y="1875681"/>
            <a:ext cx="8037998" cy="47441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rgbClr val="E7021A"/>
              </a:buClr>
              <a:buSzPct val="140000"/>
              <a:buFont typeface="Arial" pitchFamily="34" charset="0"/>
              <a:buChar char="•"/>
            </a:pPr>
            <a:r>
              <a:rPr lang="fr-FR" sz="1800" dirty="0" smtClean="0">
                <a:latin typeface="Times New Roman" pitchFamily="18" charset="0"/>
                <a:cs typeface="Times New Roman" pitchFamily="18" charset="0"/>
              </a:rPr>
              <a:t>Majorité des commentaires généraux négatifs : abonnements disciplinaires </a:t>
            </a:r>
          </a:p>
          <a:p>
            <a:pPr lvl="1">
              <a:spcBef>
                <a:spcPts val="300"/>
              </a:spcBef>
              <a:spcAft>
                <a:spcPts val="300"/>
              </a:spcAft>
              <a:buClr>
                <a:srgbClr val="E7021A"/>
              </a:buClr>
              <a:buSzPct val="140000"/>
            </a:pPr>
            <a:r>
              <a:rPr lang="fr-FR" sz="1600" dirty="0" smtClean="0">
                <a:latin typeface="Times New Roman" pitchFamily="18" charset="0"/>
                <a:cs typeface="Times New Roman" pitchFamily="18" charset="0"/>
              </a:rPr>
              <a:t>Ressources très spécialisées probablement jamais demandées via suggestions d’achat</a:t>
            </a:r>
          </a:p>
          <a:p>
            <a:pPr>
              <a:spcBef>
                <a:spcPts val="900"/>
              </a:spcBef>
              <a:spcAft>
                <a:spcPts val="900"/>
              </a:spcAft>
              <a:buClr>
                <a:srgbClr val="E7021A"/>
              </a:buClr>
              <a:buSzPct val="140000"/>
              <a:buFont typeface="Arial" pitchFamily="34" charset="0"/>
              <a:buChar char="•"/>
            </a:pPr>
            <a:r>
              <a:rPr lang="fr-FR" sz="1800" dirty="0" smtClean="0">
                <a:latin typeface="Times New Roman" pitchFamily="18" charset="0"/>
                <a:cs typeface="Times New Roman" pitchFamily="18" charset="0"/>
              </a:rPr>
              <a:t>Documentation électronique :</a:t>
            </a:r>
          </a:p>
          <a:p>
            <a:pPr lvl="1">
              <a:spcBef>
                <a:spcPts val="300"/>
              </a:spcBef>
              <a:spcAft>
                <a:spcPts val="300"/>
              </a:spcAft>
              <a:buClr>
                <a:srgbClr val="E7021A"/>
              </a:buClr>
              <a:buSzPct val="140000"/>
            </a:pPr>
            <a:r>
              <a:rPr lang="fr-FR" sz="1600" dirty="0" smtClean="0">
                <a:latin typeface="Times New Roman" pitchFamily="18" charset="0"/>
                <a:cs typeface="Times New Roman" pitchFamily="18" charset="0"/>
              </a:rPr>
              <a:t>Demande d’augmentation du contenu en documentation électronique en général</a:t>
            </a:r>
          </a:p>
          <a:p>
            <a:pPr lvl="1">
              <a:spcBef>
                <a:spcPts val="300"/>
              </a:spcBef>
              <a:spcAft>
                <a:spcPts val="300"/>
              </a:spcAft>
              <a:buClr>
                <a:srgbClr val="E7021A"/>
              </a:buClr>
              <a:buSzPct val="140000"/>
            </a:pPr>
            <a:r>
              <a:rPr lang="fr-FR" sz="1600" dirty="0" smtClean="0">
                <a:latin typeface="Times New Roman" pitchFamily="18" charset="0"/>
                <a:cs typeface="Times New Roman" pitchFamily="18" charset="0"/>
              </a:rPr>
              <a:t>Demande d’augmentation au niveau des livres, manuels de cours et des romans</a:t>
            </a:r>
          </a:p>
          <a:p>
            <a:pPr lvl="1">
              <a:spcBef>
                <a:spcPts val="300"/>
              </a:spcBef>
              <a:spcAft>
                <a:spcPts val="300"/>
              </a:spcAft>
              <a:buClr>
                <a:srgbClr val="E7021A"/>
              </a:buClr>
              <a:buSzPct val="140000"/>
            </a:pPr>
            <a:r>
              <a:rPr lang="fr-FR" sz="1600" dirty="0" smtClean="0">
                <a:latin typeface="Times New Roman" pitchFamily="18" charset="0"/>
                <a:cs typeface="Times New Roman" pitchFamily="18" charset="0"/>
              </a:rPr>
              <a:t>Plusieurs des ouvrages obligatoires demandés par les professeurs ne sont pas disponibles</a:t>
            </a:r>
          </a:p>
          <a:p>
            <a:pPr>
              <a:spcBef>
                <a:spcPts val="900"/>
              </a:spcBef>
              <a:spcAft>
                <a:spcPts val="900"/>
              </a:spcAft>
              <a:buClr>
                <a:srgbClr val="E7021A"/>
              </a:buClr>
              <a:buSzPct val="140000"/>
              <a:buFont typeface="Arial" pitchFamily="34" charset="0"/>
              <a:buChar char="•"/>
            </a:pPr>
            <a:r>
              <a:rPr lang="fr-FR" sz="1800" dirty="0" smtClean="0">
                <a:latin typeface="Times New Roman" pitchFamily="18" charset="0"/>
                <a:cs typeface="Times New Roman" pitchFamily="18" charset="0"/>
              </a:rPr>
              <a:t>Étudiants des cycles supérieurs davantage insatisfaits</a:t>
            </a:r>
            <a:endParaRPr lang="fr-FR" sz="1600" dirty="0" smtClean="0">
              <a:latin typeface="Times New Roman" pitchFamily="18" charset="0"/>
              <a:cs typeface="Times New Roman" pitchFamily="18" charset="0"/>
            </a:endParaRPr>
          </a:p>
          <a:p>
            <a:pPr>
              <a:spcBef>
                <a:spcPts val="900"/>
              </a:spcBef>
              <a:spcAft>
                <a:spcPts val="900"/>
              </a:spcAft>
              <a:buClr>
                <a:srgbClr val="E7021A"/>
              </a:buClr>
              <a:buSzPct val="140000"/>
              <a:buFont typeface="Arial" pitchFamily="34" charset="0"/>
              <a:buChar char="•"/>
            </a:pPr>
            <a:r>
              <a:rPr lang="fr-FR" sz="1800" dirty="0" smtClean="0">
                <a:latin typeface="Times New Roman" pitchFamily="18" charset="0"/>
                <a:cs typeface="Times New Roman" pitchFamily="18" charset="0"/>
              </a:rPr>
              <a:t>Mêmes éléments soulevés pour l’ensemble des usagers, peu importe la bibliothèque fréquentée</a:t>
            </a:r>
            <a:endParaRPr lang="fr-FR" sz="1600" dirty="0" smtClean="0">
              <a:latin typeface="Times New Roman" pitchFamily="18" charset="0"/>
              <a:cs typeface="Times New Roman" pitchFamily="18" charset="0"/>
            </a:endParaRPr>
          </a:p>
          <a:p>
            <a:pPr marL="342900" lvl="1" indent="-342900">
              <a:spcBef>
                <a:spcPts val="900"/>
              </a:spcBef>
              <a:spcAft>
                <a:spcPts val="900"/>
              </a:spcAft>
              <a:buClr>
                <a:schemeClr val="accent3"/>
              </a:buClr>
              <a:buSzPct val="140000"/>
              <a:buFont typeface="Arial" pitchFamily="34" charset="0"/>
              <a:buChar char="•"/>
            </a:pPr>
            <a:r>
              <a:rPr lang="fr-FR" sz="1800" dirty="0" smtClean="0">
                <a:latin typeface="Times New Roman" pitchFamily="18" charset="0"/>
                <a:cs typeface="Times New Roman" pitchFamily="18" charset="0"/>
              </a:rPr>
              <a:t>Nombre significatif de répondants appréciant la qualité des ressources électroniques et la facilité d’accès à distance</a:t>
            </a:r>
          </a:p>
          <a:p>
            <a:pPr marL="0" indent="0">
              <a:spcBef>
                <a:spcPts val="900"/>
              </a:spcBef>
              <a:spcAft>
                <a:spcPts val="900"/>
              </a:spcAft>
              <a:buClr>
                <a:srgbClr val="E7021A"/>
              </a:buClr>
              <a:buNone/>
            </a:pPr>
            <a:endParaRPr lang="fr-CA" sz="1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Collections – Commentaires négatifs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4082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1" y="1875681"/>
            <a:ext cx="8129874"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Services : 26</a:t>
            </a:r>
            <a:r>
              <a:rPr lang="fr-FR" sz="2000" dirty="0">
                <a:latin typeface="Times New Roman" pitchFamily="18" charset="0"/>
                <a:cs typeface="Times New Roman" pitchFamily="18" charset="0"/>
              </a:rPr>
              <a:t>% des commentaires totaux </a:t>
            </a:r>
            <a:endParaRPr lang="fr-FR" sz="2000" dirty="0" smtClean="0">
              <a:latin typeface="Times New Roman" pitchFamily="18" charset="0"/>
              <a:cs typeface="Times New Roman" pitchFamily="18" charset="0"/>
            </a:endParaRP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En grande </a:t>
            </a:r>
            <a:r>
              <a:rPr lang="fr-FR" sz="2000" dirty="0">
                <a:latin typeface="Times New Roman" pitchFamily="18" charset="0"/>
                <a:cs typeface="Times New Roman" pitchFamily="18" charset="0"/>
              </a:rPr>
              <a:t>majorité </a:t>
            </a:r>
            <a:r>
              <a:rPr lang="fr-FR" sz="2000" dirty="0" smtClean="0">
                <a:latin typeface="Times New Roman" pitchFamily="18" charset="0"/>
                <a:cs typeface="Times New Roman" pitchFamily="18" charset="0"/>
              </a:rPr>
              <a:t>positifs </a:t>
            </a:r>
            <a:r>
              <a:rPr lang="fr-FR" sz="2000" dirty="0">
                <a:latin typeface="Times New Roman" pitchFamily="18" charset="0"/>
                <a:cs typeface="Times New Roman" pitchFamily="18" charset="0"/>
              </a:rPr>
              <a:t>(80%)</a:t>
            </a:r>
            <a:endParaRPr lang="fr-FR" sz="2000" dirty="0" smtClean="0">
              <a:latin typeface="Times New Roman" pitchFamily="18" charset="0"/>
              <a:cs typeface="Times New Roman" pitchFamily="18" charset="0"/>
            </a:endParaRP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Qualificatifs </a:t>
            </a:r>
            <a:r>
              <a:rPr lang="fr-FR" sz="2000" dirty="0">
                <a:latin typeface="Times New Roman" pitchFamily="18" charset="0"/>
                <a:cs typeface="Times New Roman" pitchFamily="18" charset="0"/>
              </a:rPr>
              <a:t>les plus utilisés par les répondants </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aimable</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accueillant</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disponible</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serviable</a:t>
            </a:r>
            <a:r>
              <a:rPr lang="fr-FR" sz="2000" dirty="0">
                <a:latin typeface="Times New Roman" pitchFamily="18" charset="0"/>
                <a:cs typeface="Times New Roman" pitchFamily="18" charset="0"/>
              </a:rPr>
              <a:t> et </a:t>
            </a:r>
            <a:r>
              <a:rPr lang="fr-FR" sz="2000" b="1" dirty="0" smtClean="0">
                <a:latin typeface="Times New Roman" pitchFamily="18" charset="0"/>
                <a:cs typeface="Times New Roman" pitchFamily="18" charset="0"/>
              </a:rPr>
              <a:t>dévoué</a:t>
            </a:r>
            <a:endParaRPr lang="fr-FR" sz="2000" dirty="0">
              <a:latin typeface="Times New Roman" pitchFamily="18" charset="0"/>
              <a:cs typeface="Times New Roman" pitchFamily="18" charset="0"/>
            </a:endParaRP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Compétence et qualification du personnel</a:t>
            </a: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Éloge </a:t>
            </a:r>
            <a:r>
              <a:rPr lang="fr-FR" sz="2000" dirty="0">
                <a:latin typeface="Times New Roman" pitchFamily="18" charset="0"/>
                <a:cs typeface="Times New Roman" pitchFamily="18" charset="0"/>
              </a:rPr>
              <a:t>des </a:t>
            </a:r>
            <a:r>
              <a:rPr lang="fr-FR" sz="2000" dirty="0" smtClean="0">
                <a:latin typeface="Times New Roman" pitchFamily="18" charset="0"/>
                <a:cs typeface="Times New Roman" pitchFamily="18" charset="0"/>
              </a:rPr>
              <a:t>bibliothécaires  </a:t>
            </a:r>
            <a:r>
              <a:rPr lang="fr-FR" sz="2000" dirty="0">
                <a:latin typeface="Times New Roman" pitchFamily="18" charset="0"/>
                <a:cs typeface="Times New Roman" pitchFamily="18" charset="0"/>
              </a:rPr>
              <a:t>disciplinaires ou </a:t>
            </a:r>
            <a:r>
              <a:rPr lang="fr-FR" sz="2000" dirty="0" smtClean="0">
                <a:latin typeface="Times New Roman" pitchFamily="18" charset="0"/>
                <a:cs typeface="Times New Roman" pitchFamily="18" charset="0"/>
              </a:rPr>
              <a:t>techniciens </a:t>
            </a:r>
            <a:r>
              <a:rPr lang="fr-FR" sz="2000" dirty="0">
                <a:latin typeface="Times New Roman" pitchFamily="18" charset="0"/>
                <a:cs typeface="Times New Roman" pitchFamily="18" charset="0"/>
              </a:rPr>
              <a:t>de manière </a:t>
            </a:r>
            <a:r>
              <a:rPr lang="fr-FR" sz="2000" dirty="0" smtClean="0">
                <a:latin typeface="Times New Roman" pitchFamily="18" charset="0"/>
                <a:cs typeface="Times New Roman" pitchFamily="18" charset="0"/>
              </a:rPr>
              <a:t>ciblée : forte appréciation de </a:t>
            </a:r>
            <a:r>
              <a:rPr lang="fr-FR" sz="2000" dirty="0">
                <a:latin typeface="Times New Roman" pitchFamily="18" charset="0"/>
                <a:cs typeface="Times New Roman" pitchFamily="18" charset="0"/>
              </a:rPr>
              <a:t>services plus personnalisés</a:t>
            </a: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Qualité </a:t>
            </a:r>
            <a:r>
              <a:rPr lang="fr-FR" sz="2000" dirty="0">
                <a:latin typeface="Times New Roman" pitchFamily="18" charset="0"/>
                <a:cs typeface="Times New Roman" pitchFamily="18" charset="0"/>
              </a:rPr>
              <a:t>des formations, </a:t>
            </a:r>
            <a:r>
              <a:rPr lang="fr-FR" sz="2000" dirty="0" smtClean="0">
                <a:latin typeface="Times New Roman" pitchFamily="18" charset="0"/>
                <a:cs typeface="Times New Roman" pitchFamily="18" charset="0"/>
              </a:rPr>
              <a:t>des tutoriels </a:t>
            </a:r>
            <a:r>
              <a:rPr lang="fr-FR" sz="2000" dirty="0">
                <a:latin typeface="Times New Roman" pitchFamily="18" charset="0"/>
                <a:cs typeface="Times New Roman" pitchFamily="18" charset="0"/>
              </a:rPr>
              <a:t>et du service de </a:t>
            </a:r>
            <a:r>
              <a:rPr lang="fr-FR" sz="2000" dirty="0" smtClean="0">
                <a:latin typeface="Times New Roman" pitchFamily="18" charset="0"/>
                <a:cs typeface="Times New Roman" pitchFamily="18" charset="0"/>
              </a:rPr>
              <a:t>PEB</a:t>
            </a:r>
            <a:endParaRPr lang="fr-CA" sz="20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14880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accent3"/>
                </a:solidFill>
                <a:latin typeface="Times New Roman" pitchFamily="18" charset="0"/>
                <a:cs typeface="Times New Roman" pitchFamily="18" charset="0"/>
              </a:rPr>
              <a:t>Services – Commentaires positifs</a:t>
            </a:r>
            <a:endParaRPr lang="fr-FR" sz="3600" dirty="0">
              <a:solidFill>
                <a:schemeClr val="accent3"/>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4082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Remarques </a:t>
            </a:r>
            <a:r>
              <a:rPr lang="fr-FR" sz="2000" dirty="0">
                <a:latin typeface="Times New Roman" pitchFamily="18" charset="0"/>
                <a:cs typeface="Times New Roman" pitchFamily="18" charset="0"/>
              </a:rPr>
              <a:t>positives sur le bon service et le bon travail effectué par </a:t>
            </a:r>
            <a:r>
              <a:rPr lang="fr-FR" sz="2000" dirty="0" smtClean="0">
                <a:latin typeface="Times New Roman" pitchFamily="18" charset="0"/>
                <a:cs typeface="Times New Roman" pitchFamily="18" charset="0"/>
              </a:rPr>
              <a:t>la Bibliothèque</a:t>
            </a: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Aucun </a:t>
            </a:r>
            <a:r>
              <a:rPr lang="fr-FR" sz="2000" dirty="0">
                <a:latin typeface="Times New Roman" pitchFamily="18" charset="0"/>
                <a:cs typeface="Times New Roman" pitchFamily="18" charset="0"/>
              </a:rPr>
              <a:t>service ou </a:t>
            </a:r>
            <a:r>
              <a:rPr lang="fr-FR" sz="2000" dirty="0" smtClean="0">
                <a:latin typeface="Times New Roman" pitchFamily="18" charset="0"/>
                <a:cs typeface="Times New Roman" pitchFamily="18" charset="0"/>
              </a:rPr>
              <a:t>ressource </a:t>
            </a:r>
            <a:r>
              <a:rPr lang="fr-FR" sz="2000" dirty="0">
                <a:latin typeface="Times New Roman" pitchFamily="18" charset="0"/>
                <a:cs typeface="Times New Roman" pitchFamily="18" charset="0"/>
              </a:rPr>
              <a:t>en particulier n’est mentionné autre qu’une perception positive de l’ensemble de la </a:t>
            </a:r>
            <a:r>
              <a:rPr lang="fr-FR" sz="2000" dirty="0" smtClean="0">
                <a:latin typeface="Times New Roman" pitchFamily="18" charset="0"/>
                <a:cs typeface="Times New Roman" pitchFamily="18" charset="0"/>
              </a:rPr>
              <a:t>BUL </a:t>
            </a:r>
            <a:endParaRPr lang="fr-FR" sz="2000" dirty="0">
              <a:latin typeface="Times New Roman" pitchFamily="18" charset="0"/>
              <a:cs typeface="Times New Roman" pitchFamily="18" charset="0"/>
            </a:endParaRPr>
          </a:p>
          <a:p>
            <a:pPr>
              <a:spcBef>
                <a:spcPts val="900"/>
              </a:spcBef>
              <a:spcAft>
                <a:spcPts val="900"/>
              </a:spcAft>
              <a:buClr>
                <a:schemeClr val="accent3"/>
              </a:buClr>
              <a:buSzPct val="125000"/>
            </a:pPr>
            <a:r>
              <a:rPr lang="fr-FR" sz="2000" dirty="0" smtClean="0">
                <a:latin typeface="Times New Roman" pitchFamily="18" charset="0"/>
                <a:cs typeface="Times New Roman" pitchFamily="18" charset="0"/>
              </a:rPr>
              <a:t>Représentent </a:t>
            </a:r>
            <a:r>
              <a:rPr lang="fr-FR" sz="2000" dirty="0">
                <a:latin typeface="Times New Roman" pitchFamily="18" charset="0"/>
                <a:cs typeface="Times New Roman" pitchFamily="18" charset="0"/>
              </a:rPr>
              <a:t>12% de tous les commentaires </a:t>
            </a:r>
            <a:r>
              <a:rPr lang="fr-FR" sz="2000" dirty="0" smtClean="0">
                <a:latin typeface="Times New Roman" pitchFamily="18" charset="0"/>
                <a:cs typeface="Times New Roman" pitchFamily="18" charset="0"/>
              </a:rPr>
              <a:t>reçus</a:t>
            </a:r>
            <a:endParaRPr lang="fr-CA" sz="20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accent3"/>
                </a:solidFill>
                <a:latin typeface="Times New Roman" pitchFamily="18" charset="0"/>
                <a:cs typeface="Times New Roman" pitchFamily="18" charset="0"/>
              </a:rPr>
              <a:t>Commentaires généraux positifs</a:t>
            </a:r>
            <a:endParaRPr lang="fr-FR" sz="3600" dirty="0">
              <a:solidFill>
                <a:schemeClr val="accent3"/>
              </a:solidFill>
              <a:latin typeface="Times New Roman" pitchFamily="18" charset="0"/>
              <a:cs typeface="Times New Roman" pitchFamily="18" charset="0"/>
            </a:endParaRPr>
          </a:p>
        </p:txBody>
      </p:sp>
      <p:sp>
        <p:nvSpPr>
          <p:cNvPr id="2" name="ZoneTexte 1"/>
          <p:cNvSpPr txBox="1"/>
          <p:nvPr/>
        </p:nvSpPr>
        <p:spPr>
          <a:xfrm>
            <a:off x="971550" y="4705350"/>
            <a:ext cx="3499676" cy="369332"/>
          </a:xfrm>
          <a:prstGeom prst="rect">
            <a:avLst/>
          </a:prstGeom>
          <a:noFill/>
        </p:spPr>
        <p:txBody>
          <a:bodyPr wrap="none" rtlCol="0">
            <a:spAutoFit/>
          </a:bodyPr>
          <a:lstStyle/>
          <a:p>
            <a:r>
              <a:rPr lang="fr-CA" dirty="0" smtClean="0">
                <a:solidFill>
                  <a:srgbClr val="008000"/>
                </a:solidFill>
                <a:latin typeface="Times New Roman" pitchFamily="18" charset="0"/>
                <a:cs typeface="Times New Roman" pitchFamily="18" charset="0"/>
                <a:hlinkClick r:id="rId6" action="ppaction://hlinkfile"/>
              </a:rPr>
              <a:t>Analyse détaillée des commentaires</a:t>
            </a:r>
            <a:endParaRPr lang="fr-CA" dirty="0">
              <a:solidFill>
                <a:srgbClr val="008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68854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l="23835" r="35903"/>
          <a:stretch/>
        </p:blipFill>
        <p:spPr>
          <a:xfrm>
            <a:off x="6057901" y="-31710"/>
            <a:ext cx="3118048" cy="6890607"/>
          </a:xfrm>
          <a:prstGeom prst="rect">
            <a:avLst/>
          </a:prstGeom>
        </p:spPr>
      </p:pic>
      <p:sp>
        <p:nvSpPr>
          <p:cNvPr id="6" name="Rectangle 3"/>
          <p:cNvSpPr txBox="1">
            <a:spLocks noChangeArrowheads="1"/>
          </p:cNvSpPr>
          <p:nvPr>
            <p:custDataLst>
              <p:tags r:id="rId2"/>
            </p:custDataLst>
          </p:nvPr>
        </p:nvSpPr>
        <p:spPr>
          <a:xfrm>
            <a:off x="623601" y="1875681"/>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buClr>
                <a:schemeClr val="accent3"/>
              </a:buClr>
              <a:buFont typeface="Arial" pitchFamily="34" charset="0"/>
              <a:buChar char="•"/>
            </a:pPr>
            <a:r>
              <a:rPr lang="fr-CA" sz="2200" dirty="0" smtClean="0">
                <a:latin typeface="Times New Roman" pitchFamily="18" charset="0"/>
                <a:cs typeface="Times New Roman" pitchFamily="18" charset="0"/>
              </a:rPr>
              <a:t>50% des commentaires sont positifs</a:t>
            </a:r>
          </a:p>
          <a:p>
            <a:pPr lvl="1">
              <a:spcBef>
                <a:spcPts val="900"/>
              </a:spcBef>
              <a:spcAft>
                <a:spcPts val="900"/>
              </a:spcAft>
              <a:buClr>
                <a:schemeClr val="accent3"/>
              </a:buClr>
              <a:buFont typeface="Arial" pitchFamily="34" charset="0"/>
              <a:buChar char="•"/>
            </a:pPr>
            <a:r>
              <a:rPr lang="fr-CA" sz="1800" dirty="0" smtClean="0">
                <a:latin typeface="Times New Roman" pitchFamily="18" charset="0"/>
                <a:cs typeface="Times New Roman" pitchFamily="18" charset="0"/>
              </a:rPr>
              <a:t>Surtout au niveau des services et du personnel</a:t>
            </a:r>
          </a:p>
          <a:p>
            <a:pPr>
              <a:spcBef>
                <a:spcPts val="900"/>
              </a:spcBef>
              <a:spcAft>
                <a:spcPts val="900"/>
              </a:spcAft>
              <a:buClr>
                <a:srgbClr val="E7021A"/>
              </a:buClr>
            </a:pPr>
            <a:r>
              <a:rPr lang="fr-CA" sz="2200" dirty="0" smtClean="0">
                <a:latin typeface="Times New Roman" pitchFamily="18" charset="0"/>
                <a:cs typeface="Times New Roman" pitchFamily="18" charset="0"/>
              </a:rPr>
              <a:t>Amélioration des espaces : doit rester une priorité</a:t>
            </a:r>
          </a:p>
          <a:p>
            <a:pPr>
              <a:spcBef>
                <a:spcPts val="900"/>
              </a:spcBef>
              <a:spcAft>
                <a:spcPts val="900"/>
              </a:spcAft>
              <a:buClr>
                <a:srgbClr val="E7021A"/>
              </a:buClr>
            </a:pPr>
            <a:r>
              <a:rPr lang="fr-CA" sz="2200" dirty="0" smtClean="0">
                <a:latin typeface="Times New Roman" pitchFamily="18" charset="0"/>
                <a:cs typeface="Times New Roman" pitchFamily="18" charset="0"/>
              </a:rPr>
              <a:t>Manque d’abonnements à des périodiques très spécialisés </a:t>
            </a:r>
          </a:p>
          <a:p>
            <a:pPr>
              <a:spcBef>
                <a:spcPts val="900"/>
              </a:spcBef>
              <a:spcAft>
                <a:spcPts val="900"/>
              </a:spcAft>
              <a:buClr>
                <a:srgbClr val="E7021A"/>
              </a:buClr>
            </a:pPr>
            <a:r>
              <a:rPr lang="fr-CA" sz="2200" dirty="0" smtClean="0">
                <a:latin typeface="Times New Roman" pitchFamily="18" charset="0"/>
                <a:cs typeface="Times New Roman" pitchFamily="18" charset="0"/>
              </a:rPr>
              <a:t>Faible nombre de livres ou manuels en format électronique</a:t>
            </a: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Faits saillants – Commentaires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71875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2183250"/>
            <a:ext cx="8056710" cy="86260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5400" dirty="0" smtClean="0">
                <a:solidFill>
                  <a:srgbClr val="E7021A"/>
                </a:solidFill>
                <a:latin typeface="Times New Roman" pitchFamily="18" charset="0"/>
                <a:cs typeface="Times New Roman" pitchFamily="18" charset="0"/>
              </a:rPr>
              <a:t>L’ avenir</a:t>
            </a:r>
            <a:endParaRPr lang="fr-FR" sz="5400" dirty="0">
              <a:solidFill>
                <a:srgbClr val="E7021A"/>
              </a:solidFill>
              <a:latin typeface="Times New Roman" pitchFamily="18" charset="0"/>
              <a:cs typeface="Times New Roman" pitchFamily="18" charset="0"/>
            </a:endParaRPr>
          </a:p>
        </p:txBody>
      </p:sp>
      <p:pic>
        <p:nvPicPr>
          <p:cNvPr id="3" name="Image 2" descr="ULBIBLIO-Gabarit-Bibl-VF-12.jpg"/>
          <p:cNvPicPr>
            <a:picLocks noChangeAspect="1"/>
          </p:cNvPicPr>
          <p:nvPr>
            <p:custDataLst>
              <p:tags r:id="rId3"/>
            </p:custDataLst>
          </p:nvPr>
        </p:nvPicPr>
        <p:blipFill rotWithShape="1">
          <a:blip r:embed="rId6"/>
          <a:srcRect l="76080" r="10665" b="21652"/>
          <a:stretch/>
        </p:blipFill>
        <p:spPr>
          <a:xfrm>
            <a:off x="7609116" y="0"/>
            <a:ext cx="1546969" cy="6858000"/>
          </a:xfrm>
          <a:prstGeom prst="rect">
            <a:avLst/>
          </a:prstGeom>
        </p:spPr>
      </p:pic>
    </p:spTree>
    <p:custDataLst>
      <p:tags r:id="rId1"/>
    </p:custDataLst>
    <p:extLst>
      <p:ext uri="{BB962C8B-B14F-4D97-AF65-F5344CB8AC3E}">
        <p14:creationId xmlns:p14="http://schemas.microsoft.com/office/powerpoint/2010/main" val="1135684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1" y="1882389"/>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spcAft>
                <a:spcPts val="900"/>
              </a:spcAft>
              <a:buClr>
                <a:srgbClr val="E7021A"/>
              </a:buClr>
              <a:buNone/>
            </a:pPr>
            <a:r>
              <a:rPr lang="fr-CA" sz="2400" b="1" dirty="0" smtClean="0">
                <a:latin typeface="Times New Roman" pitchFamily="18" charset="0"/>
                <a:cs typeface="Times New Roman" pitchFamily="18" charset="0"/>
              </a:rPr>
              <a:t>Les services</a:t>
            </a:r>
          </a:p>
          <a:p>
            <a:pPr>
              <a:spcBef>
                <a:spcPts val="900"/>
              </a:spcBef>
              <a:spcAft>
                <a:spcPts val="900"/>
              </a:spcAft>
              <a:buClr>
                <a:srgbClr val="E7021A"/>
              </a:buClr>
            </a:pPr>
            <a:r>
              <a:rPr lang="fr-FR" sz="2200" dirty="0">
                <a:latin typeface="Times New Roman" pitchFamily="18" charset="0"/>
                <a:cs typeface="Times New Roman" pitchFamily="18" charset="0"/>
              </a:rPr>
              <a:t>AS-2 : La bibliothèque rend un service personnalisé à chaque </a:t>
            </a:r>
            <a:r>
              <a:rPr lang="fr-FR" sz="2200" dirty="0" smtClean="0">
                <a:latin typeface="Times New Roman" pitchFamily="18" charset="0"/>
                <a:cs typeface="Times New Roman" pitchFamily="18" charset="0"/>
              </a:rPr>
              <a:t>usager  </a:t>
            </a:r>
          </a:p>
          <a:p>
            <a:pPr>
              <a:spcBef>
                <a:spcPts val="900"/>
              </a:spcBef>
              <a:spcAft>
                <a:spcPts val="900"/>
              </a:spcAft>
              <a:buClr>
                <a:srgbClr val="E7021A"/>
              </a:buClr>
            </a:pPr>
            <a:r>
              <a:rPr lang="fr-FR" sz="2200" dirty="0" smtClean="0">
                <a:latin typeface="Times New Roman" pitchFamily="18" charset="0"/>
                <a:cs typeface="Times New Roman" pitchFamily="18" charset="0"/>
              </a:rPr>
              <a:t>AS-4 : Empressement à répondre aux questions des usagers </a:t>
            </a:r>
          </a:p>
          <a:p>
            <a:pPr>
              <a:spcBef>
                <a:spcPts val="900"/>
              </a:spcBef>
              <a:spcAft>
                <a:spcPts val="900"/>
              </a:spcAft>
              <a:buClr>
                <a:srgbClr val="E7021A"/>
              </a:buClr>
            </a:pPr>
            <a:r>
              <a:rPr lang="fr-FR" sz="2200" dirty="0" smtClean="0">
                <a:latin typeface="Times New Roman" pitchFamily="18" charset="0"/>
                <a:cs typeface="Times New Roman" pitchFamily="18" charset="0"/>
              </a:rPr>
              <a:t>AS-9 : Un traitement des problèmes de service à l'usager sur lequel on peut compter </a:t>
            </a:r>
            <a:r>
              <a:rPr lang="fr-CA" sz="2200" dirty="0" smtClean="0">
                <a:latin typeface="Times New Roman" pitchFamily="18" charset="0"/>
                <a:cs typeface="Times New Roman" pitchFamily="18" charset="0"/>
              </a:rPr>
              <a:t> </a:t>
            </a:r>
          </a:p>
          <a:p>
            <a:pPr>
              <a:spcBef>
                <a:spcPts val="900"/>
              </a:spcBef>
              <a:spcAft>
                <a:spcPts val="900"/>
              </a:spcAft>
              <a:buClr>
                <a:srgbClr val="E7021A"/>
              </a:buClr>
            </a:pP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Et maintenant…. </a:t>
            </a:r>
            <a:r>
              <a:rPr lang="fr-FR" sz="3600" dirty="0">
                <a:solidFill>
                  <a:srgbClr val="E7021A"/>
                </a:solidFill>
                <a:latin typeface="Times New Roman" pitchFamily="18" charset="0"/>
                <a:cs typeface="Times New Roman" pitchFamily="18" charset="0"/>
              </a:rPr>
              <a:t>l</a:t>
            </a:r>
            <a:r>
              <a:rPr lang="fr-FR" sz="3600" dirty="0" smtClean="0">
                <a:solidFill>
                  <a:srgbClr val="E7021A"/>
                </a:solidFill>
                <a:latin typeface="Times New Roman" pitchFamily="18" charset="0"/>
                <a:cs typeface="Times New Roman" pitchFamily="18" charset="0"/>
              </a:rPr>
              <a:t>’avenir</a:t>
            </a:r>
            <a:endParaRPr lang="fr-FR" sz="3600" dirty="0">
              <a:solidFill>
                <a:srgbClr val="E7021A"/>
              </a:solidFill>
              <a:latin typeface="Times New Roman" pitchFamily="18" charset="0"/>
              <a:cs typeface="Times New Roman" pitchFamily="18" charset="0"/>
            </a:endParaRPr>
          </a:p>
        </p:txBody>
      </p:sp>
      <p:sp>
        <p:nvSpPr>
          <p:cNvPr id="3" name="ZoneTexte 2"/>
          <p:cNvSpPr txBox="1"/>
          <p:nvPr/>
        </p:nvSpPr>
        <p:spPr>
          <a:xfrm>
            <a:off x="714376" y="5286375"/>
            <a:ext cx="7410450" cy="646331"/>
          </a:xfrm>
          <a:prstGeom prst="rect">
            <a:avLst/>
          </a:prstGeom>
          <a:noFill/>
          <a:ln>
            <a:solidFill>
              <a:schemeClr val="accent2"/>
            </a:solidFill>
          </a:ln>
        </p:spPr>
        <p:txBody>
          <a:bodyPr wrap="square" rtlCol="0">
            <a:spAutoFit/>
          </a:bodyPr>
          <a:lstStyle/>
          <a:p>
            <a:pPr>
              <a:spcBef>
                <a:spcPts val="1200"/>
              </a:spcBef>
              <a:spcAft>
                <a:spcPts val="1200"/>
              </a:spcAft>
            </a:pPr>
            <a:r>
              <a:rPr lang="fr-CA" dirty="0">
                <a:latin typeface="Times New Roman" pitchFamily="18" charset="0"/>
                <a:cs typeface="Times New Roman" pitchFamily="18" charset="0"/>
              </a:rPr>
              <a:t>Le niveau de satisfaction des ces éléments pour les étudiants, particulièrement au premier cycle, est faible. Une réflexion devra être engagée à cet égard. </a:t>
            </a:r>
          </a:p>
        </p:txBody>
      </p:sp>
    </p:spTree>
    <p:custDataLst>
      <p:tags r:id="rId1"/>
    </p:custDataLst>
    <p:extLst>
      <p:ext uri="{BB962C8B-B14F-4D97-AF65-F5344CB8AC3E}">
        <p14:creationId xmlns:p14="http://schemas.microsoft.com/office/powerpoint/2010/main" val="286526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2" y="1875681"/>
            <a:ext cx="6843998"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buClr>
                <a:srgbClr val="E7021A"/>
              </a:buClr>
            </a:pPr>
            <a:r>
              <a:rPr lang="fr-CA" sz="2000" dirty="0">
                <a:latin typeface="Times New Roman" pitchFamily="18" charset="0"/>
                <a:cs typeface="Times New Roman" pitchFamily="18" charset="0"/>
              </a:rPr>
              <a:t>Ensemble de services offerts par l'ARL</a:t>
            </a:r>
          </a:p>
          <a:p>
            <a:pPr>
              <a:spcBef>
                <a:spcPts val="600"/>
              </a:spcBef>
              <a:spcAft>
                <a:spcPts val="600"/>
              </a:spcAft>
              <a:buClr>
                <a:srgbClr val="E7021A"/>
              </a:buClr>
            </a:pPr>
            <a:r>
              <a:rPr lang="fr-CA" sz="2000" dirty="0">
                <a:latin typeface="Times New Roman" pitchFamily="18" charset="0"/>
                <a:cs typeface="Times New Roman" pitchFamily="18" charset="0"/>
              </a:rPr>
              <a:t>Destiné aux bibliothèques désireuses de connaître et agir sur </a:t>
            </a:r>
            <a:r>
              <a:rPr lang="fr-CA" sz="2000" dirty="0" smtClean="0">
                <a:latin typeface="Times New Roman" pitchFamily="18" charset="0"/>
                <a:cs typeface="Times New Roman" pitchFamily="18" charset="0"/>
              </a:rPr>
              <a:t>les </a:t>
            </a:r>
            <a:r>
              <a:rPr lang="fr-CA" sz="2000" dirty="0">
                <a:latin typeface="Times New Roman" pitchFamily="18" charset="0"/>
                <a:cs typeface="Times New Roman" pitchFamily="18" charset="0"/>
              </a:rPr>
              <a:t>opinions de la qualité de service des utilisateurs</a:t>
            </a:r>
          </a:p>
          <a:p>
            <a:pPr>
              <a:spcBef>
                <a:spcPts val="600"/>
              </a:spcBef>
              <a:spcAft>
                <a:spcPts val="600"/>
              </a:spcAft>
              <a:buClr>
                <a:srgbClr val="E7021A"/>
              </a:buClr>
            </a:pPr>
            <a:r>
              <a:rPr lang="fr-CA" sz="2000" dirty="0">
                <a:latin typeface="Times New Roman" pitchFamily="18" charset="0"/>
                <a:cs typeface="Times New Roman" pitchFamily="18" charset="0"/>
              </a:rPr>
              <a:t>Vise à évaluer et à améliorer les services de la bibliothèque, à changer la culture organisationnelle et à mieux la </a:t>
            </a:r>
            <a:r>
              <a:rPr lang="fr-CA" sz="2000" dirty="0" smtClean="0">
                <a:latin typeface="Times New Roman" pitchFamily="18" charset="0"/>
                <a:cs typeface="Times New Roman" pitchFamily="18" charset="0"/>
              </a:rPr>
              <a:t>valoriser</a:t>
            </a:r>
          </a:p>
          <a:p>
            <a:pPr>
              <a:spcBef>
                <a:spcPts val="600"/>
              </a:spcBef>
              <a:spcAft>
                <a:spcPts val="600"/>
              </a:spcAft>
              <a:buClr>
                <a:srgbClr val="E7021A"/>
              </a:buClr>
            </a:pPr>
            <a:r>
              <a:rPr lang="fr-CA" sz="2000" dirty="0" smtClean="0">
                <a:latin typeface="Times New Roman" pitchFamily="18" charset="0"/>
                <a:cs typeface="Times New Roman" pitchFamily="18" charset="0"/>
              </a:rPr>
              <a:t>Principales composantes évaluées :</a:t>
            </a:r>
          </a:p>
          <a:p>
            <a:pPr>
              <a:spcBef>
                <a:spcPts val="600"/>
              </a:spcBef>
              <a:spcAft>
                <a:spcPts val="600"/>
              </a:spcAft>
              <a:buClr>
                <a:srgbClr val="E7021A"/>
              </a:buClr>
            </a:pPr>
            <a:endParaRPr lang="fr-CA" sz="2000" dirty="0">
              <a:latin typeface="Times New Roman" pitchFamily="18" charset="0"/>
              <a:cs typeface="Times New Roman" pitchFamily="18" charset="0"/>
            </a:endParaRPr>
          </a:p>
          <a:p>
            <a:pPr>
              <a:spcBef>
                <a:spcPts val="600"/>
              </a:spcBef>
              <a:spcAft>
                <a:spcPts val="600"/>
              </a:spcAft>
              <a:buClr>
                <a:srgbClr val="E7021A"/>
              </a:buClr>
            </a:pPr>
            <a:endParaRPr lang="fr-FR" sz="18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a:buClr>
                <a:srgbClr val="E7021A"/>
              </a:buClr>
            </a:pPr>
            <a:endParaRPr lang="fr-FR" sz="2000" dirty="0" smtClean="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err="1" smtClean="0">
                <a:solidFill>
                  <a:srgbClr val="E7021A"/>
                </a:solidFill>
                <a:latin typeface="Times New Roman" pitchFamily="18" charset="0"/>
                <a:cs typeface="Times New Roman" pitchFamily="18" charset="0"/>
              </a:rPr>
              <a:t>LibQUAL</a:t>
            </a:r>
            <a:r>
              <a:rPr lang="fr-FR" sz="3600" dirty="0" smtClean="0">
                <a:solidFill>
                  <a:srgbClr val="E7021A"/>
                </a:solidFill>
                <a:latin typeface="Times New Roman" pitchFamily="18" charset="0"/>
                <a:cs typeface="Times New Roman" pitchFamily="18" charset="0"/>
              </a:rPr>
              <a:t>+ </a:t>
            </a:r>
            <a:endParaRPr lang="fr-FR" sz="3600" dirty="0">
              <a:solidFill>
                <a:srgbClr val="E7021A"/>
              </a:solidFill>
              <a:latin typeface="Times New Roman" pitchFamily="18" charset="0"/>
              <a:cs typeface="Times New Roman" pitchFamily="18" charset="0"/>
            </a:endParaRPr>
          </a:p>
        </p:txBody>
      </p:sp>
      <p:graphicFrame>
        <p:nvGraphicFramePr>
          <p:cNvPr id="12" name="Diagramme 11"/>
          <p:cNvGraphicFramePr/>
          <p:nvPr>
            <p:custDataLst>
              <p:tags r:id="rId4"/>
            </p:custDataLst>
            <p:extLst>
              <p:ext uri="{D42A27DB-BD31-4B8C-83A1-F6EECF244321}">
                <p14:modId xmlns:p14="http://schemas.microsoft.com/office/powerpoint/2010/main" val="1717228767"/>
              </p:ext>
            </p:extLst>
          </p:nvPr>
        </p:nvGraphicFramePr>
        <p:xfrm>
          <a:off x="3238500" y="2847974"/>
          <a:ext cx="6324600" cy="4871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756212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Et maintenant…. </a:t>
            </a:r>
            <a:r>
              <a:rPr lang="fr-FR" sz="3600" dirty="0">
                <a:solidFill>
                  <a:srgbClr val="E7021A"/>
                </a:solidFill>
                <a:latin typeface="Times New Roman" pitchFamily="18" charset="0"/>
                <a:cs typeface="Times New Roman" pitchFamily="18" charset="0"/>
              </a:rPr>
              <a:t>l</a:t>
            </a:r>
            <a:r>
              <a:rPr lang="fr-FR" sz="3600" dirty="0" smtClean="0">
                <a:solidFill>
                  <a:srgbClr val="E7021A"/>
                </a:solidFill>
                <a:latin typeface="Times New Roman" pitchFamily="18" charset="0"/>
                <a:cs typeface="Times New Roman" pitchFamily="18" charset="0"/>
              </a:rPr>
              <a:t>’avenir</a:t>
            </a:r>
            <a:endParaRPr lang="fr-FR" sz="3600" dirty="0">
              <a:solidFill>
                <a:srgbClr val="E7021A"/>
              </a:solidFill>
              <a:latin typeface="Times New Roman" pitchFamily="18" charset="0"/>
              <a:cs typeface="Times New Roman" pitchFamily="18" charset="0"/>
            </a:endParaRPr>
          </a:p>
        </p:txBody>
      </p:sp>
      <p:sp>
        <p:nvSpPr>
          <p:cNvPr id="7" name="ZoneTexte 6"/>
          <p:cNvSpPr txBox="1"/>
          <p:nvPr/>
        </p:nvSpPr>
        <p:spPr>
          <a:xfrm>
            <a:off x="714376" y="5286375"/>
            <a:ext cx="7410450" cy="646331"/>
          </a:xfrm>
          <a:prstGeom prst="rect">
            <a:avLst/>
          </a:prstGeom>
          <a:noFill/>
          <a:ln>
            <a:solidFill>
              <a:schemeClr val="accent2"/>
            </a:solidFill>
          </a:ln>
        </p:spPr>
        <p:txBody>
          <a:bodyPr wrap="square" rtlCol="0">
            <a:spAutoFit/>
          </a:bodyPr>
          <a:lstStyle/>
          <a:p>
            <a:pPr>
              <a:spcBef>
                <a:spcPts val="1200"/>
              </a:spcBef>
              <a:spcAft>
                <a:spcPts val="1200"/>
              </a:spcAft>
            </a:pPr>
            <a:r>
              <a:rPr lang="fr-CA" dirty="0">
                <a:latin typeface="Times New Roman" pitchFamily="18" charset="0"/>
                <a:cs typeface="Times New Roman" pitchFamily="18" charset="0"/>
              </a:rPr>
              <a:t>Le niveau de satisfaction est bon mais stagne depuis 2007. Est-ce possible de faire mieux </a:t>
            </a:r>
            <a:r>
              <a:rPr lang="fr-CA" dirty="0" smtClean="0">
                <a:latin typeface="Times New Roman" pitchFamily="18" charset="0"/>
                <a:cs typeface="Times New Roman" pitchFamily="18" charset="0"/>
              </a:rPr>
              <a:t>?</a:t>
            </a:r>
            <a:endParaRPr lang="fr-CA" dirty="0">
              <a:latin typeface="Times New Roman" pitchFamily="18" charset="0"/>
              <a:cs typeface="Times New Roman" pitchFamily="18" charset="0"/>
            </a:endParaRPr>
          </a:p>
        </p:txBody>
      </p:sp>
      <p:sp>
        <p:nvSpPr>
          <p:cNvPr id="8" name="Rectangle 3"/>
          <p:cNvSpPr txBox="1">
            <a:spLocks noChangeArrowheads="1"/>
          </p:cNvSpPr>
          <p:nvPr>
            <p:custDataLst>
              <p:tags r:id="rId3"/>
            </p:custDataLst>
          </p:nvPr>
        </p:nvSpPr>
        <p:spPr>
          <a:xfrm>
            <a:off x="623601" y="1882389"/>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spcAft>
                <a:spcPts val="900"/>
              </a:spcAft>
              <a:buClr>
                <a:srgbClr val="E7021A"/>
              </a:buClr>
              <a:buNone/>
            </a:pPr>
            <a:r>
              <a:rPr lang="fr-CA" sz="2400" b="1" dirty="0" smtClean="0">
                <a:latin typeface="Times New Roman" pitchFamily="18" charset="0"/>
                <a:cs typeface="Times New Roman" pitchFamily="18" charset="0"/>
              </a:rPr>
              <a:t>Les collections</a:t>
            </a:r>
          </a:p>
          <a:p>
            <a:pPr>
              <a:spcBef>
                <a:spcPts val="900"/>
              </a:spcBef>
              <a:spcAft>
                <a:spcPts val="900"/>
              </a:spcAft>
              <a:buClr>
                <a:srgbClr val="E7021A"/>
              </a:buClr>
            </a:pPr>
            <a:r>
              <a:rPr lang="fr-CA" sz="2200" dirty="0">
                <a:latin typeface="Times New Roman" pitchFamily="18" charset="0"/>
                <a:cs typeface="Times New Roman" pitchFamily="18" charset="0"/>
              </a:rPr>
              <a:t>IC-4 : J’ai accès aux ressources électroniques dont </a:t>
            </a:r>
            <a:r>
              <a:rPr lang="fr-CA" sz="2200" dirty="0" smtClean="0">
                <a:latin typeface="Times New Roman" pitchFamily="18" charset="0"/>
                <a:cs typeface="Times New Roman" pitchFamily="18" charset="0"/>
              </a:rPr>
              <a:t>besoin</a:t>
            </a:r>
          </a:p>
          <a:p>
            <a:pPr>
              <a:spcBef>
                <a:spcPts val="900"/>
              </a:spcBef>
              <a:spcAft>
                <a:spcPts val="900"/>
              </a:spcAft>
              <a:buClr>
                <a:srgbClr val="E7021A"/>
              </a:buClr>
            </a:pPr>
            <a:r>
              <a:rPr lang="fr-CA" sz="2200" dirty="0">
                <a:latin typeface="Times New Roman" pitchFamily="18" charset="0"/>
                <a:cs typeface="Times New Roman" pitchFamily="18" charset="0"/>
              </a:rPr>
              <a:t>IC-5 : Je trouve à la bibliothèque un équipement moderne qui me permet un accès facile aux informations dont j’ai </a:t>
            </a:r>
            <a:r>
              <a:rPr lang="fr-CA" sz="2200" dirty="0" smtClean="0">
                <a:latin typeface="Times New Roman" pitchFamily="18" charset="0"/>
                <a:cs typeface="Times New Roman" pitchFamily="18" charset="0"/>
              </a:rPr>
              <a:t>besoin</a:t>
            </a:r>
            <a:endParaRPr lang="fr-FR" sz="2200" dirty="0" smtClean="0">
              <a:latin typeface="Times New Roman" pitchFamily="18" charset="0"/>
              <a:cs typeface="Times New Roman" pitchFamily="18" charset="0"/>
            </a:endParaRPr>
          </a:p>
          <a:p>
            <a:pPr>
              <a:spcBef>
                <a:spcPts val="900"/>
              </a:spcBef>
              <a:spcAft>
                <a:spcPts val="900"/>
              </a:spcAft>
              <a:buClr>
                <a:srgbClr val="E7021A"/>
              </a:buClr>
            </a:pPr>
            <a:r>
              <a:rPr lang="fr-CA" sz="2200" dirty="0">
                <a:latin typeface="Times New Roman" pitchFamily="18" charset="0"/>
                <a:cs typeface="Times New Roman" pitchFamily="18" charset="0"/>
              </a:rPr>
              <a:t>IC-6 : Des outils de repérage conviviaux qui me permettent de trouver par moi-même ce que je </a:t>
            </a:r>
            <a:r>
              <a:rPr lang="fr-CA" sz="2200" dirty="0" smtClean="0">
                <a:latin typeface="Times New Roman" pitchFamily="18" charset="0"/>
                <a:cs typeface="Times New Roman" pitchFamily="18" charset="0"/>
              </a:rPr>
              <a:t>cherche</a:t>
            </a:r>
            <a:r>
              <a:rPr lang="fr-FR" sz="2200" dirty="0">
                <a:latin typeface="Times New Roman" pitchFamily="18" charset="0"/>
                <a:cs typeface="Times New Roman" pitchFamily="18" charset="0"/>
              </a:rPr>
              <a:t> </a:t>
            </a:r>
            <a:r>
              <a:rPr lang="fr-CA" sz="2200" dirty="0" smtClean="0">
                <a:latin typeface="Times New Roman" pitchFamily="18" charset="0"/>
                <a:cs typeface="Times New Roman" pitchFamily="18" charset="0"/>
              </a:rPr>
              <a:t> </a:t>
            </a:r>
            <a:endParaRPr lang="fr-CA" sz="2200" dirty="0">
              <a:latin typeface="Times New Roman" pitchFamily="18" charset="0"/>
              <a:cs typeface="Times New Roman" pitchFamily="18" charset="0"/>
            </a:endParaRPr>
          </a:p>
          <a:p>
            <a:pPr>
              <a:spcBef>
                <a:spcPts val="900"/>
              </a:spcBef>
              <a:spcAft>
                <a:spcPts val="900"/>
              </a:spcAft>
              <a:buClr>
                <a:srgbClr val="E7021A"/>
              </a:buClr>
            </a:pPr>
            <a:endParaRPr lang="fr-CA" sz="2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79961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custDataLst>
              <p:tags r:id="rId2"/>
            </p:custDataLst>
          </p:nvPr>
        </p:nvSpPr>
        <p:spPr>
          <a:xfrm>
            <a:off x="623940" y="1873488"/>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spcAft>
                <a:spcPts val="900"/>
              </a:spcAft>
              <a:buClr>
                <a:srgbClr val="E7021A"/>
              </a:buClr>
              <a:buNone/>
            </a:pPr>
            <a:r>
              <a:rPr lang="fr-CA" sz="2400" b="1" dirty="0" smtClean="0">
                <a:latin typeface="Times New Roman" pitchFamily="18" charset="0"/>
                <a:cs typeface="Times New Roman" pitchFamily="18" charset="0"/>
              </a:rPr>
              <a:t>Les espaces</a:t>
            </a:r>
          </a:p>
          <a:p>
            <a:pPr>
              <a:spcBef>
                <a:spcPts val="900"/>
              </a:spcBef>
              <a:spcAft>
                <a:spcPts val="900"/>
              </a:spcAft>
              <a:buClr>
                <a:srgbClr val="E7021A"/>
              </a:buClr>
            </a:pPr>
            <a:r>
              <a:rPr lang="fr-CA" sz="2200" dirty="0" smtClean="0">
                <a:latin typeface="Times New Roman" pitchFamily="18" charset="0"/>
                <a:cs typeface="Times New Roman" pitchFamily="18" charset="0"/>
              </a:rPr>
              <a:t>Très variable en fonction du type d’usager</a:t>
            </a:r>
          </a:p>
          <a:p>
            <a:pPr>
              <a:spcBef>
                <a:spcPts val="900"/>
              </a:spcBef>
              <a:spcAft>
                <a:spcPts val="900"/>
              </a:spcAft>
              <a:buClr>
                <a:srgbClr val="E7021A"/>
              </a:buClr>
            </a:pPr>
            <a:r>
              <a:rPr lang="fr-CA" sz="2200" dirty="0">
                <a:latin typeface="Times New Roman" pitchFamily="18" charset="0"/>
                <a:cs typeface="Times New Roman" pitchFamily="18" charset="0"/>
              </a:rPr>
              <a:t>LP-1 : Des locaux de Bibliothèques qui incitent à l’étude et à </a:t>
            </a:r>
            <a:r>
              <a:rPr lang="fr-CA" sz="2200" dirty="0" smtClean="0">
                <a:latin typeface="Times New Roman" pitchFamily="18" charset="0"/>
                <a:cs typeface="Times New Roman" pitchFamily="18" charset="0"/>
              </a:rPr>
              <a:t>l’apprentissage</a:t>
            </a:r>
          </a:p>
          <a:p>
            <a:pPr>
              <a:spcBef>
                <a:spcPts val="900"/>
              </a:spcBef>
              <a:spcAft>
                <a:spcPts val="900"/>
              </a:spcAft>
              <a:buClr>
                <a:srgbClr val="E7021A"/>
              </a:buClr>
            </a:pPr>
            <a:r>
              <a:rPr lang="fr-CA" sz="2200" dirty="0">
                <a:latin typeface="Times New Roman" pitchFamily="18" charset="0"/>
                <a:cs typeface="Times New Roman" pitchFamily="18" charset="0"/>
              </a:rPr>
              <a:t>LP-3 : Des locaux invitants et </a:t>
            </a:r>
            <a:r>
              <a:rPr lang="fr-CA" sz="2200" dirty="0" smtClean="0">
                <a:latin typeface="Times New Roman" pitchFamily="18" charset="0"/>
                <a:cs typeface="Times New Roman" pitchFamily="18" charset="0"/>
              </a:rPr>
              <a:t>confortables</a:t>
            </a:r>
            <a:r>
              <a:rPr lang="fr-FR" sz="2200" dirty="0">
                <a:latin typeface="Times New Roman" pitchFamily="18" charset="0"/>
                <a:cs typeface="Times New Roman" pitchFamily="18" charset="0"/>
              </a:rPr>
              <a:t> </a:t>
            </a:r>
            <a:r>
              <a:rPr lang="fr-CA" sz="2200" dirty="0" smtClean="0">
                <a:latin typeface="Times New Roman" pitchFamily="18" charset="0"/>
                <a:cs typeface="Times New Roman" pitchFamily="18" charset="0"/>
              </a:rPr>
              <a:t> </a:t>
            </a:r>
            <a:endParaRPr lang="fr-CA" sz="2200" dirty="0">
              <a:latin typeface="Times New Roman" pitchFamily="18" charset="0"/>
              <a:cs typeface="Times New Roman" pitchFamily="18" charset="0"/>
            </a:endParaRPr>
          </a:p>
          <a:p>
            <a:pPr>
              <a:spcBef>
                <a:spcPts val="900"/>
              </a:spcBef>
              <a:spcAft>
                <a:spcPts val="900"/>
              </a:spcAft>
              <a:buClr>
                <a:srgbClr val="E7021A"/>
              </a:buClr>
            </a:pP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Et maintenant…. </a:t>
            </a:r>
            <a:r>
              <a:rPr lang="fr-FR" sz="3600" dirty="0">
                <a:solidFill>
                  <a:srgbClr val="E7021A"/>
                </a:solidFill>
                <a:latin typeface="Times New Roman" pitchFamily="18" charset="0"/>
                <a:cs typeface="Times New Roman" pitchFamily="18" charset="0"/>
              </a:rPr>
              <a:t>l</a:t>
            </a:r>
            <a:r>
              <a:rPr lang="fr-FR" sz="3600" dirty="0" smtClean="0">
                <a:solidFill>
                  <a:srgbClr val="E7021A"/>
                </a:solidFill>
                <a:latin typeface="Times New Roman" pitchFamily="18" charset="0"/>
                <a:cs typeface="Times New Roman" pitchFamily="18" charset="0"/>
              </a:rPr>
              <a:t>’avenir</a:t>
            </a:r>
            <a:endParaRPr lang="fr-FR" sz="3600" dirty="0">
              <a:solidFill>
                <a:srgbClr val="E7021A"/>
              </a:solidFill>
              <a:latin typeface="Times New Roman" pitchFamily="18" charset="0"/>
              <a:cs typeface="Times New Roman" pitchFamily="18" charset="0"/>
            </a:endParaRPr>
          </a:p>
        </p:txBody>
      </p:sp>
      <p:sp>
        <p:nvSpPr>
          <p:cNvPr id="7" name="ZoneTexte 6"/>
          <p:cNvSpPr txBox="1"/>
          <p:nvPr/>
        </p:nvSpPr>
        <p:spPr>
          <a:xfrm>
            <a:off x="714376" y="5286375"/>
            <a:ext cx="7410450" cy="646331"/>
          </a:xfrm>
          <a:prstGeom prst="rect">
            <a:avLst/>
          </a:prstGeom>
          <a:noFill/>
          <a:ln>
            <a:solidFill>
              <a:schemeClr val="accent2"/>
            </a:solidFill>
          </a:ln>
        </p:spPr>
        <p:txBody>
          <a:bodyPr wrap="square" rtlCol="0">
            <a:spAutoFit/>
          </a:bodyPr>
          <a:lstStyle/>
          <a:p>
            <a:pPr>
              <a:spcBef>
                <a:spcPts val="1200"/>
              </a:spcBef>
              <a:spcAft>
                <a:spcPts val="1200"/>
              </a:spcAft>
            </a:pPr>
            <a:r>
              <a:rPr lang="fr-CA" dirty="0">
                <a:latin typeface="Times New Roman" pitchFamily="18" charset="0"/>
                <a:cs typeface="Times New Roman" pitchFamily="18" charset="0"/>
              </a:rPr>
              <a:t>Pas une découverte ! mais cela nous </a:t>
            </a:r>
            <a:r>
              <a:rPr lang="fr-CA" dirty="0" smtClean="0">
                <a:latin typeface="Times New Roman" pitchFamily="18" charset="0"/>
                <a:cs typeface="Times New Roman" pitchFamily="18" charset="0"/>
              </a:rPr>
              <a:t>confirme </a:t>
            </a:r>
            <a:r>
              <a:rPr lang="fr-CA" dirty="0">
                <a:latin typeface="Times New Roman" pitchFamily="18" charset="0"/>
                <a:cs typeface="Times New Roman" pitchFamily="18" charset="0"/>
              </a:rPr>
              <a:t>de manière explicite la nécessité de revoir nos espaces </a:t>
            </a:r>
          </a:p>
        </p:txBody>
      </p:sp>
    </p:spTree>
    <p:custDataLst>
      <p:tags r:id="rId1"/>
    </p:custDataLst>
    <p:extLst>
      <p:ext uri="{BB962C8B-B14F-4D97-AF65-F5344CB8AC3E}">
        <p14:creationId xmlns:p14="http://schemas.microsoft.com/office/powerpoint/2010/main" val="877751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custDataLst>
              <p:tags r:id="rId2"/>
            </p:custDataLst>
          </p:nvPr>
        </p:nvSpPr>
        <p:spPr>
          <a:xfrm>
            <a:off x="623940" y="1873488"/>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spcAft>
                <a:spcPts val="900"/>
              </a:spcAft>
              <a:buClr>
                <a:srgbClr val="E7021A"/>
              </a:buClr>
              <a:buNone/>
            </a:pPr>
            <a:r>
              <a:rPr lang="fr-CA" sz="2400" b="1" dirty="0" smtClean="0">
                <a:latin typeface="Times New Roman" pitchFamily="18" charset="0"/>
                <a:cs typeface="Times New Roman" pitchFamily="18" charset="0"/>
              </a:rPr>
              <a:t>Les autres composantes qui demandent une réflexion</a:t>
            </a:r>
          </a:p>
          <a:p>
            <a:pPr>
              <a:spcBef>
                <a:spcPts val="900"/>
              </a:spcBef>
              <a:spcAft>
                <a:spcPts val="900"/>
              </a:spcAft>
              <a:buClr>
                <a:srgbClr val="E7021A"/>
              </a:buClr>
            </a:pPr>
            <a:r>
              <a:rPr lang="fr-CA" sz="2200" dirty="0">
                <a:latin typeface="Times New Roman" pitchFamily="18" charset="0"/>
                <a:cs typeface="Times New Roman" pitchFamily="18" charset="0"/>
              </a:rPr>
              <a:t>Q-5 : Une navigation simple dans les pages web du site de la </a:t>
            </a:r>
            <a:r>
              <a:rPr lang="fr-CA" sz="2200" dirty="0" smtClean="0">
                <a:latin typeface="Times New Roman" pitchFamily="18" charset="0"/>
                <a:cs typeface="Times New Roman" pitchFamily="18" charset="0"/>
              </a:rPr>
              <a:t>bibliothèque</a:t>
            </a:r>
          </a:p>
          <a:p>
            <a:pPr>
              <a:spcBef>
                <a:spcPts val="900"/>
              </a:spcBef>
              <a:spcAft>
                <a:spcPts val="900"/>
              </a:spcAft>
              <a:buClr>
                <a:srgbClr val="E7021A"/>
              </a:buClr>
            </a:pPr>
            <a:r>
              <a:rPr lang="fr-CA" sz="2200" dirty="0">
                <a:latin typeface="Times New Roman" pitchFamily="18" charset="0"/>
                <a:cs typeface="Times New Roman" pitchFamily="18" charset="0"/>
              </a:rPr>
              <a:t>A-4 : La Bibliothèque m’aide à faire la distinction entre une information fiable et une autre qui ne l’est </a:t>
            </a:r>
            <a:r>
              <a:rPr lang="fr-CA" sz="2200" dirty="0" smtClean="0">
                <a:latin typeface="Times New Roman" pitchFamily="18" charset="0"/>
                <a:cs typeface="Times New Roman" pitchFamily="18" charset="0"/>
              </a:rPr>
              <a:t>pas</a:t>
            </a:r>
            <a:endParaRPr lang="fr-CA" sz="2200" dirty="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Et maintenant…. </a:t>
            </a:r>
            <a:r>
              <a:rPr lang="fr-FR" sz="3600" dirty="0">
                <a:solidFill>
                  <a:srgbClr val="E7021A"/>
                </a:solidFill>
                <a:latin typeface="Times New Roman" pitchFamily="18" charset="0"/>
                <a:cs typeface="Times New Roman" pitchFamily="18" charset="0"/>
              </a:rPr>
              <a:t>l</a:t>
            </a:r>
            <a:r>
              <a:rPr lang="fr-FR" sz="3600" dirty="0" smtClean="0">
                <a:solidFill>
                  <a:srgbClr val="E7021A"/>
                </a:solidFill>
                <a:latin typeface="Times New Roman" pitchFamily="18" charset="0"/>
                <a:cs typeface="Times New Roman" pitchFamily="18" charset="0"/>
              </a:rPr>
              <a:t>’avenir</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80782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custDataLst>
              <p:tags r:id="rId2"/>
            </p:custDataLst>
          </p:nvPr>
        </p:nvSpPr>
        <p:spPr>
          <a:xfrm>
            <a:off x="623940" y="1873488"/>
            <a:ext cx="7586949"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spcAft>
                <a:spcPts val="900"/>
              </a:spcAft>
              <a:buClr>
                <a:srgbClr val="E7021A"/>
              </a:buClr>
              <a:buNone/>
            </a:pPr>
            <a:r>
              <a:rPr lang="fr-CA" sz="2400" dirty="0" smtClean="0">
                <a:latin typeface="Times New Roman" pitchFamily="18" charset="0"/>
                <a:cs typeface="Times New Roman" pitchFamily="18" charset="0"/>
              </a:rPr>
              <a:t>Afin d’avoir un suivi plus serré</a:t>
            </a:r>
          </a:p>
          <a:p>
            <a:pPr marL="0" indent="0">
              <a:spcBef>
                <a:spcPts val="900"/>
              </a:spcBef>
              <a:spcAft>
                <a:spcPts val="900"/>
              </a:spcAft>
              <a:buClr>
                <a:srgbClr val="E7021A"/>
              </a:buClr>
              <a:buNone/>
            </a:pPr>
            <a:r>
              <a:rPr lang="fr-CA" sz="2400" dirty="0">
                <a:latin typeface="Times New Roman" pitchFamily="18" charset="0"/>
                <a:cs typeface="Times New Roman" pitchFamily="18" charset="0"/>
              </a:rPr>
              <a:t>	</a:t>
            </a:r>
            <a:r>
              <a:rPr lang="fr-CA" sz="2400" dirty="0" err="1" smtClean="0">
                <a:latin typeface="Times New Roman" pitchFamily="18" charset="0"/>
                <a:cs typeface="Times New Roman" pitchFamily="18" charset="0"/>
              </a:rPr>
              <a:t>LibQUAL</a:t>
            </a:r>
            <a:r>
              <a:rPr lang="fr-CA" sz="2400" dirty="0" smtClean="0">
                <a:latin typeface="Times New Roman" pitchFamily="18" charset="0"/>
                <a:cs typeface="Times New Roman" pitchFamily="18" charset="0"/>
              </a:rPr>
              <a:t> 2015</a:t>
            </a:r>
          </a:p>
          <a:p>
            <a:pPr marL="0" indent="0">
              <a:spcBef>
                <a:spcPts val="900"/>
              </a:spcBef>
              <a:spcAft>
                <a:spcPts val="900"/>
              </a:spcAft>
              <a:buClr>
                <a:srgbClr val="E7021A"/>
              </a:buClr>
              <a:buNone/>
            </a:pPr>
            <a:r>
              <a:rPr lang="fr-CA" sz="2400" dirty="0">
                <a:latin typeface="Times New Roman" pitchFamily="18" charset="0"/>
                <a:cs typeface="Times New Roman" pitchFamily="18" charset="0"/>
              </a:rPr>
              <a:t>	</a:t>
            </a:r>
            <a:r>
              <a:rPr lang="fr-CA" sz="2400" dirty="0" err="1" smtClean="0">
                <a:latin typeface="Times New Roman" pitchFamily="18" charset="0"/>
                <a:cs typeface="Times New Roman" pitchFamily="18" charset="0"/>
              </a:rPr>
              <a:t>LibQUAL</a:t>
            </a:r>
            <a:r>
              <a:rPr lang="fr-CA" sz="2400" dirty="0" smtClean="0">
                <a:latin typeface="Times New Roman" pitchFamily="18" charset="0"/>
                <a:cs typeface="Times New Roman" pitchFamily="18" charset="0"/>
              </a:rPr>
              <a:t> 2017</a:t>
            </a: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Et maintenant…. </a:t>
            </a:r>
            <a:r>
              <a:rPr lang="fr-FR" sz="3600" dirty="0">
                <a:solidFill>
                  <a:srgbClr val="E7021A"/>
                </a:solidFill>
                <a:latin typeface="Times New Roman" pitchFamily="18" charset="0"/>
                <a:cs typeface="Times New Roman" pitchFamily="18" charset="0"/>
              </a:rPr>
              <a:t>l</a:t>
            </a:r>
            <a:r>
              <a:rPr lang="fr-FR" sz="3600" dirty="0" smtClean="0">
                <a:solidFill>
                  <a:srgbClr val="E7021A"/>
                </a:solidFill>
                <a:latin typeface="Times New Roman" pitchFamily="18" charset="0"/>
                <a:cs typeface="Times New Roman" pitchFamily="18" charset="0"/>
              </a:rPr>
              <a:t>’avenir</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27528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Image 9" descr="ULBIBLIO-Gabarit-Bibl-VF-19.jpg"/>
          <p:cNvPicPr>
            <a:picLocks noChangeAspect="1"/>
          </p:cNvPicPr>
          <p:nvPr>
            <p:custDataLst>
              <p:tags r:id="rId2"/>
            </p:custDataLst>
          </p:nvPr>
        </p:nvPicPr>
        <p:blipFill>
          <a:blip r:embed="rId7"/>
          <a:stretch>
            <a:fillRect/>
          </a:stretch>
        </p:blipFill>
        <p:spPr>
          <a:xfrm>
            <a:off x="0" y="0"/>
            <a:ext cx="9144000" cy="6858000"/>
          </a:xfrm>
          <a:prstGeom prst="rect">
            <a:avLst/>
          </a:prstGeom>
        </p:spPr>
      </p:pic>
      <p:sp>
        <p:nvSpPr>
          <p:cNvPr id="15" name="Rectangle 2"/>
          <p:cNvSpPr>
            <a:spLocks noGrp="1" noChangeArrowheads="1"/>
          </p:cNvSpPr>
          <p:nvPr>
            <p:ph type="title"/>
            <p:custDataLst>
              <p:tags r:id="rId3"/>
            </p:custDataLst>
          </p:nvPr>
        </p:nvSpPr>
        <p:spPr>
          <a:xfrm>
            <a:off x="852615" y="3780066"/>
            <a:ext cx="3562762" cy="1468210"/>
          </a:xfrm>
        </p:spPr>
        <p:txBody>
          <a:bodyPr anchor="t" anchorCtr="0">
            <a:noAutofit/>
          </a:bodyPr>
          <a:lstStyle/>
          <a:p>
            <a:pPr algn="l"/>
            <a:r>
              <a:rPr lang="fr-FR" sz="9600" b="0" dirty="0" smtClean="0">
                <a:solidFill>
                  <a:srgbClr val="E7021A"/>
                </a:solidFill>
                <a:latin typeface="Times New Roman" pitchFamily="18" charset="0"/>
                <a:cs typeface="Times New Roman" pitchFamily="18" charset="0"/>
              </a:rPr>
              <a:t>Merci</a:t>
            </a:r>
            <a:endParaRPr lang="fr-FR" sz="9600" dirty="0">
              <a:solidFill>
                <a:srgbClr val="E7021A"/>
              </a:solidFill>
              <a:latin typeface="Times New Roman" pitchFamily="18" charset="0"/>
              <a:cs typeface="Times New Roman" pitchFamily="18" charset="0"/>
            </a:endParaRPr>
          </a:p>
        </p:txBody>
      </p:sp>
      <p:pic>
        <p:nvPicPr>
          <p:cNvPr id="1027"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495925" y="742950"/>
            <a:ext cx="36480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66775" y="2077819"/>
            <a:ext cx="3238500" cy="646331"/>
          </a:xfrm>
          <a:prstGeom prst="rect">
            <a:avLst/>
          </a:prstGeom>
          <a:noFill/>
        </p:spPr>
        <p:txBody>
          <a:bodyPr wrap="square" rtlCol="0">
            <a:spAutoFit/>
          </a:bodyPr>
          <a:lstStyle/>
          <a:p>
            <a:r>
              <a:rPr lang="fr-CA" dirty="0" smtClean="0">
                <a:latin typeface="Times New Roman" pitchFamily="18" charset="0"/>
                <a:cs typeface="Times New Roman" pitchFamily="18" charset="0"/>
              </a:rPr>
              <a:t>Tous les documents seront bientôt disponibles sur l’intranet</a:t>
            </a:r>
            <a:endParaRPr lang="fr-CA" dirty="0">
              <a:latin typeface="Times New Roman" pitchFamily="18" charset="0"/>
              <a:cs typeface="Times New Roman" pitchFamily="18" charset="0"/>
            </a:endParaRPr>
          </a:p>
        </p:txBody>
      </p:sp>
      <p:sp>
        <p:nvSpPr>
          <p:cNvPr id="4" name="ZoneTexte 3"/>
          <p:cNvSpPr txBox="1"/>
          <p:nvPr/>
        </p:nvSpPr>
        <p:spPr>
          <a:xfrm>
            <a:off x="5495925" y="3526393"/>
            <a:ext cx="2924047" cy="1615827"/>
          </a:xfrm>
          <a:prstGeom prst="rect">
            <a:avLst/>
          </a:prstGeom>
          <a:noFill/>
        </p:spPr>
        <p:txBody>
          <a:bodyPr wrap="square" rtlCol="0">
            <a:spAutoFit/>
          </a:bodyPr>
          <a:lstStyle/>
          <a:p>
            <a:r>
              <a:rPr lang="fr-CA" sz="1100" dirty="0" smtClean="0"/>
              <a:t>Remerciement particulier à tous ceux qui ont contribué à </a:t>
            </a:r>
            <a:r>
              <a:rPr lang="fr-CA" sz="1100" i="1" dirty="0" err="1" smtClean="0"/>
              <a:t>LibQUAL</a:t>
            </a:r>
            <a:r>
              <a:rPr lang="fr-CA" sz="1100" i="1" dirty="0" smtClean="0"/>
              <a:t>+ Lite 2013 </a:t>
            </a:r>
            <a:r>
              <a:rPr lang="fr-CA" sz="1100" dirty="0" smtClean="0"/>
              <a:t>:</a:t>
            </a:r>
          </a:p>
          <a:p>
            <a:endParaRPr lang="fr-CA" sz="1100" dirty="0" smtClean="0"/>
          </a:p>
          <a:p>
            <a:pPr marL="285750" indent="-285750">
              <a:buFontTx/>
              <a:buChar char="-"/>
            </a:pPr>
            <a:r>
              <a:rPr lang="fr-CA" sz="1100" dirty="0" smtClean="0"/>
              <a:t>Brigitte Béland</a:t>
            </a:r>
          </a:p>
          <a:p>
            <a:pPr marL="285750" indent="-285750">
              <a:buFontTx/>
              <a:buChar char="-"/>
            </a:pPr>
            <a:r>
              <a:rPr lang="fr-CA" sz="1100" dirty="0" smtClean="0"/>
              <a:t>Susanne Brillant</a:t>
            </a:r>
          </a:p>
          <a:p>
            <a:pPr marL="285750" indent="-285750">
              <a:buFontTx/>
              <a:buChar char="-"/>
            </a:pPr>
            <a:r>
              <a:rPr lang="fr-CA" sz="1100" smtClean="0"/>
              <a:t>Pierre Chicoine</a:t>
            </a:r>
            <a:endParaRPr lang="fr-CA" sz="1100" dirty="0" smtClean="0"/>
          </a:p>
          <a:p>
            <a:pPr marL="285750" indent="-285750">
              <a:buFontTx/>
              <a:buChar char="-"/>
            </a:pPr>
            <a:r>
              <a:rPr lang="fr-CA" sz="1100" dirty="0" smtClean="0"/>
              <a:t>Marie-Josée Marquis</a:t>
            </a:r>
          </a:p>
          <a:p>
            <a:pPr marL="285750" indent="-285750">
              <a:buFontTx/>
              <a:buChar char="-"/>
            </a:pPr>
            <a:r>
              <a:rPr lang="fr-CA" sz="1100" dirty="0" smtClean="0"/>
              <a:t>Andréane Sicotte</a:t>
            </a:r>
          </a:p>
          <a:p>
            <a:pPr marL="285750" indent="-285750">
              <a:buFontTx/>
              <a:buChar char="-"/>
            </a:pPr>
            <a:r>
              <a:rPr lang="fr-CA" sz="1100" dirty="0" smtClean="0"/>
              <a:t>Marie-Eve </a:t>
            </a:r>
            <a:r>
              <a:rPr lang="fr-CA" sz="1100" dirty="0" err="1" smtClean="0"/>
              <a:t>Truchon</a:t>
            </a:r>
            <a:endParaRPr lang="fr-CA" sz="1100" dirty="0"/>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Image 9" descr="ULBIBLIO-Gabarit-Bibl-VF-12.jpg"/>
          <p:cNvPicPr>
            <a:picLocks noChangeAspect="1"/>
          </p:cNvPicPr>
          <p:nvPr>
            <p:custDataLst>
              <p:tags r:id="rId2"/>
            </p:custDataLst>
          </p:nvPr>
        </p:nvPicPr>
        <p:blipFill rotWithShape="1">
          <a:blip r:embed="rId12"/>
          <a:srcRect l="76080" r="10665" b="21652"/>
          <a:stretch/>
        </p:blipFill>
        <p:spPr>
          <a:xfrm>
            <a:off x="7609116" y="0"/>
            <a:ext cx="1546969" cy="6858000"/>
          </a:xfrm>
          <a:prstGeom prst="rect">
            <a:avLst/>
          </a:prstGeom>
        </p:spPr>
      </p:pic>
      <p:pic>
        <p:nvPicPr>
          <p:cNvPr id="9" name="Image 8"/>
          <p:cNvPicPr>
            <a:picLocks noChangeAspect="1"/>
          </p:cNvPicPr>
          <p:nvPr>
            <p:custDataLst>
              <p:tags r:id="rId3"/>
            </p:custDataLst>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994752" y="6423046"/>
            <a:ext cx="6769100" cy="38100"/>
          </a:xfrm>
          <a:prstGeom prst="rect">
            <a:avLst/>
          </a:prstGeom>
        </p:spPr>
      </p:pic>
      <p:sp>
        <p:nvSpPr>
          <p:cNvPr id="7" name="Espace réservé du pied de page 3"/>
          <p:cNvSpPr>
            <a:spLocks noGrp="1"/>
          </p:cNvSpPr>
          <p:nvPr>
            <p:ph type="ftr" sz="quarter" idx="10"/>
            <p:custDataLst>
              <p:tags r:id="rId4"/>
            </p:custDataLst>
          </p:nvPr>
        </p:nvSpPr>
        <p:spPr>
          <a:xfrm>
            <a:off x="925039" y="6477000"/>
            <a:ext cx="2895600" cy="244475"/>
          </a:xfrm>
          <a:ln>
            <a:miter lim="800000"/>
            <a:headEnd/>
            <a:tailEnd/>
          </a:ln>
        </p:spPr>
        <p:txBody>
          <a:bodyPr/>
          <a:lstStyle/>
          <a:p>
            <a:pPr>
              <a:defRPr/>
            </a:pPr>
            <a:r>
              <a:rPr lang="fr-FR" sz="1000" b="1" cap="all" dirty="0">
                <a:solidFill>
                  <a:srgbClr val="E7021A"/>
                </a:solidFill>
                <a:latin typeface="Arial Narrow"/>
                <a:cs typeface="Arial Narrow"/>
              </a:rPr>
              <a:t>Bibliothèque de l'Université Laval</a:t>
            </a:r>
          </a:p>
        </p:txBody>
      </p:sp>
      <p:sp>
        <p:nvSpPr>
          <p:cNvPr id="8" name="Espace réservé du numéro de diapositive 4"/>
          <p:cNvSpPr>
            <a:spLocks noGrp="1"/>
          </p:cNvSpPr>
          <p:nvPr>
            <p:ph type="sldNum" sz="quarter" idx="11"/>
            <p:custDataLst>
              <p:tags r:id="rId5"/>
            </p:custDataLst>
          </p:nvPr>
        </p:nvSpPr>
        <p:spPr>
          <a:xfrm>
            <a:off x="3090556" y="6477000"/>
            <a:ext cx="457200" cy="244475"/>
          </a:xfrm>
          <a:noFill/>
          <a:ln>
            <a:miter lim="800000"/>
            <a:headEnd/>
            <a:tailEnd/>
          </a:ln>
        </p:spPr>
        <p:txBody>
          <a:bodyPr/>
          <a:lstStyle/>
          <a:p>
            <a:fld id="{0B5DA820-774F-E546-87E5-DDAFA0F806A9}" type="slidenum">
              <a:rPr lang="fr-FR">
                <a:solidFill>
                  <a:srgbClr val="5E5E5E"/>
                </a:solidFill>
                <a:latin typeface="Arial Narrow"/>
                <a:cs typeface="Arial Narrow"/>
              </a:rPr>
              <a:pPr/>
              <a:t>55</a:t>
            </a:fld>
            <a:endParaRPr lang="fr-FR" dirty="0">
              <a:solidFill>
                <a:srgbClr val="5E5E5E"/>
              </a:solidFill>
              <a:latin typeface="Arial Narrow"/>
              <a:cs typeface="Arial Narrow"/>
            </a:endParaRPr>
          </a:p>
        </p:txBody>
      </p:sp>
      <p:sp>
        <p:nvSpPr>
          <p:cNvPr id="2" name="ZoneTexte 1"/>
          <p:cNvSpPr txBox="1"/>
          <p:nvPr>
            <p:custDataLst>
              <p:tags r:id="rId6"/>
            </p:custDataLst>
          </p:nvPr>
        </p:nvSpPr>
        <p:spPr>
          <a:xfrm>
            <a:off x="604889" y="1880116"/>
            <a:ext cx="3115654" cy="369332"/>
          </a:xfrm>
          <a:prstGeom prst="rect">
            <a:avLst/>
          </a:prstGeom>
          <a:noFill/>
        </p:spPr>
        <p:txBody>
          <a:bodyPr wrap="square" rtlCol="0">
            <a:spAutoFit/>
          </a:bodyPr>
          <a:lstStyle/>
          <a:p>
            <a:r>
              <a:rPr lang="fr-CA" dirty="0" smtClean="0">
                <a:latin typeface="Times New Roman" pitchFamily="18" charset="0"/>
                <a:cs typeface="Times New Roman" pitchFamily="18" charset="0"/>
              </a:rPr>
              <a:t>Par groupe et par discipline</a:t>
            </a:r>
          </a:p>
        </p:txBody>
      </p:sp>
      <p:graphicFrame>
        <p:nvGraphicFramePr>
          <p:cNvPr id="14" name="Graphique 13"/>
          <p:cNvGraphicFramePr>
            <a:graphicFrameLocks/>
          </p:cNvGraphicFramePr>
          <p:nvPr>
            <p:custDataLst>
              <p:tags r:id="rId7"/>
            </p:custDataLst>
            <p:extLst>
              <p:ext uri="{D42A27DB-BD31-4B8C-83A1-F6EECF244321}">
                <p14:modId xmlns:p14="http://schemas.microsoft.com/office/powerpoint/2010/main" val="2692296876"/>
              </p:ext>
            </p:extLst>
          </p:nvPr>
        </p:nvGraphicFramePr>
        <p:xfrm>
          <a:off x="518806" y="2663866"/>
          <a:ext cx="6858000" cy="375761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3" name="Graphique 12"/>
          <p:cNvGraphicFramePr/>
          <p:nvPr>
            <p:custDataLst>
              <p:tags r:id="rId8"/>
            </p:custDataLst>
            <p:extLst>
              <p:ext uri="{D42A27DB-BD31-4B8C-83A1-F6EECF244321}">
                <p14:modId xmlns:p14="http://schemas.microsoft.com/office/powerpoint/2010/main" val="274844722"/>
              </p:ext>
            </p:extLst>
          </p:nvPr>
        </p:nvGraphicFramePr>
        <p:xfrm>
          <a:off x="1601177" y="2663866"/>
          <a:ext cx="4771048" cy="3373417"/>
        </p:xfrm>
        <a:graphic>
          <a:graphicData uri="http://schemas.openxmlformats.org/drawingml/2006/chart">
            <c:chart xmlns:c="http://schemas.openxmlformats.org/drawingml/2006/chart" xmlns:r="http://schemas.openxmlformats.org/officeDocument/2006/relationships" r:id="rId16"/>
          </a:graphicData>
        </a:graphic>
      </p:graphicFrame>
      <p:sp>
        <p:nvSpPr>
          <p:cNvPr id="11" name="Rectangle 2"/>
          <p:cNvSpPr txBox="1">
            <a:spLocks noChangeArrowheads="1"/>
          </p:cNvSpPr>
          <p:nvPr>
            <p:custDataLst>
              <p:tags r:id="rId9"/>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Représentativité des répondants</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45619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3" grpId="0">
        <p:bldAsOne/>
      </p:bldGraphic>
      <p:bldGraphic spid="13"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Une analyse comparative</a:t>
            </a:r>
            <a:endParaRPr lang="fr-FR" sz="3600" dirty="0">
              <a:solidFill>
                <a:srgbClr val="E7021A"/>
              </a:solidFill>
              <a:latin typeface="Times New Roman" pitchFamily="18" charset="0"/>
              <a:cs typeface="Times New Roman" pitchFamily="18" charset="0"/>
            </a:endParaRPr>
          </a:p>
        </p:txBody>
      </p:sp>
      <p:graphicFrame>
        <p:nvGraphicFramePr>
          <p:cNvPr id="2" name="Diagramme 1"/>
          <p:cNvGraphicFramePr/>
          <p:nvPr>
            <p:custDataLst>
              <p:tags r:id="rId3"/>
            </p:custDataLst>
            <p:extLst>
              <p:ext uri="{D42A27DB-BD31-4B8C-83A1-F6EECF244321}">
                <p14:modId xmlns:p14="http://schemas.microsoft.com/office/powerpoint/2010/main" val="826243379"/>
              </p:ext>
            </p:extLst>
          </p:nvPr>
        </p:nvGraphicFramePr>
        <p:xfrm>
          <a:off x="1333500" y="1652042"/>
          <a:ext cx="5867400" cy="42354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Diagramme 2"/>
          <p:cNvGraphicFramePr/>
          <p:nvPr>
            <p:extLst>
              <p:ext uri="{D42A27DB-BD31-4B8C-83A1-F6EECF244321}">
                <p14:modId xmlns:p14="http://schemas.microsoft.com/office/powerpoint/2010/main" val="3539552886"/>
              </p:ext>
            </p:extLst>
          </p:nvPr>
        </p:nvGraphicFramePr>
        <p:xfrm>
          <a:off x="161925" y="1347243"/>
          <a:ext cx="8734425" cy="2952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ustDataLst>
      <p:tags r:id="rId1"/>
    </p:custDataLst>
    <p:extLst>
      <p:ext uri="{BB962C8B-B14F-4D97-AF65-F5344CB8AC3E}">
        <p14:creationId xmlns:p14="http://schemas.microsoft.com/office/powerpoint/2010/main" val="268373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2" y="1875681"/>
            <a:ext cx="6843998"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Clr>
                <a:srgbClr val="E7021A"/>
              </a:buClr>
              <a:buNone/>
            </a:pPr>
            <a:r>
              <a:rPr lang="fr-CA" sz="2000" b="1" dirty="0" smtClean="0">
                <a:latin typeface="Times New Roman" pitchFamily="18" charset="0"/>
                <a:cs typeface="Times New Roman" pitchFamily="18" charset="0"/>
              </a:rPr>
              <a:t>Janvier 2013</a:t>
            </a:r>
          </a:p>
          <a:p>
            <a:pPr>
              <a:spcBef>
                <a:spcPts val="600"/>
              </a:spcBef>
              <a:spcAft>
                <a:spcPts val="600"/>
              </a:spcAft>
              <a:buClr>
                <a:srgbClr val="E7021A"/>
              </a:buClr>
            </a:pPr>
            <a:r>
              <a:rPr lang="fr-CA" sz="2000" dirty="0" smtClean="0">
                <a:latin typeface="Times New Roman" pitchFamily="18" charset="0"/>
                <a:cs typeface="Times New Roman" pitchFamily="18" charset="0"/>
              </a:rPr>
              <a:t>Personnalisation de l’enquête</a:t>
            </a:r>
            <a:endParaRPr lang="fr-CA" sz="2000" dirty="0">
              <a:latin typeface="Times New Roman" pitchFamily="18" charset="0"/>
              <a:cs typeface="Times New Roman" pitchFamily="18" charset="0"/>
            </a:endParaRPr>
          </a:p>
          <a:p>
            <a:pPr lvl="1">
              <a:spcBef>
                <a:spcPts val="600"/>
              </a:spcBef>
              <a:spcAft>
                <a:spcPts val="600"/>
              </a:spcAft>
              <a:buClr>
                <a:srgbClr val="E7021A"/>
              </a:buClr>
            </a:pPr>
            <a:r>
              <a:rPr lang="fr-CA" sz="1600" dirty="0" smtClean="0">
                <a:latin typeface="Times New Roman" pitchFamily="18" charset="0"/>
                <a:cs typeface="Times New Roman" pitchFamily="18" charset="0"/>
              </a:rPr>
              <a:t>Questions particulières, version </a:t>
            </a:r>
            <a:r>
              <a:rPr lang="fr-CA" sz="1600" i="1" dirty="0">
                <a:latin typeface="Times New Roman" pitchFamily="18" charset="0"/>
                <a:cs typeface="Times New Roman" pitchFamily="18" charset="0"/>
              </a:rPr>
              <a:t>Lite</a:t>
            </a:r>
            <a:r>
              <a:rPr lang="fr-CA" sz="1600" dirty="0">
                <a:latin typeface="Times New Roman" pitchFamily="18" charset="0"/>
                <a:cs typeface="Times New Roman" pitchFamily="18" charset="0"/>
              </a:rPr>
              <a:t>, méthodologie</a:t>
            </a:r>
          </a:p>
          <a:p>
            <a:pPr>
              <a:spcBef>
                <a:spcPts val="600"/>
              </a:spcBef>
              <a:spcAft>
                <a:spcPts val="600"/>
              </a:spcAft>
              <a:buClr>
                <a:srgbClr val="E7021A"/>
              </a:buClr>
            </a:pPr>
            <a:r>
              <a:rPr lang="fr-CA" sz="2000" dirty="0" smtClean="0">
                <a:latin typeface="Times New Roman" pitchFamily="18" charset="0"/>
                <a:cs typeface="Times New Roman" pitchFamily="18" charset="0"/>
              </a:rPr>
              <a:t>Identification des </a:t>
            </a:r>
            <a:r>
              <a:rPr lang="fr-CA" sz="2000" dirty="0">
                <a:latin typeface="Times New Roman" pitchFamily="18" charset="0"/>
                <a:cs typeface="Times New Roman" pitchFamily="18" charset="0"/>
              </a:rPr>
              <a:t>usagers </a:t>
            </a:r>
            <a:r>
              <a:rPr lang="fr-CA" sz="2000" dirty="0" smtClean="0">
                <a:latin typeface="Times New Roman" pitchFamily="18" charset="0"/>
                <a:cs typeface="Times New Roman" pitchFamily="18" charset="0"/>
              </a:rPr>
              <a:t>à joindre</a:t>
            </a:r>
          </a:p>
          <a:p>
            <a:pPr lvl="1">
              <a:spcBef>
                <a:spcPts val="600"/>
              </a:spcBef>
              <a:spcAft>
                <a:spcPts val="600"/>
              </a:spcAft>
              <a:buClr>
                <a:srgbClr val="E7021A"/>
              </a:buClr>
            </a:pPr>
            <a:r>
              <a:rPr lang="fr-CA" sz="1600" dirty="0" smtClean="0">
                <a:latin typeface="Times New Roman" pitchFamily="18" charset="0"/>
                <a:cs typeface="Times New Roman" pitchFamily="18" charset="0"/>
              </a:rPr>
              <a:t>Échantillonnage </a:t>
            </a:r>
            <a:r>
              <a:rPr lang="fr-CA" sz="1600" dirty="0">
                <a:latin typeface="Times New Roman" pitchFamily="18" charset="0"/>
                <a:cs typeface="Times New Roman" pitchFamily="18" charset="0"/>
              </a:rPr>
              <a:t>vs </a:t>
            </a:r>
            <a:r>
              <a:rPr lang="fr-CA" sz="1600" dirty="0" smtClean="0">
                <a:latin typeface="Times New Roman" pitchFamily="18" charset="0"/>
                <a:cs typeface="Times New Roman" pitchFamily="18" charset="0"/>
              </a:rPr>
              <a:t>ensemble </a:t>
            </a:r>
            <a:r>
              <a:rPr lang="fr-CA" sz="1600" dirty="0">
                <a:latin typeface="Times New Roman" pitchFamily="18" charset="0"/>
                <a:cs typeface="Times New Roman" pitchFamily="18" charset="0"/>
              </a:rPr>
              <a:t>de la population</a:t>
            </a:r>
          </a:p>
          <a:p>
            <a:pPr>
              <a:spcBef>
                <a:spcPts val="600"/>
              </a:spcBef>
              <a:spcAft>
                <a:spcPts val="600"/>
              </a:spcAft>
              <a:buClr>
                <a:srgbClr val="E7021A"/>
              </a:buClr>
            </a:pPr>
            <a:r>
              <a:rPr lang="fr-CA" sz="2000" dirty="0" smtClean="0">
                <a:latin typeface="Times New Roman" pitchFamily="18" charset="0"/>
                <a:cs typeface="Times New Roman" pitchFamily="18" charset="0"/>
              </a:rPr>
              <a:t>Mise </a:t>
            </a:r>
            <a:r>
              <a:rPr lang="fr-CA" sz="2000" dirty="0">
                <a:latin typeface="Times New Roman" pitchFamily="18" charset="0"/>
                <a:cs typeface="Times New Roman" pitchFamily="18" charset="0"/>
              </a:rPr>
              <a:t>en place </a:t>
            </a:r>
            <a:r>
              <a:rPr lang="fr-CA" sz="2000" dirty="0" smtClean="0">
                <a:latin typeface="Times New Roman" pitchFamily="18" charset="0"/>
                <a:cs typeface="Times New Roman" pitchFamily="18" charset="0"/>
              </a:rPr>
              <a:t>des </a:t>
            </a:r>
            <a:r>
              <a:rPr lang="fr-CA" sz="2000" dirty="0">
                <a:latin typeface="Times New Roman" pitchFamily="18" charset="0"/>
                <a:cs typeface="Times New Roman" pitchFamily="18" charset="0"/>
              </a:rPr>
              <a:t>moyens de </a:t>
            </a:r>
            <a:r>
              <a:rPr lang="fr-CA" sz="2000" dirty="0" smtClean="0">
                <a:latin typeface="Times New Roman" pitchFamily="18" charset="0"/>
                <a:cs typeface="Times New Roman" pitchFamily="18" charset="0"/>
              </a:rPr>
              <a:t>communication </a:t>
            </a:r>
            <a:r>
              <a:rPr lang="fr-CA" sz="2000" dirty="0">
                <a:latin typeface="Times New Roman" pitchFamily="18" charset="0"/>
                <a:cs typeface="Times New Roman" pitchFamily="18" charset="0"/>
              </a:rPr>
              <a:t>et </a:t>
            </a:r>
            <a:r>
              <a:rPr lang="fr-CA" sz="2000" dirty="0" smtClean="0">
                <a:latin typeface="Times New Roman" pitchFamily="18" charset="0"/>
                <a:cs typeface="Times New Roman" pitchFamily="18" charset="0"/>
              </a:rPr>
              <a:t>des incitatifs</a:t>
            </a:r>
            <a:endParaRPr lang="fr-CA" sz="2000" dirty="0">
              <a:latin typeface="Times New Roman" pitchFamily="18" charset="0"/>
              <a:cs typeface="Times New Roman" pitchFamily="18" charset="0"/>
            </a:endParaRPr>
          </a:p>
          <a:p>
            <a:pPr lvl="1">
              <a:spcBef>
                <a:spcPts val="600"/>
              </a:spcBef>
              <a:spcAft>
                <a:spcPts val="600"/>
              </a:spcAft>
              <a:buClr>
                <a:srgbClr val="E7021A"/>
              </a:buClr>
            </a:pPr>
            <a:r>
              <a:rPr lang="fr-CA" sz="1600" dirty="0" smtClean="0">
                <a:latin typeface="Times New Roman" pitchFamily="18" charset="0"/>
                <a:cs typeface="Times New Roman" pitchFamily="18" charset="0"/>
              </a:rPr>
              <a:t>Affiches</a:t>
            </a:r>
            <a:r>
              <a:rPr lang="fr-CA" sz="1600" dirty="0">
                <a:latin typeface="Times New Roman" pitchFamily="18" charset="0"/>
                <a:cs typeface="Times New Roman" pitchFamily="18" charset="0"/>
              </a:rPr>
              <a:t>, napperons, nouvelle sur le site, courriels ciblés, etc.</a:t>
            </a:r>
          </a:p>
          <a:p>
            <a:pPr>
              <a:spcBef>
                <a:spcPts val="600"/>
              </a:spcBef>
              <a:spcAft>
                <a:spcPts val="600"/>
              </a:spcAft>
              <a:buClr>
                <a:srgbClr val="E7021A"/>
              </a:buClr>
            </a:pPr>
            <a:endParaRPr lang="fr-CA" sz="2000" dirty="0">
              <a:latin typeface="Times New Roman" pitchFamily="18" charset="0"/>
              <a:cs typeface="Times New Roman" pitchFamily="18" charset="0"/>
            </a:endParaRPr>
          </a:p>
          <a:p>
            <a:pPr>
              <a:spcBef>
                <a:spcPts val="600"/>
              </a:spcBef>
              <a:spcAft>
                <a:spcPts val="600"/>
              </a:spcAft>
              <a:buClr>
                <a:srgbClr val="E7021A"/>
              </a:buClr>
            </a:pPr>
            <a:endParaRPr lang="fr-FR" sz="18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a:buClr>
                <a:srgbClr val="E7021A"/>
              </a:buClr>
            </a:pPr>
            <a:endParaRPr lang="fr-FR" sz="2000" dirty="0" smtClean="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Application de l’enquête </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13726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2" y="1875681"/>
            <a:ext cx="6843998"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Clr>
                <a:srgbClr val="E7021A"/>
              </a:buClr>
              <a:buNone/>
            </a:pPr>
            <a:r>
              <a:rPr lang="fr-CA" sz="2000" b="1" dirty="0" smtClean="0">
                <a:latin typeface="Times New Roman" pitchFamily="18" charset="0"/>
                <a:cs typeface="Times New Roman" pitchFamily="18" charset="0"/>
              </a:rPr>
              <a:t>Février - Mars 2013</a:t>
            </a:r>
          </a:p>
          <a:p>
            <a:pPr>
              <a:spcBef>
                <a:spcPts val="600"/>
              </a:spcBef>
              <a:spcAft>
                <a:spcPts val="600"/>
              </a:spcAft>
              <a:buClr>
                <a:srgbClr val="E7021A"/>
              </a:buClr>
            </a:pPr>
            <a:r>
              <a:rPr lang="fr-CA" sz="2000" dirty="0" smtClean="0">
                <a:latin typeface="Times New Roman" pitchFamily="18" charset="0"/>
                <a:cs typeface="Times New Roman" pitchFamily="18" charset="0"/>
              </a:rPr>
              <a:t>4082 répondants</a:t>
            </a:r>
          </a:p>
          <a:p>
            <a:pPr>
              <a:spcBef>
                <a:spcPts val="600"/>
              </a:spcBef>
              <a:spcAft>
                <a:spcPts val="600"/>
              </a:spcAft>
              <a:buClr>
                <a:srgbClr val="E7021A"/>
              </a:buClr>
            </a:pPr>
            <a:r>
              <a:rPr lang="fr-CA" sz="2000" dirty="0">
                <a:latin typeface="Times New Roman" pitchFamily="18" charset="0"/>
                <a:cs typeface="Times New Roman" pitchFamily="18" charset="0"/>
              </a:rPr>
              <a:t>R</a:t>
            </a:r>
            <a:r>
              <a:rPr lang="fr-CA" sz="2000" dirty="0" smtClean="0">
                <a:latin typeface="Times New Roman" pitchFamily="18" charset="0"/>
                <a:cs typeface="Times New Roman" pitchFamily="18" charset="0"/>
              </a:rPr>
              <a:t>eprésentativité</a:t>
            </a:r>
            <a:endParaRPr lang="fr-CA" sz="2000" dirty="0">
              <a:latin typeface="Times New Roman" pitchFamily="18" charset="0"/>
              <a:cs typeface="Times New Roman" pitchFamily="18" charset="0"/>
            </a:endParaRPr>
          </a:p>
          <a:p>
            <a:pPr>
              <a:spcBef>
                <a:spcPts val="600"/>
              </a:spcBef>
              <a:spcAft>
                <a:spcPts val="600"/>
              </a:spcAft>
              <a:buClr>
                <a:srgbClr val="E7021A"/>
              </a:buClr>
            </a:pPr>
            <a:endParaRPr lang="fr-FR" sz="18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a:buClr>
                <a:srgbClr val="E7021A"/>
              </a:buClr>
            </a:pPr>
            <a:endParaRPr lang="fr-FR" sz="2000" dirty="0" smtClean="0">
              <a:latin typeface="Times New Roman" pitchFamily="18" charset="0"/>
              <a:cs typeface="Times New Roman" pitchFamily="18" charset="0"/>
            </a:endParaRPr>
          </a:p>
        </p:txBody>
      </p:sp>
      <p:sp>
        <p:nvSpPr>
          <p:cNvPr id="5"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Application de l’enquête </a:t>
            </a:r>
            <a:endParaRPr lang="fr-FR" sz="3600" dirty="0">
              <a:solidFill>
                <a:srgbClr val="E7021A"/>
              </a:solidFill>
              <a:latin typeface="Times New Roman" pitchFamily="18" charset="0"/>
              <a:cs typeface="Times New Roman" pitchFamily="18" charset="0"/>
            </a:endParaRPr>
          </a:p>
        </p:txBody>
      </p:sp>
      <p:graphicFrame>
        <p:nvGraphicFramePr>
          <p:cNvPr id="9" name="Graphique 8"/>
          <p:cNvGraphicFramePr/>
          <p:nvPr>
            <p:custDataLst>
              <p:tags r:id="rId4"/>
            </p:custDataLst>
            <p:extLst>
              <p:ext uri="{D42A27DB-BD31-4B8C-83A1-F6EECF244321}">
                <p14:modId xmlns:p14="http://schemas.microsoft.com/office/powerpoint/2010/main" val="2598755478"/>
              </p:ext>
            </p:extLst>
          </p:nvPr>
        </p:nvGraphicFramePr>
        <p:xfrm>
          <a:off x="1403217" y="3162300"/>
          <a:ext cx="7140707" cy="3540910"/>
        </p:xfrm>
        <a:graphic>
          <a:graphicData uri="http://schemas.openxmlformats.org/drawingml/2006/chart">
            <c:chart xmlns:c="http://schemas.openxmlformats.org/drawingml/2006/chart" xmlns:r="http://schemas.openxmlformats.org/officeDocument/2006/relationships" r:id="rId8"/>
          </a:graphicData>
        </a:graphic>
      </p:graphicFrame>
      <p:pic>
        <p:nvPicPr>
          <p:cNvPr id="8" name="Image 7"/>
          <p:cNvPicPr/>
          <p:nvPr>
            <p:custDataLst>
              <p:tags r:id="rId5"/>
            </p:custDataLst>
          </p:nvPr>
        </p:nvPicPr>
        <p:blipFill>
          <a:blip r:embed="rId9"/>
          <a:stretch>
            <a:fillRect/>
          </a:stretch>
        </p:blipFill>
        <p:spPr>
          <a:xfrm>
            <a:off x="4045601" y="1875681"/>
            <a:ext cx="4028355" cy="4761648"/>
          </a:xfrm>
          <a:prstGeom prst="rect">
            <a:avLst/>
          </a:prstGeom>
        </p:spPr>
      </p:pic>
    </p:spTree>
    <p:custDataLst>
      <p:tags r:id="rId1"/>
    </p:custDataLst>
    <p:extLst>
      <p:ext uri="{BB962C8B-B14F-4D97-AF65-F5344CB8AC3E}">
        <p14:creationId xmlns:p14="http://schemas.microsoft.com/office/powerpoint/2010/main" val="60332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custDataLst>
              <p:tags r:id="rId2"/>
            </p:custDataLst>
          </p:nvPr>
        </p:nvSpPr>
        <p:spPr>
          <a:xfrm>
            <a:off x="623602" y="1875681"/>
            <a:ext cx="6843998" cy="4176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800"/>
              </a:spcAft>
              <a:buClr>
                <a:srgbClr val="E7021A"/>
              </a:buClr>
              <a:buNone/>
            </a:pPr>
            <a:r>
              <a:rPr lang="fr-CA" sz="2400" b="1" dirty="0" smtClean="0">
                <a:latin typeface="Times New Roman" pitchFamily="18" charset="0"/>
                <a:cs typeface="Times New Roman" pitchFamily="18" charset="0"/>
              </a:rPr>
              <a:t>27 </a:t>
            </a:r>
            <a:r>
              <a:rPr lang="fr-CA" sz="2400" b="1" dirty="0">
                <a:latin typeface="Times New Roman" pitchFamily="18" charset="0"/>
                <a:cs typeface="Times New Roman" pitchFamily="18" charset="0"/>
              </a:rPr>
              <a:t>questions </a:t>
            </a:r>
            <a:r>
              <a:rPr lang="fr-CA" sz="2400" b="1" dirty="0" smtClean="0">
                <a:latin typeface="Times New Roman" pitchFamily="18" charset="0"/>
                <a:cs typeface="Times New Roman" pitchFamily="18" charset="0"/>
              </a:rPr>
              <a:t>centrales</a:t>
            </a:r>
          </a:p>
          <a:p>
            <a:pPr>
              <a:spcBef>
                <a:spcPts val="600"/>
              </a:spcBef>
              <a:spcAft>
                <a:spcPts val="600"/>
              </a:spcAft>
              <a:buClr>
                <a:srgbClr val="E7021A"/>
              </a:buClr>
            </a:pPr>
            <a:r>
              <a:rPr lang="fr-CA" sz="2000" dirty="0" smtClean="0">
                <a:latin typeface="Times New Roman" pitchFamily="18" charset="0"/>
                <a:cs typeface="Times New Roman" pitchFamily="18" charset="0"/>
              </a:rPr>
              <a:t>22 obligatoires et 5 au </a:t>
            </a:r>
            <a:r>
              <a:rPr lang="fr-CA" sz="2000" dirty="0">
                <a:latin typeface="Times New Roman" pitchFamily="18" charset="0"/>
                <a:cs typeface="Times New Roman" pitchFamily="18" charset="0"/>
              </a:rPr>
              <a:t>choix </a:t>
            </a:r>
            <a:endParaRPr lang="fr-CA" sz="2000" dirty="0" smtClean="0">
              <a:latin typeface="Times New Roman" pitchFamily="18" charset="0"/>
              <a:cs typeface="Times New Roman" pitchFamily="18" charset="0"/>
            </a:endParaRPr>
          </a:p>
          <a:p>
            <a:pPr>
              <a:spcBef>
                <a:spcPts val="600"/>
              </a:spcBef>
              <a:spcAft>
                <a:spcPts val="600"/>
              </a:spcAft>
              <a:buClr>
                <a:srgbClr val="E7021A"/>
              </a:buClr>
            </a:pPr>
            <a:r>
              <a:rPr lang="fr-CA" sz="2000" dirty="0" smtClean="0">
                <a:latin typeface="Times New Roman" pitchFamily="18" charset="0"/>
                <a:cs typeface="Times New Roman" pitchFamily="18" charset="0"/>
              </a:rPr>
              <a:t>Version </a:t>
            </a:r>
            <a:r>
              <a:rPr lang="fr-CA" sz="2000" i="1" dirty="0">
                <a:latin typeface="Times New Roman" pitchFamily="18" charset="0"/>
                <a:cs typeface="Times New Roman" pitchFamily="18" charset="0"/>
              </a:rPr>
              <a:t>lite</a:t>
            </a:r>
            <a:r>
              <a:rPr lang="fr-CA" sz="2000" dirty="0">
                <a:latin typeface="Times New Roman" pitchFamily="18" charset="0"/>
                <a:cs typeface="Times New Roman" pitchFamily="18" charset="0"/>
              </a:rPr>
              <a:t> : 14 </a:t>
            </a:r>
            <a:r>
              <a:rPr lang="fr-CA" sz="2000" dirty="0" smtClean="0">
                <a:latin typeface="Times New Roman" pitchFamily="18" charset="0"/>
                <a:cs typeface="Times New Roman" pitchFamily="18" charset="0"/>
              </a:rPr>
              <a:t>questions en rotations</a:t>
            </a:r>
          </a:p>
          <a:p>
            <a:pPr>
              <a:spcBef>
                <a:spcPts val="600"/>
              </a:spcBef>
              <a:spcAft>
                <a:spcPts val="600"/>
              </a:spcAft>
              <a:buClr>
                <a:srgbClr val="E7021A"/>
              </a:buClr>
            </a:pPr>
            <a:r>
              <a:rPr lang="fr-CA" sz="2000" dirty="0" smtClean="0">
                <a:latin typeface="Times New Roman" pitchFamily="18" charset="0"/>
                <a:cs typeface="Times New Roman" pitchFamily="18" charset="0"/>
              </a:rPr>
              <a:t>5 </a:t>
            </a:r>
            <a:r>
              <a:rPr lang="fr-CA" sz="2000" dirty="0">
                <a:latin typeface="Times New Roman" pitchFamily="18" charset="0"/>
                <a:cs typeface="Times New Roman" pitchFamily="18" charset="0"/>
              </a:rPr>
              <a:t>questions « locales » </a:t>
            </a:r>
            <a:r>
              <a:rPr lang="fr-CA" sz="2000" dirty="0" smtClean="0">
                <a:latin typeface="Times New Roman" pitchFamily="18" charset="0"/>
                <a:cs typeface="Times New Roman" pitchFamily="18" charset="0"/>
              </a:rPr>
              <a:t>présélectionnées</a:t>
            </a:r>
          </a:p>
          <a:p>
            <a:pPr>
              <a:spcBef>
                <a:spcPts val="600"/>
              </a:spcBef>
              <a:spcAft>
                <a:spcPts val="600"/>
              </a:spcAft>
              <a:buClr>
                <a:srgbClr val="E7021A"/>
              </a:buClr>
            </a:pPr>
            <a:r>
              <a:rPr lang="fr-CA" sz="2000" dirty="0" smtClean="0">
                <a:latin typeface="Times New Roman" pitchFamily="18" charset="0"/>
                <a:cs typeface="Times New Roman" pitchFamily="18" charset="0"/>
              </a:rPr>
              <a:t>3 </a:t>
            </a:r>
            <a:r>
              <a:rPr lang="fr-CA" sz="2000" dirty="0">
                <a:latin typeface="Times New Roman" pitchFamily="18" charset="0"/>
                <a:cs typeface="Times New Roman" pitchFamily="18" charset="0"/>
              </a:rPr>
              <a:t>questions </a:t>
            </a:r>
            <a:r>
              <a:rPr lang="fr-CA" sz="2000" dirty="0" smtClean="0">
                <a:latin typeface="Times New Roman" pitchFamily="18" charset="0"/>
                <a:cs typeface="Times New Roman" pitchFamily="18" charset="0"/>
              </a:rPr>
              <a:t>de satisfaction </a:t>
            </a:r>
            <a:r>
              <a:rPr lang="fr-CA" sz="2000" dirty="0">
                <a:latin typeface="Times New Roman" pitchFamily="18" charset="0"/>
                <a:cs typeface="Times New Roman" pitchFamily="18" charset="0"/>
              </a:rPr>
              <a:t>générale </a:t>
            </a:r>
            <a:endParaRPr lang="fr-CA" sz="2000" dirty="0" smtClean="0">
              <a:latin typeface="Times New Roman" pitchFamily="18" charset="0"/>
              <a:cs typeface="Times New Roman" pitchFamily="18" charset="0"/>
            </a:endParaRPr>
          </a:p>
          <a:p>
            <a:pPr>
              <a:spcBef>
                <a:spcPts val="600"/>
              </a:spcBef>
              <a:spcAft>
                <a:spcPts val="600"/>
              </a:spcAft>
              <a:buClr>
                <a:srgbClr val="E7021A"/>
              </a:buClr>
            </a:pPr>
            <a:r>
              <a:rPr lang="fr-CA" sz="2000" dirty="0" smtClean="0">
                <a:latin typeface="Times New Roman" pitchFamily="18" charset="0"/>
                <a:cs typeface="Times New Roman" pitchFamily="18" charset="0"/>
              </a:rPr>
              <a:t>5 </a:t>
            </a:r>
            <a:r>
              <a:rPr lang="fr-CA" sz="2000" dirty="0">
                <a:latin typeface="Times New Roman" pitchFamily="18" charset="0"/>
                <a:cs typeface="Times New Roman" pitchFamily="18" charset="0"/>
              </a:rPr>
              <a:t>questions sur les compétences informationnelles</a:t>
            </a:r>
          </a:p>
          <a:p>
            <a:pPr>
              <a:spcBef>
                <a:spcPts val="600"/>
              </a:spcBef>
              <a:spcAft>
                <a:spcPts val="600"/>
              </a:spcAft>
              <a:buClr>
                <a:srgbClr val="E7021A"/>
              </a:buClr>
            </a:pPr>
            <a:r>
              <a:rPr lang="fr-CA" sz="2000" dirty="0">
                <a:latin typeface="Times New Roman" pitchFamily="18" charset="0"/>
                <a:cs typeface="Times New Roman" pitchFamily="18" charset="0"/>
              </a:rPr>
              <a:t>3 questions sur les </a:t>
            </a:r>
            <a:r>
              <a:rPr lang="fr-CA" sz="2000" dirty="0" smtClean="0">
                <a:latin typeface="Times New Roman" pitchFamily="18" charset="0"/>
                <a:cs typeface="Times New Roman" pitchFamily="18" charset="0"/>
              </a:rPr>
              <a:t>habitudes d’utilisation</a:t>
            </a:r>
          </a:p>
          <a:p>
            <a:pPr>
              <a:spcBef>
                <a:spcPts val="600"/>
              </a:spcBef>
              <a:spcAft>
                <a:spcPts val="600"/>
              </a:spcAft>
              <a:buClr>
                <a:srgbClr val="E7021A"/>
              </a:buClr>
            </a:pPr>
            <a:endParaRPr lang="fr-FR" sz="18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marL="0" indent="0">
              <a:spcBef>
                <a:spcPts val="600"/>
              </a:spcBef>
              <a:spcAft>
                <a:spcPts val="600"/>
              </a:spcAft>
              <a:buClr>
                <a:srgbClr val="E7021A"/>
              </a:buClr>
              <a:buFont typeface="Arial"/>
              <a:buNone/>
            </a:pPr>
            <a:endParaRPr lang="fr-FR" sz="2000" dirty="0" smtClean="0">
              <a:latin typeface="Times New Roman" pitchFamily="18" charset="0"/>
              <a:cs typeface="Times New Roman" pitchFamily="18" charset="0"/>
            </a:endParaRPr>
          </a:p>
          <a:p>
            <a:pPr>
              <a:buClr>
                <a:srgbClr val="E7021A"/>
              </a:buClr>
            </a:pPr>
            <a:endParaRPr lang="fr-FR" sz="2000" dirty="0" smtClean="0">
              <a:latin typeface="Times New Roman" pitchFamily="18" charset="0"/>
              <a:cs typeface="Times New Roman" pitchFamily="18" charset="0"/>
            </a:endParaRPr>
          </a:p>
        </p:txBody>
      </p:sp>
      <p:sp>
        <p:nvSpPr>
          <p:cNvPr id="4" name="Rectangle 2"/>
          <p:cNvSpPr txBox="1">
            <a:spLocks noChangeArrowheads="1"/>
          </p:cNvSpPr>
          <p:nvPr>
            <p:custDataLst>
              <p:tags r:id="rId3"/>
            </p:custDataLst>
          </p:nvPr>
        </p:nvSpPr>
        <p:spPr>
          <a:xfrm>
            <a:off x="604889" y="751334"/>
            <a:ext cx="8056710" cy="862608"/>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E7021A"/>
                </a:solidFill>
                <a:latin typeface="Times New Roman" pitchFamily="18" charset="0"/>
                <a:cs typeface="Times New Roman" pitchFamily="18" charset="0"/>
              </a:rPr>
              <a:t>Application de l’enquête </a:t>
            </a:r>
            <a:endParaRPr lang="fr-FR" sz="3600" dirty="0">
              <a:solidFill>
                <a:srgbClr val="E7021A"/>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895847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0"/>
</p:tagLst>
</file>

<file path=ppt/tags/tag103.xml><?xml version="1.0" encoding="utf-8"?>
<p:tagLst xmlns:a="http://schemas.openxmlformats.org/drawingml/2006/main" xmlns:r="http://schemas.openxmlformats.org/officeDocument/2006/relationships" xmlns:p="http://schemas.openxmlformats.org/presentationml/2006/main">
  <p:tag name="NUM" val="11"/>
</p:tagLst>
</file>

<file path=ppt/tags/tag104.xml><?xml version="1.0" encoding="utf-8"?>
<p:tagLst xmlns:a="http://schemas.openxmlformats.org/drawingml/2006/main" xmlns:r="http://schemas.openxmlformats.org/officeDocument/2006/relationships" xmlns:p="http://schemas.openxmlformats.org/presentationml/2006/main">
  <p:tag name="NUM" val="12"/>
</p:tagLst>
</file>

<file path=ppt/tags/tag105.xml><?xml version="1.0" encoding="utf-8"?>
<p:tagLst xmlns:a="http://schemas.openxmlformats.org/drawingml/2006/main" xmlns:r="http://schemas.openxmlformats.org/officeDocument/2006/relationships" xmlns:p="http://schemas.openxmlformats.org/presentationml/2006/main">
  <p:tag name="NUM" val="13"/>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0"/>
</p:tagLst>
</file>

<file path=ppt/tags/tag117.xml><?xml version="1.0" encoding="utf-8"?>
<p:tagLst xmlns:a="http://schemas.openxmlformats.org/drawingml/2006/main" xmlns:r="http://schemas.openxmlformats.org/officeDocument/2006/relationships" xmlns:p="http://schemas.openxmlformats.org/presentationml/2006/main">
  <p:tag name="NUM" val="11"/>
</p:tagLst>
</file>

<file path=ppt/tags/tag118.xml><?xml version="1.0" encoding="utf-8"?>
<p:tagLst xmlns:a="http://schemas.openxmlformats.org/drawingml/2006/main" xmlns:r="http://schemas.openxmlformats.org/officeDocument/2006/relationships" xmlns:p="http://schemas.openxmlformats.org/presentationml/2006/main">
  <p:tag name="NUM" val="12"/>
</p:tagLst>
</file>

<file path=ppt/tags/tag119.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4"/>
</p:tagLst>
</file>

<file path=ppt/tags/tag121.xml><?xml version="1.0" encoding="utf-8"?>
<p:tagLst xmlns:a="http://schemas.openxmlformats.org/drawingml/2006/main" xmlns:r="http://schemas.openxmlformats.org/officeDocument/2006/relationships" xmlns:p="http://schemas.openxmlformats.org/presentationml/2006/main">
  <p:tag name="NUM" val="15"/>
</p:tagLst>
</file>

<file path=ppt/tags/tag122.xml><?xml version="1.0" encoding="utf-8"?>
<p:tagLst xmlns:a="http://schemas.openxmlformats.org/drawingml/2006/main" xmlns:r="http://schemas.openxmlformats.org/officeDocument/2006/relationships" xmlns:p="http://schemas.openxmlformats.org/presentationml/2006/main">
  <p:tag name="NUM" val="16"/>
</p:tagLst>
</file>

<file path=ppt/tags/tag123.xml><?xml version="1.0" encoding="utf-8"?>
<p:tagLst xmlns:a="http://schemas.openxmlformats.org/drawingml/2006/main" xmlns:r="http://schemas.openxmlformats.org/officeDocument/2006/relationships" xmlns:p="http://schemas.openxmlformats.org/presentationml/2006/main">
  <p:tag name="NUM" val="17"/>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9"/>
</p:tagLst>
</file>

<file path=ppt/tags/tag142.xml><?xml version="1.0" encoding="utf-8"?>
<p:tagLst xmlns:a="http://schemas.openxmlformats.org/drawingml/2006/main" xmlns:r="http://schemas.openxmlformats.org/officeDocument/2006/relationships" xmlns:p="http://schemas.openxmlformats.org/presentationml/2006/main">
  <p:tag name="NUM" val="10"/>
</p:tagLst>
</file>

<file path=ppt/tags/tag143.xml><?xml version="1.0" encoding="utf-8"?>
<p:tagLst xmlns:a="http://schemas.openxmlformats.org/drawingml/2006/main" xmlns:r="http://schemas.openxmlformats.org/officeDocument/2006/relationships" xmlns:p="http://schemas.openxmlformats.org/presentationml/2006/main">
  <p:tag name="NUM" val="11"/>
</p:tagLst>
</file>

<file path=ppt/tags/tag144.xml><?xml version="1.0" encoding="utf-8"?>
<p:tagLst xmlns:a="http://schemas.openxmlformats.org/drawingml/2006/main" xmlns:r="http://schemas.openxmlformats.org/officeDocument/2006/relationships" xmlns:p="http://schemas.openxmlformats.org/presentationml/2006/main">
  <p:tag name="NUM" val="12"/>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7"/>
</p:tagLst>
</file>

<file path=ppt/tags/tag196.xml><?xml version="1.0" encoding="utf-8"?>
<p:tagLst xmlns:a="http://schemas.openxmlformats.org/drawingml/2006/main" xmlns:r="http://schemas.openxmlformats.org/officeDocument/2006/relationships" xmlns:p="http://schemas.openxmlformats.org/presentationml/2006/main">
  <p:tag name="NUM" val="8"/>
</p:tagLst>
</file>

<file path=ppt/tags/tag197.xml><?xml version="1.0" encoding="utf-8"?>
<p:tagLst xmlns:a="http://schemas.openxmlformats.org/drawingml/2006/main" xmlns:r="http://schemas.openxmlformats.org/officeDocument/2006/relationships" xmlns:p="http://schemas.openxmlformats.org/presentationml/2006/main">
  <p:tag name="NUM" val="9"/>
</p:tagLst>
</file>

<file path=ppt/tags/tag198.xml><?xml version="1.0" encoding="utf-8"?>
<p:tagLst xmlns:a="http://schemas.openxmlformats.org/drawingml/2006/main" xmlns:r="http://schemas.openxmlformats.org/officeDocument/2006/relationships" xmlns:p="http://schemas.openxmlformats.org/presentationml/2006/main">
  <p:tag name="NUM" val="10"/>
</p:tagLst>
</file>

<file path=ppt/tags/tag19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12"/>
</p:tagLst>
</file>

<file path=ppt/tags/tag201.xml><?xml version="1.0" encoding="utf-8"?>
<p:tagLst xmlns:a="http://schemas.openxmlformats.org/drawingml/2006/main" xmlns:r="http://schemas.openxmlformats.org/officeDocument/2006/relationships" xmlns:p="http://schemas.openxmlformats.org/presentationml/2006/main">
  <p:tag name="NUM" val="13"/>
</p:tagLst>
</file>

<file path=ppt/tags/tag202.xml><?xml version="1.0" encoding="utf-8"?>
<p:tagLst xmlns:a="http://schemas.openxmlformats.org/drawingml/2006/main" xmlns:r="http://schemas.openxmlformats.org/officeDocument/2006/relationships" xmlns:p="http://schemas.openxmlformats.org/presentationml/2006/main">
  <p:tag name="NUM" val="14"/>
</p:tagLst>
</file>

<file path=ppt/tags/tag203.xml><?xml version="1.0" encoding="utf-8"?>
<p:tagLst xmlns:a="http://schemas.openxmlformats.org/drawingml/2006/main" xmlns:r="http://schemas.openxmlformats.org/officeDocument/2006/relationships" xmlns:p="http://schemas.openxmlformats.org/presentationml/2006/main">
  <p:tag name="NUM" val="15"/>
</p:tagLst>
</file>

<file path=ppt/tags/tag204.xml><?xml version="1.0" encoding="utf-8"?>
<p:tagLst xmlns:a="http://schemas.openxmlformats.org/drawingml/2006/main" xmlns:r="http://schemas.openxmlformats.org/officeDocument/2006/relationships" xmlns:p="http://schemas.openxmlformats.org/presentationml/2006/main">
  <p:tag name="NUM" val="16"/>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NUM" val="5"/>
</p:tagLst>
</file>

<file path=ppt/tags/tag211.xml><?xml version="1.0" encoding="utf-8"?>
<p:tagLst xmlns:a="http://schemas.openxmlformats.org/drawingml/2006/main" xmlns:r="http://schemas.openxmlformats.org/officeDocument/2006/relationships" xmlns:p="http://schemas.openxmlformats.org/presentationml/2006/main">
  <p:tag name="NUM" val="6"/>
</p:tagLst>
</file>

<file path=ppt/tags/tag212.xml><?xml version="1.0" encoding="utf-8"?>
<p:tagLst xmlns:a="http://schemas.openxmlformats.org/drawingml/2006/main" xmlns:r="http://schemas.openxmlformats.org/officeDocument/2006/relationships" xmlns:p="http://schemas.openxmlformats.org/presentationml/2006/main">
  <p:tag name="NUM" val="7"/>
</p:tagLst>
</file>

<file path=ppt/tags/tag213.xml><?xml version="1.0" encoding="utf-8"?>
<p:tagLst xmlns:a="http://schemas.openxmlformats.org/drawingml/2006/main" xmlns:r="http://schemas.openxmlformats.org/officeDocument/2006/relationships" xmlns:p="http://schemas.openxmlformats.org/presentationml/2006/main">
  <p:tag name="NUM" val="8"/>
</p:tagLst>
</file>

<file path=ppt/tags/tag214.xml><?xml version="1.0" encoding="utf-8"?>
<p:tagLst xmlns:a="http://schemas.openxmlformats.org/drawingml/2006/main" xmlns:r="http://schemas.openxmlformats.org/officeDocument/2006/relationships" xmlns:p="http://schemas.openxmlformats.org/presentationml/2006/main">
  <p:tag name="NUM" val="9"/>
</p:tagLst>
</file>

<file path=ppt/tags/tag215.xml><?xml version="1.0" encoding="utf-8"?>
<p:tagLst xmlns:a="http://schemas.openxmlformats.org/drawingml/2006/main" xmlns:r="http://schemas.openxmlformats.org/officeDocument/2006/relationships" xmlns:p="http://schemas.openxmlformats.org/presentationml/2006/main">
  <p:tag name="NUM" val="10"/>
</p:tagLst>
</file>

<file path=ppt/tags/tag216.xml><?xml version="1.0" encoding="utf-8"?>
<p:tagLst xmlns:a="http://schemas.openxmlformats.org/drawingml/2006/main" xmlns:r="http://schemas.openxmlformats.org/officeDocument/2006/relationships" xmlns:p="http://schemas.openxmlformats.org/presentationml/2006/main">
  <p:tag name="NUM" val="11"/>
</p:tagLst>
</file>

<file path=ppt/tags/tag217.xml><?xml version="1.0" encoding="utf-8"?>
<p:tagLst xmlns:a="http://schemas.openxmlformats.org/drawingml/2006/main" xmlns:r="http://schemas.openxmlformats.org/officeDocument/2006/relationships" xmlns:p="http://schemas.openxmlformats.org/presentationml/2006/main">
  <p:tag name="NUM" val="12"/>
</p:tagLst>
</file>

<file path=ppt/tags/tag218.xml><?xml version="1.0" encoding="utf-8"?>
<p:tagLst xmlns:a="http://schemas.openxmlformats.org/drawingml/2006/main" xmlns:r="http://schemas.openxmlformats.org/officeDocument/2006/relationships" xmlns:p="http://schemas.openxmlformats.org/presentationml/2006/main">
  <p:tag name="NUM" val="13"/>
</p:tagLst>
</file>

<file path=ppt/tags/tag219.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5"/>
</p:tagLst>
</file>

<file path=ppt/tags/tag221.xml><?xml version="1.0" encoding="utf-8"?>
<p:tagLst xmlns:a="http://schemas.openxmlformats.org/drawingml/2006/main" xmlns:r="http://schemas.openxmlformats.org/officeDocument/2006/relationships" xmlns:p="http://schemas.openxmlformats.org/presentationml/2006/main">
  <p:tag name="NUM" val="16"/>
</p:tagLst>
</file>

<file path=ppt/tags/tag222.xml><?xml version="1.0" encoding="utf-8"?>
<p:tagLst xmlns:a="http://schemas.openxmlformats.org/drawingml/2006/main" xmlns:r="http://schemas.openxmlformats.org/officeDocument/2006/relationships" xmlns:p="http://schemas.openxmlformats.org/presentationml/2006/main">
  <p:tag name="NUM" val="17"/>
</p:tagLst>
</file>

<file path=ppt/tags/tag223.xml><?xml version="1.0" encoding="utf-8"?>
<p:tagLst xmlns:a="http://schemas.openxmlformats.org/drawingml/2006/main" xmlns:r="http://schemas.openxmlformats.org/officeDocument/2006/relationships" xmlns:p="http://schemas.openxmlformats.org/presentationml/2006/main">
  <p:tag name="NUM" val="18"/>
</p:tagLst>
</file>

<file path=ppt/tags/tag224.xml><?xml version="1.0" encoding="utf-8"?>
<p:tagLst xmlns:a="http://schemas.openxmlformats.org/drawingml/2006/main" xmlns:r="http://schemas.openxmlformats.org/officeDocument/2006/relationships" xmlns:p="http://schemas.openxmlformats.org/presentationml/2006/main">
  <p:tag name="NUM" val="17"/>
</p:tagLst>
</file>

<file path=ppt/tags/tag225.xml><?xml version="1.0" encoding="utf-8"?>
<p:tagLst xmlns:a="http://schemas.openxmlformats.org/drawingml/2006/main" xmlns:r="http://schemas.openxmlformats.org/officeDocument/2006/relationships" xmlns:p="http://schemas.openxmlformats.org/presentationml/2006/main">
  <p:tag name="NUM" val="17"/>
</p:tagLst>
</file>

<file path=ppt/tags/tag226.xml><?xml version="1.0" encoding="utf-8"?>
<p:tagLst xmlns:a="http://schemas.openxmlformats.org/drawingml/2006/main" xmlns:r="http://schemas.openxmlformats.org/officeDocument/2006/relationships" xmlns:p="http://schemas.openxmlformats.org/presentationml/2006/main">
  <p:tag name="NUM" val="17"/>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5"/>
</p:tagLst>
</file>

<file path=ppt/tags/tag233.xml><?xml version="1.0" encoding="utf-8"?>
<p:tagLst xmlns:a="http://schemas.openxmlformats.org/drawingml/2006/main" xmlns:r="http://schemas.openxmlformats.org/officeDocument/2006/relationships" xmlns:p="http://schemas.openxmlformats.org/presentationml/2006/main">
  <p:tag name="NUM" val="6"/>
</p:tagLst>
</file>

<file path=ppt/tags/tag234.xml><?xml version="1.0" encoding="utf-8"?>
<p:tagLst xmlns:a="http://schemas.openxmlformats.org/drawingml/2006/main" xmlns:r="http://schemas.openxmlformats.org/officeDocument/2006/relationships" xmlns:p="http://schemas.openxmlformats.org/presentationml/2006/main">
  <p:tag name="NUM" val="7"/>
</p:tagLst>
</file>

<file path=ppt/tags/tag235.xml><?xml version="1.0" encoding="utf-8"?>
<p:tagLst xmlns:a="http://schemas.openxmlformats.org/drawingml/2006/main" xmlns:r="http://schemas.openxmlformats.org/officeDocument/2006/relationships" xmlns:p="http://schemas.openxmlformats.org/presentationml/2006/main">
  <p:tag name="NUM" val="8"/>
</p:tagLst>
</file>

<file path=ppt/tags/tag236.xml><?xml version="1.0" encoding="utf-8"?>
<p:tagLst xmlns:a="http://schemas.openxmlformats.org/drawingml/2006/main" xmlns:r="http://schemas.openxmlformats.org/officeDocument/2006/relationships" xmlns:p="http://schemas.openxmlformats.org/presentationml/2006/main">
  <p:tag name="NUM" val="9"/>
</p:tagLst>
</file>

<file path=ppt/tags/tag237.xml><?xml version="1.0" encoding="utf-8"?>
<p:tagLst xmlns:a="http://schemas.openxmlformats.org/drawingml/2006/main" xmlns:r="http://schemas.openxmlformats.org/officeDocument/2006/relationships" xmlns:p="http://schemas.openxmlformats.org/presentationml/2006/main">
  <p:tag name="NUM" val="10"/>
</p:tagLst>
</file>

<file path=ppt/tags/tag238.xml><?xml version="1.0" encoding="utf-8"?>
<p:tagLst xmlns:a="http://schemas.openxmlformats.org/drawingml/2006/main" xmlns:r="http://schemas.openxmlformats.org/officeDocument/2006/relationships" xmlns:p="http://schemas.openxmlformats.org/presentationml/2006/main">
  <p:tag name="NUM" val="11"/>
</p:tagLst>
</file>

<file path=ppt/tags/tag239.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1"/>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4"/>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4"/>
</p:tagLst>
</file>

<file path=ppt/tags/tag266.xml><?xml version="1.0" encoding="utf-8"?>
<p:tagLst xmlns:a="http://schemas.openxmlformats.org/drawingml/2006/main" xmlns:r="http://schemas.openxmlformats.org/officeDocument/2006/relationships" xmlns:p="http://schemas.openxmlformats.org/presentationml/2006/main">
  <p:tag name="NUM" val="5"/>
</p:tagLst>
</file>

<file path=ppt/tags/tag267.xml><?xml version="1.0" encoding="utf-8"?>
<p:tagLst xmlns:a="http://schemas.openxmlformats.org/drawingml/2006/main" xmlns:r="http://schemas.openxmlformats.org/officeDocument/2006/relationships" xmlns:p="http://schemas.openxmlformats.org/presentationml/2006/main">
  <p:tag name="NUM" val="6"/>
</p:tagLst>
</file>

<file path=ppt/tags/tag268.xml><?xml version="1.0" encoding="utf-8"?>
<p:tagLst xmlns:a="http://schemas.openxmlformats.org/drawingml/2006/main" xmlns:r="http://schemas.openxmlformats.org/officeDocument/2006/relationships" xmlns:p="http://schemas.openxmlformats.org/presentationml/2006/main">
  <p:tag name="NUM" val="7"/>
</p:tagLst>
</file>

<file path=ppt/tags/tag269.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9"/>
</p:tagLst>
</file>

<file path=ppt/tags/tag271.xml><?xml version="1.0" encoding="utf-8"?>
<p:tagLst xmlns:a="http://schemas.openxmlformats.org/drawingml/2006/main" xmlns:r="http://schemas.openxmlformats.org/officeDocument/2006/relationships" xmlns:p="http://schemas.openxmlformats.org/presentationml/2006/main">
  <p:tag name="NUM" val="10"/>
</p:tagLst>
</file>

<file path=ppt/tags/tag272.xml><?xml version="1.0" encoding="utf-8"?>
<p:tagLst xmlns:a="http://schemas.openxmlformats.org/drawingml/2006/main" xmlns:r="http://schemas.openxmlformats.org/officeDocument/2006/relationships" xmlns:p="http://schemas.openxmlformats.org/presentationml/2006/main">
  <p:tag name="NUM" val="11"/>
</p:tagLst>
</file>

<file path=ppt/tags/tag273.xml><?xml version="1.0" encoding="utf-8"?>
<p:tagLst xmlns:a="http://schemas.openxmlformats.org/drawingml/2006/main" xmlns:r="http://schemas.openxmlformats.org/officeDocument/2006/relationships" xmlns:p="http://schemas.openxmlformats.org/presentationml/2006/main">
  <p:tag name="NUM" val="12"/>
</p:tagLst>
</file>

<file path=ppt/tags/tag274.xml><?xml version="1.0" encoding="utf-8"?>
<p:tagLst xmlns:a="http://schemas.openxmlformats.org/drawingml/2006/main" xmlns:r="http://schemas.openxmlformats.org/officeDocument/2006/relationships" xmlns:p="http://schemas.openxmlformats.org/presentationml/2006/main">
  <p:tag name="NUM" val="13"/>
</p:tagLst>
</file>

<file path=ppt/tags/tag275.xml><?xml version="1.0" encoding="utf-8"?>
<p:tagLst xmlns:a="http://schemas.openxmlformats.org/drawingml/2006/main" xmlns:r="http://schemas.openxmlformats.org/officeDocument/2006/relationships" xmlns:p="http://schemas.openxmlformats.org/presentationml/2006/main">
  <p:tag name="NUM" val="14"/>
</p:tagLst>
</file>

<file path=ppt/tags/tag276.xml><?xml version="1.0" encoding="utf-8"?>
<p:tagLst xmlns:a="http://schemas.openxmlformats.org/drawingml/2006/main" xmlns:r="http://schemas.openxmlformats.org/officeDocument/2006/relationships" xmlns:p="http://schemas.openxmlformats.org/presentationml/2006/main">
  <p:tag name="NUM" val="15"/>
</p:tagLst>
</file>

<file path=ppt/tags/tag277.xml><?xml version="1.0" encoding="utf-8"?>
<p:tagLst xmlns:a="http://schemas.openxmlformats.org/drawingml/2006/main" xmlns:r="http://schemas.openxmlformats.org/officeDocument/2006/relationships" xmlns:p="http://schemas.openxmlformats.org/presentationml/2006/main">
  <p:tag name="NUM" val="16"/>
</p:tagLst>
</file>

<file path=ppt/tags/tag278.xml><?xml version="1.0" encoding="utf-8"?>
<p:tagLst xmlns:a="http://schemas.openxmlformats.org/drawingml/2006/main" xmlns:r="http://schemas.openxmlformats.org/officeDocument/2006/relationships" xmlns:p="http://schemas.openxmlformats.org/presentationml/2006/main">
  <p:tag name="NUM" val="17"/>
</p:tagLst>
</file>

<file path=ppt/tags/tag279.xml><?xml version="1.0" encoding="utf-8"?>
<p:tagLst xmlns:a="http://schemas.openxmlformats.org/drawingml/2006/main" xmlns:r="http://schemas.openxmlformats.org/officeDocument/2006/relationships" xmlns:p="http://schemas.openxmlformats.org/presentationml/2006/main">
  <p:tag name="NUM" val="18"/>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NUM" val="19"/>
</p:tagLst>
</file>

<file path=ppt/tags/tag281.xml><?xml version="1.0" encoding="utf-8"?>
<p:tagLst xmlns:a="http://schemas.openxmlformats.org/drawingml/2006/main" xmlns:r="http://schemas.openxmlformats.org/officeDocument/2006/relationships" xmlns:p="http://schemas.openxmlformats.org/presentationml/2006/main">
  <p:tag name="NUM" val="20"/>
</p:tagLst>
</file>

<file path=ppt/tags/tag282.xml><?xml version="1.0" encoding="utf-8"?>
<p:tagLst xmlns:a="http://schemas.openxmlformats.org/drawingml/2006/main" xmlns:r="http://schemas.openxmlformats.org/officeDocument/2006/relationships" xmlns:p="http://schemas.openxmlformats.org/presentationml/2006/main">
  <p:tag name="NUM" val="21"/>
</p:tagLst>
</file>

<file path=ppt/tags/tag283.xml><?xml version="1.0" encoding="utf-8"?>
<p:tagLst xmlns:a="http://schemas.openxmlformats.org/drawingml/2006/main" xmlns:r="http://schemas.openxmlformats.org/officeDocument/2006/relationships" xmlns:p="http://schemas.openxmlformats.org/presentationml/2006/main">
  <p:tag name="NUM" val="22"/>
</p:tagLst>
</file>

<file path=ppt/tags/tag284.xml><?xml version="1.0" encoding="utf-8"?>
<p:tagLst xmlns:a="http://schemas.openxmlformats.org/drawingml/2006/main" xmlns:r="http://schemas.openxmlformats.org/officeDocument/2006/relationships" xmlns:p="http://schemas.openxmlformats.org/presentationml/2006/main">
  <p:tag name="NUM" val="23"/>
</p:tagLst>
</file>

<file path=ppt/tags/tag285.xml><?xml version="1.0" encoding="utf-8"?>
<p:tagLst xmlns:a="http://schemas.openxmlformats.org/drawingml/2006/main" xmlns:r="http://schemas.openxmlformats.org/officeDocument/2006/relationships" xmlns:p="http://schemas.openxmlformats.org/presentationml/2006/main">
  <p:tag name="NUM" val="24"/>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295.xml><?xml version="1.0" encoding="utf-8"?>
<p:tagLst xmlns:a="http://schemas.openxmlformats.org/drawingml/2006/main" xmlns:r="http://schemas.openxmlformats.org/officeDocument/2006/relationships" xmlns:p="http://schemas.openxmlformats.org/presentationml/2006/main">
  <p:tag name="NUM" val="3"/>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NUM" val="1"/>
</p:tagLst>
</file>

<file path=ppt/tags/tag302.xml><?xml version="1.0" encoding="utf-8"?>
<p:tagLst xmlns:a="http://schemas.openxmlformats.org/drawingml/2006/main" xmlns:r="http://schemas.openxmlformats.org/officeDocument/2006/relationships" xmlns:p="http://schemas.openxmlformats.org/presentationml/2006/main">
  <p:tag name="NUM" val="2"/>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NUM" val="1"/>
</p:tagLst>
</file>

<file path=ppt/tags/tag314.xml><?xml version="1.0" encoding="utf-8"?>
<p:tagLst xmlns:a="http://schemas.openxmlformats.org/drawingml/2006/main" xmlns:r="http://schemas.openxmlformats.org/officeDocument/2006/relationships" xmlns:p="http://schemas.openxmlformats.org/presentationml/2006/main">
  <p:tag name="NUM" val="2"/>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NUM" val="1"/>
</p:tagLst>
</file>

<file path=ppt/tags/tag317.xml><?xml version="1.0" encoding="utf-8"?>
<p:tagLst xmlns:a="http://schemas.openxmlformats.org/drawingml/2006/main" xmlns:r="http://schemas.openxmlformats.org/officeDocument/2006/relationships" xmlns:p="http://schemas.openxmlformats.org/presentationml/2006/main">
  <p:tag name="NUM" val="2"/>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2"/>
</p:tagLst>
</file>

<file path=ppt/tags/tag343.xml><?xml version="1.0" encoding="utf-8"?>
<p:tagLst xmlns:a="http://schemas.openxmlformats.org/drawingml/2006/main" xmlns:r="http://schemas.openxmlformats.org/officeDocument/2006/relationships" xmlns:p="http://schemas.openxmlformats.org/presentationml/2006/main">
  <p:tag name="NUM" val="3"/>
</p:tagLst>
</file>

<file path=ppt/tags/tag344.xml><?xml version="1.0" encoding="utf-8"?>
<p:tagLst xmlns:a="http://schemas.openxmlformats.org/drawingml/2006/main" xmlns:r="http://schemas.openxmlformats.org/officeDocument/2006/relationships" xmlns:p="http://schemas.openxmlformats.org/presentationml/2006/main">
  <p:tag name="NUM" val="4"/>
</p:tagLst>
</file>

<file path=ppt/tags/tag345.xml><?xml version="1.0" encoding="utf-8"?>
<p:tagLst xmlns:a="http://schemas.openxmlformats.org/drawingml/2006/main" xmlns:r="http://schemas.openxmlformats.org/officeDocument/2006/relationships" xmlns:p="http://schemas.openxmlformats.org/presentationml/2006/main">
  <p:tag name="NUM" val="5"/>
</p:tagLst>
</file>

<file path=ppt/tags/tag346.xml><?xml version="1.0" encoding="utf-8"?>
<p:tagLst xmlns:a="http://schemas.openxmlformats.org/drawingml/2006/main" xmlns:r="http://schemas.openxmlformats.org/officeDocument/2006/relationships" xmlns:p="http://schemas.openxmlformats.org/presentationml/2006/main">
  <p:tag name="NUM" val="6"/>
</p:tagLst>
</file>

<file path=ppt/tags/tag347.xml><?xml version="1.0" encoding="utf-8"?>
<p:tagLst xmlns:a="http://schemas.openxmlformats.org/drawingml/2006/main" xmlns:r="http://schemas.openxmlformats.org/officeDocument/2006/relationships" xmlns:p="http://schemas.openxmlformats.org/presentationml/2006/main">
  <p:tag name="NUM" val="7"/>
</p:tagLst>
</file>

<file path=ppt/tags/tag348.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4932</TotalTime>
  <Words>3380</Words>
  <Application>Microsoft Office PowerPoint</Application>
  <PresentationFormat>Affichage à l'écran (4:3)</PresentationFormat>
  <Paragraphs>608</Paragraphs>
  <Slides>55</Slides>
  <Notes>53</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lpstr>Présentation PowerPoint</vt:lpstr>
    </vt:vector>
  </TitlesOfParts>
  <Company>Entreprise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Administrateur Administrateur</dc:creator>
  <cp:lastModifiedBy>Guy Bilodeau</cp:lastModifiedBy>
  <cp:revision>199</cp:revision>
  <cp:lastPrinted>2014-03-10T17:28:26Z</cp:lastPrinted>
  <dcterms:created xsi:type="dcterms:W3CDTF">2012-08-03T15:47:38Z</dcterms:created>
  <dcterms:modified xsi:type="dcterms:W3CDTF">2014-04-01T16:59:54Z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0676A2C5-68B6-4693-8BC2-AD3E1249A0E1</vt:lpwstr>
  </property>
  <property fmtid="{D5CDD505-2E9C-101B-9397-08002B2CF9AE}" pid="3" name="ArticulatePath">
    <vt:lpwstr>libQUAL 2013 présentation</vt:lpwstr>
  </property>
</Properties>
</file>